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58" r:id="rId7"/>
    <p:sldId id="266" r:id="rId8"/>
    <p:sldId id="267" r:id="rId9"/>
    <p:sldId id="420" r:id="rId10"/>
    <p:sldId id="422" r:id="rId11"/>
    <p:sldId id="268" r:id="rId12"/>
    <p:sldId id="421" r:id="rId13"/>
    <p:sldId id="423" r:id="rId14"/>
    <p:sldId id="270" r:id="rId15"/>
    <p:sldId id="424" r:id="rId16"/>
    <p:sldId id="42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0710" autoAdjust="0"/>
  </p:normalViewPr>
  <p:slideViewPr>
    <p:cSldViewPr snapToGrid="0" snapToObjects="1">
      <p:cViewPr varScale="1">
        <p:scale>
          <a:sx n="62" d="100"/>
          <a:sy n="62" d="100"/>
        </p:scale>
        <p:origin x="15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yme.ahmed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9" y="392733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4786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NymeAhmed</a:t>
                      </a:r>
                      <a:r>
                        <a:rPr lang="en-US" i="1" dirty="0"/>
                        <a:t> (</a:t>
                      </a:r>
                      <a:r>
                        <a:rPr lang="en-US" i="1" dirty="0">
                          <a:hlinkClick r:id="rId2"/>
                        </a:rPr>
                        <a:t>nyme.ahmed@aiub.edu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27961" y="78091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Time Complexity of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64E5087-84D1-4E66-9752-649173D60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027624"/>
                <a:ext cx="8305800" cy="5591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Col="5486400"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charset="0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charset="0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charset="0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 eaLnBrk="1" fontAlgn="auto" hangingPunct="1">
                  <a:spcAft>
                    <a:spcPts val="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algn="just" eaLnBrk="1" fontAlgn="auto" hangingPunct="1">
                  <a:spcAft>
                    <a:spcPts val="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algn="just" eaLnBrk="1" fontAlgn="auto" hangingPunct="1">
                  <a:spcAft>
                    <a:spcPts val="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algn="just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For worst case: 		O (n</a:t>
                </a:r>
                <a:r>
                  <a:rPr lang="en-US" sz="2400" kern="0" baseline="30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2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)</a:t>
                </a:r>
              </a:p>
              <a:p>
                <a:pPr algn="just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For average case: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/>
                      </a:rPr>
                      <m:t>θ</m:t>
                    </m:r>
                    <m:r>
                      <a:rPr lang="en-US" sz="24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/>
                      </a:rPr>
                      <m:t> </m:t>
                    </m:r>
                  </m:oMath>
                </a14:m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(n</a:t>
                </a:r>
                <a:r>
                  <a:rPr lang="en-US" sz="2400" b="0" kern="0" baseline="30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2</a:t>
                </a:r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)</a:t>
                </a:r>
              </a:p>
              <a:p>
                <a:pPr algn="just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For best case:		</a:t>
                </a:r>
                <a:r>
                  <a:rPr lang="el-GR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Ω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 (n</a:t>
                </a:r>
                <a:r>
                  <a:rPr lang="en-US" sz="2400" kern="0" baseline="30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2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)	</a:t>
                </a:r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64E5087-84D1-4E66-9752-649173D60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27624"/>
                <a:ext cx="8305800" cy="5591175"/>
              </a:xfrm>
              <a:prstGeom prst="rect">
                <a:avLst/>
              </a:prstGeom>
              <a:blipFill>
                <a:blip r:embed="rId2"/>
                <a:stretch>
                  <a:fillRect l="-9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05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978880" y="789979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A7AF5-1FCF-4EDE-BBCD-DC791C0B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45" y="3491570"/>
            <a:ext cx="5695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Time Complexity of Bubble Sort (Worst Case)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E5087-84D1-4E66-9752-649173D6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5591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D3AFC-B248-ABB1-1F2C-8F979F69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34858"/>
            <a:ext cx="8305800" cy="45243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</a:rPr>
              <a:t>                                       Cost        Times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int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, j, temp;				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bool swapped;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=0;i&lt;n-1;i++) {				C</a:t>
            </a:r>
            <a:r>
              <a:rPr lang="en-US" baseline="-25000" dirty="0"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	      n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swapped =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false</a:t>
            </a:r>
            <a:r>
              <a:rPr lang="en-US" b="1" dirty="0">
                <a:latin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</a:rPr>
              <a:t>			C</a:t>
            </a:r>
            <a:r>
              <a:rPr lang="en-US" baseline="-25000" dirty="0"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	    (n-1)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for(j=0;j&lt;(n-i-1);</a:t>
            </a:r>
            <a:r>
              <a:rPr lang="en-US" dirty="0" err="1">
                <a:latin typeface="Courier New" pitchFamily="49" charset="0"/>
              </a:rPr>
              <a:t>j++</a:t>
            </a:r>
            <a:r>
              <a:rPr lang="en-US" dirty="0">
                <a:latin typeface="Courier New" pitchFamily="49" charset="0"/>
              </a:rPr>
              <a:t>) {		C</a:t>
            </a:r>
            <a:r>
              <a:rPr lang="en-US" baseline="-25000" dirty="0"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	   (n-1)</a:t>
            </a:r>
            <a:r>
              <a:rPr lang="en-US" dirty="0">
                <a:highlight>
                  <a:srgbClr val="FFFF00"/>
                </a:highlight>
                <a:latin typeface="Courier New" pitchFamily="49" charset="0"/>
              </a:rPr>
              <a:t>n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      		if( a[j]&gt;a[j+1] ) {		C</a:t>
            </a:r>
            <a:r>
              <a:rPr lang="en-US" baseline="-25000" dirty="0">
                <a:latin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</a:rPr>
              <a:t>	  (n-1)</a:t>
            </a:r>
            <a:r>
              <a:rPr lang="en-US" dirty="0">
                <a:highlight>
                  <a:srgbClr val="FFFF00"/>
                </a:highlight>
                <a:latin typeface="Courier New" pitchFamily="49" charset="0"/>
              </a:rPr>
              <a:t>(n-1)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		temp = a[j];		C</a:t>
            </a:r>
            <a:r>
              <a:rPr lang="en-US" baseline="-25000" dirty="0">
                <a:latin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</a:rPr>
              <a:t> 	  (n-1)</a:t>
            </a:r>
            <a:r>
              <a:rPr lang="en-US" dirty="0">
                <a:highlight>
                  <a:srgbClr val="FFFF00"/>
                </a:highlight>
                <a:latin typeface="Courier New" pitchFamily="49" charset="0"/>
              </a:rPr>
              <a:t>(n-1)</a:t>
            </a:r>
          </a:p>
          <a:p>
            <a:pPr>
              <a:defRPr/>
            </a:pPr>
            <a:endParaRPr lang="en-US" dirty="0"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		a[j] = a[j+1];	C</a:t>
            </a:r>
            <a:r>
              <a:rPr lang="en-US" baseline="-25000" dirty="0">
                <a:latin typeface="Courier New" pitchFamily="49" charset="0"/>
              </a:rPr>
              <a:t>6</a:t>
            </a:r>
            <a:r>
              <a:rPr lang="en-US" dirty="0">
                <a:latin typeface="Courier New" pitchFamily="49" charset="0"/>
              </a:rPr>
              <a:t>       (n-1)</a:t>
            </a:r>
            <a:r>
              <a:rPr lang="en-US" dirty="0">
                <a:highlight>
                  <a:srgbClr val="FFFF00"/>
                </a:highlight>
                <a:latin typeface="Courier New" pitchFamily="49" charset="0"/>
              </a:rPr>
              <a:t>(n-1)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		a[j+1] = temp;	C</a:t>
            </a:r>
            <a:r>
              <a:rPr lang="en-US" baseline="-25000" dirty="0">
                <a:latin typeface="Courier New" pitchFamily="49" charset="0"/>
              </a:rPr>
              <a:t>7</a:t>
            </a:r>
            <a:r>
              <a:rPr lang="en-US" dirty="0">
                <a:latin typeface="Courier New" pitchFamily="49" charset="0"/>
              </a:rPr>
              <a:t>       (n-1)</a:t>
            </a:r>
            <a:r>
              <a:rPr lang="en-US" dirty="0">
                <a:highlight>
                  <a:srgbClr val="FFFF00"/>
                </a:highlight>
                <a:latin typeface="Courier New" pitchFamily="49" charset="0"/>
              </a:rPr>
              <a:t>(n-1)</a:t>
            </a:r>
            <a:endParaRPr lang="en-US" dirty="0"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		swapped = true;}	C</a:t>
            </a:r>
            <a:r>
              <a:rPr lang="en-US" baseline="-25000" dirty="0">
                <a:latin typeface="Courier New" pitchFamily="49" charset="0"/>
              </a:rPr>
              <a:t>8</a:t>
            </a:r>
            <a:r>
              <a:rPr lang="en-US" dirty="0">
                <a:latin typeface="Courier New" pitchFamily="49" charset="0"/>
              </a:rPr>
              <a:t>	  (n-1)</a:t>
            </a:r>
            <a:r>
              <a:rPr lang="en-US" dirty="0">
                <a:highlight>
                  <a:srgbClr val="FFFF00"/>
                </a:highlight>
                <a:latin typeface="Courier New" pitchFamily="49" charset="0"/>
              </a:rPr>
              <a:t>(n-1)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}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if (!swapped) 			C</a:t>
            </a:r>
            <a:r>
              <a:rPr lang="en-US" baseline="-25000" dirty="0">
                <a:latin typeface="Courier New" pitchFamily="49" charset="0"/>
              </a:rPr>
              <a:t>9</a:t>
            </a:r>
            <a:r>
              <a:rPr lang="en-US" dirty="0">
                <a:latin typeface="Courier New" pitchFamily="49" charset="0"/>
              </a:rPr>
              <a:t> 	      n-1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		{ break; }			C</a:t>
            </a:r>
            <a:r>
              <a:rPr lang="en-US" baseline="-25000" dirty="0">
                <a:latin typeface="Courier New" pitchFamily="49" charset="0"/>
              </a:rPr>
              <a:t>10</a:t>
            </a:r>
            <a:r>
              <a:rPr lang="en-US" dirty="0">
                <a:latin typeface="Courier New" pitchFamily="49" charset="0"/>
              </a:rPr>
              <a:t>	      n-1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538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27961" y="78091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Time Complexity of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64E5087-84D1-4E66-9752-649173D60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027624"/>
                <a:ext cx="8305800" cy="5591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Col="5486400"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charset="0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charset="0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charset="0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 eaLnBrk="1" fontAlgn="auto" hangingPunct="1">
                  <a:spcAft>
                    <a:spcPts val="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algn="just" eaLnBrk="1" fontAlgn="auto" hangingPunct="1">
                  <a:spcAft>
                    <a:spcPts val="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algn="just" eaLnBrk="1" fontAlgn="auto" hangingPunct="1">
                  <a:spcAft>
                    <a:spcPts val="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algn="just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For worst case: 		O (n</a:t>
                </a:r>
                <a:r>
                  <a:rPr lang="en-US" sz="2400" kern="0" baseline="30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2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)</a:t>
                </a:r>
              </a:p>
              <a:p>
                <a:pPr algn="just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For average case: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/>
                      </a:rPr>
                      <m:t>θ</m:t>
                    </m:r>
                    <m:r>
                      <a:rPr lang="en-US" sz="24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/>
                      </a:rPr>
                      <m:t> </m:t>
                    </m:r>
                  </m:oMath>
                </a14:m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(n</a:t>
                </a:r>
                <a:r>
                  <a:rPr lang="en-US" sz="2400" b="0" kern="0" baseline="30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2</a:t>
                </a:r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)</a:t>
                </a:r>
              </a:p>
              <a:p>
                <a:pPr algn="just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For best case:		</a:t>
                </a:r>
                <a:r>
                  <a:rPr lang="el-GR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Ω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 (n)	</a:t>
                </a:r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64E5087-84D1-4E66-9752-649173D60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27624"/>
                <a:ext cx="8305800" cy="5591175"/>
              </a:xfrm>
              <a:prstGeom prst="rect">
                <a:avLst/>
              </a:prstGeom>
              <a:blipFill>
                <a:blip r:embed="rId2"/>
                <a:stretch>
                  <a:fillRect l="-9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02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F8EB95-76D2-4175-A10D-2B5D4011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458200" cy="3539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3200" b="0" dirty="0"/>
              <a:t>Mark first element as sorted, </a:t>
            </a:r>
          </a:p>
          <a:p>
            <a:pPr eaLnBrk="1" hangingPunct="1"/>
            <a:r>
              <a:rPr lang="en-US" altLang="ja-JP" sz="3200" b="0" dirty="0"/>
              <a:t>Next for each unsorted element </a:t>
            </a:r>
          </a:p>
          <a:p>
            <a:pPr eaLnBrk="1" hangingPunct="1"/>
            <a:r>
              <a:rPr lang="en-US" altLang="ja-JP" sz="3200" b="0" dirty="0"/>
              <a:t>'extract' the element</a:t>
            </a:r>
          </a:p>
          <a:p>
            <a:pPr eaLnBrk="1" hangingPunct="1"/>
            <a:r>
              <a:rPr lang="en-US" altLang="ja-JP" sz="3200" b="0" dirty="0"/>
              <a:t>  for i = last Sorted Index to 0</a:t>
            </a:r>
          </a:p>
          <a:p>
            <a:pPr eaLnBrk="1" hangingPunct="1"/>
            <a:r>
              <a:rPr lang="en-US" altLang="ja-JP" sz="3200" b="0" dirty="0"/>
              <a:t>    if  current </a:t>
            </a:r>
            <a:r>
              <a:rPr lang="en-US" altLang="ja-JP" sz="3200" b="0" dirty="0" err="1"/>
              <a:t>SortedElement</a:t>
            </a:r>
            <a:r>
              <a:rPr lang="en-US" altLang="ja-JP" sz="3200" b="0" dirty="0"/>
              <a:t> &gt; extracted Element</a:t>
            </a:r>
          </a:p>
          <a:p>
            <a:pPr eaLnBrk="1" hangingPunct="1"/>
            <a:r>
              <a:rPr lang="en-US" altLang="ja-JP" sz="3200" b="0" dirty="0"/>
              <a:t>      	  move/shift sorted element to the right by 1</a:t>
            </a:r>
          </a:p>
          <a:p>
            <a:pPr eaLnBrk="1" hangingPunct="1"/>
            <a:r>
              <a:rPr lang="en-US" altLang="ja-JP" sz="3200" b="0" dirty="0"/>
              <a:t>    else: insert extracted element</a:t>
            </a:r>
          </a:p>
        </p:txBody>
      </p:sp>
    </p:spTree>
    <p:extLst>
      <p:ext uri="{BB962C8B-B14F-4D97-AF65-F5344CB8AC3E}">
        <p14:creationId xmlns:p14="http://schemas.microsoft.com/office/powerpoint/2010/main" val="66256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E5087-84D1-4E66-9752-649173D6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5591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To sort array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-1], sort A[0..</a:t>
            </a:r>
            <a:r>
              <a:rPr lang="en-US" sz="2400" b="0" i="1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-2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] recursively and then insert A[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 in its proper place among the sorted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-2]</a:t>
            </a:r>
          </a:p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Usually implemented bottom up (non-recursively)</a:t>
            </a:r>
            <a:b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Example: 6,  4,  1,  8,  5</a:t>
            </a: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4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1   8   5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1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8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  8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1   4   5   6   8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endParaRPr lang="en-US" sz="28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745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Time Complexity of Insertion Sort (Worst Case)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64E5087-84D1-4E66-9752-649173D60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066800"/>
                <a:ext cx="8305800" cy="5591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charset="0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charset="0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charset="0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= C</a:t>
                </a:r>
                <a:r>
                  <a:rPr lang="en-US" sz="2400" kern="0" baseline="-25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1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n + (C</a:t>
                </a:r>
                <a:r>
                  <a:rPr lang="en-US" sz="2400" kern="0" baseline="-25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2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 + C</a:t>
                </a:r>
                <a:r>
                  <a:rPr lang="en-US" sz="2400" kern="0" baseline="-25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3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 + C</a:t>
                </a:r>
                <a:r>
                  <a:rPr lang="en-US" sz="2400" kern="0" baseline="-25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7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) (n-1) + C</a:t>
                </a:r>
                <a:r>
                  <a:rPr lang="en-US" sz="2400" kern="0" baseline="-25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4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         + (C</a:t>
                </a:r>
                <a:r>
                  <a:rPr lang="en-US" sz="2400" kern="0" baseline="-25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5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 + C</a:t>
                </a:r>
                <a:r>
                  <a:rPr lang="en-US" sz="2400" kern="0" baseline="-25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6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)</a:t>
                </a: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                                                               (             )</a:t>
                </a: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= C1n + (C2 + C3 + C7) (n-1) + C4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  <m:t>+</m:t>
                            </m:r>
                            <m:r>
                              <a:rPr lang="en-US" sz="24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+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 (C5 + C6)</a:t>
                </a: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r>
                  <a:rPr lang="en-US" sz="2400" b="0" kern="0" dirty="0">
                    <a:solidFill>
                      <a:srgbClr val="000000"/>
                    </a:solidFill>
                    <a:ea typeface="ＭＳ Ｐゴシック"/>
                  </a:rPr>
                  <a:t>                              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  <m:t>+</m:t>
                            </m:r>
                            <m:r>
                              <a:rPr lang="en-US" sz="24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= O (n</a:t>
                </a:r>
                <a:r>
                  <a:rPr lang="en-US" sz="2400" kern="0" baseline="30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2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)</a:t>
                </a:r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64E5087-84D1-4E66-9752-649173D60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8305800" cy="5591175"/>
              </a:xfrm>
              <a:prstGeom prst="rect">
                <a:avLst/>
              </a:prstGeom>
              <a:blipFill>
                <a:blip r:embed="rId2"/>
                <a:stretch>
                  <a:fillRect l="-1101" r="-293" b="-12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00D3AFC-B248-ABB1-1F2C-8F979F69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34858"/>
            <a:ext cx="5235351" cy="25853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f</a:t>
            </a:r>
            <a:r>
              <a:rPr lang="en-GB" b="1" dirty="0">
                <a:latin typeface="Courier New" pitchFamily="49" charset="0"/>
              </a:rPr>
              <a:t>or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</a:rPr>
              <a:t>j </a:t>
            </a:r>
            <a:r>
              <a:rPr lang="en-GB" dirty="0">
                <a:latin typeface="Symbol" pitchFamily="18" charset="2"/>
              </a:rPr>
              <a:t>= </a:t>
            </a:r>
            <a:r>
              <a:rPr lang="en-GB" dirty="0">
                <a:latin typeface="Courier New" pitchFamily="49" charset="0"/>
              </a:rPr>
              <a:t>2 </a:t>
            </a:r>
            <a:r>
              <a:rPr lang="en-GB" b="1" dirty="0">
                <a:latin typeface="Courier New" pitchFamily="49" charset="0"/>
              </a:rPr>
              <a:t>to </a:t>
            </a:r>
            <a:r>
              <a:rPr lang="en-GB" dirty="0" err="1">
                <a:latin typeface="Courier New" pitchFamily="49" charset="0"/>
              </a:rPr>
              <a:t>A.length</a:t>
            </a:r>
            <a:endParaRPr lang="en-GB" b="1" dirty="0">
              <a:latin typeface="Courier New" pitchFamily="49" charset="0"/>
            </a:endParaRPr>
          </a:p>
          <a:p>
            <a:pPr>
              <a:defRPr/>
            </a:pPr>
            <a:r>
              <a:rPr lang="en-GB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 	</a:t>
            </a:r>
            <a:r>
              <a:rPr lang="en-GB" dirty="0">
                <a:latin typeface="Courier New" pitchFamily="49" charset="0"/>
              </a:rPr>
              <a:t>key</a:t>
            </a:r>
            <a:r>
              <a:rPr lang="en-GB" dirty="0">
                <a:latin typeface="Symbol" pitchFamily="18" charset="2"/>
              </a:rPr>
              <a:t> = </a:t>
            </a:r>
            <a:r>
              <a:rPr lang="en-GB" dirty="0">
                <a:latin typeface="Courier New" pitchFamily="49" charset="0"/>
              </a:rPr>
              <a:t>A[j]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</a:rPr>
              <a:t>  	</a:t>
            </a: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 Insert </a:t>
            </a:r>
            <a:r>
              <a:rPr lang="en-GB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A[j]</a:t>
            </a: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into </a:t>
            </a:r>
            <a:r>
              <a:rPr lang="en-GB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</a:t>
            </a: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1..</a:t>
            </a:r>
            <a:r>
              <a:rPr lang="en-GB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n-GB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</a:rPr>
              <a:t>  	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Symbol" pitchFamily="18" charset="2"/>
              </a:rPr>
              <a:t> = </a:t>
            </a:r>
            <a:r>
              <a:rPr lang="en-US" dirty="0">
                <a:latin typeface="Courier New" pitchFamily="49" charset="0"/>
              </a:rPr>
              <a:t>j-1</a:t>
            </a:r>
            <a:endParaRPr lang="en-GB" dirty="0">
              <a:latin typeface="Courier New" pitchFamily="49" charset="0"/>
            </a:endParaRPr>
          </a:p>
          <a:p>
            <a:pPr>
              <a:defRPr/>
            </a:pPr>
            <a:r>
              <a:rPr lang="en-GB" dirty="0">
                <a:latin typeface="Courier New" pitchFamily="49" charset="0"/>
              </a:rPr>
              <a:t>  	</a:t>
            </a:r>
            <a:r>
              <a:rPr lang="en-GB" b="1" dirty="0">
                <a:latin typeface="Courier New" pitchFamily="49" charset="0"/>
              </a:rPr>
              <a:t>while </a:t>
            </a:r>
            <a:r>
              <a:rPr lang="en-GB" dirty="0">
                <a:latin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&gt;0 </a:t>
            </a:r>
            <a:r>
              <a:rPr lang="en-GB" b="1" dirty="0">
                <a:latin typeface="Courier New" pitchFamily="49" charset="0"/>
              </a:rPr>
              <a:t>and </a:t>
            </a:r>
            <a:r>
              <a:rPr lang="en-GB" dirty="0">
                <a:latin typeface="Courier New" pitchFamily="49" charset="0"/>
              </a:rPr>
              <a:t>A[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]&gt;key) </a:t>
            </a:r>
            <a:endParaRPr lang="en-GB" b="1" dirty="0">
              <a:latin typeface="Courier New" pitchFamily="49" charset="0"/>
            </a:endParaRPr>
          </a:p>
          <a:p>
            <a:pPr>
              <a:defRPr/>
            </a:pPr>
            <a:r>
              <a:rPr lang="en-GB" b="1" dirty="0">
                <a:latin typeface="Courier New" pitchFamily="49" charset="0"/>
              </a:rPr>
              <a:t>  		</a:t>
            </a:r>
            <a:r>
              <a:rPr lang="en-GB" dirty="0">
                <a:latin typeface="Courier New" pitchFamily="49" charset="0"/>
              </a:rPr>
              <a:t>A[i+1]</a:t>
            </a:r>
            <a:r>
              <a:rPr lang="en-GB" dirty="0">
                <a:latin typeface="Symbol" pitchFamily="18" charset="2"/>
              </a:rPr>
              <a:t>=</a:t>
            </a:r>
            <a:r>
              <a:rPr lang="en-GB" dirty="0">
                <a:latin typeface="Courier New" pitchFamily="49" charset="0"/>
              </a:rPr>
              <a:t>A[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</a:rPr>
              <a:t>  		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--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</a:rPr>
              <a:t>	A[i+1]=key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7FBE5-E0FF-D0E4-93BF-E8868563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143" y="1134858"/>
            <a:ext cx="1448177" cy="25853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</a:rPr>
              <a:t>cost</a:t>
            </a:r>
            <a:br>
              <a:rPr lang="en-US" b="1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c</a:t>
            </a:r>
            <a:r>
              <a:rPr lang="en-US" baseline="-25000" dirty="0">
                <a:latin typeface="Courier New" pitchFamily="49" charset="0"/>
              </a:rPr>
              <a:t>1</a:t>
            </a:r>
          </a:p>
          <a:p>
            <a:pPr algn="ctr"/>
            <a:r>
              <a:rPr lang="en-US" dirty="0">
                <a:latin typeface="Courier New" pitchFamily="49" charset="0"/>
              </a:rPr>
              <a:t>c</a:t>
            </a:r>
            <a:r>
              <a:rPr lang="en-US" baseline="-25000" dirty="0">
                <a:latin typeface="Courier New" pitchFamily="49" charset="0"/>
              </a:rPr>
              <a:t>2</a:t>
            </a:r>
          </a:p>
          <a:p>
            <a:pPr algn="ctr"/>
            <a:r>
              <a:rPr lang="en-US" dirty="0">
                <a:latin typeface="Courier New" pitchFamily="49" charset="0"/>
              </a:rPr>
              <a:t>0 </a:t>
            </a:r>
            <a:endParaRPr lang="en-US" baseline="-25000" dirty="0">
              <a:latin typeface="Courier New" pitchFamily="49" charset="0"/>
            </a:endParaRPr>
          </a:p>
          <a:p>
            <a:pPr algn="ctr"/>
            <a:r>
              <a:rPr lang="en-US" dirty="0">
                <a:latin typeface="Courier New" pitchFamily="49" charset="0"/>
              </a:rPr>
              <a:t>c</a:t>
            </a:r>
            <a:r>
              <a:rPr lang="en-US" baseline="-25000" dirty="0">
                <a:latin typeface="Courier New" pitchFamily="49" charset="0"/>
              </a:rPr>
              <a:t>3</a:t>
            </a:r>
          </a:p>
          <a:p>
            <a:pPr algn="ctr"/>
            <a:r>
              <a:rPr lang="en-US" dirty="0">
                <a:latin typeface="Courier New" pitchFamily="49" charset="0"/>
              </a:rPr>
              <a:t>c</a:t>
            </a:r>
            <a:r>
              <a:rPr lang="en-US" baseline="-25000" dirty="0">
                <a:latin typeface="Courier New" pitchFamily="49" charset="0"/>
              </a:rPr>
              <a:t>4</a:t>
            </a:r>
          </a:p>
          <a:p>
            <a:pPr algn="ctr"/>
            <a:r>
              <a:rPr lang="en-US" dirty="0">
                <a:latin typeface="Courier New" pitchFamily="49" charset="0"/>
              </a:rPr>
              <a:t>c</a:t>
            </a:r>
            <a:r>
              <a:rPr lang="en-US" baseline="-25000" dirty="0">
                <a:latin typeface="Courier New" pitchFamily="49" charset="0"/>
              </a:rPr>
              <a:t>5</a:t>
            </a:r>
          </a:p>
          <a:p>
            <a:pPr algn="ctr"/>
            <a:r>
              <a:rPr lang="en-US" dirty="0">
                <a:latin typeface="Courier New" pitchFamily="49" charset="0"/>
              </a:rPr>
              <a:t>c</a:t>
            </a:r>
            <a:r>
              <a:rPr lang="en-US" baseline="-25000" dirty="0">
                <a:latin typeface="Courier New" pitchFamily="49" charset="0"/>
              </a:rPr>
              <a:t>6</a:t>
            </a:r>
          </a:p>
          <a:p>
            <a:pPr algn="ctr"/>
            <a:r>
              <a:rPr lang="en-US" dirty="0">
                <a:latin typeface="Courier New" pitchFamily="49" charset="0"/>
              </a:rPr>
              <a:t>c</a:t>
            </a:r>
            <a:r>
              <a:rPr lang="en-US" baseline="-25000" dirty="0">
                <a:latin typeface="Courier New" pitchFamily="49" charset="0"/>
              </a:rPr>
              <a:t>7</a:t>
            </a:r>
            <a:endParaRPr lang="en-GB" b="1" dirty="0">
              <a:latin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D6487-B5A7-C135-0EDB-48CB047CF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084" y="1134858"/>
            <a:ext cx="1448177" cy="25853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times</a:t>
            </a:r>
            <a:br>
              <a:rPr lang="en-US" b="1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n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n-1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n-1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n-1</a:t>
            </a:r>
            <a:br>
              <a:rPr lang="en-US" dirty="0">
                <a:latin typeface="Courier New" pitchFamily="49" charset="0"/>
              </a:rPr>
            </a:br>
            <a:br>
              <a:rPr lang="en-US" dirty="0">
                <a:latin typeface="Courier New" pitchFamily="49" charset="0"/>
              </a:rPr>
            </a:br>
            <a:br>
              <a:rPr lang="en-US" dirty="0">
                <a:latin typeface="Courier New" pitchFamily="49" charset="0"/>
              </a:rPr>
            </a:b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n-1</a:t>
            </a:r>
            <a:endParaRPr lang="en-GB" b="1" dirty="0">
              <a:latin typeface="Courier New" pitchFamily="49" charset="0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38AD121F-1ABE-EFA9-0561-A8DAD38D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25524"/>
              </p:ext>
            </p:extLst>
          </p:nvPr>
        </p:nvGraphicFramePr>
        <p:xfrm>
          <a:off x="7300274" y="2421067"/>
          <a:ext cx="822937" cy="39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7826" imgH="266590" progId="Equation.DSMT4">
                  <p:embed/>
                </p:oleObj>
              </mc:Choice>
              <mc:Fallback>
                <p:oleObj name="Equation" r:id="rId3" imgW="447826" imgH="266590" progId="Equation.DSMT4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274" y="2421067"/>
                        <a:ext cx="822937" cy="391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0021ADE7-85AD-CBC8-4551-25A3D924A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805777"/>
              </p:ext>
            </p:extLst>
          </p:nvPr>
        </p:nvGraphicFramePr>
        <p:xfrm>
          <a:off x="7300274" y="2736666"/>
          <a:ext cx="1299311" cy="39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4479" imgH="266590" progId="Equation.DSMT4">
                  <p:embed/>
                </p:oleObj>
              </mc:Choice>
              <mc:Fallback>
                <p:oleObj name="Equation" r:id="rId5" imgW="714479" imgH="266590" progId="Equation.DSMT4">
                  <p:embed/>
                  <p:pic>
                    <p:nvPicPr>
                      <p:cNvPr id="10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274" y="2736666"/>
                        <a:ext cx="1299311" cy="391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29DD09BF-B9E0-BC42-71D7-2E94141AD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56209"/>
              </p:ext>
            </p:extLst>
          </p:nvPr>
        </p:nvGraphicFramePr>
        <p:xfrm>
          <a:off x="7300274" y="3052263"/>
          <a:ext cx="1299311" cy="39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4479" imgH="266590" progId="Equation.DSMT4">
                  <p:embed/>
                </p:oleObj>
              </mc:Choice>
              <mc:Fallback>
                <p:oleObj name="Equation" r:id="rId7" imgW="714479" imgH="266590" progId="Equation.DSMT4">
                  <p:embed/>
                  <p:pic>
                    <p:nvPicPr>
                      <p:cNvPr id="10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274" y="3052263"/>
                        <a:ext cx="1299311" cy="391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F492EE99-4B26-2516-C566-BB9CFF562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20380"/>
              </p:ext>
            </p:extLst>
          </p:nvPr>
        </p:nvGraphicFramePr>
        <p:xfrm>
          <a:off x="5402660" y="3744717"/>
          <a:ext cx="822937" cy="39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7826" imgH="266590" progId="Equation.DSMT4">
                  <p:embed/>
                </p:oleObj>
              </mc:Choice>
              <mc:Fallback>
                <p:oleObj name="Equation" r:id="rId3" imgW="447826" imgH="26659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38AD121F-1ABE-EFA9-0561-A8DAD38DC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660" y="3744717"/>
                        <a:ext cx="822937" cy="391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7017CC37-8CA7-02E8-44FF-0790EFCF0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686200"/>
              </p:ext>
            </p:extLst>
          </p:nvPr>
        </p:nvGraphicFramePr>
        <p:xfrm>
          <a:off x="6790002" y="4176310"/>
          <a:ext cx="1299311" cy="39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4479" imgH="266590" progId="Equation.DSMT4">
                  <p:embed/>
                </p:oleObj>
              </mc:Choice>
              <mc:Fallback>
                <p:oleObj name="Equation" r:id="rId7" imgW="714479" imgH="266590" progId="Equation.DSMT4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29DD09BF-B9E0-BC42-71D7-2E94141AD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002" y="4176310"/>
                        <a:ext cx="1299311" cy="391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359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27961" y="78091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Time Complexity of 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64E5087-84D1-4E66-9752-649173D60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027624"/>
                <a:ext cx="8305800" cy="5591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Col="5486400"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charset="0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charset="0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charset="0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 eaLnBrk="1" fontAlgn="auto" hangingPunct="1">
                  <a:spcAft>
                    <a:spcPts val="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algn="just" eaLnBrk="1" fontAlgn="auto" hangingPunct="1">
                  <a:spcAft>
                    <a:spcPts val="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algn="just" eaLnBrk="1" fontAlgn="auto" hangingPunct="1">
                  <a:spcAft>
                    <a:spcPts val="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sz="240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algn="just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For worst case: 		O (n</a:t>
                </a:r>
                <a:r>
                  <a:rPr lang="en-US" sz="2400" kern="0" baseline="30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2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)</a:t>
                </a:r>
              </a:p>
              <a:p>
                <a:pPr algn="just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For average case: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/>
                      </a:rPr>
                      <m:t>θ</m:t>
                    </m:r>
                    <m:r>
                      <a:rPr lang="en-US" sz="24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/>
                      </a:rPr>
                      <m:t> </m:t>
                    </m:r>
                  </m:oMath>
                </a14:m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(n</a:t>
                </a:r>
                <a:r>
                  <a:rPr lang="en-US" sz="2400" b="0" kern="0" baseline="3000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2</a:t>
                </a:r>
                <a:r>
                  <a:rPr lang="en-US" sz="2400" b="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)</a:t>
                </a:r>
              </a:p>
              <a:p>
                <a:pPr algn="just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3333CC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For best case:		</a:t>
                </a:r>
                <a:r>
                  <a:rPr lang="el-GR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Ω</a:t>
                </a:r>
                <a:r>
                  <a:rPr lang="en-US" sz="2400" kern="0" dirty="0">
                    <a:solidFill>
                      <a:srgbClr val="000000"/>
                    </a:solidFill>
                    <a:latin typeface="Tahoma"/>
                    <a:ea typeface="ＭＳ Ｐゴシック"/>
                    <a:cs typeface="ＭＳ Ｐゴシック"/>
                  </a:rPr>
                  <a:t> (n)	</a:t>
                </a:r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Clr>
                    <a:srgbClr val="3333CC"/>
                  </a:buClr>
                  <a:buNone/>
                  <a:defRPr/>
                </a:pPr>
                <a:endParaRPr lang="en-US" sz="2400" b="0" kern="0" dirty="0">
                  <a:solidFill>
                    <a:srgbClr val="000000"/>
                  </a:solidFill>
                  <a:latin typeface="Tahoma"/>
                  <a:ea typeface="ＭＳ Ｐゴシック"/>
                  <a:cs typeface="ＭＳ Ｐゴシック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64E5087-84D1-4E66-9752-649173D60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27624"/>
                <a:ext cx="8305800" cy="5591175"/>
              </a:xfrm>
              <a:prstGeom prst="rect">
                <a:avLst/>
              </a:prstGeom>
              <a:blipFill>
                <a:blip r:embed="rId2"/>
                <a:stretch>
                  <a:fillRect l="-9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1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2AD6321-347B-43A1-92DB-58BDEA9B2592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EF1256-24E4-42C7-8D65-8BA958954748}"/>
              </a:ext>
            </a:extLst>
          </p:cNvPr>
          <p:cNvSpPr txBox="1">
            <a:spLocks noChangeArrowheads="1"/>
          </p:cNvSpPr>
          <p:nvPr/>
        </p:nvSpPr>
        <p:spPr>
          <a:xfrm>
            <a:off x="1273130" y="963835"/>
            <a:ext cx="8229600" cy="2095769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n"/>
              <a:defRPr/>
            </a:pPr>
            <a:r>
              <a:rPr lang="en-US" sz="2000" dirty="0"/>
              <a:t>Concept for sort in ascending order: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smallest element </a:t>
            </a:r>
            <a:r>
              <a:rPr lang="en-US" sz="2000" dirty="0"/>
              <a:t>in array.  </a:t>
            </a:r>
            <a:r>
              <a:rPr lang="en-US" sz="2000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it with element in </a:t>
            </a:r>
            <a:r>
              <a:rPr lang="en-US" sz="2000" dirty="0">
                <a:solidFill>
                  <a:srgbClr val="FF0000"/>
                </a:solidFill>
              </a:rPr>
              <a:t>position 0</a:t>
            </a:r>
          </a:p>
          <a:p>
            <a:pPr lvl="1"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next smallest</a:t>
            </a:r>
            <a:r>
              <a:rPr lang="en-US" sz="2000" dirty="0"/>
              <a:t> element in array.  Exchange it with element in </a:t>
            </a:r>
            <a:r>
              <a:rPr lang="en-US" sz="2000" dirty="0">
                <a:solidFill>
                  <a:srgbClr val="FF0000"/>
                </a:solidFill>
              </a:rPr>
              <a:t>position 1</a:t>
            </a:r>
            <a:r>
              <a:rPr lang="en-US" sz="2000" dirty="0"/>
              <a:t>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Continue until all elements are arranged in order</a:t>
            </a:r>
          </a:p>
        </p:txBody>
      </p:sp>
      <p:pic>
        <p:nvPicPr>
          <p:cNvPr id="5" name="図 3">
            <a:extLst>
              <a:ext uri="{FF2B5EF4-FFF2-40B4-BE49-F238E27FC236}">
                <a16:creationId xmlns:a16="http://schemas.microsoft.com/office/drawing/2014/main" id="{1D8CA788-1820-433B-81DD-E8442E538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5" y="3059604"/>
            <a:ext cx="7246035" cy="398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B66E0B7E-0DE5-415D-B211-A62C1271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1105"/>
              </p:ext>
            </p:extLst>
          </p:nvPr>
        </p:nvGraphicFramePr>
        <p:xfrm>
          <a:off x="288387" y="2011720"/>
          <a:ext cx="1447800" cy="4821960"/>
        </p:xfrm>
        <a:graphic>
          <a:graphicData uri="http://schemas.openxmlformats.org/drawingml/2006/table">
            <a:tbl>
              <a:tblPr/>
              <a:tblGrid>
                <a:gridCol w="72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value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Index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9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2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Time Complexity of Selection Sort (Worst Case)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E5087-84D1-4E66-9752-649173D6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5591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= 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1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 + (C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2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+C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6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+C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7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+C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8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) (n – 1) + 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3 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x n (n – 1) + (C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4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+C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5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) (n-1)</a:t>
            </a:r>
            <a:r>
              <a:rPr lang="en-US" sz="2000" kern="0" baseline="30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2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r>
              <a:rPr lang="en-US" sz="20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= C</a:t>
            </a:r>
            <a:r>
              <a:rPr lang="en-US" sz="2000" b="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1</a:t>
            </a:r>
            <a:r>
              <a:rPr lang="en-US" sz="20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 + (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2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+C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6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+C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7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+C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8</a:t>
            </a:r>
            <a:r>
              <a:rPr lang="en-US" sz="20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) (n – 1) + 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C</a:t>
            </a:r>
            <a:r>
              <a:rPr lang="en-US" sz="200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3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(</a:t>
            </a:r>
            <a:r>
              <a:rPr lang="en-US" sz="20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000" b="0" kern="0" baseline="30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2</a:t>
            </a:r>
            <a:r>
              <a:rPr lang="en-US" sz="20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– n) + (C</a:t>
            </a:r>
            <a:r>
              <a:rPr lang="en-US" sz="2000" b="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4</a:t>
            </a:r>
            <a:r>
              <a:rPr lang="en-US" sz="20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+C</a:t>
            </a:r>
            <a:r>
              <a:rPr lang="en-US" sz="2000" b="0" kern="0" baseline="-25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5</a:t>
            </a:r>
            <a:r>
              <a:rPr lang="en-US" sz="20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)(n</a:t>
            </a:r>
            <a:r>
              <a:rPr lang="en-US" sz="2000" b="0" kern="0" baseline="30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2</a:t>
            </a:r>
            <a:r>
              <a:rPr lang="en-US" sz="20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-2n+1)</a:t>
            </a: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= O (n</a:t>
            </a:r>
            <a:r>
              <a:rPr lang="en-US" sz="2000" kern="0" baseline="3000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2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)</a:t>
            </a:r>
            <a:endParaRPr lang="en-US" sz="20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D3AFC-B248-ABB1-1F2C-8F979F69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34858"/>
            <a:ext cx="8305800" cy="369331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</a:rPr>
              <a:t>                                       Cost         Times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</a:rPr>
              <a:t>f</a:t>
            </a:r>
            <a:r>
              <a:rPr lang="en-GB" b="1" dirty="0">
                <a:latin typeface="Courier New" pitchFamily="49" charset="0"/>
              </a:rPr>
              <a:t>or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b="1" dirty="0">
                <a:latin typeface="Courier New" pitchFamily="49" charset="0"/>
              </a:rPr>
              <a:t>=0;i&lt;n-1;i++)				</a:t>
            </a:r>
            <a:r>
              <a:rPr lang="en-GB" dirty="0">
                <a:latin typeface="Courier New" pitchFamily="49" charset="0"/>
              </a:rPr>
              <a:t>C</a:t>
            </a:r>
            <a:r>
              <a:rPr lang="en-GB" baseline="-25000" dirty="0">
                <a:latin typeface="Courier New" pitchFamily="49" charset="0"/>
              </a:rPr>
              <a:t>1</a:t>
            </a:r>
            <a:r>
              <a:rPr lang="en-GB" dirty="0">
                <a:latin typeface="Courier New" pitchFamily="49" charset="0"/>
              </a:rPr>
              <a:t>		n</a:t>
            </a:r>
          </a:p>
          <a:p>
            <a:pPr>
              <a:defRPr/>
            </a:pPr>
            <a:r>
              <a:rPr lang="en-GB" b="1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GB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 	</a:t>
            </a:r>
            <a:r>
              <a:rPr lang="en-GB" dirty="0">
                <a:latin typeface="Courier New" pitchFamily="49" charset="0"/>
              </a:rPr>
              <a:t>key</a:t>
            </a:r>
            <a:r>
              <a:rPr lang="en-GB" dirty="0">
                <a:latin typeface="Symbol" pitchFamily="18" charset="2"/>
              </a:rPr>
              <a:t> = </a:t>
            </a:r>
            <a:r>
              <a:rPr lang="en-GB" dirty="0">
                <a:latin typeface="Courier New" pitchFamily="49" charset="0"/>
              </a:rPr>
              <a:t>I;				C</a:t>
            </a:r>
            <a:r>
              <a:rPr lang="en-GB" baseline="-25000" dirty="0">
                <a:latin typeface="Courier New" pitchFamily="49" charset="0"/>
              </a:rPr>
              <a:t>2</a:t>
            </a:r>
            <a:r>
              <a:rPr lang="en-GB" dirty="0">
                <a:latin typeface="Courier New" pitchFamily="49" charset="0"/>
              </a:rPr>
              <a:t>	     (n-1)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</a:rPr>
              <a:t>  	</a:t>
            </a: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for (j=i+1;j&lt;</a:t>
            </a:r>
            <a:r>
              <a:rPr lang="en-US" b="1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n;j</a:t>
            </a: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++)			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baseline="-250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3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    (n-1)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Courier New" pitchFamily="49" charset="0"/>
              </a:rPr>
              <a:t>n</a:t>
            </a:r>
          </a:p>
          <a:p>
            <a:pPr>
              <a:defRPr/>
            </a:pP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if(list[k]&gt;list[j])		C</a:t>
            </a:r>
            <a:r>
              <a:rPr lang="en-US" baseline="-250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4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 (n-1)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Courier New" pitchFamily="49" charset="0"/>
              </a:rPr>
              <a:t>(n-1)</a:t>
            </a:r>
          </a:p>
          <a:p>
            <a:pPr>
              <a:defRPr/>
            </a:pP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	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k=j;			C</a:t>
            </a:r>
            <a:r>
              <a:rPr lang="en-US" baseline="-250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5	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(n-1)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Courier New" pitchFamily="49" charset="0"/>
              </a:rPr>
              <a:t>(n-1)</a:t>
            </a:r>
          </a:p>
          <a:p>
            <a:pPr>
              <a:defRPr/>
            </a:pPr>
            <a:r>
              <a:rPr lang="en-US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</a:t>
            </a:r>
            <a:r>
              <a:rPr lang="en-US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en-GB" b="1" dirty="0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GB" dirty="0">
                <a:latin typeface="Courier New" pitchFamily="49" charset="0"/>
              </a:rPr>
              <a:t>  	</a:t>
            </a:r>
            <a:r>
              <a:rPr lang="en-GB" dirty="0" err="1">
                <a:latin typeface="Courier New" pitchFamily="49" charset="0"/>
              </a:rPr>
              <a:t>tempval</a:t>
            </a:r>
            <a:r>
              <a:rPr lang="en-GB" dirty="0">
                <a:latin typeface="Courier New" pitchFamily="49" charset="0"/>
              </a:rPr>
              <a:t>=list[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];			C</a:t>
            </a:r>
            <a:r>
              <a:rPr lang="en-GB" baseline="-25000" dirty="0">
                <a:latin typeface="Courier New" pitchFamily="49" charset="0"/>
              </a:rPr>
              <a:t>6</a:t>
            </a:r>
            <a:r>
              <a:rPr lang="en-GB" dirty="0">
                <a:latin typeface="Courier New" pitchFamily="49" charset="0"/>
              </a:rPr>
              <a:t> 	     (n-1)</a:t>
            </a:r>
            <a:endParaRPr lang="en-GB" b="1" dirty="0">
              <a:latin typeface="Courier New" pitchFamily="49" charset="0"/>
            </a:endParaRPr>
          </a:p>
          <a:p>
            <a:pPr>
              <a:defRPr/>
            </a:pPr>
            <a:r>
              <a:rPr lang="en-GB" b="1" dirty="0">
                <a:latin typeface="Courier New" pitchFamily="49" charset="0"/>
              </a:rPr>
              <a:t>	</a:t>
            </a:r>
            <a:r>
              <a:rPr lang="en-GB" dirty="0">
                <a:latin typeface="Courier New" pitchFamily="49" charset="0"/>
              </a:rPr>
              <a:t>list[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]=list[k];			C</a:t>
            </a:r>
            <a:r>
              <a:rPr lang="en-GB" baseline="-25000" dirty="0">
                <a:latin typeface="Courier New" pitchFamily="49" charset="0"/>
              </a:rPr>
              <a:t>7</a:t>
            </a:r>
            <a:r>
              <a:rPr lang="en-GB" dirty="0">
                <a:latin typeface="Courier New" pitchFamily="49" charset="0"/>
              </a:rPr>
              <a:t>	     (n-1)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</a:rPr>
              <a:t>	list[k]=</a:t>
            </a:r>
            <a:r>
              <a:rPr lang="en-GB" dirty="0" err="1">
                <a:latin typeface="Courier New" pitchFamily="49" charset="0"/>
              </a:rPr>
              <a:t>tempval</a:t>
            </a:r>
            <a:r>
              <a:rPr lang="en-GB" dirty="0">
                <a:latin typeface="Courier New" pitchFamily="49" charset="0"/>
              </a:rPr>
              <a:t>;			C</a:t>
            </a:r>
            <a:r>
              <a:rPr lang="en-GB" baseline="-25000" dirty="0">
                <a:latin typeface="Courier New" pitchFamily="49" charset="0"/>
              </a:rPr>
              <a:t>8</a:t>
            </a:r>
            <a:r>
              <a:rPr lang="en-GB" dirty="0">
                <a:latin typeface="Courier New" pitchFamily="49" charset="0"/>
              </a:rPr>
              <a:t>	     (n-1)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262199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1276</TotalTime>
  <Words>1121</Words>
  <Application>Microsoft Office PowerPoint</Application>
  <PresentationFormat>On-screen Show (4:3)</PresentationFormat>
  <Paragraphs>180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Courier New</vt:lpstr>
      <vt:lpstr>Symbol</vt:lpstr>
      <vt:lpstr>Tahoma</vt:lpstr>
      <vt:lpstr>Times</vt:lpstr>
      <vt:lpstr>Wingdings</vt:lpstr>
      <vt:lpstr>Spectrum</vt:lpstr>
      <vt:lpstr>Equation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93</cp:revision>
  <dcterms:created xsi:type="dcterms:W3CDTF">2018-12-10T17:20:29Z</dcterms:created>
  <dcterms:modified xsi:type="dcterms:W3CDTF">2023-02-11T22:23:01Z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