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9"/>
  </p:notesMasterIdLst>
  <p:sldIdLst>
    <p:sldId id="256" r:id="rId5"/>
    <p:sldId id="257" r:id="rId6"/>
    <p:sldId id="276" r:id="rId7"/>
    <p:sldId id="447" r:id="rId8"/>
    <p:sldId id="44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277" r:id="rId22"/>
    <p:sldId id="449" r:id="rId23"/>
    <p:sldId id="266" r:id="rId24"/>
    <p:sldId id="302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303" r:id="rId35"/>
    <p:sldId id="420" r:id="rId36"/>
    <p:sldId id="478" r:id="rId37"/>
    <p:sldId id="407" r:id="rId38"/>
    <p:sldId id="416" r:id="rId39"/>
    <p:sldId id="417" r:id="rId40"/>
    <p:sldId id="425" r:id="rId41"/>
    <p:sldId id="479" r:id="rId42"/>
    <p:sldId id="418" r:id="rId43"/>
    <p:sldId id="419" r:id="rId44"/>
    <p:sldId id="426" r:id="rId45"/>
    <p:sldId id="450" r:id="rId46"/>
    <p:sldId id="409" r:id="rId47"/>
    <p:sldId id="411" r:id="rId48"/>
    <p:sldId id="460" r:id="rId49"/>
    <p:sldId id="461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80" r:id="rId58"/>
    <p:sldId id="481" r:id="rId59"/>
    <p:sldId id="482" r:id="rId60"/>
    <p:sldId id="441" r:id="rId61"/>
    <p:sldId id="470" r:id="rId62"/>
    <p:sldId id="471" r:id="rId63"/>
    <p:sldId id="483" r:id="rId64"/>
    <p:sldId id="484" r:id="rId65"/>
    <p:sldId id="421" r:id="rId66"/>
    <p:sldId id="264" r:id="rId67"/>
    <p:sldId id="26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8F48A-4762-4E6F-A7D9-5442E0A71FEF}" v="101" dt="2023-02-03T20:12:35.975"/>
    <p1510:client id="{A696F381-4239-4178-8BF1-DD945081E2EE}" v="26" dt="2023-02-03T18:59:1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03T20:12:38.649" v="402" actId="47"/>
      <pc:docMkLst>
        <pc:docMk/>
      </pc:docMkLst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0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0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0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Sp modSp add mod">
        <pc:chgData name="Faruk Abdullah" userId="e52374dd587ef96a" providerId="LiveId" clId="{14C8F48A-4762-4E6F-A7D9-5442E0A71FEF}" dt="2023-02-03T19:35:34.995" v="190" actId="2057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9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0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17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1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77EFDF-FBAF-4158-BE02-6DE823A214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5242B-E032-46C4-8C4D-4D2C8C7FF27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DA1A75A6-A030-4413-929B-61708696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F819545D-128A-4D5B-A6D9-CC2C8146957A}" type="slidenum">
              <a:rPr lang="en-US" altLang="en-US" sz="1200"/>
              <a:pPr algn="r"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4F35537-CE42-4CDD-9FD0-D5DFE71956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3CD2C7-1F74-4AF1-B0C7-8AE53BEB3E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95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4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1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9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8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2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8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723172"/>
            <a:ext cx="7808976" cy="707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Merge Sort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77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Nyme Ahmed [nyme.ahmed@aiub.edu]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4319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227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91185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116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0682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8290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53725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06997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A1DCC9E-DE88-4BE0-820D-816DAA118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F8BE1DC-75C5-4E33-9AEC-7F090B1F3E5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3FF4C48D-C697-4252-AA5D-3415DA9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0" y="888767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Merge-Sort Tree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71C5BA2-7289-4DB8-AB6F-0CDC9DDA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4" y="1272148"/>
            <a:ext cx="7064829" cy="172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37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800" dirty="0">
                <a:latin typeface="Arial" panose="020B0604020202020204" pitchFamily="34" charset="0"/>
              </a:rPr>
              <a:t>An execution of merge-sort is depicted by a binary tree</a:t>
            </a:r>
          </a:p>
          <a:p>
            <a:pPr lvl="1">
              <a:spcBef>
                <a:spcPts val="338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600" dirty="0">
                <a:latin typeface="Arial" panose="020B0604020202020204" pitchFamily="34" charset="0"/>
              </a:rPr>
              <a:t>each node represents a recursive call of merge-sort and stores</a:t>
            </a:r>
          </a:p>
          <a:p>
            <a:pPr lvl="2">
              <a:spcBef>
                <a:spcPts val="3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unsorted sequence before the execution and its partition</a:t>
            </a:r>
          </a:p>
          <a:p>
            <a:pPr lvl="2">
              <a:spcBef>
                <a:spcPts val="3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sorted sequence at the end of the execution</a:t>
            </a:r>
          </a:p>
          <a:p>
            <a:pPr lvl="1">
              <a:spcBef>
                <a:spcPts val="338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600" dirty="0">
                <a:latin typeface="Arial" panose="020B0604020202020204" pitchFamily="34" charset="0"/>
              </a:rPr>
              <a:t>the root is the initial call </a:t>
            </a:r>
          </a:p>
          <a:p>
            <a:pPr lvl="1">
              <a:spcBef>
                <a:spcPts val="338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600" dirty="0">
                <a:latin typeface="Arial" panose="020B0604020202020204" pitchFamily="34" charset="0"/>
              </a:rPr>
              <a:t>the leaves are calls on subsequences of size 0 or 1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62635A58-8E53-47F5-AF80-D36D9CCB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868" y="3173393"/>
            <a:ext cx="2743200" cy="4572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8F7F6DB5-6B4D-4CB4-9A84-B177475F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368" y="3859193"/>
            <a:ext cx="1600200" cy="4572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02F2B859-DBF3-43EB-8CE7-88067428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68" y="3859193"/>
            <a:ext cx="1600200" cy="4572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4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4  9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7C256F4C-CE9E-40FE-84C8-3BE5B6EA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643" y="4544993"/>
            <a:ext cx="771525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2894A88-8E12-4828-B383-5CE0E015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918" y="4544993"/>
            <a:ext cx="742950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7A6E7440-FCCA-4862-9C51-19D6333C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99" y="4544993"/>
            <a:ext cx="757238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55D2079C-2ED9-45AC-95BC-D3324DDB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21" y="4544993"/>
            <a:ext cx="735806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4214F9B0-0EAA-41F5-9308-816A6E9AE00E}"/>
              </a:ext>
            </a:extLst>
          </p:cNvPr>
          <p:cNvCxnSpPr>
            <a:cxnSpLocks noChangeShapeType="1"/>
            <a:stCxn id="13317" idx="0"/>
            <a:endCxn id="13316" idx="2"/>
          </p:cNvCxnSpPr>
          <p:nvPr/>
        </p:nvCxnSpPr>
        <p:spPr bwMode="auto">
          <a:xfrm flipV="1">
            <a:off x="3612468" y="3630593"/>
            <a:ext cx="1143000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550FCB1A-F42D-43F6-B2F0-80AEF067ACFC}"/>
              </a:ext>
            </a:extLst>
          </p:cNvPr>
          <p:cNvCxnSpPr>
            <a:cxnSpLocks noChangeShapeType="1"/>
            <a:stCxn id="13318" idx="0"/>
            <a:endCxn id="13316" idx="2"/>
          </p:cNvCxnSpPr>
          <p:nvPr/>
        </p:nvCxnSpPr>
        <p:spPr bwMode="auto">
          <a:xfrm flipH="1" flipV="1">
            <a:off x="4755468" y="3630593"/>
            <a:ext cx="1143000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721ACC2E-C57A-46CD-B42C-F3537A1C413B}"/>
              </a:ext>
            </a:extLst>
          </p:cNvPr>
          <p:cNvCxnSpPr>
            <a:cxnSpLocks noChangeShapeType="1"/>
            <a:stCxn id="13319" idx="0"/>
            <a:endCxn id="13317" idx="2"/>
          </p:cNvCxnSpPr>
          <p:nvPr/>
        </p:nvCxnSpPr>
        <p:spPr bwMode="auto">
          <a:xfrm flipV="1">
            <a:off x="3112405" y="4316393"/>
            <a:ext cx="500063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FFF32D05-016E-496D-9046-B494EF4AEE95}"/>
              </a:ext>
            </a:extLst>
          </p:cNvPr>
          <p:cNvCxnSpPr>
            <a:cxnSpLocks noChangeShapeType="1"/>
            <a:stCxn id="13321" idx="0"/>
            <a:endCxn id="13318" idx="2"/>
          </p:cNvCxnSpPr>
          <p:nvPr/>
        </p:nvCxnSpPr>
        <p:spPr bwMode="auto">
          <a:xfrm flipV="1">
            <a:off x="5384118" y="4316393"/>
            <a:ext cx="514350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7A844A17-9632-4ED8-848C-49CF23FB2C42}"/>
              </a:ext>
            </a:extLst>
          </p:cNvPr>
          <p:cNvCxnSpPr>
            <a:cxnSpLocks noChangeShapeType="1"/>
            <a:stCxn id="13317" idx="2"/>
            <a:endCxn id="13320" idx="0"/>
          </p:cNvCxnSpPr>
          <p:nvPr/>
        </p:nvCxnSpPr>
        <p:spPr bwMode="auto">
          <a:xfrm>
            <a:off x="3612468" y="4316393"/>
            <a:ext cx="542925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4F39375D-5864-4088-A232-E0245EDFA135}"/>
              </a:ext>
            </a:extLst>
          </p:cNvPr>
          <p:cNvCxnSpPr>
            <a:cxnSpLocks noChangeShapeType="1"/>
            <a:stCxn id="13318" idx="2"/>
            <a:endCxn id="13322" idx="0"/>
          </p:cNvCxnSpPr>
          <p:nvPr/>
        </p:nvCxnSpPr>
        <p:spPr bwMode="auto">
          <a:xfrm>
            <a:off x="5898468" y="4316393"/>
            <a:ext cx="539354" cy="2286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88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endParaRPr lang="en-US" altLang="en-US" sz="135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AutoShape 10">
            <a:extLst>
              <a:ext uri="{FF2B5EF4-FFF2-40B4-BE49-F238E27FC236}">
                <a16:creationId xmlns:a16="http://schemas.microsoft.com/office/drawing/2014/main" id="{8D7955C0-C672-4FF1-8EFB-F81D7386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02" y="3571326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AE5B0F4F-F3B0-401D-AB1D-4B810B83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1  3  6  8</a:t>
            </a:r>
          </a:p>
        </p:txBody>
      </p:sp>
      <p:sp>
        <p:nvSpPr>
          <p:cNvPr id="39" name="AutoShape 33">
            <a:extLst>
              <a:ext uri="{FF2B5EF4-FFF2-40B4-BE49-F238E27FC236}">
                <a16:creationId xmlns:a16="http://schemas.microsoft.com/office/drawing/2014/main" id="{A652F75C-D289-41F1-B5C9-430254B8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338640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  <a:endParaRPr lang="en-US" altLang="en-US" sz="135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21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10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060975" y="3570685"/>
            <a:ext cx="5235178" cy="319088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22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902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613" y="3257550"/>
            <a:ext cx="402431" cy="1143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23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535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213" y="4000500"/>
            <a:ext cx="402431" cy="2286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24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" y="951311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25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25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26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48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27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" y="92869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288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462340" y="4660109"/>
            <a:ext cx="35956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821909" y="4660109"/>
            <a:ext cx="37861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35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28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33683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0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60839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7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68087"/>
            <a:ext cx="8556172" cy="1065248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034077"/>
            <a:ext cx="8403772" cy="4055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u="sng" dirty="0"/>
              <a:t>Recursive in structure  </a:t>
            </a:r>
          </a:p>
          <a:p>
            <a:endParaRPr lang="en-US" altLang="en-US" sz="1200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7884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213" y="3200400"/>
            <a:ext cx="516731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200400"/>
            <a:ext cx="514350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CB24A-62E9-4110-B1D8-805F528ED266}"/>
              </a:ext>
            </a:extLst>
          </p:cNvPr>
          <p:cNvSpPr txBox="1"/>
          <p:nvPr/>
        </p:nvSpPr>
        <p:spPr>
          <a:xfrm>
            <a:off x="210861" y="814792"/>
            <a:ext cx="513057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1385646" y="4185084"/>
            <a:ext cx="6548772" cy="2140818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6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195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31</a:t>
              </a:fld>
              <a:endParaRPr lang="en-US" altLang="en-US" sz="195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 7  2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9  4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3  8  6  1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9  4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2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4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8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1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865879"/>
            <a:ext cx="58626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381000" y="1538791"/>
            <a:ext cx="8066314" cy="482935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385763" indent="-385763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284038" y="683466"/>
            <a:ext cx="314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23935"/>
              </p:ext>
            </p:extLst>
          </p:nvPr>
        </p:nvGraphicFramePr>
        <p:xfrm>
          <a:off x="938707" y="1220733"/>
          <a:ext cx="6615354" cy="441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7677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3307677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3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3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47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2809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So, for merge sort: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2809680"/>
              </a:xfrm>
              <a:prstGeom prst="rect">
                <a:avLst/>
              </a:prstGeo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8ADB8C-3D00-3F93-07ED-A3795C4DF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5" y="3731592"/>
            <a:ext cx="426085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Repeated 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5304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b="1" u="sng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Solving the equation using repeated substitution method: 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5304529"/>
              </a:xfrm>
              <a:prstGeom prst="rect">
                <a:avLst/>
              </a:prstGeom>
              <a:blipFill>
                <a:blip r:embed="rId2"/>
                <a:stretch>
                  <a:fillRect l="-1246" t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A5266D-91AA-2A85-D38C-260BF9AD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50" y="2256182"/>
            <a:ext cx="3949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5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= log 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blipFill>
                <a:blip r:embed="rId2"/>
                <a:stretch>
                  <a:fillRect l="-1272" b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43508" y="944724"/>
            <a:ext cx="4907706" cy="3700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195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4" y="1536411"/>
            <a:ext cx="8142515" cy="41785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849871" y="1198485"/>
                <a:ext cx="7683743" cy="3609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𝑻𝒊𝒎𝒆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𝒄𝒐𝒎𝒑𝒍𝒆𝒙𝒊𝒕𝒚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1" y="1198485"/>
                <a:ext cx="7683743" cy="3609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13616" y="1505936"/>
            <a:ext cx="7859485" cy="391294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Help organize the algebraic bookkeeping necessary to solve a recurrence</a:t>
            </a:r>
            <a:r>
              <a:rPr lang="en-US" alt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232175" y="679847"/>
            <a:ext cx="6598444" cy="50720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4" y="2084785"/>
            <a:ext cx="24895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/>
              <a:t>For the original problem, we have a cost of </a:t>
            </a:r>
            <a:r>
              <a:rPr lang="en-US" altLang="en-US" sz="1500" dirty="0" err="1">
                <a:solidFill>
                  <a:srgbClr val="CC3300"/>
                </a:solidFill>
              </a:rPr>
              <a:t>cn</a:t>
            </a:r>
            <a:r>
              <a:rPr lang="en-US" altLang="en-US" sz="1500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412082" y="3621884"/>
            <a:ext cx="2305051" cy="1559719"/>
            <a:chOff x="226" y="2223"/>
            <a:chExt cx="1936" cy="131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566" y="2128838"/>
            <a:ext cx="3052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685112" y="3105150"/>
            <a:ext cx="2587229" cy="2386013"/>
            <a:chOff x="2975" y="1733"/>
            <a:chExt cx="2173" cy="2004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2637237" y="3265885"/>
            <a:ext cx="3059907" cy="1114425"/>
            <a:chOff x="1255" y="1732"/>
            <a:chExt cx="2570" cy="936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781" y="1776"/>
              <a:ext cx="270" cy="1321"/>
            </a:xfrm>
            <a:prstGeom prst="curvedConnector3">
              <a:avLst>
                <a:gd name="adj1" fmla="val -2581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32"/>
              <a:ext cx="678" cy="64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6" y="2202"/>
              <a:ext cx="96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3217070" y="5181602"/>
            <a:ext cx="1821656" cy="664369"/>
            <a:chOff x="1742" y="3341"/>
            <a:chExt cx="1530" cy="558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2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04" y="3202"/>
              <a:ext cx="170" cy="4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90"/>
              <a:ext cx="389" cy="11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8" y="1602904"/>
            <a:ext cx="5346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906067" y="1945060"/>
            <a:ext cx="2621757" cy="3649266"/>
            <a:chOff x="659" y="978"/>
            <a:chExt cx="2202" cy="3065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7" y="2077219"/>
            <a:ext cx="35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36" y="2089127"/>
            <a:ext cx="47451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1800" dirty="0"/>
              <a:t>Each level has total cost </a:t>
            </a:r>
            <a:r>
              <a:rPr lang="en-US" sz="1800" b="1" i="1" dirty="0" err="1">
                <a:solidFill>
                  <a:srgbClr val="CC3300"/>
                </a:solidFill>
              </a:rPr>
              <a:t>cn</a:t>
            </a:r>
            <a:r>
              <a:rPr lang="en-US" sz="1800" dirty="0"/>
              <a:t>.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Each time we go down one level, the number of sub-problems doubles, but the cost per sub-problem halves 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  <a:r>
              <a:rPr lang="en-US" sz="18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1800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sz="1800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sz="1800" dirty="0">
                <a:sym typeface="Symbol" panose="05050102010706020507" pitchFamily="18" charset="2"/>
              </a:rPr>
              <a:t>There are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+ 1 levels, height is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. (Assuming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Total cost = sum of costs at each level = (</a:t>
            </a:r>
            <a:r>
              <a:rPr lang="en-US" sz="1800" dirty="0" err="1"/>
              <a:t>lg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+ 1)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i="1" dirty="0" err="1"/>
              <a:t>cn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 + 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dirty="0">
                <a:sym typeface="Symbol" panose="05050102010706020507" pitchFamily="18" charset="2"/>
              </a:rPr>
              <a:t>O</a:t>
            </a:r>
            <a:r>
              <a:rPr lang="en-US" sz="1800" dirty="0"/>
              <a:t>(</a:t>
            </a:r>
            <a:r>
              <a:rPr lang="en-US" sz="1800" i="1" dirty="0"/>
              <a:t>n 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7503" y="668577"/>
            <a:ext cx="4067792" cy="29064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C2DE32-DE8A-BA47-0816-D61FA49AA94D}"/>
              </a:ext>
            </a:extLst>
          </p:cNvPr>
          <p:cNvCxnSpPr/>
          <p:nvPr/>
        </p:nvCxnSpPr>
        <p:spPr>
          <a:xfrm flipH="1">
            <a:off x="1807148" y="2063697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6A57CB-8904-8A33-CFAC-7BC9C61C5113}"/>
              </a:ext>
            </a:extLst>
          </p:cNvPr>
          <p:cNvCxnSpPr/>
          <p:nvPr/>
        </p:nvCxnSpPr>
        <p:spPr>
          <a:xfrm flipH="1" flipV="1">
            <a:off x="3422566" y="2063697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A3AC21F-44FC-0A7E-CA4C-6919709A7188}"/>
              </a:ext>
            </a:extLst>
          </p:cNvPr>
          <p:cNvGrpSpPr/>
          <p:nvPr/>
        </p:nvGrpSpPr>
        <p:grpSpPr>
          <a:xfrm>
            <a:off x="2831406" y="1472535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DF11B7-368E-20F7-56AE-B2042296F84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8E3993-2E11-19BB-1E97-3DB78195802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4E113D-EEC4-1DE4-2935-11DC6FE21DE4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AAA4F-43D9-7372-F3DF-682A58CC8CF8}"/>
              </a:ext>
            </a:extLst>
          </p:cNvPr>
          <p:cNvGrpSpPr/>
          <p:nvPr/>
        </p:nvGrpSpPr>
        <p:grpSpPr>
          <a:xfrm>
            <a:off x="1319341" y="2611570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2A6FD8-188F-1F83-5A67-BB29CFE622D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301C92-AFEF-24F7-CE47-6433700F6B8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61BF00-B32D-474A-51FF-6B091DA0664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61BF00-B32D-474A-51FF-6B091DA06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D85CD0-9FC5-8824-5185-63535DA6DFFD}"/>
              </a:ext>
            </a:extLst>
          </p:cNvPr>
          <p:cNvGrpSpPr/>
          <p:nvPr/>
        </p:nvGrpSpPr>
        <p:grpSpPr>
          <a:xfrm>
            <a:off x="4516146" y="2611570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7BE6BD-DFC5-3DBD-320E-FF0730DD6BC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FC17D7-6259-2255-3F31-95A20CEFF51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AC8-D4CA-46D4-61C2-0F9D0B9F3DE5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F4732E-DBF8-B4E5-A7B8-AA0A34555EEE}"/>
                  </a:ext>
                </a:extLst>
              </p:cNvPr>
              <p:cNvSpPr txBox="1"/>
              <p:nvPr/>
            </p:nvSpPr>
            <p:spPr>
              <a:xfrm>
                <a:off x="4660562" y="2686490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F4732E-DBF8-B4E5-A7B8-AA0A3455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62" y="2686490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259DA9-269F-2C96-EF8F-14D93653CCFF}"/>
              </a:ext>
            </a:extLst>
          </p:cNvPr>
          <p:cNvSpPr txBox="1"/>
          <p:nvPr/>
        </p:nvSpPr>
        <p:spPr>
          <a:xfrm>
            <a:off x="5393315" y="2727672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7FD391-EA9F-037C-6DDA-CD77268D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815" y="1096380"/>
            <a:ext cx="3949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884078-5343-F7D4-B5F4-77B21269D743}"/>
              </a:ext>
            </a:extLst>
          </p:cNvPr>
          <p:cNvCxnSpPr/>
          <p:nvPr/>
        </p:nvCxnSpPr>
        <p:spPr>
          <a:xfrm flipH="1">
            <a:off x="1053547" y="311961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640A5D-7A71-1829-2F58-6B7351C29CA3}"/>
              </a:ext>
            </a:extLst>
          </p:cNvPr>
          <p:cNvCxnSpPr/>
          <p:nvPr/>
        </p:nvCxnSpPr>
        <p:spPr>
          <a:xfrm>
            <a:off x="1841201" y="311961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469B95-716D-E5D2-A252-C1EE14D68C0D}"/>
              </a:ext>
            </a:extLst>
          </p:cNvPr>
          <p:cNvGrpSpPr/>
          <p:nvPr/>
        </p:nvGrpSpPr>
        <p:grpSpPr>
          <a:xfrm>
            <a:off x="565739" y="348905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9EEC8B7-FD5D-090F-3594-570506C5A4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EE5160-BCD2-BB74-E36E-9B9F5E3CBE9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4F71B4-ABDB-3927-0AC1-8EB210572776}"/>
              </a:ext>
            </a:extLst>
          </p:cNvPr>
          <p:cNvGrpSpPr/>
          <p:nvPr/>
        </p:nvGrpSpPr>
        <p:grpSpPr>
          <a:xfrm>
            <a:off x="2126996" y="348905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FF548C3-F4F3-FD7D-337E-F5E5D6E01CE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A818CD-5ADB-AC3E-6502-D288AD4D680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0389D7-7825-BD69-0EB5-EB113224B46E}"/>
              </a:ext>
            </a:extLst>
          </p:cNvPr>
          <p:cNvCxnSpPr/>
          <p:nvPr/>
        </p:nvCxnSpPr>
        <p:spPr>
          <a:xfrm flipH="1">
            <a:off x="4250352" y="311961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906202-15F5-CE55-E1EE-499FCB9313A0}"/>
              </a:ext>
            </a:extLst>
          </p:cNvPr>
          <p:cNvCxnSpPr/>
          <p:nvPr/>
        </p:nvCxnSpPr>
        <p:spPr>
          <a:xfrm>
            <a:off x="5038006" y="311961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919567-27E6-33FD-F7D2-760CC8B79EA8}"/>
              </a:ext>
            </a:extLst>
          </p:cNvPr>
          <p:cNvGrpSpPr/>
          <p:nvPr/>
        </p:nvGrpSpPr>
        <p:grpSpPr>
          <a:xfrm>
            <a:off x="3762545" y="348905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E9DB2A7-83D7-8C08-2E1A-AF2B1DB7DB3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57051AD-949C-0729-A509-D4979FB3FFA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CA385E-AE0A-8300-0C8E-65EA75759380}"/>
              </a:ext>
            </a:extLst>
          </p:cNvPr>
          <p:cNvGrpSpPr/>
          <p:nvPr/>
        </p:nvGrpSpPr>
        <p:grpSpPr>
          <a:xfrm>
            <a:off x="5323801" y="348905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5A8ED5-364E-E41F-C458-13747D965BF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F353209-56F2-1F93-1356-66C00BEC2DB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636755-E0CE-4C05-CD91-070CC8C73492}"/>
              </a:ext>
            </a:extLst>
          </p:cNvPr>
          <p:cNvCxnSpPr/>
          <p:nvPr/>
        </p:nvCxnSpPr>
        <p:spPr>
          <a:xfrm flipH="1">
            <a:off x="1841202" y="208393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CA6926-7D73-BB9B-FE50-D42A98C6AC39}"/>
              </a:ext>
            </a:extLst>
          </p:cNvPr>
          <p:cNvCxnSpPr/>
          <p:nvPr/>
        </p:nvCxnSpPr>
        <p:spPr>
          <a:xfrm flipH="1" flipV="1">
            <a:off x="3456620" y="208393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90A0DD-8847-1725-40A1-727E7DFD3BD5}"/>
              </a:ext>
            </a:extLst>
          </p:cNvPr>
          <p:cNvGrpSpPr/>
          <p:nvPr/>
        </p:nvGrpSpPr>
        <p:grpSpPr>
          <a:xfrm>
            <a:off x="2865460" y="149277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13760BD-24A3-9113-5821-22E7EC6312A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9C06B1-E408-BDEB-DBBD-01761FC3468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00546A-E133-DB76-E005-70D0367C361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4B76614-E8BB-692F-0465-55C3390ECD81}"/>
              </a:ext>
            </a:extLst>
          </p:cNvPr>
          <p:cNvGrpSpPr/>
          <p:nvPr/>
        </p:nvGrpSpPr>
        <p:grpSpPr>
          <a:xfrm>
            <a:off x="1353395" y="263180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549C88A-1EE7-3E1C-5603-8888937F202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408C460-7BBC-0DF3-55AC-6CA96963402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A60459-3FFD-79EC-C753-46598850E86D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A60459-3FFD-79EC-C753-46598850E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EBA80A-FD10-1D8C-4246-75AEE55054AA}"/>
              </a:ext>
            </a:extLst>
          </p:cNvPr>
          <p:cNvGrpSpPr/>
          <p:nvPr/>
        </p:nvGrpSpPr>
        <p:grpSpPr>
          <a:xfrm>
            <a:off x="4550200" y="263180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07246F3-D334-0FBA-8D92-069E3E6DF27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3EC9DC-2246-16AF-74A6-C87D46CCC20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2FADE0-C9C1-E6BD-78A1-9114A55039CA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0DB157F-7F93-165E-BB16-07432241288F}"/>
                  </a:ext>
                </a:extLst>
              </p:cNvPr>
              <p:cNvSpPr txBox="1"/>
              <p:nvPr/>
            </p:nvSpPr>
            <p:spPr>
              <a:xfrm>
                <a:off x="4694616" y="270672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0DB157F-7F93-165E-BB16-07432241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16" y="270672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2000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A45C66-3A44-66F1-83D3-5C3E9AE0BED4}"/>
                  </a:ext>
                </a:extLst>
              </p:cNvPr>
              <p:cNvSpPr txBox="1"/>
              <p:nvPr/>
            </p:nvSpPr>
            <p:spPr>
              <a:xfrm>
                <a:off x="689759" y="354538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A45C66-3A44-66F1-83D3-5C3E9AE0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9" y="354538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6284B7F-5E5A-9334-5732-A24999113EDD}"/>
                  </a:ext>
                </a:extLst>
              </p:cNvPr>
              <p:cNvSpPr txBox="1"/>
              <p:nvPr/>
            </p:nvSpPr>
            <p:spPr>
              <a:xfrm>
                <a:off x="2255127" y="355935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6284B7F-5E5A-9334-5732-A2499911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27" y="355935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377148-5FD6-1B0F-DC30-D5EB65E27B44}"/>
                  </a:ext>
                </a:extLst>
              </p:cNvPr>
              <p:cNvSpPr txBox="1"/>
              <p:nvPr/>
            </p:nvSpPr>
            <p:spPr>
              <a:xfrm>
                <a:off x="3887235" y="355935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377148-5FD6-1B0F-DC30-D5EB65E27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35" y="355935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C583CB-2094-EFBE-1ACA-2902F9F68EDD}"/>
                  </a:ext>
                </a:extLst>
              </p:cNvPr>
              <p:cNvSpPr txBox="1"/>
              <p:nvPr/>
            </p:nvSpPr>
            <p:spPr>
              <a:xfrm>
                <a:off x="5453364" y="354538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C583CB-2094-EFBE-1ACA-2902F9F68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64" y="354538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DD21B2-5E87-4D13-4322-1AC9DA770ADB}"/>
                  </a:ext>
                </a:extLst>
              </p:cNvPr>
              <p:cNvSpPr txBox="1"/>
              <p:nvPr/>
            </p:nvSpPr>
            <p:spPr>
              <a:xfrm>
                <a:off x="6073492" y="3565529"/>
                <a:ext cx="2162852" cy="4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</a:rPr>
                  <a:t>c.</a:t>
                </a:r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35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DD21B2-5E87-4D13-4322-1AC9DA770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92" y="3565529"/>
                <a:ext cx="2162852" cy="460382"/>
              </a:xfrm>
              <a:prstGeom prst="rect">
                <a:avLst/>
              </a:prstGeom>
              <a:blipFill>
                <a:blip r:embed="rId8"/>
                <a:stretch>
                  <a:fillRect l="-2254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24260967-968F-4FFB-0248-723540ED7D3F}"/>
              </a:ext>
            </a:extLst>
          </p:cNvPr>
          <p:cNvSpPr txBox="1"/>
          <p:nvPr/>
        </p:nvSpPr>
        <p:spPr>
          <a:xfrm>
            <a:off x="5306398" y="2693406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7626624" y="358558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CB52DB-5399-EC39-6AC4-0FBC0DC3D16B}"/>
              </a:ext>
            </a:extLst>
          </p:cNvPr>
          <p:cNvSpPr txBox="1"/>
          <p:nvPr/>
        </p:nvSpPr>
        <p:spPr>
          <a:xfrm>
            <a:off x="267474" y="4532546"/>
            <a:ext cx="8234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>
                <a:solidFill>
                  <a:srgbClr val="CC3300"/>
                </a:solidFill>
              </a:rPr>
              <a:t>c*n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subproblems doubles, but the cost per subproblem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6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7658266" y="356654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4B2DCE-57B3-004D-70DF-385C5EBA45A1}"/>
                  </a:ext>
                </a:extLst>
              </p:cNvPr>
              <p:cNvSpPr txBox="1"/>
              <p:nvPr/>
            </p:nvSpPr>
            <p:spPr>
              <a:xfrm>
                <a:off x="6081556" y="3539168"/>
                <a:ext cx="1575822" cy="4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</a:rPr>
                  <a:t>c.</a:t>
                </a:r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35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4B2DCE-57B3-004D-70DF-385C5EBA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56" y="3539168"/>
                <a:ext cx="1575822" cy="460382"/>
              </a:xfrm>
              <a:prstGeom prst="rect">
                <a:avLst/>
              </a:prstGeom>
              <a:blipFill>
                <a:blip r:embed="rId8"/>
                <a:stretch>
                  <a:fillRect l="-3488" t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314462" y="2667046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8D56408-02B3-22B6-18E2-4962B1FFB7B4}"/>
                  </a:ext>
                </a:extLst>
              </p:cNvPr>
              <p:cNvSpPr txBox="1"/>
              <p:nvPr/>
            </p:nvSpPr>
            <p:spPr>
              <a:xfrm>
                <a:off x="1932959" y="5388449"/>
                <a:ext cx="3546677" cy="4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</a:rPr>
                  <a:t>c.</a:t>
                </a:r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8D56408-02B3-22B6-18E2-4962B1FF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59" y="5388449"/>
                <a:ext cx="3546677" cy="460382"/>
              </a:xfrm>
              <a:prstGeom prst="rect">
                <a:avLst/>
              </a:prstGeom>
              <a:blipFill>
                <a:blip r:embed="rId17"/>
                <a:stretch>
                  <a:fillRect l="-137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5264306" y="5432733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95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6160307" y="355922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191095" y="2605449"/>
            <a:ext cx="10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6584687" y="454650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E06594-B924-7C21-8067-EB91B4B1957C}"/>
              </a:ext>
            </a:extLst>
          </p:cNvPr>
          <p:cNvCxnSpPr/>
          <p:nvPr/>
        </p:nvCxnSpPr>
        <p:spPr>
          <a:xfrm flipH="1">
            <a:off x="1063282" y="3103033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77C91B-2941-4AF4-D735-3FBCA9848224}"/>
              </a:ext>
            </a:extLst>
          </p:cNvPr>
          <p:cNvCxnSpPr/>
          <p:nvPr/>
        </p:nvCxnSpPr>
        <p:spPr>
          <a:xfrm>
            <a:off x="1850936" y="3103033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2402A0-6F3B-8E71-2065-1AA7005F08F5}"/>
              </a:ext>
            </a:extLst>
          </p:cNvPr>
          <p:cNvGrpSpPr/>
          <p:nvPr/>
        </p:nvGrpSpPr>
        <p:grpSpPr>
          <a:xfrm>
            <a:off x="575474" y="347247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611A6C7-A33B-C8D1-E3B0-7F7AE70CC42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AE0861-548B-3719-C9D0-5E1770FF19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DBD748-B880-A40B-BC82-89B7640261DA}"/>
              </a:ext>
            </a:extLst>
          </p:cNvPr>
          <p:cNvGrpSpPr/>
          <p:nvPr/>
        </p:nvGrpSpPr>
        <p:grpSpPr>
          <a:xfrm>
            <a:off x="2136731" y="347247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B99283-2A1B-DD73-1341-4B4F3B00977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1D9F917-E4A3-7301-D22C-748B47B92E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68587-9BEC-B789-ECE0-A2DC74E44F3D}"/>
              </a:ext>
            </a:extLst>
          </p:cNvPr>
          <p:cNvCxnSpPr/>
          <p:nvPr/>
        </p:nvCxnSpPr>
        <p:spPr>
          <a:xfrm flipH="1">
            <a:off x="4260087" y="3103033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A47C25-3F62-A7C1-BBD7-A2D883C3F298}"/>
              </a:ext>
            </a:extLst>
          </p:cNvPr>
          <p:cNvCxnSpPr/>
          <p:nvPr/>
        </p:nvCxnSpPr>
        <p:spPr>
          <a:xfrm>
            <a:off x="5047741" y="3103033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C3F626-1B73-4EC3-CEC6-80BB69B8A2F5}"/>
              </a:ext>
            </a:extLst>
          </p:cNvPr>
          <p:cNvGrpSpPr/>
          <p:nvPr/>
        </p:nvGrpSpPr>
        <p:grpSpPr>
          <a:xfrm>
            <a:off x="3772280" y="347247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2964283-D5A5-3152-54A1-B32FA1CDBBE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9190A9-4029-1517-8CE7-751998332D4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0DD4D0-690D-8B46-0F0C-9CB807DF970C}"/>
              </a:ext>
            </a:extLst>
          </p:cNvPr>
          <p:cNvGrpSpPr/>
          <p:nvPr/>
        </p:nvGrpSpPr>
        <p:grpSpPr>
          <a:xfrm>
            <a:off x="5333536" y="347247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3CAC02-E4A8-2871-516D-778BB60A8DD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9D9D297-6E25-49D9-9070-3D4DD50BBAC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C91857-AA03-48C4-4853-BBB8AD9F4642}"/>
              </a:ext>
            </a:extLst>
          </p:cNvPr>
          <p:cNvCxnSpPr/>
          <p:nvPr/>
        </p:nvCxnSpPr>
        <p:spPr>
          <a:xfrm flipH="1">
            <a:off x="1850937" y="2067354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48DF176-7CBF-0038-BFF4-9F0338BB7325}"/>
              </a:ext>
            </a:extLst>
          </p:cNvPr>
          <p:cNvCxnSpPr/>
          <p:nvPr/>
        </p:nvCxnSpPr>
        <p:spPr>
          <a:xfrm flipH="1" flipV="1">
            <a:off x="3466355" y="2067354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94BCD9-BFEF-3E13-7C8E-28C5B8B948A1}"/>
              </a:ext>
            </a:extLst>
          </p:cNvPr>
          <p:cNvGrpSpPr/>
          <p:nvPr/>
        </p:nvGrpSpPr>
        <p:grpSpPr>
          <a:xfrm>
            <a:off x="2875195" y="1476192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E04D133-B74E-CF35-BD1C-89E40F91BC3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664DE2-04E8-1B97-5A3C-71311CA9BC8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BCE4A4-A854-F03E-C06D-6B10D22E51B0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746FC7-644D-A77D-532F-CB994082F95B}"/>
              </a:ext>
            </a:extLst>
          </p:cNvPr>
          <p:cNvGrpSpPr/>
          <p:nvPr/>
        </p:nvGrpSpPr>
        <p:grpSpPr>
          <a:xfrm>
            <a:off x="1363130" y="261522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48A60B-5BDB-D5A6-C12C-986D78139A0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035810B-471D-5A80-9125-0E3396A69DD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FC286F-16C1-3034-3CAF-E2B1884E91BD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FC286F-16C1-3034-3CAF-E2B1884E9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9A8356C-F16C-E806-8286-241F68DB2806}"/>
              </a:ext>
            </a:extLst>
          </p:cNvPr>
          <p:cNvGrpSpPr/>
          <p:nvPr/>
        </p:nvGrpSpPr>
        <p:grpSpPr>
          <a:xfrm>
            <a:off x="4559935" y="2615227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2871A8-90E3-62A9-9D98-CC0A079F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DF5BF27-B36A-1C7E-61CB-156C6F366FB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E159943-9FCC-4C09-D4F9-F663D68EE954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8F44E6-AEE1-81C6-4487-520660F6FFE4}"/>
                  </a:ext>
                </a:extLst>
              </p:cNvPr>
              <p:cNvSpPr txBox="1"/>
              <p:nvPr/>
            </p:nvSpPr>
            <p:spPr>
              <a:xfrm>
                <a:off x="4704351" y="2690147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8F44E6-AEE1-81C6-4487-520660F6F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51" y="2690147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98E8AE-6E93-BAED-11F6-9235B0C48F73}"/>
                  </a:ext>
                </a:extLst>
              </p:cNvPr>
              <p:cNvSpPr txBox="1"/>
              <p:nvPr/>
            </p:nvSpPr>
            <p:spPr>
              <a:xfrm>
                <a:off x="699494" y="352880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98E8AE-6E93-BAED-11F6-9235B0C4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4" y="3528802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476407-5E7E-B6C1-B5BE-2A66A1B95FBF}"/>
                  </a:ext>
                </a:extLst>
              </p:cNvPr>
              <p:cNvSpPr txBox="1"/>
              <p:nvPr/>
            </p:nvSpPr>
            <p:spPr>
              <a:xfrm>
                <a:off x="2264862" y="354276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476407-5E7E-B6C1-B5BE-2A66A1B9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862" y="3542768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AEE07A0-139F-329E-7FAF-72FAB4A72A09}"/>
                  </a:ext>
                </a:extLst>
              </p:cNvPr>
              <p:cNvSpPr txBox="1"/>
              <p:nvPr/>
            </p:nvSpPr>
            <p:spPr>
              <a:xfrm>
                <a:off x="3896970" y="354276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AEE07A0-139F-329E-7FAF-72FAB4A72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70" y="3542768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09786B-2BBD-AD72-4D01-A67BC078A73D}"/>
                  </a:ext>
                </a:extLst>
              </p:cNvPr>
              <p:cNvSpPr txBox="1"/>
              <p:nvPr/>
            </p:nvSpPr>
            <p:spPr>
              <a:xfrm>
                <a:off x="5463099" y="352880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09786B-2BBD-AD72-4D01-A67BC07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99" y="3528802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89CE243-04CA-F58B-568B-92591C230B37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475670" y="3960283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ED22525-6174-AC56-CF2D-B6D9D23FBED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079390" y="3956558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92F2FEA-C926-968B-293A-C9FA41D01666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2036927" y="3960283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E3D174-EE89-81B9-21C8-8E3AF2289917}"/>
              </a:ext>
            </a:extLst>
          </p:cNvPr>
          <p:cNvCxnSpPr/>
          <p:nvPr/>
        </p:nvCxnSpPr>
        <p:spPr>
          <a:xfrm>
            <a:off x="2640647" y="3956558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CE4C47A-E5BB-B58F-1CC4-06D4890DF0AA}"/>
              </a:ext>
            </a:extLst>
          </p:cNvPr>
          <p:cNvGrpSpPr/>
          <p:nvPr/>
        </p:nvGrpSpPr>
        <p:grpSpPr>
          <a:xfrm>
            <a:off x="189920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0D39294-3A20-D232-865F-3B732D0837D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D139183-B48B-C692-D93C-B2B26A3E9DE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FAB15A7-26F0-B4F3-0017-9CD51B9DA3C4}"/>
              </a:ext>
            </a:extLst>
          </p:cNvPr>
          <p:cNvGrpSpPr/>
          <p:nvPr/>
        </p:nvGrpSpPr>
        <p:grpSpPr>
          <a:xfrm>
            <a:off x="990020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6044F6D-720F-8408-9F76-C383A28DC5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43891E2-50FB-F22F-F37F-F01970BCF87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32031C7-62A2-59FE-F1C8-8D641A175CE1}"/>
              </a:ext>
            </a:extLst>
          </p:cNvPr>
          <p:cNvGrpSpPr/>
          <p:nvPr/>
        </p:nvGrpSpPr>
        <p:grpSpPr>
          <a:xfrm>
            <a:off x="1751177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233AB08-8CBB-26B7-D493-B037766005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E3534D-A483-BBE0-D8CE-36CE4596BCF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C57B1C-3BCA-3FE0-2D4F-3A1020CD925F}"/>
              </a:ext>
            </a:extLst>
          </p:cNvPr>
          <p:cNvGrpSpPr/>
          <p:nvPr/>
        </p:nvGrpSpPr>
        <p:grpSpPr>
          <a:xfrm>
            <a:off x="2551277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723DB05-743E-131F-820B-A64E9989814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C2292EF-3689-FE96-7958-70820811F0B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BA2CD65-EFF7-B5C4-D01B-F9A0C240DCF5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72476" y="3960283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673531-A192-1EB4-E917-E695A6247A47}"/>
              </a:ext>
            </a:extLst>
          </p:cNvPr>
          <p:cNvCxnSpPr/>
          <p:nvPr/>
        </p:nvCxnSpPr>
        <p:spPr>
          <a:xfrm>
            <a:off x="4276196" y="3956558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3C4FB4-88E4-D642-96C1-B9AD2170419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5233732" y="3960283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4089ADB-7873-AD8E-CF05-2D0E0B48A833}"/>
              </a:ext>
            </a:extLst>
          </p:cNvPr>
          <p:cNvCxnSpPr/>
          <p:nvPr/>
        </p:nvCxnSpPr>
        <p:spPr>
          <a:xfrm>
            <a:off x="5837452" y="3956558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F8898FB-7894-7485-A5AF-A3C973FAC28C}"/>
              </a:ext>
            </a:extLst>
          </p:cNvPr>
          <p:cNvGrpSpPr/>
          <p:nvPr/>
        </p:nvGrpSpPr>
        <p:grpSpPr>
          <a:xfrm>
            <a:off x="3386726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CDD38FC-21D3-EFEE-719D-23B300A926C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9C80D8D-B29A-E994-D707-1D4DA976A5F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BAFAAB-311F-FDEB-5685-5D7F59A8A1DF}"/>
              </a:ext>
            </a:extLst>
          </p:cNvPr>
          <p:cNvGrpSpPr/>
          <p:nvPr/>
        </p:nvGrpSpPr>
        <p:grpSpPr>
          <a:xfrm>
            <a:off x="4186826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EE9BF03-8430-C844-6247-C607E15CF1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690771-2350-6113-5F31-8D9715CDEAF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EE8C47F-5A89-BF9D-05D0-9975C72B22E2}"/>
              </a:ext>
            </a:extLst>
          </p:cNvPr>
          <p:cNvGrpSpPr/>
          <p:nvPr/>
        </p:nvGrpSpPr>
        <p:grpSpPr>
          <a:xfrm>
            <a:off x="4947982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5AC3AD1-4334-AC48-C191-8ECE27E737E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6239243-9CB1-DB81-5839-EAFFD03E04D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9C3D708-367B-6965-8065-4121504E0FD2}"/>
              </a:ext>
            </a:extLst>
          </p:cNvPr>
          <p:cNvGrpSpPr/>
          <p:nvPr/>
        </p:nvGrpSpPr>
        <p:grpSpPr>
          <a:xfrm>
            <a:off x="5748082" y="4440302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06D1691-55A0-EAD2-91A4-461AEAF1FF1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48125CD-BD44-0DEE-5439-5A9CB100E1D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7C5FF-3F3A-AC11-5818-9BD535CFCD33}"/>
                  </a:ext>
                </a:extLst>
              </p:cNvPr>
              <p:cNvSpPr txBox="1"/>
              <p:nvPr/>
            </p:nvSpPr>
            <p:spPr>
              <a:xfrm>
                <a:off x="312003" y="447865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7C5FF-3F3A-AC11-5818-9BD535CF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03" y="4478657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16191C0-005C-1B06-BA82-24C7651A170A}"/>
                  </a:ext>
                </a:extLst>
              </p:cNvPr>
              <p:cNvSpPr txBox="1"/>
              <p:nvPr/>
            </p:nvSpPr>
            <p:spPr>
              <a:xfrm>
                <a:off x="1139434" y="4469370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16191C0-005C-1B06-BA82-24C7651A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34" y="4469370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BA7690C-BD24-7EC5-F98F-2146B5D7CCB2}"/>
                  </a:ext>
                </a:extLst>
              </p:cNvPr>
              <p:cNvSpPr txBox="1"/>
              <p:nvPr/>
            </p:nvSpPr>
            <p:spPr>
              <a:xfrm>
                <a:off x="1904693" y="449960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BA7690C-BD24-7EC5-F98F-2146B5D7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93" y="4499601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134F841-9ADF-0B61-4E34-3B55B9B19EA2}"/>
                  </a:ext>
                </a:extLst>
              </p:cNvPr>
              <p:cNvSpPr txBox="1"/>
              <p:nvPr/>
            </p:nvSpPr>
            <p:spPr>
              <a:xfrm>
                <a:off x="2700689" y="4477959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134F841-9ADF-0B61-4E34-3B55B9B1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89" y="4477959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13EE320-B835-94F3-E7A0-9F59C2987736}"/>
                  </a:ext>
                </a:extLst>
              </p:cNvPr>
              <p:cNvSpPr txBox="1"/>
              <p:nvPr/>
            </p:nvSpPr>
            <p:spPr>
              <a:xfrm>
                <a:off x="3536138" y="448470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13EE320-B835-94F3-E7A0-9F59C2987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38" y="4484704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446F8F5-A1A8-2685-BBA6-7A92A3C9592C}"/>
                  </a:ext>
                </a:extLst>
              </p:cNvPr>
              <p:cNvSpPr txBox="1"/>
              <p:nvPr/>
            </p:nvSpPr>
            <p:spPr>
              <a:xfrm>
                <a:off x="4336238" y="448470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446F8F5-A1A8-2685-BBA6-7A92A3C9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38" y="4484704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1BDD46F-80AF-F874-D372-9D5A22CBB7E7}"/>
                  </a:ext>
                </a:extLst>
              </p:cNvPr>
              <p:cNvSpPr txBox="1"/>
              <p:nvPr/>
            </p:nvSpPr>
            <p:spPr>
              <a:xfrm>
                <a:off x="5102310" y="4477959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1BDD46F-80AF-F874-D372-9D5A22CB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10" y="4477959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D37023D-D104-2968-EC89-8E30A213DCA1}"/>
                  </a:ext>
                </a:extLst>
              </p:cNvPr>
              <p:cNvSpPr txBox="1"/>
              <p:nvPr/>
            </p:nvSpPr>
            <p:spPr>
              <a:xfrm>
                <a:off x="5897494" y="450152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D37023D-D104-2968-EC89-8E30A213D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494" y="4501523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8B27E944-9FF6-D5A7-A0F5-4D4F627A17FE}"/>
              </a:ext>
            </a:extLst>
          </p:cNvPr>
          <p:cNvSpPr txBox="1"/>
          <p:nvPr/>
        </p:nvSpPr>
        <p:spPr>
          <a:xfrm>
            <a:off x="5316133" y="2676824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4266779-8A0D-CFD1-83E3-8FC98394EAD5}"/>
              </a:ext>
            </a:extLst>
          </p:cNvPr>
          <p:cNvSpPr txBox="1"/>
          <p:nvPr/>
        </p:nvSpPr>
        <p:spPr>
          <a:xfrm>
            <a:off x="6215679" y="351521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E76276A-94B9-F870-491D-91050280A40D}"/>
              </a:ext>
            </a:extLst>
          </p:cNvPr>
          <p:cNvSpPr txBox="1"/>
          <p:nvPr/>
        </p:nvSpPr>
        <p:spPr>
          <a:xfrm>
            <a:off x="6560997" y="460842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3812417" y="2324678"/>
            <a:ext cx="5211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=n*(c0+c1+c2)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=n*c3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 (Linear time)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Because of having no nested 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E6CCF9-CA0D-94D0-4CE3-3727351FCDBA}"/>
              </a:ext>
            </a:extLst>
          </p:cNvPr>
          <p:cNvCxnSpPr/>
          <p:nvPr/>
        </p:nvCxnSpPr>
        <p:spPr>
          <a:xfrm flipH="1">
            <a:off x="1080846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2CA81E-A200-6AB2-43B6-870870F4D5BE}"/>
              </a:ext>
            </a:extLst>
          </p:cNvPr>
          <p:cNvCxnSpPr/>
          <p:nvPr/>
        </p:nvCxnSpPr>
        <p:spPr>
          <a:xfrm>
            <a:off x="1868500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432953B-610D-5F8A-3BDD-27B99CF18036}"/>
              </a:ext>
            </a:extLst>
          </p:cNvPr>
          <p:cNvGrpSpPr/>
          <p:nvPr/>
        </p:nvGrpSpPr>
        <p:grpSpPr>
          <a:xfrm>
            <a:off x="593038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9884833-6F02-1AEF-7BBE-AC84DCAB77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1C432DB-0184-B7C4-5D1C-25FBDF552E9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1C9995-108E-E01A-ED55-6C5E33256DDD}"/>
              </a:ext>
            </a:extLst>
          </p:cNvPr>
          <p:cNvGrpSpPr/>
          <p:nvPr/>
        </p:nvGrpSpPr>
        <p:grpSpPr>
          <a:xfrm>
            <a:off x="2154295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3F36AD-DD2F-EE03-5FDF-E5A230EF29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44C2E8-BFE7-7DD3-E4FC-0896854471D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E1689B-9E69-40CE-CE9C-3BD2BAB3258B}"/>
              </a:ext>
            </a:extLst>
          </p:cNvPr>
          <p:cNvCxnSpPr/>
          <p:nvPr/>
        </p:nvCxnSpPr>
        <p:spPr>
          <a:xfrm flipH="1">
            <a:off x="4277651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5B4E0E-EE37-7D0E-CBF7-DDD286E5C2DF}"/>
              </a:ext>
            </a:extLst>
          </p:cNvPr>
          <p:cNvCxnSpPr/>
          <p:nvPr/>
        </p:nvCxnSpPr>
        <p:spPr>
          <a:xfrm>
            <a:off x="5065305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4BAA29-A839-815F-B1D4-53FE69728863}"/>
              </a:ext>
            </a:extLst>
          </p:cNvPr>
          <p:cNvGrpSpPr/>
          <p:nvPr/>
        </p:nvGrpSpPr>
        <p:grpSpPr>
          <a:xfrm>
            <a:off x="3789844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9E818-D947-C44B-E97E-158FCA05854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51B73C8-3845-E1A3-3160-6A421801710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6F42C8-A23C-6DD6-C6E0-C211E1EAFBA7}"/>
              </a:ext>
            </a:extLst>
          </p:cNvPr>
          <p:cNvGrpSpPr/>
          <p:nvPr/>
        </p:nvGrpSpPr>
        <p:grpSpPr>
          <a:xfrm>
            <a:off x="5351100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1FBE37E-4CA8-F2F4-E20C-8FE3DC613F5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1C63234-820F-2BC2-BE9A-C4D03EB2E7A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B17D3EE-503E-1715-0022-D54B4768A555}"/>
              </a:ext>
            </a:extLst>
          </p:cNvPr>
          <p:cNvCxnSpPr/>
          <p:nvPr/>
        </p:nvCxnSpPr>
        <p:spPr>
          <a:xfrm flipH="1">
            <a:off x="1868501" y="2056268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FD9270-25A0-DCF2-C858-F500C4EAC1FA}"/>
              </a:ext>
            </a:extLst>
          </p:cNvPr>
          <p:cNvCxnSpPr/>
          <p:nvPr/>
        </p:nvCxnSpPr>
        <p:spPr>
          <a:xfrm flipH="1" flipV="1">
            <a:off x="3483919" y="2056268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6B547F-BCC9-376F-4308-5072F99AD34D}"/>
              </a:ext>
            </a:extLst>
          </p:cNvPr>
          <p:cNvGrpSpPr/>
          <p:nvPr/>
        </p:nvGrpSpPr>
        <p:grpSpPr>
          <a:xfrm>
            <a:off x="2892759" y="1465106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6B4FB06-13D7-EECB-BDF7-8BB83961F4A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8B61BE-3735-80B0-8F70-E366904FBE3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32E481-F984-07FA-CFD7-F2611F7AD0B6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53EFEB5-FDB9-100B-881E-CB2C577FBCCA}"/>
              </a:ext>
            </a:extLst>
          </p:cNvPr>
          <p:cNvGrpSpPr/>
          <p:nvPr/>
        </p:nvGrpSpPr>
        <p:grpSpPr>
          <a:xfrm>
            <a:off x="1380694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13D727B-0158-5578-0B64-262FA331232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F5104F-16AE-EBED-722D-CE2BA69B90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87242B5-E507-E7F9-23EC-12F224CBC81D}"/>
              </a:ext>
            </a:extLst>
          </p:cNvPr>
          <p:cNvGrpSpPr/>
          <p:nvPr/>
        </p:nvGrpSpPr>
        <p:grpSpPr>
          <a:xfrm>
            <a:off x="4577499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7218D32-D275-8A1F-CEC4-B41AA3B42F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4346158-84FC-9618-576A-811718C172A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E75A8E0-CE03-51D5-4EAF-5B518BE0EEE6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/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/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/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/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/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7ED0F4-C5C6-0C8E-263E-CBDD3DC24378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493234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8A56C1-5A68-9631-1F0B-A98C706AF14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96954" y="3945472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BA4E0-8618-57BD-4747-FCED721BE773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2054491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4DA5BE3-E72E-C3A3-D1FD-7612D91A2E25}"/>
              </a:ext>
            </a:extLst>
          </p:cNvPr>
          <p:cNvCxnSpPr/>
          <p:nvPr/>
        </p:nvCxnSpPr>
        <p:spPr>
          <a:xfrm>
            <a:off x="2658211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8EAF2F3-F895-BEA0-A134-594ECD5EAA12}"/>
              </a:ext>
            </a:extLst>
          </p:cNvPr>
          <p:cNvGrpSpPr/>
          <p:nvPr/>
        </p:nvGrpSpPr>
        <p:grpSpPr>
          <a:xfrm>
            <a:off x="2074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9F3DE3-E089-54DE-5A29-D7A3DBC9424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2DFD640-453B-9069-0CBD-B5A25ABBD8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0D977D1-A253-5E94-0E30-050BCE35B963}"/>
              </a:ext>
            </a:extLst>
          </p:cNvPr>
          <p:cNvGrpSpPr/>
          <p:nvPr/>
        </p:nvGrpSpPr>
        <p:grpSpPr>
          <a:xfrm>
            <a:off x="10075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A052C5A-CE9A-5C53-22BB-393BCDC77A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5A04AF-906D-8EFB-C968-547BD6E673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AFEE67-1172-7FCD-FB22-8736077EE7F9}"/>
              </a:ext>
            </a:extLst>
          </p:cNvPr>
          <p:cNvGrpSpPr/>
          <p:nvPr/>
        </p:nvGrpSpPr>
        <p:grpSpPr>
          <a:xfrm>
            <a:off x="17687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E2467A-BCBC-8FE1-CEE2-5EDAC0F4AB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F251356-3C77-177C-0CAC-F3AA9B608B9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D70108-49FB-F1EA-D941-12FDACE3FA8F}"/>
              </a:ext>
            </a:extLst>
          </p:cNvPr>
          <p:cNvGrpSpPr/>
          <p:nvPr/>
        </p:nvGrpSpPr>
        <p:grpSpPr>
          <a:xfrm>
            <a:off x="25688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38E9BAD-9342-F404-D026-3FC7C35CA16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04B48EC-6F43-E989-199A-957585AC43B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9F9243-E971-9895-781A-049BCD7B1225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3690040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5DFFE30-51D5-756C-57C6-8964D5985724}"/>
              </a:ext>
            </a:extLst>
          </p:cNvPr>
          <p:cNvCxnSpPr/>
          <p:nvPr/>
        </p:nvCxnSpPr>
        <p:spPr>
          <a:xfrm>
            <a:off x="4293760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569FBF-161C-C59A-DF7A-1049E3F22118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5251296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B82147E-9032-F7CF-FE79-CE8F4AFFABBC}"/>
              </a:ext>
            </a:extLst>
          </p:cNvPr>
          <p:cNvCxnSpPr/>
          <p:nvPr/>
        </p:nvCxnSpPr>
        <p:spPr>
          <a:xfrm>
            <a:off x="5855016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9D91C0E-75A9-8197-BAA7-062ED0BFACC0}"/>
              </a:ext>
            </a:extLst>
          </p:cNvPr>
          <p:cNvGrpSpPr/>
          <p:nvPr/>
        </p:nvGrpSpPr>
        <p:grpSpPr>
          <a:xfrm>
            <a:off x="34042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3190D23-2BD1-D78A-4966-33362DB476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FE3ADB2-82A2-0F5B-6A68-514B6EF1B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DC4B528-B546-C332-F831-C56512588F12}"/>
              </a:ext>
            </a:extLst>
          </p:cNvPr>
          <p:cNvGrpSpPr/>
          <p:nvPr/>
        </p:nvGrpSpPr>
        <p:grpSpPr>
          <a:xfrm>
            <a:off x="42043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9E1959F-1E06-FB50-8D6D-8D90AAE242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054BFC4-1F2B-93F7-4258-62624362D45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4272C70-367D-53BC-04F8-CE8E3EB92D08}"/>
              </a:ext>
            </a:extLst>
          </p:cNvPr>
          <p:cNvGrpSpPr/>
          <p:nvPr/>
        </p:nvGrpSpPr>
        <p:grpSpPr>
          <a:xfrm>
            <a:off x="49655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A76101-46D0-04D7-7061-B2C9DFA829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C21ECC2-026C-2E97-C2E5-44B33CFDF408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B9DEC4E-DE4A-C0FD-E7A4-CF5C757988A5}"/>
              </a:ext>
            </a:extLst>
          </p:cNvPr>
          <p:cNvGrpSpPr/>
          <p:nvPr/>
        </p:nvGrpSpPr>
        <p:grpSpPr>
          <a:xfrm>
            <a:off x="57656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5371F36-A29D-7418-E155-D53FCC23AFB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3EE0222-22BC-AC07-BD4A-6220780CA3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/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/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/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/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/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/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/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/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F75CBB1-DA5B-5843-A509-C589214758BF}"/>
              </a:ext>
            </a:extLst>
          </p:cNvPr>
          <p:cNvSpPr txBox="1"/>
          <p:nvPr/>
        </p:nvSpPr>
        <p:spPr>
          <a:xfrm>
            <a:off x="5333697" y="2665738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04B705-81A9-E3F3-BADE-35571EF3E035}"/>
              </a:ext>
            </a:extLst>
          </p:cNvPr>
          <p:cNvSpPr txBox="1"/>
          <p:nvPr/>
        </p:nvSpPr>
        <p:spPr>
          <a:xfrm>
            <a:off x="6233243" y="3504131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5830F29-BB75-5267-DC43-7B78BB6D1523}"/>
              </a:ext>
            </a:extLst>
          </p:cNvPr>
          <p:cNvSpPr txBox="1"/>
          <p:nvPr/>
        </p:nvSpPr>
        <p:spPr>
          <a:xfrm>
            <a:off x="6578561" y="4597339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79809B0-A743-EA83-3FAE-9EBE2D28E491}"/>
              </a:ext>
            </a:extLst>
          </p:cNvPr>
          <p:cNvCxnSpPr/>
          <p:nvPr/>
        </p:nvCxnSpPr>
        <p:spPr>
          <a:xfrm flipH="1">
            <a:off x="1065786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4FDCEED-D386-9C94-F27E-A6109F213CD0}"/>
              </a:ext>
            </a:extLst>
          </p:cNvPr>
          <p:cNvCxnSpPr/>
          <p:nvPr/>
        </p:nvCxnSpPr>
        <p:spPr>
          <a:xfrm>
            <a:off x="1853440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1229668-F659-936B-B258-3E27C0F5F0F3}"/>
              </a:ext>
            </a:extLst>
          </p:cNvPr>
          <p:cNvGrpSpPr/>
          <p:nvPr/>
        </p:nvGrpSpPr>
        <p:grpSpPr>
          <a:xfrm>
            <a:off x="577978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6E9FA2D-1CE8-5E1E-2E40-49DEF1B464A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2CD7459-F9DE-561A-7DCE-48612434AC4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32BBEBD-3F75-341D-26BE-550067594CC6}"/>
              </a:ext>
            </a:extLst>
          </p:cNvPr>
          <p:cNvGrpSpPr/>
          <p:nvPr/>
        </p:nvGrpSpPr>
        <p:grpSpPr>
          <a:xfrm>
            <a:off x="2139235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7769F6-AB5B-C578-475F-009D09EEDCE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484A14-6B87-1680-0985-AD78D746B5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5B9D9D7-1C5C-B784-3E7D-9F86B4C551BF}"/>
              </a:ext>
            </a:extLst>
          </p:cNvPr>
          <p:cNvCxnSpPr/>
          <p:nvPr/>
        </p:nvCxnSpPr>
        <p:spPr>
          <a:xfrm flipH="1">
            <a:off x="4262591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3401D8-2B9B-C1BC-1AEE-3FDFAF323E8A}"/>
              </a:ext>
            </a:extLst>
          </p:cNvPr>
          <p:cNvCxnSpPr/>
          <p:nvPr/>
        </p:nvCxnSpPr>
        <p:spPr>
          <a:xfrm>
            <a:off x="5050245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DA2464-78C8-FD76-1080-79ECD0B87A7B}"/>
              </a:ext>
            </a:extLst>
          </p:cNvPr>
          <p:cNvGrpSpPr/>
          <p:nvPr/>
        </p:nvGrpSpPr>
        <p:grpSpPr>
          <a:xfrm>
            <a:off x="3774784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ABBCD3A-86F7-AC00-647D-5FB0A21A77A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36E6C4-AB63-599F-F45A-FE29E0554C2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CA5E9C4-5141-BE96-C47F-46DDEFEEBF07}"/>
              </a:ext>
            </a:extLst>
          </p:cNvPr>
          <p:cNvGrpSpPr/>
          <p:nvPr/>
        </p:nvGrpSpPr>
        <p:grpSpPr>
          <a:xfrm>
            <a:off x="5336040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4821ADC-8E8F-1924-ACDC-503A5AD55D4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F272B51-5C42-61A4-DCDB-FFD40C41D3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C2FB4B2-FA3A-F4C8-E2C7-B3E7BC078715}"/>
              </a:ext>
            </a:extLst>
          </p:cNvPr>
          <p:cNvCxnSpPr/>
          <p:nvPr/>
        </p:nvCxnSpPr>
        <p:spPr>
          <a:xfrm flipH="1">
            <a:off x="1853441" y="2049100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3A7823B-FED9-6D4A-57C3-3DC306B987CA}"/>
              </a:ext>
            </a:extLst>
          </p:cNvPr>
          <p:cNvCxnSpPr/>
          <p:nvPr/>
        </p:nvCxnSpPr>
        <p:spPr>
          <a:xfrm flipH="1" flipV="1">
            <a:off x="3468859" y="2049100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B5A171-31E6-CEAC-DC11-8B000F27A857}"/>
              </a:ext>
            </a:extLst>
          </p:cNvPr>
          <p:cNvGrpSpPr/>
          <p:nvPr/>
        </p:nvGrpSpPr>
        <p:grpSpPr>
          <a:xfrm>
            <a:off x="2877699" y="1457938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DAA371B-7B99-330F-1C90-4BF692B118B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8AA7BB5-B89F-D59D-98EA-8987A15C29B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A13EB87-241B-0D31-E7AF-228CF044CD2C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BEDF047-51C2-B213-ED30-E5F06472AB2A}"/>
              </a:ext>
            </a:extLst>
          </p:cNvPr>
          <p:cNvGrpSpPr/>
          <p:nvPr/>
        </p:nvGrpSpPr>
        <p:grpSpPr>
          <a:xfrm>
            <a:off x="1365634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A63DF1B-2685-5728-18ED-F90C42DC362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A9CEF7E-F738-172C-63EB-0E84584C242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1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E9333-C23E-CDC0-C4A3-7C02D74141EA}"/>
              </a:ext>
            </a:extLst>
          </p:cNvPr>
          <p:cNvGrpSpPr/>
          <p:nvPr/>
        </p:nvGrpSpPr>
        <p:grpSpPr>
          <a:xfrm>
            <a:off x="4562439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2B1D38D-A11B-94BD-6AA2-12172BE4EE2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954A03A-7E66-9D10-B08E-C1E52FE268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3C7DB0B-7740-F99C-E1F6-4DE0649E1AB2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/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blipFill>
                <a:blip r:embed="rId17"/>
                <a:stretch>
                  <a:fillRect l="-2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/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blipFill>
                <a:blip r:embed="rId1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/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/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blipFill>
                <a:blip r:embed="rId2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/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blipFill>
                <a:blip r:embed="rId2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94EA31-F1FD-A057-7D4F-CEF9AD0912E2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478174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7110E3-B381-69C5-2E78-1129ECE0C4B3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1081894" y="3938304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4922EB2-A206-8B28-A161-297DFE521608}"/>
              </a:ext>
            </a:extLst>
          </p:cNvPr>
          <p:cNvCxnSpPr>
            <a:cxnSpLocks/>
            <a:stCxn id="245" idx="3"/>
          </p:cNvCxnSpPr>
          <p:nvPr/>
        </p:nvCxnSpPr>
        <p:spPr>
          <a:xfrm flipH="1">
            <a:off x="2039431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5F6FD7-5A8F-6168-E688-BAD25C74DF3A}"/>
              </a:ext>
            </a:extLst>
          </p:cNvPr>
          <p:cNvCxnSpPr/>
          <p:nvPr/>
        </p:nvCxnSpPr>
        <p:spPr>
          <a:xfrm>
            <a:off x="2643151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6CA3C41-2136-9139-DB47-657DDCA6A0B0}"/>
              </a:ext>
            </a:extLst>
          </p:cNvPr>
          <p:cNvGrpSpPr/>
          <p:nvPr/>
        </p:nvGrpSpPr>
        <p:grpSpPr>
          <a:xfrm>
            <a:off x="1924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8D4200-82DE-8FA5-6D2D-56B75774F50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CE087F7-5395-7EDA-B8FE-B3D2D8206A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07C9AF-0D3F-F948-1E1E-07E8359A30E0}"/>
              </a:ext>
            </a:extLst>
          </p:cNvPr>
          <p:cNvGrpSpPr/>
          <p:nvPr/>
        </p:nvGrpSpPr>
        <p:grpSpPr>
          <a:xfrm>
            <a:off x="9925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348FDDC-185F-550A-400B-F80168F44D7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746A98F-EDB5-71A2-F47E-9791AEAA7E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A728CC8-B19F-4E5C-BF99-16B65C2B48DA}"/>
              </a:ext>
            </a:extLst>
          </p:cNvPr>
          <p:cNvGrpSpPr/>
          <p:nvPr/>
        </p:nvGrpSpPr>
        <p:grpSpPr>
          <a:xfrm>
            <a:off x="17536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6B6F93B8-4244-F006-18B7-0957E273C15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DA15D87-738F-5EE2-65ED-3F0656948A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0E8BE14-9BD4-C189-D73A-E2EB039368F6}"/>
              </a:ext>
            </a:extLst>
          </p:cNvPr>
          <p:cNvGrpSpPr/>
          <p:nvPr/>
        </p:nvGrpSpPr>
        <p:grpSpPr>
          <a:xfrm>
            <a:off x="25537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D28B1CB-D560-AE12-A23E-C68F112EE7D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E50C3C-D137-B899-490C-3FD696E388A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400DB8C-BFC3-11D1-B3C9-5DE034D03B3F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3674980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0F93F42-AB5F-5512-D112-2C0D1F693AA9}"/>
              </a:ext>
            </a:extLst>
          </p:cNvPr>
          <p:cNvCxnSpPr/>
          <p:nvPr/>
        </p:nvCxnSpPr>
        <p:spPr>
          <a:xfrm>
            <a:off x="4278700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F012ADB-C621-8F41-D346-55741138419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5236236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31AA13B-3C58-E933-9FA4-5E57BB34ED6C}"/>
              </a:ext>
            </a:extLst>
          </p:cNvPr>
          <p:cNvCxnSpPr/>
          <p:nvPr/>
        </p:nvCxnSpPr>
        <p:spPr>
          <a:xfrm>
            <a:off x="5839956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C1F9D99-A44C-28C1-4FF5-FA223C31BE0D}"/>
              </a:ext>
            </a:extLst>
          </p:cNvPr>
          <p:cNvGrpSpPr/>
          <p:nvPr/>
        </p:nvGrpSpPr>
        <p:grpSpPr>
          <a:xfrm>
            <a:off x="33892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4211E43-8FCD-10F9-21BF-8A0AE09AA56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5C4683D-6C1A-5C93-AC3C-DA9E45EFD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89F355A-E79E-6286-1CFE-A0192BC4C1FC}"/>
              </a:ext>
            </a:extLst>
          </p:cNvPr>
          <p:cNvGrpSpPr/>
          <p:nvPr/>
        </p:nvGrpSpPr>
        <p:grpSpPr>
          <a:xfrm>
            <a:off x="41893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EA6CB1E-68B1-7A27-DEB8-AB753FB4FFA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E103E52-A9BB-5381-00A3-099DBB3219A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D4620D-441C-9EDE-FFAD-60186B39E949}"/>
              </a:ext>
            </a:extLst>
          </p:cNvPr>
          <p:cNvGrpSpPr/>
          <p:nvPr/>
        </p:nvGrpSpPr>
        <p:grpSpPr>
          <a:xfrm>
            <a:off x="49504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930F68-E677-DEB5-F8E6-752A34198D9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30B61D-A3ED-ED25-DB22-6AEFE759D42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8239F02-FA0D-8BF9-7D21-4CADCC44DC89}"/>
              </a:ext>
            </a:extLst>
          </p:cNvPr>
          <p:cNvGrpSpPr/>
          <p:nvPr/>
        </p:nvGrpSpPr>
        <p:grpSpPr>
          <a:xfrm>
            <a:off x="57505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19EA63-770C-E5F0-3D23-EB20C20B64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6DF18AC-4325-FFE3-5FC9-4030C95A9DD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/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blipFill>
                <a:blip r:embed="rId22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/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blipFill>
                <a:blip r:embed="rId23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/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blipFill>
                <a:blip r:embed="rId24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/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blipFill>
                <a:blip r:embed="rId25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/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blipFill>
                <a:blip r:embed="rId26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/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blipFill>
                <a:blip r:embed="rId27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/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blipFill>
                <a:blip r:embed="rId28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/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blipFill>
                <a:blip r:embed="rId29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>
            <a:extLst>
              <a:ext uri="{FF2B5EF4-FFF2-40B4-BE49-F238E27FC236}">
                <a16:creationId xmlns:a16="http://schemas.microsoft.com/office/drawing/2014/main" id="{F6E832EF-9F96-EC51-463C-20AD8274D218}"/>
              </a:ext>
            </a:extLst>
          </p:cNvPr>
          <p:cNvSpPr txBox="1"/>
          <p:nvPr/>
        </p:nvSpPr>
        <p:spPr>
          <a:xfrm>
            <a:off x="550631" y="6019191"/>
            <a:ext cx="5346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So , if n=8 we need 3c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48C5D4A-064B-4092-7F4C-95FB20870579}"/>
              </a:ext>
            </a:extLst>
          </p:cNvPr>
          <p:cNvSpPr txBox="1"/>
          <p:nvPr/>
        </p:nvSpPr>
        <p:spPr>
          <a:xfrm>
            <a:off x="493234" y="5521800"/>
            <a:ext cx="795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3230881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F9509A-1286-D197-E9E6-219EE786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2138"/>
              </p:ext>
            </p:extLst>
          </p:nvPr>
        </p:nvGraphicFramePr>
        <p:xfrm>
          <a:off x="1176383" y="2051847"/>
          <a:ext cx="5994666" cy="275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27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0012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5493" r="-311616" b="-3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13889" r="-311616" b="-2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38468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213889" r="-311616" b="-1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318310" r="-311616" b="-4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652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019795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98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894522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839624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1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2100" b="0" baseline="3000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en-US" sz="2100" b="0" baseline="30000" dirty="0">
                            <a:latin typeface="Consolas" panose="020B0609020204030204" pitchFamily="49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1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2100" b="0" baseline="3000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US" sz="2100" b="0" baseline="30000" dirty="0">
                            <a:latin typeface="Consolas" panose="020B0609020204030204" pitchFamily="49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1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2100" b="0" baseline="3000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US" sz="2100" b="0" baseline="30000" dirty="0">
                            <a:latin typeface="Consolas" panose="020B0609020204030204" pitchFamily="49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1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2100" b="0" baseline="3000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6</a:t>
                          </a:r>
                          <a:endParaRPr lang="en-US" sz="2100" b="0" baseline="30000" dirty="0">
                            <a:latin typeface="Consolas" panose="020B0609020204030204" pitchFamily="49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/>
                            <a:t>n</a:t>
                          </a: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/>
                            <a:t> . </a:t>
                          </a:r>
                          <a:r>
                            <a:rPr lang="en-US" sz="2100" b="0" dirty="0" err="1"/>
                            <a:t>cn</a:t>
                          </a:r>
                          <a:endParaRPr lang="en-US" sz="2100" b="0" dirty="0"/>
                        </a:p>
                        <a:p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019795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98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894522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839624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8844" t="-12500" r="-608163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65880" t="-12500" r="-91845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8844" t="-114085" r="-608163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65880" t="-114085" r="-91845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8844" t="-223529" r="-608163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65880" t="-223529" r="-91845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8844" t="-328358" r="-608163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65880" t="-328358" r="-91845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8844" t="-235246" r="-60816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65880" t="-235246" r="-9184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81882" t="-235246" r="-70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/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𝑇𝑖𝑚𝑒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𝑐𝑜𝑚𝑝𝑙𝑒𝑥𝑖𝑡𝑦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4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  <a:p>
            <a:pPr algn="ctr"/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b="1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(another way!!)</a:t>
            </a:r>
          </a:p>
        </p:txBody>
      </p:sp>
    </p:spTree>
    <p:extLst>
      <p:ext uri="{BB962C8B-B14F-4D97-AF65-F5344CB8AC3E}">
        <p14:creationId xmlns:p14="http://schemas.microsoft.com/office/powerpoint/2010/main" val="3098463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ACE0D61-28F6-6FBB-5973-BF636274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75" y="1347357"/>
            <a:ext cx="8014677" cy="49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2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CC6566-D872-427A-9560-12975541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3" y="1223537"/>
            <a:ext cx="7137096" cy="52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12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D457BDD-7031-DFB1-4892-B0088C20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7" y="2370536"/>
            <a:ext cx="8154905" cy="15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487408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810F2-288A-709C-047B-F7CBC79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324474"/>
            <a:ext cx="8178800" cy="4209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27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759F8-3996-DE16-1B05-CC8E42232FAE}"/>
              </a:ext>
            </a:extLst>
          </p:cNvPr>
          <p:cNvSpPr txBox="1"/>
          <p:nvPr/>
        </p:nvSpPr>
        <p:spPr>
          <a:xfrm>
            <a:off x="487017" y="964096"/>
            <a:ext cx="7424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For case 1:</a:t>
            </a:r>
          </a:p>
          <a:p>
            <a:r>
              <a:rPr lang="en-US" sz="2800" dirty="0"/>
              <a:t>	If </a:t>
            </a:r>
            <a:r>
              <a:rPr lang="en-US" sz="2800" dirty="0">
                <a:solidFill>
                  <a:srgbClr val="FF0000"/>
                </a:solidFill>
              </a:rPr>
              <a:t>f(n) &lt; n</a:t>
            </a:r>
            <a:r>
              <a:rPr lang="en-US" sz="2800" baseline="30000" dirty="0">
                <a:solidFill>
                  <a:srgbClr val="FF0000"/>
                </a:solidFill>
              </a:rPr>
              <a:t>log</a:t>
            </a:r>
            <a:r>
              <a:rPr lang="en-US" sz="2000" baseline="30000" dirty="0">
                <a:solidFill>
                  <a:srgbClr val="FF0000"/>
                </a:solidFill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,</a:t>
            </a:r>
          </a:p>
          <a:p>
            <a:r>
              <a:rPr lang="en-US" sz="2800" dirty="0"/>
              <a:t>		Then T(n) = </a:t>
            </a:r>
            <a:r>
              <a:rPr lang="el-G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(n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</a:t>
            </a:r>
            <a:r>
              <a:rPr lang="en-US" sz="20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For case 2: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If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f(n) = n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Then T(n) = </a:t>
            </a:r>
            <a:r>
              <a:rPr lang="el-G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(n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</a:t>
            </a:r>
            <a:r>
              <a:rPr lang="en-US" sz="20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logn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800" dirty="0">
              <a:solidFill>
                <a:srgbClr val="202124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For case 3: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If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f(n) &gt; n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</a:rPr>
              <a:t>,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Then T(n) = </a:t>
            </a:r>
            <a:r>
              <a:rPr lang="el-G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(f(n))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and we must check the regularity condition-</a:t>
            </a:r>
          </a:p>
          <a:p>
            <a:pPr algn="ctr"/>
            <a:r>
              <a:rPr lang="en-US" sz="2400" dirty="0">
                <a:solidFill>
                  <a:srgbClr val="202124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af(n/b) &lt;= cf(n) [c&lt;1]</a:t>
            </a:r>
          </a:p>
        </p:txBody>
      </p:sp>
    </p:spTree>
    <p:extLst>
      <p:ext uri="{BB962C8B-B14F-4D97-AF65-F5344CB8AC3E}">
        <p14:creationId xmlns:p14="http://schemas.microsoft.com/office/powerpoint/2010/main" val="3121591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C6A91386-5DFB-9C31-2321-9D32E382C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230" y="1078613"/>
                <a:ext cx="6966774" cy="5275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800" b="1" dirty="0">
                    <a:solidFill>
                      <a:srgbClr val="000000"/>
                    </a:solidFill>
                    <a:ea typeface="Cambria" panose="02040503050406030204" pitchFamily="18" charset="0"/>
                    <a:sym typeface="Symbol" panose="05050102010706020507" pitchFamily="18" charset="2"/>
                  </a:rPr>
                  <a:t>For merge sort: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i="1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Here,</a:t>
                </a: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f(n)</a:t>
                </a:r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[Case 2]</a:t>
                </a:r>
              </a:p>
              <a:p>
                <a:pPr marL="0" indent="0"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9999"/>
                  </a:solidFill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sup>
                            </m:sSup>
                          </m:e>
                          <m:sup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b="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(n logn)</a:t>
                </a:r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C6A91386-5DFB-9C31-2321-9D32E382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30" y="1078613"/>
                <a:ext cx="6966774" cy="5275355"/>
              </a:xfrm>
              <a:prstGeom prst="rect">
                <a:avLst/>
              </a:prstGeom>
              <a:blipFill>
                <a:blip r:embed="rId2"/>
                <a:stretch>
                  <a:fillRect l="-1750" t="-462" b="-1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17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27A50-1DD0-4B7F-9ECC-4819ECE9C589}"/>
                  </a:ext>
                </a:extLst>
              </p:cNvPr>
              <p:cNvSpPr txBox="1"/>
              <p:nvPr/>
            </p:nvSpPr>
            <p:spPr>
              <a:xfrm>
                <a:off x="582960" y="1707045"/>
                <a:ext cx="797808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Best Case Time Complexity: </a:t>
                </a:r>
                <a:r>
                  <a:rPr lang="en-US" sz="2400" dirty="0">
                    <a:latin typeface="Symbol" pitchFamily="18" charset="2"/>
                  </a:rPr>
                  <a:t> </a:t>
                </a:r>
                <a:r>
                  <a:rPr lang="en-US" sz="2400" b="1" dirty="0">
                    <a:latin typeface="Symbol" pitchFamily="18" charset="2"/>
                  </a:rPr>
                  <a:t>W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(n*log n)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Worst Case Time Complexity: 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O(n*log n)</a:t>
                </a:r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Average Time Complexity: </a:t>
                </a:r>
                <a:r>
                  <a:rPr lang="el-GR" altLang="en-US" sz="24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(n*log n)</a:t>
                </a:r>
              </a:p>
              <a:p>
                <a:pPr algn="l"/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time complexity of MergeSort is n*log n in all the 3 cases (worst, average and best) as the mergesort always divides the array into two halves and takes linear time to merge two halves.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27A50-1DD0-4B7F-9ECC-4819ECE9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" y="1707045"/>
                <a:ext cx="7978080" cy="3046988"/>
              </a:xfrm>
              <a:prstGeom prst="rect">
                <a:avLst/>
              </a:prstGeom>
              <a:blipFill>
                <a:blip r:embed="rId2"/>
                <a:stretch>
                  <a:fillRect l="-1223" t="-1600" r="-1223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6421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1532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9337464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1053</TotalTime>
  <Words>4096</Words>
  <Application>Microsoft Office PowerPoint</Application>
  <PresentationFormat>On-screen Show (4:3)</PresentationFormat>
  <Paragraphs>955</Paragraphs>
  <Slides>64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Arial</vt:lpstr>
      <vt:lpstr>Calibri</vt:lpstr>
      <vt:lpstr>Cambria</vt:lpstr>
      <vt:lpstr>Cambria Math</vt:lpstr>
      <vt:lpstr>Consolas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Complexity of Merge Sort Algorithm</vt:lpstr>
      <vt:lpstr>Lecture Outline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115</cp:revision>
  <dcterms:created xsi:type="dcterms:W3CDTF">2018-12-10T17:20:29Z</dcterms:created>
  <dcterms:modified xsi:type="dcterms:W3CDTF">2023-02-14T03:45:47Z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