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 id="2147483931" r:id="rId2"/>
  </p:sldMasterIdLst>
  <p:notesMasterIdLst>
    <p:notesMasterId r:id="rId78"/>
  </p:notesMasterIdLst>
  <p:handoutMasterIdLst>
    <p:handoutMasterId r:id="rId79"/>
  </p:handoutMasterIdLst>
  <p:sldIdLst>
    <p:sldId id="256" r:id="rId3"/>
    <p:sldId id="257" r:id="rId4"/>
    <p:sldId id="414" r:id="rId5"/>
    <p:sldId id="415" r:id="rId6"/>
    <p:sldId id="416" r:id="rId7"/>
    <p:sldId id="417" r:id="rId8"/>
    <p:sldId id="418" r:id="rId9"/>
    <p:sldId id="437" r:id="rId10"/>
    <p:sldId id="420" r:id="rId11"/>
    <p:sldId id="421" r:id="rId12"/>
    <p:sldId id="422" r:id="rId13"/>
    <p:sldId id="436" r:id="rId14"/>
    <p:sldId id="423" r:id="rId15"/>
    <p:sldId id="424" r:id="rId16"/>
    <p:sldId id="425" r:id="rId17"/>
    <p:sldId id="426" r:id="rId18"/>
    <p:sldId id="427" r:id="rId19"/>
    <p:sldId id="428" r:id="rId20"/>
    <p:sldId id="429" r:id="rId21"/>
    <p:sldId id="430" r:id="rId22"/>
    <p:sldId id="431" r:id="rId23"/>
    <p:sldId id="432" r:id="rId24"/>
    <p:sldId id="434" r:id="rId25"/>
    <p:sldId id="435" r:id="rId26"/>
    <p:sldId id="375" r:id="rId27"/>
    <p:sldId id="259" r:id="rId28"/>
    <p:sldId id="260" r:id="rId29"/>
    <p:sldId id="376" r:id="rId30"/>
    <p:sldId id="373" r:id="rId31"/>
    <p:sldId id="385" r:id="rId32"/>
    <p:sldId id="386" r:id="rId33"/>
    <p:sldId id="266" r:id="rId34"/>
    <p:sldId id="388" r:id="rId35"/>
    <p:sldId id="268" r:id="rId36"/>
    <p:sldId id="264" r:id="rId37"/>
    <p:sldId id="269" r:id="rId38"/>
    <p:sldId id="384" r:id="rId39"/>
    <p:sldId id="379" r:id="rId40"/>
    <p:sldId id="271" r:id="rId41"/>
    <p:sldId id="443" r:id="rId42"/>
    <p:sldId id="272" r:id="rId43"/>
    <p:sldId id="447" r:id="rId44"/>
    <p:sldId id="448" r:id="rId45"/>
    <p:sldId id="444" r:id="rId46"/>
    <p:sldId id="445" r:id="rId47"/>
    <p:sldId id="278" r:id="rId48"/>
    <p:sldId id="273" r:id="rId49"/>
    <p:sldId id="274" r:id="rId50"/>
    <p:sldId id="275" r:id="rId51"/>
    <p:sldId id="276" r:id="rId52"/>
    <p:sldId id="277" r:id="rId53"/>
    <p:sldId id="279" r:id="rId54"/>
    <p:sldId id="280" r:id="rId55"/>
    <p:sldId id="335" r:id="rId56"/>
    <p:sldId id="441" r:id="rId57"/>
    <p:sldId id="442" r:id="rId58"/>
    <p:sldId id="336" r:id="rId59"/>
    <p:sldId id="338" r:id="rId60"/>
    <p:sldId id="334" r:id="rId61"/>
    <p:sldId id="337" r:id="rId62"/>
    <p:sldId id="449" r:id="rId63"/>
    <p:sldId id="285" r:id="rId64"/>
    <p:sldId id="286" r:id="rId65"/>
    <p:sldId id="287" r:id="rId66"/>
    <p:sldId id="288" r:id="rId67"/>
    <p:sldId id="289" r:id="rId68"/>
    <p:sldId id="290" r:id="rId69"/>
    <p:sldId id="291" r:id="rId70"/>
    <p:sldId id="292" r:id="rId71"/>
    <p:sldId id="440" r:id="rId72"/>
    <p:sldId id="381" r:id="rId73"/>
    <p:sldId id="382" r:id="rId74"/>
    <p:sldId id="377" r:id="rId75"/>
    <p:sldId id="378" r:id="rId76"/>
    <p:sldId id="387" r:id="rId77"/>
  </p:sldIdLst>
  <p:sldSz cx="12188825"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80808"/>
    <a:srgbClr val="FF3300"/>
    <a:srgbClr val="FFFF00"/>
    <a:srgbClr val="0000CC"/>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53" autoAdjust="0"/>
  </p:normalViewPr>
  <p:slideViewPr>
    <p:cSldViewPr>
      <p:cViewPr varScale="1">
        <p:scale>
          <a:sx n="64" d="100"/>
          <a:sy n="64" d="100"/>
        </p:scale>
        <p:origin x="728" y="32"/>
      </p:cViewPr>
      <p:guideLst>
        <p:guide orient="horz" pos="2160"/>
        <p:guide pos="3839"/>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_rels/viewProps.xml.rels><?xml version="1.0" encoding="UTF-8" standalone="yes"?>
<Relationships xmlns="http://schemas.openxmlformats.org/package/2006/relationships"><Relationship Id="rId8" Type="http://schemas.openxmlformats.org/officeDocument/2006/relationships/slide" Target="slides/slide51.xml"/><Relationship Id="rId13" Type="http://schemas.openxmlformats.org/officeDocument/2006/relationships/slide" Target="slides/slide58.xml"/><Relationship Id="rId18" Type="http://schemas.openxmlformats.org/officeDocument/2006/relationships/slide" Target="slides/slide71.xml"/><Relationship Id="rId3" Type="http://schemas.openxmlformats.org/officeDocument/2006/relationships/slide" Target="slides/slide32.xml"/><Relationship Id="rId7" Type="http://schemas.openxmlformats.org/officeDocument/2006/relationships/slide" Target="slides/slide47.xml"/><Relationship Id="rId12" Type="http://schemas.openxmlformats.org/officeDocument/2006/relationships/slide" Target="slides/slide57.xml"/><Relationship Id="rId17" Type="http://schemas.openxmlformats.org/officeDocument/2006/relationships/slide" Target="slides/slide67.xml"/><Relationship Id="rId2" Type="http://schemas.openxmlformats.org/officeDocument/2006/relationships/slide" Target="slides/slide26.xml"/><Relationship Id="rId16" Type="http://schemas.openxmlformats.org/officeDocument/2006/relationships/slide" Target="slides/slide65.xml"/><Relationship Id="rId1" Type="http://schemas.openxmlformats.org/officeDocument/2006/relationships/slide" Target="slides/slide8.xml"/><Relationship Id="rId6" Type="http://schemas.openxmlformats.org/officeDocument/2006/relationships/slide" Target="slides/slide36.xml"/><Relationship Id="rId11" Type="http://schemas.openxmlformats.org/officeDocument/2006/relationships/slide" Target="slides/slide56.xml"/><Relationship Id="rId5" Type="http://schemas.openxmlformats.org/officeDocument/2006/relationships/slide" Target="slides/slide35.xml"/><Relationship Id="rId15" Type="http://schemas.openxmlformats.org/officeDocument/2006/relationships/slide" Target="slides/slide63.xml"/><Relationship Id="rId10" Type="http://schemas.openxmlformats.org/officeDocument/2006/relationships/slide" Target="slides/slide55.xml"/><Relationship Id="rId19" Type="http://schemas.openxmlformats.org/officeDocument/2006/relationships/slide" Target="slides/slide72.xml"/><Relationship Id="rId4" Type="http://schemas.openxmlformats.org/officeDocument/2006/relationships/slide" Target="slides/slide34.xml"/><Relationship Id="rId9" Type="http://schemas.openxmlformats.org/officeDocument/2006/relationships/slide" Target="slides/slide54.xml"/><Relationship Id="rId14" Type="http://schemas.openxmlformats.org/officeDocument/2006/relationships/slide" Target="slides/slide6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5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1658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r>
              <a:rPr lang="en-US"/>
              <a:t>CSC2105</a:t>
            </a:r>
          </a:p>
        </p:txBody>
      </p:sp>
      <p:sp>
        <p:nvSpPr>
          <p:cNvPr id="1658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r>
              <a:rPr lang="en-US"/>
              <a:t>Sajib Hasan</a:t>
            </a:r>
          </a:p>
        </p:txBody>
      </p:sp>
      <p:sp>
        <p:nvSpPr>
          <p:cNvPr id="1658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cs typeface="Arial" charset="0"/>
              </a:defRPr>
            </a:lvl1pPr>
          </a:lstStyle>
          <a:p>
            <a:pPr>
              <a:defRPr/>
            </a:pPr>
            <a:fld id="{4E4C95CF-E251-4714-9C6C-26FD1CDF99C8}"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327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r>
              <a:rPr lang="en-US"/>
              <a:t>CSC2105</a:t>
            </a:r>
          </a:p>
        </p:txBody>
      </p:sp>
      <p:sp>
        <p:nvSpPr>
          <p:cNvPr id="78852"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7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r>
              <a:rPr lang="en-US"/>
              <a:t>Sajib Hasan</a:t>
            </a:r>
          </a:p>
        </p:txBody>
      </p:sp>
      <p:sp>
        <p:nvSpPr>
          <p:cNvPr id="327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cs typeface="Arial" charset="0"/>
              </a:defRPr>
            </a:lvl1pPr>
          </a:lstStyle>
          <a:p>
            <a:pPr>
              <a:defRPr/>
            </a:pPr>
            <a:fld id="{C811464C-4E8D-4D5A-AD45-C452CEB97EFA}" type="slidenum">
              <a:rPr lang="en-US"/>
              <a:pPr>
                <a:defRPr/>
              </a:pPr>
              <a:t>‹#›</a:t>
            </a:fld>
            <a:endParaRPr lang="en-US"/>
          </a:p>
        </p:txBody>
      </p:sp>
    </p:spTree>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endParaRPr lang="en-US"/>
          </a:p>
        </p:txBody>
      </p:sp>
      <p:sp>
        <p:nvSpPr>
          <p:cNvPr id="79876" name="Slide Number Placeholder 3"/>
          <p:cNvSpPr>
            <a:spLocks noGrp="1"/>
          </p:cNvSpPr>
          <p:nvPr>
            <p:ph type="sldNum" sz="quarter" idx="5"/>
          </p:nvPr>
        </p:nvSpPr>
        <p:spPr>
          <a:noFill/>
        </p:spPr>
        <p:txBody>
          <a:bodyPr/>
          <a:lstStyle/>
          <a:p>
            <a:fld id="{D253DBD7-73F0-4013-B011-D697CA390A59}"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44D72621-6F05-4455-9E13-27BD94F5DFF4}" type="slidenum">
              <a:rPr lang="en-US" smtClean="0"/>
              <a:pPr/>
              <a:t>40</a:t>
            </a:fld>
            <a:endParaRPr lang="en-US"/>
          </a:p>
        </p:txBody>
      </p:sp>
      <p:sp>
        <p:nvSpPr>
          <p:cNvPr id="88067" name="Rectangle 2"/>
          <p:cNvSpPr>
            <a:spLocks noGrp="1" noRot="1" noChangeAspect="1" noChangeArrowheads="1" noTextEdit="1"/>
          </p:cNvSpPr>
          <p:nvPr>
            <p:ph type="sldImg"/>
          </p:nvPr>
        </p:nvSpPr>
        <p:spPr>
          <a:solidFill>
            <a:srgbClr val="FFFFFF"/>
          </a:solidFill>
          <a:ln/>
        </p:spPr>
      </p:sp>
      <p:sp>
        <p:nvSpPr>
          <p:cNvPr id="88068"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r>
              <a:rPr lang="en-US" dirty="0"/>
              <a:t>Basically, any basic operation that takes a small, fixed amount of time we assume to take just one step.</a:t>
            </a:r>
          </a:p>
          <a:p>
            <a:endParaRPr lang="en-US" dirty="0"/>
          </a:p>
          <a:p>
            <a:r>
              <a:rPr lang="en-US" dirty="0"/>
              <a:t>We measure the run time of an algorithm by counting the number of steps it takes.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D389EB1B-D85E-4450-858D-5D9D892AACA5}" type="slidenum">
              <a:rPr lang="en-US" smtClean="0"/>
              <a:pPr/>
              <a:t>44</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94214504-9DB0-45E0-9859-2F3A1E074F12}" type="slidenum">
              <a:rPr lang="en-US" smtClean="0"/>
              <a:pPr/>
              <a:t>45</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xfrm>
            <a:off x="914400" y="4343400"/>
            <a:ext cx="5029200" cy="4114800"/>
          </a:xfrm>
          <a:noFill/>
          <a:ln/>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Page 48</a:t>
            </a:r>
          </a:p>
          <a:p>
            <a:endParaRPr lang="en-US" dirty="0"/>
          </a:p>
          <a:p>
            <a:r>
              <a:rPr lang="en-US" dirty="0"/>
              <a:t>Worst case sum till j-1</a:t>
            </a:r>
          </a:p>
          <a:p>
            <a:r>
              <a:rPr lang="en-US" dirty="0"/>
              <a:t>Average case sum till j divided by 2</a:t>
            </a:r>
          </a:p>
        </p:txBody>
      </p:sp>
      <p:sp>
        <p:nvSpPr>
          <p:cNvPr id="4" name="Date Placeholder 3"/>
          <p:cNvSpPr>
            <a:spLocks noGrp="1"/>
          </p:cNvSpPr>
          <p:nvPr>
            <p:ph type="dt" idx="1"/>
          </p:nvPr>
        </p:nvSpPr>
        <p:spPr/>
        <p:txBody>
          <a:bodyPr/>
          <a:lstStyle/>
          <a:p>
            <a:pPr>
              <a:defRPr/>
            </a:pPr>
            <a:r>
              <a:rPr lang="en-US"/>
              <a:t>CSC2105</a:t>
            </a:r>
          </a:p>
        </p:txBody>
      </p:sp>
      <p:sp>
        <p:nvSpPr>
          <p:cNvPr id="5" name="Footer Placeholder 4"/>
          <p:cNvSpPr>
            <a:spLocks noGrp="1"/>
          </p:cNvSpPr>
          <p:nvPr>
            <p:ph type="ftr" sz="quarter" idx="4"/>
          </p:nvPr>
        </p:nvSpPr>
        <p:spPr/>
        <p:txBody>
          <a:bodyPr/>
          <a:lstStyle/>
          <a:p>
            <a:pPr>
              <a:defRPr/>
            </a:pPr>
            <a:r>
              <a:rPr lang="en-US"/>
              <a:t>Sajib Hasan</a:t>
            </a:r>
          </a:p>
        </p:txBody>
      </p:sp>
      <p:sp>
        <p:nvSpPr>
          <p:cNvPr id="6" name="Slide Number Placeholder 5"/>
          <p:cNvSpPr>
            <a:spLocks noGrp="1"/>
          </p:cNvSpPr>
          <p:nvPr>
            <p:ph type="sldNum" sz="quarter" idx="5"/>
          </p:nvPr>
        </p:nvSpPr>
        <p:spPr/>
        <p:txBody>
          <a:bodyPr/>
          <a:lstStyle/>
          <a:p>
            <a:pPr>
              <a:defRPr/>
            </a:pPr>
            <a:fld id="{C811464C-4E8D-4D5A-AD45-C452CEB97EFA}" type="slidenum">
              <a:rPr lang="en-US" smtClean="0"/>
              <a:pPr>
                <a:defRPr/>
              </a:pPr>
              <a:t>51</a:t>
            </a:fld>
            <a:endParaRPr lang="en-US"/>
          </a:p>
        </p:txBody>
      </p:sp>
    </p:spTree>
    <p:extLst>
      <p:ext uri="{BB962C8B-B14F-4D97-AF65-F5344CB8AC3E}">
        <p14:creationId xmlns:p14="http://schemas.microsoft.com/office/powerpoint/2010/main" val="3236655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s.t.</a:t>
            </a:r>
            <a:r>
              <a:rPr lang="en-US" dirty="0"/>
              <a:t> means subject to</a:t>
            </a:r>
          </a:p>
        </p:txBody>
      </p:sp>
      <p:sp>
        <p:nvSpPr>
          <p:cNvPr id="4" name="Date Placeholder 3"/>
          <p:cNvSpPr>
            <a:spLocks noGrp="1"/>
          </p:cNvSpPr>
          <p:nvPr>
            <p:ph type="dt" idx="1"/>
          </p:nvPr>
        </p:nvSpPr>
        <p:spPr/>
        <p:txBody>
          <a:bodyPr/>
          <a:lstStyle/>
          <a:p>
            <a:pPr>
              <a:defRPr/>
            </a:pPr>
            <a:r>
              <a:rPr lang="en-US"/>
              <a:t>CSC2105</a:t>
            </a:r>
          </a:p>
        </p:txBody>
      </p:sp>
      <p:sp>
        <p:nvSpPr>
          <p:cNvPr id="5" name="Footer Placeholder 4"/>
          <p:cNvSpPr>
            <a:spLocks noGrp="1"/>
          </p:cNvSpPr>
          <p:nvPr>
            <p:ph type="ftr" sz="quarter" idx="4"/>
          </p:nvPr>
        </p:nvSpPr>
        <p:spPr/>
        <p:txBody>
          <a:bodyPr/>
          <a:lstStyle/>
          <a:p>
            <a:pPr>
              <a:defRPr/>
            </a:pPr>
            <a:r>
              <a:rPr lang="en-US"/>
              <a:t>Sajib Hasan</a:t>
            </a:r>
          </a:p>
        </p:txBody>
      </p:sp>
      <p:sp>
        <p:nvSpPr>
          <p:cNvPr id="6" name="Slide Number Placeholder 5"/>
          <p:cNvSpPr>
            <a:spLocks noGrp="1"/>
          </p:cNvSpPr>
          <p:nvPr>
            <p:ph type="sldNum" sz="quarter" idx="5"/>
          </p:nvPr>
        </p:nvSpPr>
        <p:spPr/>
        <p:txBody>
          <a:bodyPr/>
          <a:lstStyle/>
          <a:p>
            <a:pPr>
              <a:defRPr/>
            </a:pPr>
            <a:fld id="{C811464C-4E8D-4D5A-AD45-C452CEB97EFA}" type="slidenum">
              <a:rPr lang="en-US" smtClean="0"/>
              <a:pPr>
                <a:defRPr/>
              </a:pPr>
              <a:t>55</a:t>
            </a:fld>
            <a:endParaRPr lang="en-US"/>
          </a:p>
        </p:txBody>
      </p:sp>
    </p:spTree>
    <p:extLst>
      <p:ext uri="{BB962C8B-B14F-4D97-AF65-F5344CB8AC3E}">
        <p14:creationId xmlns:p14="http://schemas.microsoft.com/office/powerpoint/2010/main" val="18175747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noChangeArrowheads="1"/>
          </p:cNvSpPr>
          <p:nvPr>
            <p:ph type="dt" sz="quarter" idx="1"/>
          </p:nvPr>
        </p:nvSpPr>
        <p:spPr>
          <a:noFill/>
        </p:spPr>
        <p:txBody>
          <a:bodyPr/>
          <a:lstStyle/>
          <a:p>
            <a:r>
              <a:rPr lang="en-US"/>
              <a:t>CSC2105</a:t>
            </a:r>
          </a:p>
        </p:txBody>
      </p:sp>
      <p:sp>
        <p:nvSpPr>
          <p:cNvPr id="92163" name="Rectangle 6"/>
          <p:cNvSpPr>
            <a:spLocks noGrp="1" noChangeArrowheads="1"/>
          </p:cNvSpPr>
          <p:nvPr>
            <p:ph type="ftr" sz="quarter" idx="4"/>
          </p:nvPr>
        </p:nvSpPr>
        <p:spPr>
          <a:noFill/>
        </p:spPr>
        <p:txBody>
          <a:bodyPr/>
          <a:lstStyle/>
          <a:p>
            <a:r>
              <a:rPr lang="en-US"/>
              <a:t>Sajib Hasan</a:t>
            </a:r>
          </a:p>
        </p:txBody>
      </p:sp>
      <p:sp>
        <p:nvSpPr>
          <p:cNvPr id="92164" name="Rectangle 7"/>
          <p:cNvSpPr>
            <a:spLocks noGrp="1" noChangeArrowheads="1"/>
          </p:cNvSpPr>
          <p:nvPr>
            <p:ph type="sldNum" sz="quarter" idx="5"/>
          </p:nvPr>
        </p:nvSpPr>
        <p:spPr>
          <a:noFill/>
        </p:spPr>
        <p:txBody>
          <a:bodyPr/>
          <a:lstStyle/>
          <a:p>
            <a:fld id="{9535745F-5E50-483E-A569-1A90C20CB9A9}" type="slidenum">
              <a:rPr lang="en-US" smtClean="0"/>
              <a:pPr/>
              <a:t>73</a:t>
            </a:fld>
            <a:endParaRPr lang="en-US"/>
          </a:p>
        </p:txBody>
      </p:sp>
      <p:sp>
        <p:nvSpPr>
          <p:cNvPr id="92165" name="Rectangle 2"/>
          <p:cNvSpPr>
            <a:spLocks noGrp="1" noRot="1" noChangeAspect="1" noChangeArrowheads="1" noTextEdit="1"/>
          </p:cNvSpPr>
          <p:nvPr>
            <p:ph type="sldImg"/>
          </p:nvPr>
        </p:nvSpPr>
        <p:spPr>
          <a:xfrm>
            <a:off x="395288" y="692150"/>
            <a:ext cx="6069012" cy="3416300"/>
          </a:xfrm>
          <a:ln/>
        </p:spPr>
      </p:sp>
      <p:sp>
        <p:nvSpPr>
          <p:cNvPr id="92166"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Grp="1" noChangeArrowheads="1"/>
          </p:cNvSpPr>
          <p:nvPr>
            <p:ph type="dt" sz="quarter" idx="1"/>
          </p:nvPr>
        </p:nvSpPr>
        <p:spPr>
          <a:noFill/>
        </p:spPr>
        <p:txBody>
          <a:bodyPr/>
          <a:lstStyle/>
          <a:p>
            <a:r>
              <a:rPr lang="en-US"/>
              <a:t>CSC2105</a:t>
            </a:r>
          </a:p>
        </p:txBody>
      </p:sp>
      <p:sp>
        <p:nvSpPr>
          <p:cNvPr id="93187" name="Rectangle 6"/>
          <p:cNvSpPr>
            <a:spLocks noGrp="1" noChangeArrowheads="1"/>
          </p:cNvSpPr>
          <p:nvPr>
            <p:ph type="ftr" sz="quarter" idx="4"/>
          </p:nvPr>
        </p:nvSpPr>
        <p:spPr>
          <a:noFill/>
        </p:spPr>
        <p:txBody>
          <a:bodyPr/>
          <a:lstStyle/>
          <a:p>
            <a:r>
              <a:rPr lang="en-US"/>
              <a:t>Sajib Hasan</a:t>
            </a:r>
          </a:p>
        </p:txBody>
      </p:sp>
      <p:sp>
        <p:nvSpPr>
          <p:cNvPr id="93188" name="Rectangle 7"/>
          <p:cNvSpPr>
            <a:spLocks noGrp="1" noChangeArrowheads="1"/>
          </p:cNvSpPr>
          <p:nvPr>
            <p:ph type="sldNum" sz="quarter" idx="5"/>
          </p:nvPr>
        </p:nvSpPr>
        <p:spPr>
          <a:noFill/>
        </p:spPr>
        <p:txBody>
          <a:bodyPr/>
          <a:lstStyle/>
          <a:p>
            <a:fld id="{ED760451-7C5D-49A5-8584-00A87C28DFFB}" type="slidenum">
              <a:rPr lang="en-US" smtClean="0"/>
              <a:pPr/>
              <a:t>74</a:t>
            </a:fld>
            <a:endParaRPr lang="en-US"/>
          </a:p>
        </p:txBody>
      </p:sp>
      <p:sp>
        <p:nvSpPr>
          <p:cNvPr id="93189" name="Rectangle 2"/>
          <p:cNvSpPr>
            <a:spLocks noGrp="1" noRot="1" noChangeAspect="1" noChangeArrowheads="1" noTextEdit="1"/>
          </p:cNvSpPr>
          <p:nvPr>
            <p:ph type="sldImg"/>
          </p:nvPr>
        </p:nvSpPr>
        <p:spPr>
          <a:xfrm>
            <a:off x="395288" y="692150"/>
            <a:ext cx="6069012" cy="3416300"/>
          </a:xfrm>
          <a:ln/>
        </p:spPr>
      </p:sp>
      <p:sp>
        <p:nvSpPr>
          <p:cNvPr id="93190"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type="dt" sz="quarter" idx="1"/>
          </p:nvPr>
        </p:nvSpPr>
        <p:spPr>
          <a:noFill/>
        </p:spPr>
        <p:txBody>
          <a:bodyPr/>
          <a:lstStyle/>
          <a:p>
            <a:r>
              <a:rPr lang="en-US"/>
              <a:t>CSC2105</a:t>
            </a:r>
          </a:p>
        </p:txBody>
      </p:sp>
      <p:sp>
        <p:nvSpPr>
          <p:cNvPr id="80899" name="Rectangle 6"/>
          <p:cNvSpPr>
            <a:spLocks noGrp="1" noChangeArrowheads="1"/>
          </p:cNvSpPr>
          <p:nvPr>
            <p:ph type="ftr" sz="quarter" idx="4"/>
          </p:nvPr>
        </p:nvSpPr>
        <p:spPr>
          <a:noFill/>
        </p:spPr>
        <p:txBody>
          <a:bodyPr/>
          <a:lstStyle/>
          <a:p>
            <a:r>
              <a:rPr lang="en-US"/>
              <a:t>Sajib Hasan</a:t>
            </a:r>
          </a:p>
        </p:txBody>
      </p:sp>
      <p:sp>
        <p:nvSpPr>
          <p:cNvPr id="80900" name="Rectangle 7"/>
          <p:cNvSpPr>
            <a:spLocks noGrp="1" noChangeArrowheads="1"/>
          </p:cNvSpPr>
          <p:nvPr>
            <p:ph type="sldNum" sz="quarter" idx="5"/>
          </p:nvPr>
        </p:nvSpPr>
        <p:spPr>
          <a:noFill/>
        </p:spPr>
        <p:txBody>
          <a:bodyPr/>
          <a:lstStyle/>
          <a:p>
            <a:fld id="{F81820A4-F3D3-4348-9168-663C5D8954BE}" type="slidenum">
              <a:rPr lang="en-US" smtClean="0"/>
              <a:pPr/>
              <a:t>8</a:t>
            </a:fld>
            <a:endParaRPr lang="en-US"/>
          </a:p>
        </p:txBody>
      </p:sp>
      <p:sp>
        <p:nvSpPr>
          <p:cNvPr id="80901" name="Rectangle 2"/>
          <p:cNvSpPr>
            <a:spLocks noGrp="1" noRot="1" noChangeAspect="1" noChangeArrowheads="1" noTextEdit="1"/>
          </p:cNvSpPr>
          <p:nvPr>
            <p:ph type="sldImg"/>
          </p:nvPr>
        </p:nvSpPr>
        <p:spPr>
          <a:xfrm>
            <a:off x="395288" y="692150"/>
            <a:ext cx="6069012" cy="3416300"/>
          </a:xfrm>
          <a:ln/>
        </p:spPr>
      </p:sp>
      <p:sp>
        <p:nvSpPr>
          <p:cNvPr id="80902"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a:defRPr/>
            </a:pPr>
            <a:r>
              <a:rPr lang="en-US"/>
              <a:t>CSC2105</a:t>
            </a:r>
          </a:p>
        </p:txBody>
      </p:sp>
      <p:sp>
        <p:nvSpPr>
          <p:cNvPr id="5" name="Footer Placeholder 4"/>
          <p:cNvSpPr>
            <a:spLocks noGrp="1"/>
          </p:cNvSpPr>
          <p:nvPr>
            <p:ph type="ftr" sz="quarter" idx="4"/>
          </p:nvPr>
        </p:nvSpPr>
        <p:spPr/>
        <p:txBody>
          <a:bodyPr/>
          <a:lstStyle/>
          <a:p>
            <a:pPr>
              <a:defRPr/>
            </a:pPr>
            <a:r>
              <a:rPr lang="en-US"/>
              <a:t>Sajib Hasan</a:t>
            </a:r>
          </a:p>
        </p:txBody>
      </p:sp>
      <p:sp>
        <p:nvSpPr>
          <p:cNvPr id="6" name="Slide Number Placeholder 5"/>
          <p:cNvSpPr>
            <a:spLocks noGrp="1"/>
          </p:cNvSpPr>
          <p:nvPr>
            <p:ph type="sldNum" sz="quarter" idx="5"/>
          </p:nvPr>
        </p:nvSpPr>
        <p:spPr/>
        <p:txBody>
          <a:bodyPr/>
          <a:lstStyle/>
          <a:p>
            <a:pPr>
              <a:defRPr/>
            </a:pPr>
            <a:fld id="{C811464C-4E8D-4D5A-AD45-C452CEB97EFA}" type="slidenum">
              <a:rPr lang="en-US" smtClean="0"/>
              <a:pPr>
                <a:defRPr/>
              </a:pPr>
              <a:t>13</a:t>
            </a:fld>
            <a:endParaRPr lang="en-US"/>
          </a:p>
        </p:txBody>
      </p:sp>
    </p:spTree>
    <p:extLst>
      <p:ext uri="{BB962C8B-B14F-4D97-AF65-F5344CB8AC3E}">
        <p14:creationId xmlns:p14="http://schemas.microsoft.com/office/powerpoint/2010/main" val="2894849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Grp="1" noChangeArrowheads="1"/>
          </p:cNvSpPr>
          <p:nvPr>
            <p:ph type="dt" sz="quarter" idx="1"/>
          </p:nvPr>
        </p:nvSpPr>
        <p:spPr>
          <a:noFill/>
        </p:spPr>
        <p:txBody>
          <a:bodyPr/>
          <a:lstStyle/>
          <a:p>
            <a:r>
              <a:rPr lang="en-US"/>
              <a:t>CSC2105</a:t>
            </a:r>
          </a:p>
        </p:txBody>
      </p:sp>
      <p:sp>
        <p:nvSpPr>
          <p:cNvPr id="81923" name="Rectangle 6"/>
          <p:cNvSpPr>
            <a:spLocks noGrp="1" noChangeArrowheads="1"/>
          </p:cNvSpPr>
          <p:nvPr>
            <p:ph type="ftr" sz="quarter" idx="4"/>
          </p:nvPr>
        </p:nvSpPr>
        <p:spPr>
          <a:noFill/>
        </p:spPr>
        <p:txBody>
          <a:bodyPr/>
          <a:lstStyle/>
          <a:p>
            <a:r>
              <a:rPr lang="en-US"/>
              <a:t>Sajib Hasan</a:t>
            </a:r>
          </a:p>
        </p:txBody>
      </p:sp>
      <p:sp>
        <p:nvSpPr>
          <p:cNvPr id="81924" name="Rectangle 7"/>
          <p:cNvSpPr>
            <a:spLocks noGrp="1" noChangeArrowheads="1"/>
          </p:cNvSpPr>
          <p:nvPr>
            <p:ph type="sldNum" sz="quarter" idx="5"/>
          </p:nvPr>
        </p:nvSpPr>
        <p:spPr>
          <a:noFill/>
        </p:spPr>
        <p:txBody>
          <a:bodyPr/>
          <a:lstStyle/>
          <a:p>
            <a:fld id="{75FA8C2A-9507-444E-AA9F-F16CC9C378B6}" type="slidenum">
              <a:rPr lang="en-US" smtClean="0"/>
              <a:pPr/>
              <a:t>26</a:t>
            </a:fld>
            <a:endParaRPr lang="en-US"/>
          </a:p>
        </p:txBody>
      </p:sp>
      <p:sp>
        <p:nvSpPr>
          <p:cNvPr id="81925" name="Rectangle 2"/>
          <p:cNvSpPr>
            <a:spLocks noGrp="1" noRot="1" noChangeAspect="1" noChangeArrowheads="1" noTextEdit="1"/>
          </p:cNvSpPr>
          <p:nvPr>
            <p:ph type="sldImg"/>
          </p:nvPr>
        </p:nvSpPr>
        <p:spPr>
          <a:xfrm>
            <a:off x="395288" y="692150"/>
            <a:ext cx="6069012" cy="3416300"/>
          </a:xfrm>
          <a:ln/>
        </p:spPr>
      </p:sp>
      <p:sp>
        <p:nvSpPr>
          <p:cNvPr id="81926"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type="dt" sz="quarter" idx="1"/>
          </p:nvPr>
        </p:nvSpPr>
        <p:spPr>
          <a:noFill/>
        </p:spPr>
        <p:txBody>
          <a:bodyPr/>
          <a:lstStyle/>
          <a:p>
            <a:r>
              <a:rPr lang="en-US"/>
              <a:t>CSC2105</a:t>
            </a:r>
          </a:p>
        </p:txBody>
      </p:sp>
      <p:sp>
        <p:nvSpPr>
          <p:cNvPr id="82947" name="Rectangle 6"/>
          <p:cNvSpPr>
            <a:spLocks noGrp="1" noChangeArrowheads="1"/>
          </p:cNvSpPr>
          <p:nvPr>
            <p:ph type="ftr" sz="quarter" idx="4"/>
          </p:nvPr>
        </p:nvSpPr>
        <p:spPr>
          <a:noFill/>
        </p:spPr>
        <p:txBody>
          <a:bodyPr/>
          <a:lstStyle/>
          <a:p>
            <a:r>
              <a:rPr lang="en-US"/>
              <a:t>Sajib Hasan</a:t>
            </a:r>
          </a:p>
        </p:txBody>
      </p:sp>
      <p:sp>
        <p:nvSpPr>
          <p:cNvPr id="82948" name="Rectangle 7"/>
          <p:cNvSpPr>
            <a:spLocks noGrp="1" noChangeArrowheads="1"/>
          </p:cNvSpPr>
          <p:nvPr>
            <p:ph type="sldNum" sz="quarter" idx="5"/>
          </p:nvPr>
        </p:nvSpPr>
        <p:spPr>
          <a:noFill/>
        </p:spPr>
        <p:txBody>
          <a:bodyPr/>
          <a:lstStyle/>
          <a:p>
            <a:fld id="{5E99424A-271C-4511-BDD8-74793B730F98}" type="slidenum">
              <a:rPr lang="en-US" smtClean="0"/>
              <a:pPr/>
              <a:t>27</a:t>
            </a:fld>
            <a:endParaRPr lang="en-US"/>
          </a:p>
        </p:txBody>
      </p:sp>
      <p:sp>
        <p:nvSpPr>
          <p:cNvPr id="82949" name="Rectangle 2"/>
          <p:cNvSpPr>
            <a:spLocks noGrp="1" noRot="1" noChangeAspect="1" noChangeArrowheads="1" noTextEdit="1"/>
          </p:cNvSpPr>
          <p:nvPr>
            <p:ph type="sldImg"/>
          </p:nvPr>
        </p:nvSpPr>
        <p:spPr>
          <a:xfrm>
            <a:off x="395288" y="692150"/>
            <a:ext cx="6069012" cy="3416300"/>
          </a:xfrm>
          <a:ln/>
        </p:spPr>
      </p:sp>
      <p:sp>
        <p:nvSpPr>
          <p:cNvPr id="82950"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noChangeArrowheads="1"/>
          </p:cNvSpPr>
          <p:nvPr>
            <p:ph type="dt" sz="quarter" idx="1"/>
          </p:nvPr>
        </p:nvSpPr>
        <p:spPr>
          <a:noFill/>
        </p:spPr>
        <p:txBody>
          <a:bodyPr/>
          <a:lstStyle/>
          <a:p>
            <a:r>
              <a:rPr lang="en-US"/>
              <a:t>CSC2105</a:t>
            </a:r>
          </a:p>
        </p:txBody>
      </p:sp>
      <p:sp>
        <p:nvSpPr>
          <p:cNvPr id="83971" name="Rectangle 6"/>
          <p:cNvSpPr>
            <a:spLocks noGrp="1" noChangeArrowheads="1"/>
          </p:cNvSpPr>
          <p:nvPr>
            <p:ph type="ftr" sz="quarter" idx="4"/>
          </p:nvPr>
        </p:nvSpPr>
        <p:spPr>
          <a:noFill/>
        </p:spPr>
        <p:txBody>
          <a:bodyPr/>
          <a:lstStyle/>
          <a:p>
            <a:r>
              <a:rPr lang="en-US"/>
              <a:t>Sajib Hasan</a:t>
            </a:r>
          </a:p>
        </p:txBody>
      </p:sp>
      <p:sp>
        <p:nvSpPr>
          <p:cNvPr id="83972" name="Rectangle 7"/>
          <p:cNvSpPr>
            <a:spLocks noGrp="1" noChangeArrowheads="1"/>
          </p:cNvSpPr>
          <p:nvPr>
            <p:ph type="sldNum" sz="quarter" idx="5"/>
          </p:nvPr>
        </p:nvSpPr>
        <p:spPr>
          <a:noFill/>
        </p:spPr>
        <p:txBody>
          <a:bodyPr/>
          <a:lstStyle/>
          <a:p>
            <a:fld id="{30421B6F-B221-4D9D-83B8-5C1BBF50B5CA}" type="slidenum">
              <a:rPr lang="en-US" smtClean="0"/>
              <a:pPr/>
              <a:t>32</a:t>
            </a:fld>
            <a:endParaRPr lang="en-US"/>
          </a:p>
        </p:txBody>
      </p:sp>
      <p:sp>
        <p:nvSpPr>
          <p:cNvPr id="83973" name="Rectangle 2"/>
          <p:cNvSpPr>
            <a:spLocks noGrp="1" noRot="1" noChangeAspect="1" noChangeArrowheads="1" noTextEdit="1"/>
          </p:cNvSpPr>
          <p:nvPr>
            <p:ph type="sldImg"/>
          </p:nvPr>
        </p:nvSpPr>
        <p:spPr>
          <a:xfrm>
            <a:off x="395288" y="692150"/>
            <a:ext cx="6069012" cy="3416300"/>
          </a:xfrm>
          <a:ln/>
        </p:spPr>
      </p:sp>
      <p:sp>
        <p:nvSpPr>
          <p:cNvPr id="83974"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type="dt" sz="quarter" idx="1"/>
          </p:nvPr>
        </p:nvSpPr>
        <p:spPr>
          <a:noFill/>
        </p:spPr>
        <p:txBody>
          <a:bodyPr/>
          <a:lstStyle/>
          <a:p>
            <a:r>
              <a:rPr lang="en-US"/>
              <a:t>CSC2105</a:t>
            </a:r>
          </a:p>
        </p:txBody>
      </p:sp>
      <p:sp>
        <p:nvSpPr>
          <p:cNvPr id="84995" name="Rectangle 6"/>
          <p:cNvSpPr>
            <a:spLocks noGrp="1" noChangeArrowheads="1"/>
          </p:cNvSpPr>
          <p:nvPr>
            <p:ph type="ftr" sz="quarter" idx="4"/>
          </p:nvPr>
        </p:nvSpPr>
        <p:spPr>
          <a:noFill/>
        </p:spPr>
        <p:txBody>
          <a:bodyPr/>
          <a:lstStyle/>
          <a:p>
            <a:r>
              <a:rPr lang="en-US"/>
              <a:t>Sajib Hasan</a:t>
            </a:r>
          </a:p>
        </p:txBody>
      </p:sp>
      <p:sp>
        <p:nvSpPr>
          <p:cNvPr id="84996" name="Rectangle 7"/>
          <p:cNvSpPr>
            <a:spLocks noGrp="1" noChangeArrowheads="1"/>
          </p:cNvSpPr>
          <p:nvPr>
            <p:ph type="sldNum" sz="quarter" idx="5"/>
          </p:nvPr>
        </p:nvSpPr>
        <p:spPr>
          <a:noFill/>
        </p:spPr>
        <p:txBody>
          <a:bodyPr/>
          <a:lstStyle/>
          <a:p>
            <a:fld id="{4070D86A-D868-4A69-B185-7121F547DBCD}" type="slidenum">
              <a:rPr lang="en-US" smtClean="0"/>
              <a:pPr/>
              <a:t>34</a:t>
            </a:fld>
            <a:endParaRPr lang="en-US"/>
          </a:p>
        </p:txBody>
      </p:sp>
      <p:sp>
        <p:nvSpPr>
          <p:cNvPr id="84997" name="Rectangle 2"/>
          <p:cNvSpPr>
            <a:spLocks noGrp="1" noRot="1" noChangeAspect="1" noChangeArrowheads="1" noTextEdit="1"/>
          </p:cNvSpPr>
          <p:nvPr>
            <p:ph type="sldImg"/>
          </p:nvPr>
        </p:nvSpPr>
        <p:spPr>
          <a:xfrm>
            <a:off x="395288" y="692150"/>
            <a:ext cx="6069012" cy="3416300"/>
          </a:xfrm>
          <a:ln/>
        </p:spPr>
      </p:sp>
      <p:sp>
        <p:nvSpPr>
          <p:cNvPr id="84998"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p:cNvSpPr>
            <a:spLocks noGrp="1" noChangeArrowheads="1"/>
          </p:cNvSpPr>
          <p:nvPr>
            <p:ph type="dt" sz="quarter" idx="1"/>
          </p:nvPr>
        </p:nvSpPr>
        <p:spPr>
          <a:noFill/>
        </p:spPr>
        <p:txBody>
          <a:bodyPr/>
          <a:lstStyle/>
          <a:p>
            <a:r>
              <a:rPr lang="en-US"/>
              <a:t>CSC2105</a:t>
            </a:r>
          </a:p>
        </p:txBody>
      </p:sp>
      <p:sp>
        <p:nvSpPr>
          <p:cNvPr id="86019" name="Rectangle 6"/>
          <p:cNvSpPr>
            <a:spLocks noGrp="1" noChangeArrowheads="1"/>
          </p:cNvSpPr>
          <p:nvPr>
            <p:ph type="ftr" sz="quarter" idx="4"/>
          </p:nvPr>
        </p:nvSpPr>
        <p:spPr>
          <a:noFill/>
        </p:spPr>
        <p:txBody>
          <a:bodyPr/>
          <a:lstStyle/>
          <a:p>
            <a:r>
              <a:rPr lang="en-US"/>
              <a:t>Sajib Hasan</a:t>
            </a:r>
          </a:p>
        </p:txBody>
      </p:sp>
      <p:sp>
        <p:nvSpPr>
          <p:cNvPr id="86020" name="Rectangle 7"/>
          <p:cNvSpPr>
            <a:spLocks noGrp="1" noChangeArrowheads="1"/>
          </p:cNvSpPr>
          <p:nvPr>
            <p:ph type="sldNum" sz="quarter" idx="5"/>
          </p:nvPr>
        </p:nvSpPr>
        <p:spPr>
          <a:noFill/>
        </p:spPr>
        <p:txBody>
          <a:bodyPr/>
          <a:lstStyle/>
          <a:p>
            <a:fld id="{B7C539DE-2ECF-4612-869E-7180CBC9C1F1}" type="slidenum">
              <a:rPr lang="en-US" smtClean="0"/>
              <a:pPr/>
              <a:t>35</a:t>
            </a:fld>
            <a:endParaRPr lang="en-US"/>
          </a:p>
        </p:txBody>
      </p:sp>
      <p:sp>
        <p:nvSpPr>
          <p:cNvPr id="86021" name="Rectangle 2"/>
          <p:cNvSpPr>
            <a:spLocks noGrp="1" noRot="1" noChangeAspect="1" noChangeArrowheads="1" noTextEdit="1"/>
          </p:cNvSpPr>
          <p:nvPr>
            <p:ph type="sldImg"/>
          </p:nvPr>
        </p:nvSpPr>
        <p:spPr>
          <a:xfrm>
            <a:off x="395288" y="692150"/>
            <a:ext cx="6069012" cy="3416300"/>
          </a:xfrm>
          <a:ln/>
        </p:spPr>
      </p:sp>
      <p:sp>
        <p:nvSpPr>
          <p:cNvPr id="86022"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noChangeArrowheads="1"/>
          </p:cNvSpPr>
          <p:nvPr>
            <p:ph type="dt" sz="quarter" idx="1"/>
          </p:nvPr>
        </p:nvSpPr>
        <p:spPr>
          <a:noFill/>
        </p:spPr>
        <p:txBody>
          <a:bodyPr/>
          <a:lstStyle/>
          <a:p>
            <a:r>
              <a:rPr lang="en-US"/>
              <a:t>CSC2105</a:t>
            </a:r>
          </a:p>
        </p:txBody>
      </p:sp>
      <p:sp>
        <p:nvSpPr>
          <p:cNvPr id="87043" name="Rectangle 6"/>
          <p:cNvSpPr>
            <a:spLocks noGrp="1" noChangeArrowheads="1"/>
          </p:cNvSpPr>
          <p:nvPr>
            <p:ph type="ftr" sz="quarter" idx="4"/>
          </p:nvPr>
        </p:nvSpPr>
        <p:spPr>
          <a:noFill/>
        </p:spPr>
        <p:txBody>
          <a:bodyPr/>
          <a:lstStyle/>
          <a:p>
            <a:r>
              <a:rPr lang="en-US"/>
              <a:t>Sajib Hasan</a:t>
            </a:r>
          </a:p>
        </p:txBody>
      </p:sp>
      <p:sp>
        <p:nvSpPr>
          <p:cNvPr id="87044" name="Rectangle 7"/>
          <p:cNvSpPr>
            <a:spLocks noGrp="1" noChangeArrowheads="1"/>
          </p:cNvSpPr>
          <p:nvPr>
            <p:ph type="sldNum" sz="quarter" idx="5"/>
          </p:nvPr>
        </p:nvSpPr>
        <p:spPr>
          <a:noFill/>
        </p:spPr>
        <p:txBody>
          <a:bodyPr/>
          <a:lstStyle/>
          <a:p>
            <a:fld id="{CBBE0191-B886-4088-8FE9-5E281D0781DD}" type="slidenum">
              <a:rPr lang="en-US" smtClean="0"/>
              <a:pPr/>
              <a:t>36</a:t>
            </a:fld>
            <a:endParaRPr lang="en-US"/>
          </a:p>
        </p:txBody>
      </p:sp>
      <p:sp>
        <p:nvSpPr>
          <p:cNvPr id="87045" name="Rectangle 2"/>
          <p:cNvSpPr>
            <a:spLocks noGrp="1" noRot="1" noChangeAspect="1" noChangeArrowheads="1" noTextEdit="1"/>
          </p:cNvSpPr>
          <p:nvPr>
            <p:ph type="sldImg"/>
          </p:nvPr>
        </p:nvSpPr>
        <p:spPr>
          <a:xfrm>
            <a:off x="395288" y="692150"/>
            <a:ext cx="6069012" cy="3416300"/>
          </a:xfrm>
          <a:ln/>
        </p:spPr>
      </p:sp>
      <p:sp>
        <p:nvSpPr>
          <p:cNvPr id="87046"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7026" name="Rectangle 2"/>
          <p:cNvSpPr>
            <a:spLocks noGrp="1" noChangeArrowheads="1"/>
          </p:cNvSpPr>
          <p:nvPr>
            <p:ph type="ctrTitle"/>
          </p:nvPr>
        </p:nvSpPr>
        <p:spPr>
          <a:xfrm>
            <a:off x="914162" y="2130426"/>
            <a:ext cx="10360501" cy="1470025"/>
          </a:xfrm>
        </p:spPr>
        <p:txBody>
          <a:bodyPr/>
          <a:lstStyle>
            <a:lvl1pPr>
              <a:defRPr/>
            </a:lvl1pPr>
          </a:lstStyle>
          <a:p>
            <a:r>
              <a:rPr lang="en-US"/>
              <a:t>Click to edit Master title style</a:t>
            </a:r>
          </a:p>
        </p:txBody>
      </p:sp>
      <p:sp>
        <p:nvSpPr>
          <p:cNvPr id="257027" name="Rectangle 3"/>
          <p:cNvSpPr>
            <a:spLocks noGrp="1" noChangeArrowheads="1"/>
          </p:cNvSpPr>
          <p:nvPr>
            <p:ph type="subTitle" idx="1"/>
          </p:nvPr>
        </p:nvSpPr>
        <p:spPr>
          <a:xfrm>
            <a:off x="1828324" y="3886200"/>
            <a:ext cx="8532178" cy="1752600"/>
          </a:xfrm>
        </p:spPr>
        <p:txBody>
          <a:bodyPr/>
          <a:lstStyle>
            <a:lvl1pPr marL="0" indent="0" algn="ctr">
              <a:buFontTx/>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30215103-4C0E-4FDC-8CE2-719CB4447B3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1619" y="19051"/>
            <a:ext cx="3047206" cy="6486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9051"/>
            <a:ext cx="8938472" cy="6486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F3889E23-8984-4B9B-B257-3932E442D9C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8091" y="19050"/>
            <a:ext cx="12150735" cy="1047750"/>
          </a:xfrm>
        </p:spPr>
        <p:txBody>
          <a:bodyPr/>
          <a:lstStyle/>
          <a:p>
            <a:r>
              <a:rPr lang="en-US"/>
              <a:t>Click to edit Master title style</a:t>
            </a:r>
          </a:p>
        </p:txBody>
      </p:sp>
      <p:sp>
        <p:nvSpPr>
          <p:cNvPr id="3" name="Text Placeholder 2"/>
          <p:cNvSpPr>
            <a:spLocks noGrp="1"/>
          </p:cNvSpPr>
          <p:nvPr>
            <p:ph type="body" sz="half" idx="1"/>
          </p:nvPr>
        </p:nvSpPr>
        <p:spPr>
          <a:xfrm>
            <a:off x="0" y="1171575"/>
            <a:ext cx="5992839" cy="533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195986" y="1171575"/>
            <a:ext cx="5992839" cy="5334000"/>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A1C33C30-F62E-4723-BAF0-0CC0FFACA64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091" y="19050"/>
            <a:ext cx="12150735" cy="1047750"/>
          </a:xfrm>
        </p:spPr>
        <p:txBody>
          <a:bodyPr/>
          <a:lstStyle/>
          <a:p>
            <a:r>
              <a:rPr lang="en-US"/>
              <a:t>Click to edit Master title style</a:t>
            </a:r>
          </a:p>
        </p:txBody>
      </p:sp>
      <p:sp>
        <p:nvSpPr>
          <p:cNvPr id="3" name="Text Placeholder 2"/>
          <p:cNvSpPr>
            <a:spLocks noGrp="1"/>
          </p:cNvSpPr>
          <p:nvPr>
            <p:ph type="body" sz="half" idx="1"/>
          </p:nvPr>
        </p:nvSpPr>
        <p:spPr>
          <a:xfrm>
            <a:off x="0" y="1171575"/>
            <a:ext cx="5992839" cy="533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5986" y="1171575"/>
            <a:ext cx="5992839"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5986" y="3914775"/>
            <a:ext cx="5992839"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7"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8"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C5D10D00-C5DA-47E5-A064-AAC713454159}"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378786" y="444729"/>
            <a:ext cx="11429139"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378786" y="1906543"/>
            <a:ext cx="1143218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561641" y="449005"/>
            <a:ext cx="10409257"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634774" y="1532427"/>
            <a:ext cx="10336124"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378786" y="6227064"/>
            <a:ext cx="11429139"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9915545" y="459900"/>
            <a:ext cx="1892379"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468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378786" y="455774"/>
            <a:ext cx="11429139"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378786" y="1577848"/>
            <a:ext cx="1143218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428503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378786" y="444729"/>
            <a:ext cx="11429139"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378785" y="2017059"/>
            <a:ext cx="11429139"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629729" y="1532965"/>
            <a:ext cx="10336353"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378786" y="1906543"/>
            <a:ext cx="11432186"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10971660" y="444729"/>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558032" y="444729"/>
            <a:ext cx="10411911" cy="1088237"/>
          </a:xfrm>
          <a:noFill/>
        </p:spPr>
        <p:txBody>
          <a:bodyPr bIns="45720" anchor="b" anchorCtr="0">
            <a:normAutofit/>
          </a:bodyPr>
          <a:lstStyle>
            <a:lvl1pPr algn="l">
              <a:lnSpc>
                <a:spcPts val="4600"/>
              </a:lnSpc>
              <a:defRPr/>
            </a:lvl1pPr>
          </a:lstStyle>
          <a:p>
            <a:r>
              <a:rPr lang="fi-FI"/>
              <a:t>Click to edit Master title style</a:t>
            </a:r>
            <a:endParaRPr/>
          </a:p>
        </p:txBody>
      </p:sp>
    </p:spTree>
    <p:extLst>
      <p:ext uri="{BB962C8B-B14F-4D97-AF65-F5344CB8AC3E}">
        <p14:creationId xmlns:p14="http://schemas.microsoft.com/office/powerpoint/2010/main" val="558224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378786" y="4801576"/>
            <a:ext cx="11429139"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378786" y="6263390"/>
            <a:ext cx="11432186"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10971660" y="4801576"/>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572875" y="4814125"/>
            <a:ext cx="10360501"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633819" y="5861304"/>
            <a:ext cx="10311746"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0954702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378785" y="443755"/>
            <a:ext cx="11429139"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378786" y="4801576"/>
            <a:ext cx="11429139"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378786" y="6263390"/>
            <a:ext cx="1143218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10971660" y="4801576"/>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573592" y="4814048"/>
            <a:ext cx="10360501"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627367" y="5862918"/>
            <a:ext cx="10306727"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extLst>
      <p:ext uri="{BB962C8B-B14F-4D97-AF65-F5344CB8AC3E}">
        <p14:creationId xmlns:p14="http://schemas.microsoft.com/office/powerpoint/2010/main" val="6263264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378786" y="455774"/>
            <a:ext cx="11429139"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378786" y="1577848"/>
            <a:ext cx="11432186"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537742" y="2151063"/>
            <a:ext cx="5241195"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6369258" y="2151063"/>
            <a:ext cx="5241195"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9724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832E7802-4229-41D6-AAC3-3B49C46C6CAF}"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378786" y="455774"/>
            <a:ext cx="11429139"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378786" y="1577848"/>
            <a:ext cx="11432186"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537742" y="1735138"/>
            <a:ext cx="5241195"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537742" y="2590800"/>
            <a:ext cx="5241195"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6371000" y="1735138"/>
            <a:ext cx="5241195"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6371000" y="2590800"/>
            <a:ext cx="5241195"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2878760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378786" y="455774"/>
            <a:ext cx="11429139"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378786" y="1577848"/>
            <a:ext cx="11432186"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4202126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2/7/2023</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378786" y="452719"/>
            <a:ext cx="981772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10196510" y="55844"/>
            <a:ext cx="1705104"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4936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95" y="1298762"/>
            <a:ext cx="5424027"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6376428" y="914401"/>
            <a:ext cx="542402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358495" y="2456329"/>
            <a:ext cx="5424027"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378786" y="452719"/>
            <a:ext cx="1143218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40142959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78786" y="4801576"/>
            <a:ext cx="11429139"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378786" y="6263390"/>
            <a:ext cx="11432186"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483969" y="4800600"/>
            <a:ext cx="11144086"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78785" y="457199"/>
            <a:ext cx="11433118"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558654" y="5367338"/>
            <a:ext cx="11069401"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5240648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378786" y="4280648"/>
            <a:ext cx="11432186"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483969" y="4778189"/>
            <a:ext cx="11144086"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378785" y="457200"/>
            <a:ext cx="11433118"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558654" y="5344927"/>
            <a:ext cx="11069401"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9685777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875531" y="914401"/>
            <a:ext cx="6924925"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378785" y="4267201"/>
            <a:ext cx="3656648"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558657" y="4953001"/>
            <a:ext cx="3295164"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547543" y="4419600"/>
            <a:ext cx="3299667"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378786" y="594360"/>
            <a:ext cx="3656648"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378786" y="461683"/>
            <a:ext cx="11432186"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23548165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4026969" y="4801576"/>
            <a:ext cx="778095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378786" y="6263390"/>
            <a:ext cx="11432186"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4041163" y="4800600"/>
            <a:ext cx="758689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4026970" y="457199"/>
            <a:ext cx="7776470"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092008" y="5367338"/>
            <a:ext cx="7536046"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378787" y="457200"/>
            <a:ext cx="3648183"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378787" y="3364992"/>
            <a:ext cx="3648183"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extLst>
      <p:ext uri="{BB962C8B-B14F-4D97-AF65-F5344CB8AC3E}">
        <p14:creationId xmlns:p14="http://schemas.microsoft.com/office/powerpoint/2010/main" val="39303793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378786" y="455774"/>
            <a:ext cx="11429139"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378786" y="1577848"/>
            <a:ext cx="1143218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378786" y="2133600"/>
            <a:ext cx="11429139"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8658130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071404" y="2668741"/>
            <a:ext cx="5934615" cy="1511538"/>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257494" y="473076"/>
            <a:ext cx="1292015"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378786" y="457200"/>
            <a:ext cx="8661260"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7198060" y="3332846"/>
            <a:ext cx="5934456" cy="183167"/>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314465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6D053DF3-45E5-4C9F-963B-077D73F5E67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1171575"/>
            <a:ext cx="5992839"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171575"/>
            <a:ext cx="5992839"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229A7219-C846-4648-AA0B-07F84157FE8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92083099-1453-44A2-9B90-66DC383570A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F0CAF2F8-85D2-4023-9891-E6266BF5E7A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E121D327-77AA-4ECF-BB25-DACDE7A58E4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9314F67E-3922-41FB-95EA-95B253E6169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089F908F-919E-4A49-AD5C-1D21EC00251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theme" Target="../theme/theme2.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bwMode="auto">
          <a:xfrm>
            <a:off x="38100" y="19050"/>
            <a:ext cx="12150725" cy="10477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33475" name="Rectangle 3"/>
          <p:cNvSpPr>
            <a:spLocks noGrp="1" noChangeArrowheads="1"/>
          </p:cNvSpPr>
          <p:nvPr>
            <p:ph type="body" idx="1"/>
          </p:nvPr>
        </p:nvSpPr>
        <p:spPr bwMode="auto">
          <a:xfrm>
            <a:off x="0" y="1171575"/>
            <a:ext cx="12188825" cy="533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3476" name="Rectangle 4"/>
          <p:cNvSpPr>
            <a:spLocks noGrp="1" noChangeArrowheads="1"/>
          </p:cNvSpPr>
          <p:nvPr>
            <p:ph type="dt" sz="half" idx="2"/>
          </p:nvPr>
        </p:nvSpPr>
        <p:spPr bwMode="auto">
          <a:xfrm>
            <a:off x="101600" y="6567488"/>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Courier New" pitchFamily="49" charset="0"/>
                <a:cs typeface="Courier New" pitchFamily="49" charset="0"/>
              </a:defRPr>
            </a:lvl1pPr>
          </a:lstStyle>
          <a:p>
            <a:pPr>
              <a:defRPr/>
            </a:pPr>
            <a:r>
              <a:rPr lang="en-US"/>
              <a:t>Sarwar</a:t>
            </a:r>
          </a:p>
        </p:txBody>
      </p:sp>
      <p:sp>
        <p:nvSpPr>
          <p:cNvPr id="233477" name="Rectangle 5"/>
          <p:cNvSpPr>
            <a:spLocks noGrp="1" noChangeArrowheads="1"/>
          </p:cNvSpPr>
          <p:nvPr>
            <p:ph type="ftr" sz="quarter" idx="3"/>
          </p:nvPr>
        </p:nvSpPr>
        <p:spPr bwMode="auto">
          <a:xfrm>
            <a:off x="4164013" y="6567488"/>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Courier New" pitchFamily="49" charset="0"/>
                <a:cs typeface="Courier New" pitchFamily="49" charset="0"/>
              </a:defRPr>
            </a:lvl1pPr>
          </a:lstStyle>
          <a:p>
            <a:pPr>
              <a:defRPr/>
            </a:pPr>
            <a:r>
              <a:rPr lang="en-US"/>
              <a:t>AIUB::CSC2105::Algorithm</a:t>
            </a:r>
          </a:p>
        </p:txBody>
      </p:sp>
      <p:sp>
        <p:nvSpPr>
          <p:cNvPr id="233478" name="Rectangle 6"/>
          <p:cNvSpPr>
            <a:spLocks noGrp="1" noChangeArrowheads="1"/>
          </p:cNvSpPr>
          <p:nvPr>
            <p:ph type="sldNum" sz="quarter" idx="4"/>
          </p:nvPr>
        </p:nvSpPr>
        <p:spPr bwMode="auto">
          <a:xfrm>
            <a:off x="9344025" y="6567488"/>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Courier New" pitchFamily="49" charset="0"/>
                <a:cs typeface="Courier New" pitchFamily="49" charset="0"/>
              </a:defRPr>
            </a:lvl1pPr>
          </a:lstStyle>
          <a:p>
            <a:pPr>
              <a:defRPr/>
            </a:pPr>
            <a:r>
              <a:rPr lang="en-US"/>
              <a:t>Introduction</a:t>
            </a:r>
            <a:r>
              <a:rPr lang="en-US">
                <a:sym typeface="Wingdings" pitchFamily="2" charset="2"/>
              </a:rPr>
              <a:t></a:t>
            </a:r>
            <a:fld id="{DEB2BE0B-835C-4BF4-B266-03AB2F871ED1}" type="slidenum">
              <a:rPr lang="en-US"/>
              <a:pPr>
                <a:defRPr/>
              </a:pPr>
              <a:t>‹#›</a:t>
            </a:fld>
            <a:endParaRPr lang="en-US"/>
          </a:p>
        </p:txBody>
      </p:sp>
      <p:sp>
        <p:nvSpPr>
          <p:cNvPr id="1031" name="Line 7"/>
          <p:cNvSpPr>
            <a:spLocks noChangeShapeType="1"/>
          </p:cNvSpPr>
          <p:nvPr userDrawn="1"/>
        </p:nvSpPr>
        <p:spPr bwMode="auto">
          <a:xfrm>
            <a:off x="0" y="6553200"/>
            <a:ext cx="12188825" cy="0"/>
          </a:xfrm>
          <a:prstGeom prst="line">
            <a:avLst/>
          </a:prstGeom>
          <a:noFill/>
          <a:ln w="76200" cmpd="tri">
            <a:solidFill>
              <a:schemeClr val="tx1"/>
            </a:solidFill>
            <a:round/>
            <a:headEnd/>
            <a:tailEnd/>
          </a:ln>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930"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 id="2147483929" r:id="rId13"/>
  </p:sldLayoutIdLst>
  <p:hf hdr="0"/>
  <p:txStyles>
    <p:titleStyle>
      <a:lvl1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2pPr>
      <a:lvl3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3pPr>
      <a:lvl4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4pPr>
      <a:lvl5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5pPr>
      <a:lvl6pPr marL="457200" algn="ctr" rtl="0" fontAlgn="base">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6pPr>
      <a:lvl7pPr marL="914400" algn="ctr" rtl="0" fontAlgn="base">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7pPr>
      <a:lvl8pPr marL="1371600" algn="ctr" rtl="0" fontAlgn="base">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8pPr>
      <a:lvl9pPr marL="1828800" algn="ctr" rtl="0" fontAlgn="base">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sz="2800">
          <a:solidFill>
            <a:schemeClr val="tx1"/>
          </a:solidFill>
          <a:effectLst>
            <a:outerShdw blurRad="38100" dist="38100" dir="2700000" algn="tl">
              <a:srgbClr val="C0C0C0"/>
            </a:outerShdw>
          </a:effectLst>
          <a:latin typeface="+mn-lt"/>
          <a:cs typeface="+mn-cs"/>
        </a:defRPr>
      </a:lvl2pPr>
      <a:lvl3pPr marL="1143000" indent="-228600" algn="l" rtl="0" eaLnBrk="0" fontAlgn="base" hangingPunct="0">
        <a:spcBef>
          <a:spcPct val="20000"/>
        </a:spcBef>
        <a:spcAft>
          <a:spcPct val="0"/>
        </a:spcAft>
        <a:buFont typeface="Arial" charset="0"/>
        <a:buChar char="♦"/>
        <a:defRPr sz="2400">
          <a:solidFill>
            <a:schemeClr val="tx1"/>
          </a:solidFill>
          <a:effectLst>
            <a:outerShdw blurRad="38100" dist="38100" dir="2700000" algn="tl">
              <a:srgbClr val="C0C0C0"/>
            </a:outerShdw>
          </a:effectLst>
          <a:latin typeface="+mn-lt"/>
          <a:cs typeface="+mn-cs"/>
        </a:defRPr>
      </a:lvl3pPr>
      <a:lvl4pPr marL="1600200" indent="-228600" algn="l" rtl="0" eaLnBrk="0" fontAlgn="base" hangingPunct="0">
        <a:spcBef>
          <a:spcPct val="20000"/>
        </a:spcBef>
        <a:spcAft>
          <a:spcPct val="0"/>
        </a:spcAft>
        <a:buFont typeface="Arial" charset="0"/>
        <a:buChar char="▲"/>
        <a:defRPr sz="2000">
          <a:solidFill>
            <a:schemeClr val="tx1"/>
          </a:solidFill>
          <a:effectLst>
            <a:outerShdw blurRad="38100" dist="38100" dir="2700000" algn="tl">
              <a:srgbClr val="C0C0C0"/>
            </a:outerShdw>
          </a:effectLst>
          <a:latin typeface="+mn-lt"/>
          <a:cs typeface="+mn-cs"/>
        </a:defRPr>
      </a:lvl4pPr>
      <a:lvl5pPr marL="20574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cs typeface="+mn-cs"/>
        </a:defRPr>
      </a:lvl5pPr>
      <a:lvl6pPr marL="2514600" indent="-228600" algn="l" rtl="0" fontAlgn="base">
        <a:spcBef>
          <a:spcPct val="20000"/>
        </a:spcBef>
        <a:spcAft>
          <a:spcPct val="0"/>
        </a:spcAft>
        <a:buChar char="»"/>
        <a:defRPr sz="2000">
          <a:solidFill>
            <a:schemeClr val="tx1"/>
          </a:solidFill>
          <a:effectLst>
            <a:outerShdw blurRad="38100" dist="38100" dir="2700000" algn="tl">
              <a:srgbClr val="C0C0C0"/>
            </a:outerShdw>
          </a:effectLst>
          <a:latin typeface="+mn-lt"/>
          <a:cs typeface="+mn-cs"/>
        </a:defRPr>
      </a:lvl6pPr>
      <a:lvl7pPr marL="2971800" indent="-228600" algn="l" rtl="0" fontAlgn="base">
        <a:spcBef>
          <a:spcPct val="20000"/>
        </a:spcBef>
        <a:spcAft>
          <a:spcPct val="0"/>
        </a:spcAft>
        <a:buChar char="»"/>
        <a:defRPr sz="2000">
          <a:solidFill>
            <a:schemeClr val="tx1"/>
          </a:solidFill>
          <a:effectLst>
            <a:outerShdw blurRad="38100" dist="38100" dir="2700000" algn="tl">
              <a:srgbClr val="C0C0C0"/>
            </a:outerShdw>
          </a:effectLst>
          <a:latin typeface="+mn-lt"/>
          <a:cs typeface="+mn-cs"/>
        </a:defRPr>
      </a:lvl7pPr>
      <a:lvl8pPr marL="3429000" indent="-228600" algn="l" rtl="0" fontAlgn="base">
        <a:spcBef>
          <a:spcPct val="20000"/>
        </a:spcBef>
        <a:spcAft>
          <a:spcPct val="0"/>
        </a:spcAft>
        <a:buChar char="»"/>
        <a:defRPr sz="2000">
          <a:solidFill>
            <a:schemeClr val="tx1"/>
          </a:solidFill>
          <a:effectLst>
            <a:outerShdw blurRad="38100" dist="38100" dir="2700000" algn="tl">
              <a:srgbClr val="C0C0C0"/>
            </a:outerShdw>
          </a:effectLst>
          <a:latin typeface="+mn-lt"/>
          <a:cs typeface="+mn-cs"/>
        </a:defRPr>
      </a:lvl8pPr>
      <a:lvl9pPr marL="3886200" indent="-228600" algn="l" rtl="0" fontAlgn="base">
        <a:spcBef>
          <a:spcPct val="20000"/>
        </a:spcBef>
        <a:spcAft>
          <a:spcPct val="0"/>
        </a:spcAft>
        <a:buChar char="»"/>
        <a:defRPr sz="2000">
          <a:solidFill>
            <a:schemeClr val="tx1"/>
          </a:solidFill>
          <a:effectLst>
            <a:outerShdw blurRad="38100" dist="38100" dir="2700000" algn="tl">
              <a:srgbClr val="C0C0C0"/>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74720" y="2133601"/>
            <a:ext cx="9433205"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9057555" y="6437033"/>
            <a:ext cx="2844059"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2/7/2023</a:t>
            </a:fld>
            <a:endParaRPr lang="en-US"/>
          </a:p>
        </p:txBody>
      </p:sp>
      <p:sp>
        <p:nvSpPr>
          <p:cNvPr id="5" name="Footer Placeholder 4"/>
          <p:cNvSpPr>
            <a:spLocks noGrp="1"/>
          </p:cNvSpPr>
          <p:nvPr>
            <p:ph type="ftr" sz="quarter" idx="3"/>
          </p:nvPr>
        </p:nvSpPr>
        <p:spPr>
          <a:xfrm>
            <a:off x="266195" y="6437033"/>
            <a:ext cx="8164409"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11072395" y="167347"/>
            <a:ext cx="840609"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378786" y="630382"/>
            <a:ext cx="11429139"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extLst>
      <p:ext uri="{BB962C8B-B14F-4D97-AF65-F5344CB8AC3E}">
        <p14:creationId xmlns:p14="http://schemas.microsoft.com/office/powerpoint/2010/main" val="765402927"/>
      </p:ext>
    </p:extLst>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 id="2147483944" r:id="rId13"/>
    <p:sldLayoutId id="2147483945" r:id="rId14"/>
    <p:sldLayoutId id="2147483946" r:id="rId15"/>
    <p:sldLayoutId id="2147483947"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3.e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12.emf"/><Relationship Id="rId4" Type="http://schemas.openxmlformats.org/officeDocument/2006/relationships/oleObject" Target="../embeddings/oleObject2.bin"/></Relationships>
</file>

<file path=ppt/slides/_rels/slide48.x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16.emf"/><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oleObject" Target="../embeddings/oleObject6.bin"/><Relationship Id="rId5" Type="http://schemas.openxmlformats.org/officeDocument/2006/relationships/image" Target="../media/image15.emf"/><Relationship Id="rId4" Type="http://schemas.openxmlformats.org/officeDocument/2006/relationships/oleObject" Target="../embeddings/oleObject5.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8.emf"/><Relationship Id="rId5" Type="http://schemas.openxmlformats.org/officeDocument/2006/relationships/oleObject" Target="../embeddings/oleObject8.bin"/><Relationship Id="rId4" Type="http://schemas.openxmlformats.org/officeDocument/2006/relationships/image" Target="../media/image17.emf"/></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emf"/><Relationship Id="rId7" Type="http://schemas.openxmlformats.org/officeDocument/2006/relationships/image" Target="../media/image23.wmf"/><Relationship Id="rId2" Type="http://schemas.openxmlformats.org/officeDocument/2006/relationships/oleObject" Target="../embeddings/oleObject10.bin"/><Relationship Id="rId1" Type="http://schemas.openxmlformats.org/officeDocument/2006/relationships/slideLayout" Target="../slideLayouts/slideLayout2.xml"/><Relationship Id="rId6" Type="http://schemas.openxmlformats.org/officeDocument/2006/relationships/oleObject" Target="../embeddings/oleObject12.bin"/><Relationship Id="rId5" Type="http://schemas.openxmlformats.org/officeDocument/2006/relationships/image" Target="../media/image22.emf"/><Relationship Id="rId4" Type="http://schemas.openxmlformats.org/officeDocument/2006/relationships/oleObject" Target="../embeddings/oleObject11.bin"/></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image" Target="../media/image24.emf"/><Relationship Id="rId7" Type="http://schemas.openxmlformats.org/officeDocument/2006/relationships/image" Target="../media/image25.wmf"/><Relationship Id="rId2" Type="http://schemas.openxmlformats.org/officeDocument/2006/relationships/oleObject" Target="../embeddings/oleObject13.bin"/><Relationship Id="rId1" Type="http://schemas.openxmlformats.org/officeDocument/2006/relationships/slideLayout" Target="../slideLayouts/slideLayout2.xml"/><Relationship Id="rId6" Type="http://schemas.openxmlformats.org/officeDocument/2006/relationships/oleObject" Target="../embeddings/oleObject15.bin"/><Relationship Id="rId5" Type="http://schemas.openxmlformats.org/officeDocument/2006/relationships/image" Target="../media/image23.wmf"/><Relationship Id="rId4" Type="http://schemas.openxmlformats.org/officeDocument/2006/relationships/oleObject" Target="../embeddings/oleObject14.bin"/><Relationship Id="rId9" Type="http://schemas.openxmlformats.org/officeDocument/2006/relationships/image" Target="../media/image26.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17.bin"/><Relationship Id="rId1" Type="http://schemas.openxmlformats.org/officeDocument/2006/relationships/slideLayout" Target="../slideLayouts/slideLayout2.xml"/><Relationship Id="rId5" Type="http://schemas.openxmlformats.org/officeDocument/2006/relationships/image" Target="../media/image30.wmf"/><Relationship Id="rId4" Type="http://schemas.openxmlformats.org/officeDocument/2006/relationships/oleObject" Target="../embeddings/oleObject18.bin"/></Relationships>
</file>

<file path=ppt/slides/_rels/slide72.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1641" y="588264"/>
            <a:ext cx="10409257" cy="1088136"/>
          </a:xfrm>
        </p:spPr>
        <p:txBody>
          <a:bodyPr>
            <a:noAutofit/>
          </a:bodyPr>
          <a:lstStyle/>
          <a:p>
            <a:r>
              <a:rPr lang="en-US" sz="3600" dirty="0"/>
              <a:t>Lecture Title: Introduction &amp; Preliminary </a:t>
            </a:r>
            <a:br>
              <a:rPr lang="en-US" sz="3600" dirty="0"/>
            </a:br>
            <a:r>
              <a:rPr lang="en-US" sz="3600" dirty="0"/>
              <a:t>Discussions on Algorithms</a:t>
            </a:r>
          </a:p>
        </p:txBody>
      </p:sp>
      <p:sp>
        <p:nvSpPr>
          <p:cNvPr id="3" name="Subtitle 2"/>
          <p:cNvSpPr>
            <a:spLocks noGrp="1"/>
          </p:cNvSpPr>
          <p:nvPr>
            <p:ph type="subTitle" idx="1"/>
          </p:nvPr>
        </p:nvSpPr>
        <p:spPr>
          <a:xfrm>
            <a:off x="1998618" y="1532427"/>
            <a:ext cx="2789509" cy="484632"/>
          </a:xfrm>
        </p:spPr>
        <p:txBody>
          <a:bodyPr/>
          <a:lstStyle/>
          <a:p>
            <a:r>
              <a:rPr lang="en-US" dirty="0"/>
              <a:t>Course Code: CSC 2211</a:t>
            </a:r>
          </a:p>
        </p:txBody>
      </p:sp>
      <p:sp>
        <p:nvSpPr>
          <p:cNvPr id="4" name="TextBox 3"/>
          <p:cNvSpPr txBox="1"/>
          <p:nvPr/>
        </p:nvSpPr>
        <p:spPr>
          <a:xfrm>
            <a:off x="1582105" y="2644466"/>
            <a:ext cx="9024614" cy="954107"/>
          </a:xfrm>
          <a:prstGeom prst="rect">
            <a:avLst/>
          </a:prstGeom>
          <a:noFill/>
        </p:spPr>
        <p:txBody>
          <a:bodyPr wrap="square" rtlCol="0">
            <a:spAutoFit/>
          </a:bodyPr>
          <a:lstStyle/>
          <a:p>
            <a:pPr algn="ctr" eaLnBrk="1" fontAlgn="auto" hangingPunct="1">
              <a:spcBef>
                <a:spcPts val="0"/>
              </a:spcBef>
              <a:spcAft>
                <a:spcPts val="0"/>
              </a:spcAft>
            </a:pPr>
            <a:r>
              <a:rPr lang="en-US" sz="2800" b="1" dirty="0">
                <a:solidFill>
                  <a:srgbClr val="0070C0"/>
                </a:solidFill>
                <a:latin typeface="Arial" panose="020B0604020202020204" pitchFamily="34" charset="0"/>
                <a:cs typeface="Arial" panose="020B0604020202020204" pitchFamily="34" charset="0"/>
              </a:rPr>
              <a:t>Dept. of Computer Science</a:t>
            </a:r>
          </a:p>
          <a:p>
            <a:pPr algn="ctr" eaLnBrk="1" fontAlgn="auto" hangingPunct="1">
              <a:spcBef>
                <a:spcPts val="0"/>
              </a:spcBef>
              <a:spcAft>
                <a:spcPts val="0"/>
              </a:spcAft>
            </a:pPr>
            <a:r>
              <a:rPr lang="en-US" sz="2800" b="1" dirty="0">
                <a:solidFill>
                  <a:srgbClr val="0070C0"/>
                </a:solidFill>
                <a:latin typeface="Arial" panose="020B0604020202020204" pitchFamily="34" charset="0"/>
                <a:cs typeface="Arial" panose="020B0604020202020204" pitchFamily="34" charset="0"/>
              </a:rPr>
              <a:t>Faculty of Science and Technology</a:t>
            </a:r>
            <a:endParaRPr lang="en-US" sz="32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700522506"/>
              </p:ext>
            </p:extLst>
          </p:nvPr>
        </p:nvGraphicFramePr>
        <p:xfrm>
          <a:off x="1998618" y="5105400"/>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 No:</a:t>
                      </a:r>
                    </a:p>
                  </a:txBody>
                  <a:tcPr/>
                </a:tc>
                <a:tc>
                  <a:txBody>
                    <a:bodyPr/>
                    <a:lstStyle/>
                    <a:p>
                      <a:r>
                        <a:rPr lang="en-US" dirty="0"/>
                        <a:t>01</a:t>
                      </a:r>
                    </a:p>
                  </a:txBody>
                  <a:tcPr/>
                </a:tc>
                <a:tc>
                  <a:txBody>
                    <a:bodyPr/>
                    <a:lstStyle/>
                    <a:p>
                      <a:r>
                        <a:rPr lang="en-US" dirty="0"/>
                        <a:t>Week No:</a:t>
                      </a:r>
                    </a:p>
                  </a:txBody>
                  <a:tcPr/>
                </a:tc>
                <a:tc>
                  <a:txBody>
                    <a:bodyPr/>
                    <a:lstStyle/>
                    <a:p>
                      <a:r>
                        <a:rPr lang="en-US" dirty="0"/>
                        <a:t>01</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Rifath Mahmud, rifath.mahmud@aiub.edu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4842991"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fontAlgn="auto">
              <a:spcAft>
                <a:spcPts val="0"/>
              </a:spcAft>
              <a:buClr>
                <a:prstClr val="white">
                  <a:lumMod val="65000"/>
                </a:prstClr>
              </a:buClr>
            </a:pPr>
            <a:r>
              <a:rPr lang="en-US" dirty="0">
                <a:solidFill>
                  <a:prstClr val="white"/>
                </a:solidFill>
                <a:latin typeface="Calibri"/>
              </a:rPr>
              <a:t>Course Title: Algorithms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ja-JP" dirty="0"/>
              <a:t>Course Contents</a:t>
            </a:r>
            <a:endParaRPr lang="en-US" dirty="0"/>
          </a:p>
        </p:txBody>
      </p:sp>
      <p:sp>
        <p:nvSpPr>
          <p:cNvPr id="3" name="Content Placeholder 2"/>
          <p:cNvSpPr>
            <a:spLocks noGrp="1"/>
          </p:cNvSpPr>
          <p:nvPr>
            <p:ph idx="1"/>
          </p:nvPr>
        </p:nvSpPr>
        <p:spPr/>
        <p:txBody>
          <a:bodyPr>
            <a:normAutofit/>
          </a:bodyPr>
          <a:lstStyle/>
          <a:p>
            <a:pPr>
              <a:defRPr/>
            </a:pPr>
            <a:r>
              <a:rPr lang="en-US" dirty="0"/>
              <a:t>RAM model, Basic notation</a:t>
            </a:r>
          </a:p>
          <a:p>
            <a:pPr>
              <a:defRPr/>
            </a:pPr>
            <a:r>
              <a:rPr lang="en-US" dirty="0"/>
              <a:t>Recurrences  &amp;  Master Method </a:t>
            </a:r>
          </a:p>
          <a:p>
            <a:pPr>
              <a:defRPr/>
            </a:pPr>
            <a:r>
              <a:rPr lang="en-US" dirty="0"/>
              <a:t>Dynamic Programming</a:t>
            </a:r>
          </a:p>
          <a:p>
            <a:pPr>
              <a:defRPr/>
            </a:pPr>
            <a:r>
              <a:rPr lang="en-US" dirty="0"/>
              <a:t>Greedy strategy </a:t>
            </a:r>
          </a:p>
          <a:p>
            <a:pPr>
              <a:defRPr/>
            </a:pPr>
            <a:r>
              <a:rPr lang="en-US" dirty="0"/>
              <a:t>Graphs Algorithms</a:t>
            </a:r>
          </a:p>
          <a:p>
            <a:pPr>
              <a:defRPr/>
            </a:pPr>
            <a:r>
              <a:rPr lang="en-US" dirty="0"/>
              <a:t>Greedy Graph Algorithm </a:t>
            </a:r>
          </a:p>
          <a:p>
            <a:pPr>
              <a:defRPr/>
            </a:pPr>
            <a:r>
              <a:rPr lang="en-US" dirty="0"/>
              <a:t>Shortest Path Algorithms</a:t>
            </a:r>
          </a:p>
          <a:p>
            <a:pPr>
              <a:defRPr/>
            </a:pPr>
            <a:r>
              <a:rPr lang="en-US" dirty="0"/>
              <a:t>Basic idea of NP – Completeness</a:t>
            </a:r>
          </a:p>
          <a:p>
            <a:pPr>
              <a:defRPr/>
            </a:pPr>
            <a:r>
              <a:rPr lang="en-US" dirty="0"/>
              <a:t>Basic idea of Elementary Geometric Methods &amp; Review</a:t>
            </a:r>
          </a:p>
          <a:p>
            <a:pPr>
              <a:defRPr/>
            </a:pPr>
            <a:endParaRPr lang="en-US" altLang="ja-JP" dirty="0">
              <a:ea typeface="MS PGothic" charset="0"/>
            </a:endParaRPr>
          </a:p>
          <a:p>
            <a:pPr marL="0" indent="0">
              <a:buFontTx/>
              <a:buNone/>
              <a:defRPr/>
            </a:pPr>
            <a:endParaRPr lang="en-US" dirty="0"/>
          </a:p>
        </p:txBody>
      </p:sp>
      <p:sp>
        <p:nvSpPr>
          <p:cNvPr id="18438"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2BF1FD33-AA32-4918-A95E-60E3FC7845DF}" type="slidenum">
              <a:rPr lang="en-US" smtClean="0"/>
              <a:pPr/>
              <a:t>10</a:t>
            </a:fld>
            <a:endParaRPr lang="en-US"/>
          </a:p>
        </p:txBody>
      </p:sp>
      <p:sp>
        <p:nvSpPr>
          <p:cNvPr id="6" name="Footer Placeholder 6">
            <a:extLst>
              <a:ext uri="{FF2B5EF4-FFF2-40B4-BE49-F238E27FC236}">
                <a16:creationId xmlns:a16="http://schemas.microsoft.com/office/drawing/2014/main" id="{AAD445B1-1A55-4E37-93DC-684F524AA80D}"/>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Resources &amp; References</a:t>
            </a:r>
          </a:p>
        </p:txBody>
      </p:sp>
      <p:sp>
        <p:nvSpPr>
          <p:cNvPr id="3" name="Content Placeholder 2"/>
          <p:cNvSpPr>
            <a:spLocks noGrp="1"/>
          </p:cNvSpPr>
          <p:nvPr>
            <p:ph idx="1"/>
          </p:nvPr>
        </p:nvSpPr>
        <p:spPr/>
        <p:txBody>
          <a:bodyPr>
            <a:noAutofit/>
          </a:bodyPr>
          <a:lstStyle/>
          <a:p>
            <a:pPr algn="just">
              <a:defRPr/>
            </a:pPr>
            <a:r>
              <a:rPr lang="en-US" sz="2800" b="1" i="1" dirty="0"/>
              <a:t>Introduction to Algorithms, Third Edition, Thomas H. </a:t>
            </a:r>
            <a:r>
              <a:rPr lang="en-US" sz="2800" b="1" i="1" dirty="0" err="1"/>
              <a:t>Cormen</a:t>
            </a:r>
            <a:r>
              <a:rPr lang="en-US" sz="2800" b="1" i="1" dirty="0"/>
              <a:t>, </a:t>
            </a:r>
            <a:r>
              <a:rPr lang="en-US" sz="2800" b="1" i="1" dirty="0" err="1"/>
              <a:t>Charle</a:t>
            </a:r>
            <a:r>
              <a:rPr lang="en-US" sz="2800" b="1" i="1" dirty="0"/>
              <a:t> E. </a:t>
            </a:r>
            <a:r>
              <a:rPr lang="en-US" sz="2800" b="1" i="1" dirty="0" err="1"/>
              <a:t>Leiserson</a:t>
            </a:r>
            <a:r>
              <a:rPr lang="en-US" sz="2800" b="1" i="1" dirty="0"/>
              <a:t>, Ronald L. </a:t>
            </a:r>
            <a:r>
              <a:rPr lang="en-US" sz="2800" b="1" i="1" dirty="0" err="1"/>
              <a:t>Rivest</a:t>
            </a:r>
            <a:r>
              <a:rPr lang="en-US" sz="2800" b="1" i="1" dirty="0"/>
              <a:t>, Clifford Stein (CLRS).</a:t>
            </a:r>
            <a:endParaRPr lang="en-US" sz="2800" dirty="0"/>
          </a:p>
          <a:p>
            <a:pPr algn="just">
              <a:defRPr/>
            </a:pPr>
            <a:r>
              <a:rPr lang="en-US" sz="2800" i="1" dirty="0"/>
              <a:t>Fundamental of Computer Algorithms, Ellis Horowitz, </a:t>
            </a:r>
            <a:r>
              <a:rPr lang="en-US" sz="2800" i="1" dirty="0" err="1"/>
              <a:t>Sartaj</a:t>
            </a:r>
            <a:r>
              <a:rPr lang="en-US" sz="2800" i="1" dirty="0"/>
              <a:t> </a:t>
            </a:r>
            <a:r>
              <a:rPr lang="en-US" sz="2800" i="1" dirty="0" err="1"/>
              <a:t>Sahni</a:t>
            </a:r>
            <a:r>
              <a:rPr lang="en-US" sz="2800" i="1" dirty="0"/>
              <a:t>, </a:t>
            </a:r>
            <a:r>
              <a:rPr lang="en-US" sz="2800" i="1" dirty="0" err="1"/>
              <a:t>Sanguthevar</a:t>
            </a:r>
            <a:r>
              <a:rPr lang="en-US" sz="2800" i="1" dirty="0"/>
              <a:t> </a:t>
            </a:r>
            <a:r>
              <a:rPr lang="en-US" sz="2800" i="1" dirty="0" err="1"/>
              <a:t>Rajasekaran</a:t>
            </a:r>
            <a:r>
              <a:rPr lang="en-US" sz="2800" i="1" dirty="0"/>
              <a:t> (HSR)</a:t>
            </a:r>
            <a:endParaRPr lang="en-US" sz="2800" dirty="0"/>
          </a:p>
          <a:p>
            <a:pPr algn="just">
              <a:defRPr/>
            </a:pPr>
            <a:r>
              <a:rPr lang="en-US" sz="2800" i="1" dirty="0"/>
              <a:t>Lectures and Laboratory works will be provided online at the course website weekly.</a:t>
            </a:r>
            <a:endParaRPr lang="en-US" sz="2800" dirty="0"/>
          </a:p>
          <a:p>
            <a:pPr>
              <a:spcBef>
                <a:spcPts val="300"/>
              </a:spcBef>
              <a:defRPr/>
            </a:pPr>
            <a:endParaRPr lang="en-US" sz="1600" dirty="0"/>
          </a:p>
        </p:txBody>
      </p:sp>
      <p:sp>
        <p:nvSpPr>
          <p:cNvPr id="19462"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6EB7BAD9-7F12-411A-BC48-63E56F48FC38}" type="slidenum">
              <a:rPr lang="en-US" smtClean="0"/>
              <a:pPr/>
              <a:t>11</a:t>
            </a:fld>
            <a:endParaRPr lang="en-US"/>
          </a:p>
        </p:txBody>
      </p:sp>
      <p:sp>
        <p:nvSpPr>
          <p:cNvPr id="6" name="Footer Placeholder 6">
            <a:extLst>
              <a:ext uri="{FF2B5EF4-FFF2-40B4-BE49-F238E27FC236}">
                <a16:creationId xmlns:a16="http://schemas.microsoft.com/office/drawing/2014/main" id="{24539DBF-9F3F-4ACF-9140-DB4BA56885C2}"/>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38C52EB1-E4B0-4296-8171-668136550A10}" type="slidenum">
              <a:rPr lang="en-US" smtClean="0"/>
              <a:pPr/>
              <a:t>12</a:t>
            </a:fld>
            <a:endParaRPr lang="en-US"/>
          </a:p>
        </p:txBody>
      </p:sp>
      <p:pic>
        <p:nvPicPr>
          <p:cNvPr id="20485" name="Picture 2"/>
          <p:cNvPicPr>
            <a:picLocks noChangeAspect="1" noChangeArrowheads="1"/>
          </p:cNvPicPr>
          <p:nvPr/>
        </p:nvPicPr>
        <p:blipFill>
          <a:blip r:embed="rId2"/>
          <a:srcRect/>
          <a:stretch>
            <a:fillRect/>
          </a:stretch>
        </p:blipFill>
        <p:spPr bwMode="auto">
          <a:xfrm>
            <a:off x="0" y="0"/>
            <a:ext cx="12188825" cy="6553200"/>
          </a:xfrm>
          <a:prstGeom prst="rect">
            <a:avLst/>
          </a:prstGeom>
          <a:noFill/>
          <a:ln w="9525">
            <a:noFill/>
            <a:miter lim="800000"/>
            <a:headEnd/>
            <a:tailEnd/>
          </a:ln>
        </p:spPr>
      </p:pic>
      <p:sp>
        <p:nvSpPr>
          <p:cNvPr id="5" name="Footer Placeholder 6">
            <a:extLst>
              <a:ext uri="{FF2B5EF4-FFF2-40B4-BE49-F238E27FC236}">
                <a16:creationId xmlns:a16="http://schemas.microsoft.com/office/drawing/2014/main" id="{2EE0CA83-3C87-4157-AAEE-3CEAA7E1943D}"/>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Course Evaluation</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183067914"/>
              </p:ext>
            </p:extLst>
          </p:nvPr>
        </p:nvGraphicFramePr>
        <p:xfrm>
          <a:off x="214313" y="965200"/>
          <a:ext cx="11741274" cy="5164137"/>
        </p:xfrm>
        <a:graphic>
          <a:graphicData uri="http://schemas.openxmlformats.org/drawingml/2006/table">
            <a:tbl>
              <a:tblPr firstRow="1" firstCol="1" lastRow="1" lastCol="1" bandRow="1" bandCol="1">
                <a:tableStyleId>{F5AB1C69-6EDB-4FF4-983F-18BD219EF322}</a:tableStyleId>
              </a:tblPr>
              <a:tblGrid>
                <a:gridCol w="2256837">
                  <a:extLst>
                    <a:ext uri="{9D8B030D-6E8A-4147-A177-3AD203B41FA5}">
                      <a16:colId xmlns:a16="http://schemas.microsoft.com/office/drawing/2014/main" val="20000"/>
                    </a:ext>
                  </a:extLst>
                </a:gridCol>
                <a:gridCol w="6970486">
                  <a:extLst>
                    <a:ext uri="{9D8B030D-6E8A-4147-A177-3AD203B41FA5}">
                      <a16:colId xmlns:a16="http://schemas.microsoft.com/office/drawing/2014/main" val="20001"/>
                    </a:ext>
                  </a:extLst>
                </a:gridCol>
                <a:gridCol w="1228407">
                  <a:extLst>
                    <a:ext uri="{9D8B030D-6E8A-4147-A177-3AD203B41FA5}">
                      <a16:colId xmlns:a16="http://schemas.microsoft.com/office/drawing/2014/main" val="20002"/>
                    </a:ext>
                  </a:extLst>
                </a:gridCol>
                <a:gridCol w="1285544">
                  <a:extLst>
                    <a:ext uri="{9D8B030D-6E8A-4147-A177-3AD203B41FA5}">
                      <a16:colId xmlns:a16="http://schemas.microsoft.com/office/drawing/2014/main" val="20003"/>
                    </a:ext>
                  </a:extLst>
                </a:gridCol>
              </a:tblGrid>
              <a:tr h="469467">
                <a:tc>
                  <a:txBody>
                    <a:bodyPr/>
                    <a:lstStyle/>
                    <a:p>
                      <a:pPr marL="0" marR="0">
                        <a:spcBef>
                          <a:spcPts val="0"/>
                        </a:spcBef>
                        <a:spcAft>
                          <a:spcPts val="0"/>
                        </a:spcAft>
                      </a:pPr>
                      <a:r>
                        <a:rPr lang="en-US" sz="2800" b="1" dirty="0">
                          <a:solidFill>
                            <a:schemeClr val="tx1"/>
                          </a:solidFill>
                          <a:effectLst/>
                        </a:rPr>
                        <a:t>Midterm</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b="0" kern="1200" dirty="0">
                          <a:solidFill>
                            <a:schemeClr val="tx1"/>
                          </a:solidFill>
                          <a:effectLst/>
                          <a:latin typeface="+mn-lt"/>
                          <a:ea typeface="+mn-ea"/>
                          <a:cs typeface="+mn-cs"/>
                        </a:rPr>
                        <a:t>Quiz (Best One)</a:t>
                      </a:r>
                    </a:p>
                  </a:txBody>
                  <a:tcPr marL="68562" marR="68562" marT="0" marB="0"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b="0" dirty="0">
                          <a:solidFill>
                            <a:schemeClr val="tx1"/>
                          </a:solidFill>
                          <a:effectLst/>
                        </a:rPr>
                        <a:t>20</a:t>
                      </a:r>
                      <a:endParaRPr lang="en-US" sz="2800" b="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rPr>
                        <a:t>Laboratory Performance/Assignment/Exam</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rPr>
                        <a:t>30</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1"/>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rPr>
                        <a:t>Class Attendance</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rPr>
                        <a:t>10</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2"/>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rPr>
                        <a:t>Midterm Written Exam</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rPr>
                        <a:t>40</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3"/>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800" b="1" dirty="0">
                          <a:solidFill>
                            <a:schemeClr val="tx1"/>
                          </a:solidFill>
                          <a:effectLst/>
                        </a:rPr>
                        <a:t>Midterm Total</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b="1" dirty="0">
                          <a:solidFill>
                            <a:schemeClr val="tx1"/>
                          </a:solidFill>
                          <a:effectLst/>
                        </a:rPr>
                        <a:t>100</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r>
                        <a:rPr lang="en-US" sz="2800" b="1" kern="1200" dirty="0">
                          <a:solidFill>
                            <a:schemeClr val="tx1"/>
                          </a:solidFill>
                          <a:effectLst/>
                          <a:latin typeface="+mn-lt"/>
                          <a:ea typeface="+mn-ea"/>
                          <a:cs typeface="+mn-cs"/>
                        </a:rPr>
                        <a:t>40%</a:t>
                      </a: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4"/>
                  </a:ext>
                </a:extLst>
              </a:tr>
              <a:tr h="469467">
                <a:tc>
                  <a:txBody>
                    <a:bodyPr/>
                    <a:lstStyle/>
                    <a:p>
                      <a:pPr marL="0" marR="0">
                        <a:spcBef>
                          <a:spcPts val="0"/>
                        </a:spcBef>
                        <a:spcAft>
                          <a:spcPts val="0"/>
                        </a:spcAft>
                      </a:pPr>
                      <a:r>
                        <a:rPr lang="en-US" sz="2800" b="1" dirty="0">
                          <a:solidFill>
                            <a:schemeClr val="tx1"/>
                          </a:solidFill>
                          <a:effectLst/>
                        </a:rPr>
                        <a:t>Final term</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rPr>
                        <a:t>Quiz (Best One)</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rPr>
                        <a:t>20</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5"/>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rPr>
                        <a:t>Laboratory Performance/Assignment/Exam</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rPr>
                        <a:t>30</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6"/>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rPr>
                        <a:t>Class Attendance</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rPr>
                        <a:t>10</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7"/>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rPr>
                        <a:t>Final term Written Exam</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rPr>
                        <a:t>40</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8"/>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800" b="1" dirty="0">
                          <a:solidFill>
                            <a:schemeClr val="tx1"/>
                          </a:solidFill>
                          <a:effectLst/>
                        </a:rPr>
                        <a:t>Final Term Total</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b="1" dirty="0">
                          <a:solidFill>
                            <a:schemeClr val="tx1"/>
                          </a:solidFill>
                          <a:effectLst/>
                        </a:rPr>
                        <a:t>100</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r>
                        <a:rPr lang="en-US" sz="2800" b="1" kern="1200" dirty="0">
                          <a:solidFill>
                            <a:schemeClr val="tx1"/>
                          </a:solidFill>
                          <a:effectLst/>
                          <a:latin typeface="+mn-lt"/>
                          <a:ea typeface="+mn-ea"/>
                          <a:cs typeface="+mn-cs"/>
                        </a:rPr>
                        <a:t>60%</a:t>
                      </a: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9"/>
                  </a:ext>
                </a:extLst>
              </a:tr>
              <a:tr h="469467">
                <a:tc>
                  <a:txBody>
                    <a:bodyPr/>
                    <a:lstStyle/>
                    <a:p>
                      <a:pPr marL="0" marR="0">
                        <a:spcBef>
                          <a:spcPts val="0"/>
                        </a:spcBef>
                        <a:spcAft>
                          <a:spcPts val="0"/>
                        </a:spcAft>
                      </a:pPr>
                      <a:r>
                        <a:rPr lang="en-US" sz="2800" b="1" dirty="0">
                          <a:solidFill>
                            <a:schemeClr val="tx1"/>
                          </a:solidFill>
                          <a:effectLst/>
                        </a:rPr>
                        <a:t>Grand Total</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marL="0" marR="0">
                        <a:spcBef>
                          <a:spcPts val="0"/>
                        </a:spcBef>
                        <a:spcAft>
                          <a:spcPts val="0"/>
                        </a:spcAft>
                      </a:pPr>
                      <a:r>
                        <a:rPr lang="en-US" sz="2800" dirty="0">
                          <a:solidFill>
                            <a:schemeClr val="tx1"/>
                          </a:solidFill>
                          <a:effectLst/>
                        </a:rPr>
                        <a:t>Final Grade of the Course</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r">
                        <a:spcBef>
                          <a:spcPts val="0"/>
                        </a:spcBef>
                        <a:spcAft>
                          <a:spcPts val="0"/>
                        </a:spcAft>
                      </a:pPr>
                      <a:r>
                        <a:rPr lang="en-US" sz="2800" b="1" kern="1200" dirty="0">
                          <a:solidFill>
                            <a:schemeClr val="tx1"/>
                          </a:solidFill>
                          <a:effectLst/>
                          <a:latin typeface="+mn-lt"/>
                          <a:ea typeface="+mn-ea"/>
                          <a:cs typeface="+mn-cs"/>
                        </a:rPr>
                        <a:t>100</a:t>
                      </a: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10"/>
                  </a:ext>
                </a:extLst>
              </a:tr>
            </a:tbl>
          </a:graphicData>
        </a:graphic>
      </p:graphicFrame>
      <p:sp>
        <p:nvSpPr>
          <p:cNvPr id="21572"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234F9F44-C766-446E-9769-A5E2FEA20D48}" type="slidenum">
              <a:rPr lang="en-US" smtClean="0"/>
              <a:pPr/>
              <a:t>13</a:t>
            </a:fld>
            <a:endParaRPr lang="en-US"/>
          </a:p>
        </p:txBody>
      </p:sp>
      <p:sp>
        <p:nvSpPr>
          <p:cNvPr id="6" name="Footer Placeholder 6">
            <a:extLst>
              <a:ext uri="{FF2B5EF4-FFF2-40B4-BE49-F238E27FC236}">
                <a16:creationId xmlns:a16="http://schemas.microsoft.com/office/drawing/2014/main" id="{33AE05E7-CFCF-4F85-A785-F80BD972BA0D}"/>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Classroom Policies</a:t>
            </a:r>
          </a:p>
        </p:txBody>
      </p:sp>
      <p:sp>
        <p:nvSpPr>
          <p:cNvPr id="3" name="Content Placeholder 2"/>
          <p:cNvSpPr>
            <a:spLocks noGrp="1"/>
          </p:cNvSpPr>
          <p:nvPr>
            <p:ph idx="1"/>
          </p:nvPr>
        </p:nvSpPr>
        <p:spPr/>
        <p:txBody>
          <a:bodyPr>
            <a:normAutofit fontScale="70000" lnSpcReduction="20000"/>
          </a:bodyPr>
          <a:lstStyle/>
          <a:p>
            <a:pPr>
              <a:defRPr/>
            </a:pPr>
            <a:r>
              <a:rPr lang="en-US" b="1" i="1" dirty="0"/>
              <a:t>Must </a:t>
            </a:r>
            <a:r>
              <a:rPr lang="en-US" dirty="0"/>
              <a:t>be present inside the class in due time.</a:t>
            </a:r>
          </a:p>
          <a:p>
            <a:pPr>
              <a:defRPr/>
            </a:pPr>
            <a:r>
              <a:rPr lang="en-US" b="1" i="1" dirty="0"/>
              <a:t>Class Break</a:t>
            </a:r>
            <a:r>
              <a:rPr lang="en-US" dirty="0"/>
              <a:t>: I would prefer to start the class in due time and leave the class in 10/15 minutes early for theory/Laboratory class respectively, instead of giving a break.</a:t>
            </a:r>
          </a:p>
          <a:p>
            <a:pPr>
              <a:defRPr/>
            </a:pPr>
            <a:r>
              <a:rPr lang="en-US" dirty="0"/>
              <a:t>Every class will start with a question-answer session about the last lecture. So students must be prepared with the contents and exercises from the last lecture.</a:t>
            </a:r>
          </a:p>
          <a:p>
            <a:pPr>
              <a:defRPr/>
            </a:pPr>
            <a:r>
              <a:rPr lang="en-US" dirty="0"/>
              <a:t>Students are suggested to ask questions during or after the lecture.</a:t>
            </a:r>
          </a:p>
          <a:p>
            <a:pPr>
              <a:defRPr/>
            </a:pPr>
            <a:r>
              <a:rPr lang="en-US" i="1" dirty="0"/>
              <a:t>Additional/bonus marks</a:t>
            </a:r>
            <a:r>
              <a:rPr lang="en-US" dirty="0"/>
              <a:t> may be given to any </a:t>
            </a:r>
            <a:r>
              <a:rPr lang="en-US" i="1" dirty="0"/>
              <a:t>good performances</a:t>
            </a:r>
            <a:r>
              <a:rPr lang="en-US" dirty="0"/>
              <a:t> during the class.</a:t>
            </a:r>
          </a:p>
          <a:p>
            <a:pPr>
              <a:defRPr/>
            </a:pPr>
            <a:r>
              <a:rPr lang="en-US" b="1" i="1" dirty="0"/>
              <a:t>Late in Class</a:t>
            </a:r>
            <a:r>
              <a:rPr lang="en-US" dirty="0"/>
              <a:t>: </a:t>
            </a:r>
          </a:p>
          <a:p>
            <a:pPr lvl="1">
              <a:defRPr/>
            </a:pPr>
            <a:r>
              <a:rPr lang="en-US" dirty="0"/>
              <a:t>Student coming after 10 minutes of due time is considered late. </a:t>
            </a:r>
          </a:p>
          <a:p>
            <a:pPr lvl="1">
              <a:defRPr/>
            </a:pPr>
            <a:r>
              <a:rPr lang="en-US" dirty="0"/>
              <a:t>3 late attendances are considered as one absent.</a:t>
            </a:r>
          </a:p>
          <a:p>
            <a:pPr lvl="1">
              <a:defRPr/>
            </a:pPr>
            <a:r>
              <a:rPr lang="en-US" dirty="0"/>
              <a:t>Late during quiz/presentation are not given additional time.</a:t>
            </a:r>
          </a:p>
          <a:p>
            <a:pPr lvl="1">
              <a:defRPr/>
            </a:pPr>
            <a:r>
              <a:rPr lang="en-US" dirty="0"/>
              <a:t>Students who are regularly late might have additional deduction of marks.</a:t>
            </a:r>
          </a:p>
          <a:p>
            <a:pPr lvl="1">
              <a:defRPr/>
            </a:pPr>
            <a:r>
              <a:rPr lang="en-US" dirty="0"/>
              <a:t>A late student will be allowed to enter the class. Don’t ask permission to enter the class, just get in slowly and silently. Same policy implies if a student wants to go out of the class for emergency reasons.</a:t>
            </a:r>
          </a:p>
        </p:txBody>
      </p:sp>
      <p:sp>
        <p:nvSpPr>
          <p:cNvPr id="22534" name="Slide Number Placeholder 6"/>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DB7B5AD3-B419-470E-A8ED-B24291D73F1C}" type="slidenum">
              <a:rPr lang="en-US" smtClean="0"/>
              <a:pPr/>
              <a:t>14</a:t>
            </a:fld>
            <a:endParaRPr lang="en-US"/>
          </a:p>
        </p:txBody>
      </p:sp>
      <p:sp>
        <p:nvSpPr>
          <p:cNvPr id="6" name="Footer Placeholder 6">
            <a:extLst>
              <a:ext uri="{FF2B5EF4-FFF2-40B4-BE49-F238E27FC236}">
                <a16:creationId xmlns:a16="http://schemas.microsoft.com/office/drawing/2014/main" id="{51EDE73F-7C6F-4AB9-A8AB-464D6D33855F}"/>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Course Policies</a:t>
            </a:r>
          </a:p>
        </p:txBody>
      </p:sp>
      <p:sp>
        <p:nvSpPr>
          <p:cNvPr id="3" name="Content Placeholder 2"/>
          <p:cNvSpPr>
            <a:spLocks noGrp="1"/>
          </p:cNvSpPr>
          <p:nvPr>
            <p:ph idx="1"/>
          </p:nvPr>
        </p:nvSpPr>
        <p:spPr/>
        <p:txBody>
          <a:bodyPr/>
          <a:lstStyle/>
          <a:p>
            <a:pPr>
              <a:defRPr/>
            </a:pPr>
            <a:r>
              <a:rPr lang="en-US" dirty="0"/>
              <a:t>Attendance</a:t>
            </a:r>
          </a:p>
          <a:p>
            <a:pPr>
              <a:defRPr/>
            </a:pPr>
            <a:r>
              <a:rPr lang="en-US" dirty="0"/>
              <a:t>Laboratory Policies</a:t>
            </a:r>
          </a:p>
          <a:p>
            <a:pPr>
              <a:defRPr/>
            </a:pPr>
            <a:r>
              <a:rPr lang="en-US" dirty="0"/>
              <a:t>Makeup Evaluation (quiz, assignment, etc.)</a:t>
            </a:r>
          </a:p>
          <a:p>
            <a:pPr>
              <a:defRPr/>
            </a:pPr>
            <a:r>
              <a:rPr lang="en-US" dirty="0"/>
              <a:t>Grading Policies</a:t>
            </a:r>
          </a:p>
          <a:p>
            <a:pPr>
              <a:defRPr/>
            </a:pPr>
            <a:r>
              <a:rPr lang="en-US" dirty="0"/>
              <a:t>Dropping a Course</a:t>
            </a:r>
          </a:p>
          <a:p>
            <a:pPr>
              <a:defRPr/>
            </a:pPr>
            <a:endParaRPr lang="en-US" dirty="0"/>
          </a:p>
        </p:txBody>
      </p:sp>
      <p:sp>
        <p:nvSpPr>
          <p:cNvPr id="23558"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770E9996-D3D2-48A1-B4EC-29EEADF25D0E}" type="slidenum">
              <a:rPr lang="en-US" smtClean="0"/>
              <a:pPr/>
              <a:t>15</a:t>
            </a:fld>
            <a:endParaRPr lang="en-US"/>
          </a:p>
        </p:txBody>
      </p:sp>
      <p:sp>
        <p:nvSpPr>
          <p:cNvPr id="6" name="Footer Placeholder 6">
            <a:extLst>
              <a:ext uri="{FF2B5EF4-FFF2-40B4-BE49-F238E27FC236}">
                <a16:creationId xmlns:a16="http://schemas.microsoft.com/office/drawing/2014/main" id="{B785D486-4CB3-4130-9ECD-4B7C7B2E32D0}"/>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Attendance</a:t>
            </a:r>
          </a:p>
        </p:txBody>
      </p:sp>
      <p:sp>
        <p:nvSpPr>
          <p:cNvPr id="3" name="Content Placeholder 2"/>
          <p:cNvSpPr>
            <a:spLocks noGrp="1"/>
          </p:cNvSpPr>
          <p:nvPr>
            <p:ph idx="1"/>
          </p:nvPr>
        </p:nvSpPr>
        <p:spPr/>
        <p:txBody>
          <a:bodyPr>
            <a:normAutofit fontScale="92500" lnSpcReduction="10000"/>
          </a:bodyPr>
          <a:lstStyle/>
          <a:p>
            <a:pPr>
              <a:defRPr/>
            </a:pPr>
            <a:r>
              <a:rPr lang="en-US" i="1" dirty="0"/>
              <a:t>At least</a:t>
            </a:r>
            <a:r>
              <a:rPr lang="en-US" dirty="0"/>
              <a:t> 75% presence is required by the student. Absent classes must be defended by the student through application and proper documentation to the course teacher. </a:t>
            </a:r>
          </a:p>
          <a:p>
            <a:pPr>
              <a:defRPr/>
            </a:pPr>
            <a:r>
              <a:rPr lang="en-US" dirty="0"/>
              <a:t>Single absences or absences within 25% range will be judged by the course teacher. </a:t>
            </a:r>
          </a:p>
          <a:p>
            <a:pPr>
              <a:defRPr/>
            </a:pPr>
            <a:r>
              <a:rPr lang="en-US" dirty="0"/>
              <a:t>Long absences/irregular presence/absences out of 25% range must go through </a:t>
            </a:r>
            <a:r>
              <a:rPr lang="en-US" i="1" dirty="0"/>
              <a:t>application procedures</a:t>
            </a:r>
            <a:r>
              <a:rPr lang="en-US" dirty="0"/>
              <a:t> via department Head (+ probation office, if student is in </a:t>
            </a:r>
            <a:r>
              <a:rPr lang="en-US" i="1" dirty="0"/>
              <a:t>probation</a:t>
            </a:r>
            <a:r>
              <a:rPr lang="en-US" dirty="0"/>
              <a:t>) to attend the following classes.</a:t>
            </a:r>
          </a:p>
          <a:p>
            <a:pPr>
              <a:defRPr/>
            </a:pPr>
            <a:r>
              <a:rPr lang="en-US" dirty="0"/>
              <a:t>Acceptance of an application for absence only gives permission to attend the following classes. This might still result in deduction of marks (for attendance) which will be judged by the course teacher.</a:t>
            </a:r>
          </a:p>
          <a:p>
            <a:pPr lvl="1">
              <a:defRPr/>
            </a:pPr>
            <a:endParaRPr lang="en-US" dirty="0"/>
          </a:p>
        </p:txBody>
      </p:sp>
      <p:sp>
        <p:nvSpPr>
          <p:cNvPr id="24582" name="Slide Number Placeholder 6"/>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1208281A-1E57-4AF4-B723-E5F6BFA8FCAE}" type="slidenum">
              <a:rPr lang="en-US" smtClean="0"/>
              <a:pPr/>
              <a:t>16</a:t>
            </a:fld>
            <a:endParaRPr lang="en-US"/>
          </a:p>
        </p:txBody>
      </p:sp>
      <p:sp>
        <p:nvSpPr>
          <p:cNvPr id="6" name="Footer Placeholder 6">
            <a:extLst>
              <a:ext uri="{FF2B5EF4-FFF2-40B4-BE49-F238E27FC236}">
                <a16:creationId xmlns:a16="http://schemas.microsoft.com/office/drawing/2014/main" id="{742A1534-D0CC-4357-86F0-B7729C27CC42}"/>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Laboratory Policies</a:t>
            </a:r>
          </a:p>
        </p:txBody>
      </p:sp>
      <p:sp>
        <p:nvSpPr>
          <p:cNvPr id="3" name="Content Placeholder 2"/>
          <p:cNvSpPr>
            <a:spLocks noGrp="1"/>
          </p:cNvSpPr>
          <p:nvPr>
            <p:ph idx="1"/>
          </p:nvPr>
        </p:nvSpPr>
        <p:spPr/>
        <p:txBody>
          <a:bodyPr>
            <a:normAutofit fontScale="85000" lnSpcReduction="20000"/>
          </a:bodyPr>
          <a:lstStyle/>
          <a:p>
            <a:pPr lvl="1">
              <a:defRPr/>
            </a:pPr>
            <a:r>
              <a:rPr lang="en-US" b="1" i="1" cap="small" dirty="0"/>
              <a:t>Laboratory Classes:</a:t>
            </a:r>
          </a:p>
          <a:p>
            <a:pPr lvl="2">
              <a:defRPr/>
            </a:pPr>
            <a:r>
              <a:rPr lang="en-US" dirty="0"/>
              <a:t>First 0.5 – 1 hour will be spent explaining the problems/task/experiment to be performed.</a:t>
            </a:r>
          </a:p>
          <a:p>
            <a:pPr lvl="2">
              <a:defRPr/>
            </a:pPr>
            <a:r>
              <a:rPr lang="en-US" dirty="0"/>
              <a:t>Next 1 – 1.5 hour(s) will be spent by the students to complete the experiment.</a:t>
            </a:r>
          </a:p>
          <a:p>
            <a:pPr lvl="2">
              <a:defRPr/>
            </a:pPr>
            <a:r>
              <a:rPr lang="en-US" dirty="0"/>
              <a:t>Next 0.5 – 1 hour will be spent in checking, marking, and discussing the solution.</a:t>
            </a:r>
          </a:p>
          <a:p>
            <a:pPr lvl="2">
              <a:defRPr/>
            </a:pPr>
            <a:r>
              <a:rPr lang="en-US" dirty="0"/>
              <a:t>Students are allowed to discuss with each other (unless instructed not to) in solving problems.</a:t>
            </a:r>
          </a:p>
          <a:p>
            <a:pPr lvl="2">
              <a:defRPr/>
            </a:pPr>
            <a:r>
              <a:rPr lang="en-US" dirty="0"/>
              <a:t>But the checking (executing/viva) &amp; marking will be with individual students only.</a:t>
            </a:r>
          </a:p>
          <a:p>
            <a:pPr lvl="1">
              <a:defRPr/>
            </a:pPr>
            <a:r>
              <a:rPr lang="en-US" b="1" i="1" cap="small" dirty="0"/>
              <a:t>Laboratory Exam: </a:t>
            </a:r>
            <a:endParaRPr lang="en-US" sz="2400" dirty="0"/>
          </a:p>
          <a:p>
            <a:pPr lvl="2">
              <a:defRPr/>
            </a:pPr>
            <a:r>
              <a:rPr lang="en-US" dirty="0"/>
              <a:t>Laboratory exams are scheduled in the week before the major exams during the normal laboratory hours.</a:t>
            </a:r>
          </a:p>
          <a:p>
            <a:pPr lvl="2">
              <a:defRPr/>
            </a:pPr>
            <a:r>
              <a:rPr lang="en-US" dirty="0"/>
              <a:t>Generally students are given one/more problems to be solved of which at least one part is solved using computers.</a:t>
            </a:r>
          </a:p>
          <a:p>
            <a:pPr lvl="2">
              <a:defRPr/>
            </a:pPr>
            <a:r>
              <a:rPr lang="en-US" dirty="0"/>
              <a:t>One hour is given to the students to solve the problem. And half hour to submit and viva. Generally 20 students in the first 1.5 hours and the other 20 students in the rest 1.5 hours.</a:t>
            </a:r>
          </a:p>
          <a:p>
            <a:pPr lvl="2">
              <a:defRPr/>
            </a:pPr>
            <a:r>
              <a:rPr lang="en-US" dirty="0"/>
              <a:t>Students may be given choices to select the problem. At most 3 selection can be given to a student with 0, 2, and 4 marks deduction as a penalty for each selection respectively.</a:t>
            </a:r>
          </a:p>
          <a:p>
            <a:pPr lvl="2">
              <a:defRPr/>
            </a:pPr>
            <a:r>
              <a:rPr lang="en-US" dirty="0"/>
              <a:t>Only in case of unavoidable circumstances, the laboratory exams may be taken in the off days or week after the major exams. </a:t>
            </a:r>
          </a:p>
          <a:p>
            <a:pPr>
              <a:defRPr/>
            </a:pPr>
            <a:endParaRPr lang="en-US" dirty="0"/>
          </a:p>
        </p:txBody>
      </p:sp>
      <p:sp>
        <p:nvSpPr>
          <p:cNvPr id="25606"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EA413821-E162-42D2-AB1D-E2D1E19A7E97}" type="slidenum">
              <a:rPr lang="en-US" smtClean="0"/>
              <a:pPr/>
              <a:t>17</a:t>
            </a:fld>
            <a:endParaRPr lang="en-US"/>
          </a:p>
        </p:txBody>
      </p:sp>
      <p:sp>
        <p:nvSpPr>
          <p:cNvPr id="6" name="Footer Placeholder 6">
            <a:extLst>
              <a:ext uri="{FF2B5EF4-FFF2-40B4-BE49-F238E27FC236}">
                <a16:creationId xmlns:a16="http://schemas.microsoft.com/office/drawing/2014/main" id="{92CCA5D9-9E29-42E4-A3AA-CD6EE887227D}"/>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Makeup Evaluation</a:t>
            </a:r>
          </a:p>
        </p:txBody>
      </p:sp>
      <p:sp>
        <p:nvSpPr>
          <p:cNvPr id="3" name="Content Placeholder 2"/>
          <p:cNvSpPr>
            <a:spLocks noGrp="1"/>
          </p:cNvSpPr>
          <p:nvPr>
            <p:ph idx="1"/>
          </p:nvPr>
        </p:nvSpPr>
        <p:spPr/>
        <p:txBody>
          <a:bodyPr>
            <a:normAutofit fontScale="77500" lnSpcReduction="20000"/>
          </a:bodyPr>
          <a:lstStyle/>
          <a:p>
            <a:pPr>
              <a:defRPr/>
            </a:pPr>
            <a:r>
              <a:rPr lang="en-US" dirty="0"/>
              <a:t>There will be no makeup quiz as long as a student have appeared in 2 quizzes.</a:t>
            </a:r>
          </a:p>
          <a:p>
            <a:pPr>
              <a:defRPr/>
            </a:pPr>
            <a:r>
              <a:rPr lang="en-US" dirty="0"/>
              <a:t>Makeup for missing evaluations like quizzes/assignment submission date/presentation date/viva date/etc., must go through valid application procedure with supporting document </a:t>
            </a:r>
            <a:r>
              <a:rPr lang="en-US" u="sng" dirty="0"/>
              <a:t>within the deadline of the actual evaluation date</a:t>
            </a:r>
            <a:r>
              <a:rPr lang="en-US" dirty="0"/>
              <a:t>. </a:t>
            </a:r>
          </a:p>
          <a:p>
            <a:pPr>
              <a:defRPr/>
            </a:pPr>
            <a:r>
              <a:rPr lang="en-US" dirty="0"/>
              <a:t>Makeup for missing Midterm/Final term must go through </a:t>
            </a:r>
            <a:r>
              <a:rPr lang="en-US" u="sng" dirty="0"/>
              <a:t>Set B form</a:t>
            </a:r>
            <a:r>
              <a:rPr lang="en-US" dirty="0"/>
              <a:t> along with the supporting document within the 1</a:t>
            </a:r>
            <a:r>
              <a:rPr lang="en-US" baseline="30000" dirty="0"/>
              <a:t>st</a:t>
            </a:r>
            <a:r>
              <a:rPr lang="en-US" dirty="0"/>
              <a:t> working day after exam week. The set B exam is generally scheduled from the 2</a:t>
            </a:r>
            <a:r>
              <a:rPr lang="en-US" baseline="30000" dirty="0"/>
              <a:t>nd</a:t>
            </a:r>
            <a:r>
              <a:rPr lang="en-US" dirty="0"/>
              <a:t> working day after the exam week. Must get signature and exam date from the course teacher and get it approved by the department Head (monetary penalty might be imposed).</a:t>
            </a:r>
          </a:p>
          <a:p>
            <a:pPr>
              <a:defRPr/>
            </a:pPr>
            <a:r>
              <a:rPr lang="en-US" dirty="0"/>
              <a:t>Students unable to attend the set B exam may apply for set C exam within the same time limit as set B. Such applications must be supported by very strong reason and documentation, as they are generally rejected. </a:t>
            </a:r>
          </a:p>
          <a:p>
            <a:pPr>
              <a:defRPr/>
            </a:pPr>
            <a:r>
              <a:rPr lang="en-US" dirty="0"/>
              <a:t>The course teacher will be the judge of accepting/rejecting the request for makeup.</a:t>
            </a:r>
          </a:p>
          <a:p>
            <a:pPr>
              <a:defRPr/>
            </a:pPr>
            <a:endParaRPr lang="en-US" dirty="0"/>
          </a:p>
        </p:txBody>
      </p:sp>
      <p:sp>
        <p:nvSpPr>
          <p:cNvPr id="26630"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9C917A7E-3EF5-4E75-A4F6-A55809977BF4}" type="slidenum">
              <a:rPr lang="en-US" smtClean="0"/>
              <a:pPr/>
              <a:t>18</a:t>
            </a:fld>
            <a:endParaRPr lang="en-US"/>
          </a:p>
        </p:txBody>
      </p:sp>
      <p:sp>
        <p:nvSpPr>
          <p:cNvPr id="6" name="Footer Placeholder 6">
            <a:extLst>
              <a:ext uri="{FF2B5EF4-FFF2-40B4-BE49-F238E27FC236}">
                <a16:creationId xmlns:a16="http://schemas.microsoft.com/office/drawing/2014/main" id="{06F72DB5-F133-4514-8A23-6D7EDCD4B5B0}"/>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Grading Policies</a:t>
            </a:r>
          </a:p>
        </p:txBody>
      </p:sp>
      <p:sp>
        <p:nvSpPr>
          <p:cNvPr id="3" name="Content Placeholder 2"/>
          <p:cNvSpPr>
            <a:spLocks noGrp="1"/>
          </p:cNvSpPr>
          <p:nvPr>
            <p:ph idx="1"/>
          </p:nvPr>
        </p:nvSpPr>
        <p:spPr/>
        <p:txBody>
          <a:bodyPr>
            <a:normAutofit fontScale="85000" lnSpcReduction="20000"/>
          </a:bodyPr>
          <a:lstStyle/>
          <a:p>
            <a:pPr algn="just">
              <a:spcBef>
                <a:spcPts val="600"/>
              </a:spcBef>
              <a:defRPr/>
            </a:pPr>
            <a:r>
              <a:rPr lang="en-US" dirty="0"/>
              <a:t>All the evaluation categories &amp; marks will be uploaded to the VUES within one week of the </a:t>
            </a:r>
            <a:r>
              <a:rPr lang="en-US" i="1" dirty="0"/>
              <a:t>evaluation process</a:t>
            </a:r>
            <a:r>
              <a:rPr lang="en-US" dirty="0"/>
              <a:t> except the attendance &amp; performance, which will be uploaded along with the major (mid/final term) written exam marks. </a:t>
            </a:r>
          </a:p>
          <a:p>
            <a:pPr algn="just">
              <a:spcBef>
                <a:spcPts val="600"/>
              </a:spcBef>
              <a:defRPr/>
            </a:pPr>
            <a:r>
              <a:rPr lang="en-US" dirty="0"/>
              <a:t>Letter grades ‘</a:t>
            </a:r>
            <a:r>
              <a:rPr lang="en-US" b="1" dirty="0"/>
              <a:t>A+</a:t>
            </a:r>
            <a:r>
              <a:rPr lang="en-US" dirty="0"/>
              <a:t>’ through ‘</a:t>
            </a:r>
            <a:r>
              <a:rPr lang="en-US" b="1" dirty="0"/>
              <a:t>F</a:t>
            </a:r>
            <a:r>
              <a:rPr lang="en-US" dirty="0"/>
              <a:t>’ is counted as grades. Other grades ‘</a:t>
            </a:r>
            <a:r>
              <a:rPr lang="en-US" b="1" dirty="0"/>
              <a:t>I</a:t>
            </a:r>
            <a:r>
              <a:rPr lang="en-US" dirty="0"/>
              <a:t>’ and ‘</a:t>
            </a:r>
            <a:r>
              <a:rPr lang="en-US" b="1" dirty="0"/>
              <a:t>UW</a:t>
            </a:r>
            <a:r>
              <a:rPr lang="en-US" dirty="0"/>
              <a:t>’ are considered as temporary grades which are </a:t>
            </a:r>
            <a:r>
              <a:rPr lang="en-US" u="sng" dirty="0"/>
              <a:t>counted/calculated as ‘</a:t>
            </a:r>
            <a:r>
              <a:rPr lang="en-US" b="1" u="sng" dirty="0"/>
              <a:t>F</a:t>
            </a:r>
            <a:r>
              <a:rPr lang="en-US" u="sng" dirty="0"/>
              <a:t>’ grade </a:t>
            </a:r>
            <a:r>
              <a:rPr lang="en-US" dirty="0"/>
              <a:t>in the </a:t>
            </a:r>
            <a:r>
              <a:rPr lang="en-US" b="1" dirty="0"/>
              <a:t>CGPA</a:t>
            </a:r>
            <a:r>
              <a:rPr lang="en-US" dirty="0"/>
              <a:t>. These grades must/will be converted to the actual grades, i.e. ‘</a:t>
            </a:r>
            <a:r>
              <a:rPr lang="en-US" b="1" dirty="0"/>
              <a:t>A+</a:t>
            </a:r>
            <a:r>
              <a:rPr lang="en-US" dirty="0"/>
              <a:t>’ through ‘</a:t>
            </a:r>
            <a:r>
              <a:rPr lang="en-US" b="1" dirty="0"/>
              <a:t>F</a:t>
            </a:r>
            <a:r>
              <a:rPr lang="en-US" dirty="0"/>
              <a:t>’. </a:t>
            </a:r>
          </a:p>
          <a:p>
            <a:pPr algn="just">
              <a:spcBef>
                <a:spcPts val="600"/>
              </a:spcBef>
              <a:defRPr/>
            </a:pPr>
            <a:r>
              <a:rPr lang="en-US" dirty="0"/>
              <a:t>‘</a:t>
            </a:r>
            <a:r>
              <a:rPr lang="en-US" b="1" dirty="0"/>
              <a:t>I: INCOMPLETE</a:t>
            </a:r>
            <a:r>
              <a:rPr lang="en-US" dirty="0"/>
              <a:t>’ is given to students who have </a:t>
            </a:r>
            <a:r>
              <a:rPr lang="en-US" i="1" dirty="0"/>
              <a:t>missed </a:t>
            </a:r>
            <a:r>
              <a:rPr lang="en-US" dirty="0"/>
              <a:t>at most 30% of </a:t>
            </a:r>
            <a:r>
              <a:rPr lang="en-US" i="1" dirty="0"/>
              <a:t>evaluation categories</a:t>
            </a:r>
            <a:r>
              <a:rPr lang="en-US" dirty="0"/>
              <a:t> (quiz/assignment/etc.).  Students must contact the course teacher for </a:t>
            </a:r>
            <a:r>
              <a:rPr lang="en-US" u="sng" dirty="0"/>
              <a:t>makeup</a:t>
            </a:r>
            <a:r>
              <a:rPr lang="en-US" dirty="0"/>
              <a:t>, through valid application procedures immediately after grade release.</a:t>
            </a:r>
          </a:p>
          <a:p>
            <a:pPr algn="just">
              <a:spcBef>
                <a:spcPts val="600"/>
              </a:spcBef>
              <a:defRPr/>
            </a:pPr>
            <a:r>
              <a:rPr lang="en-US" dirty="0"/>
              <a:t>‘</a:t>
            </a:r>
            <a:r>
              <a:rPr lang="en-US" b="1" dirty="0"/>
              <a:t>UW: UNOFFICIAL WITHDRAW</a:t>
            </a:r>
            <a:r>
              <a:rPr lang="en-US" dirty="0"/>
              <a:t>’ is given when the </a:t>
            </a:r>
            <a:r>
              <a:rPr lang="en-US" i="1" dirty="0"/>
              <a:t>missing evaluation categories</a:t>
            </a:r>
            <a:r>
              <a:rPr lang="en-US" dirty="0"/>
              <a:t> are too high (more than 30%) to makeup. A student getting ‘UW’ has </a:t>
            </a:r>
            <a:r>
              <a:rPr lang="en-US" u="sng" dirty="0"/>
              <a:t>no option</a:t>
            </a:r>
            <a:r>
              <a:rPr lang="en-US" dirty="0"/>
              <a:t> but to </a:t>
            </a:r>
            <a:r>
              <a:rPr lang="en-US" u="sng" dirty="0"/>
              <a:t>drop</a:t>
            </a:r>
            <a:r>
              <a:rPr lang="en-US" dirty="0"/>
              <a:t> the course immediately after grade release</a:t>
            </a:r>
          </a:p>
          <a:p>
            <a:pPr marL="0" indent="0" algn="just">
              <a:buFontTx/>
              <a:buNone/>
              <a:defRPr/>
            </a:pPr>
            <a:endParaRPr lang="en-US" dirty="0"/>
          </a:p>
        </p:txBody>
      </p:sp>
      <p:sp>
        <p:nvSpPr>
          <p:cNvPr id="27654"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59B33FBB-3BDF-4BD5-A2E9-DE7D3EF76D40}" type="slidenum">
              <a:rPr lang="en-US" smtClean="0"/>
              <a:pPr/>
              <a:t>19</a:t>
            </a:fld>
            <a:endParaRPr lang="en-US"/>
          </a:p>
        </p:txBody>
      </p:sp>
      <p:sp>
        <p:nvSpPr>
          <p:cNvPr id="6" name="Footer Placeholder 6">
            <a:extLst>
              <a:ext uri="{FF2B5EF4-FFF2-40B4-BE49-F238E27FC236}">
                <a16:creationId xmlns:a16="http://schemas.microsoft.com/office/drawing/2014/main" id="{AF587077-CA24-4B50-BEB4-5C28E510B289}"/>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2009109" y="2363928"/>
            <a:ext cx="7754112" cy="3009930"/>
          </a:xfrm>
        </p:spPr>
        <p:txBody>
          <a:bodyPr>
            <a:normAutofit/>
          </a:bodyPr>
          <a:lstStyle/>
          <a:p>
            <a:pPr marL="342900" indent="-342900">
              <a:buAutoNum type="arabicPeriod"/>
            </a:pPr>
            <a:r>
              <a:rPr lang="en-US" sz="2400" dirty="0">
                <a:solidFill>
                  <a:schemeClr val="tx1"/>
                </a:solidFill>
              </a:rPr>
              <a:t>Vision, Mission, Goal, Objective</a:t>
            </a:r>
          </a:p>
          <a:p>
            <a:pPr marL="342900" indent="-342900">
              <a:buAutoNum type="arabicPeriod"/>
            </a:pPr>
            <a:r>
              <a:rPr lang="en-US" sz="2400" dirty="0">
                <a:solidFill>
                  <a:schemeClr val="tx1"/>
                </a:solidFill>
              </a:rPr>
              <a:t>Definitions</a:t>
            </a:r>
          </a:p>
          <a:p>
            <a:pPr marL="342900" indent="-342900">
              <a:buAutoNum type="arabicPeriod"/>
            </a:pPr>
            <a:r>
              <a:rPr lang="en-US" sz="2400" dirty="0">
                <a:solidFill>
                  <a:schemeClr val="tx1"/>
                </a:solidFill>
              </a:rPr>
              <a:t>Computational Problems, Analysis, Design, and importance of Algorithms</a:t>
            </a:r>
          </a:p>
          <a:p>
            <a:pPr marL="342900" indent="-342900">
              <a:buAutoNum type="arabicPeriod"/>
            </a:pPr>
            <a:r>
              <a:rPr lang="en-US" sz="2400" dirty="0">
                <a:solidFill>
                  <a:schemeClr val="tx1"/>
                </a:solidFill>
              </a:rPr>
              <a:t>Space &amp; Time Complexity as parameters of performance for Algorithms including Asymptotic notations and</a:t>
            </a:r>
          </a:p>
          <a:p>
            <a:pPr marL="342900" indent="-342900">
              <a:buAutoNum type="arabicPeriod"/>
            </a:pPr>
            <a:r>
              <a:rPr lang="en-US" sz="2400" dirty="0">
                <a:solidFill>
                  <a:schemeClr val="tx1"/>
                </a:solidFill>
              </a:rPr>
              <a:t>Preliminary data structure review</a:t>
            </a: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Grading Policies…</a:t>
            </a:r>
          </a:p>
        </p:txBody>
      </p:sp>
      <p:sp>
        <p:nvSpPr>
          <p:cNvPr id="3" name="Content Placeholder 2"/>
          <p:cNvSpPr>
            <a:spLocks noGrp="1"/>
          </p:cNvSpPr>
          <p:nvPr>
            <p:ph idx="1"/>
          </p:nvPr>
        </p:nvSpPr>
        <p:spPr/>
        <p:txBody>
          <a:bodyPr/>
          <a:lstStyle/>
          <a:p>
            <a:pPr>
              <a:spcBef>
                <a:spcPts val="600"/>
              </a:spcBef>
              <a:defRPr/>
            </a:pPr>
            <a:r>
              <a:rPr lang="en-US" sz="3000" dirty="0"/>
              <a:t>Once a student’s gets ‘I’ or ‘UW’ and unable to fulfill the requirements with the course teacher for makeup, </a:t>
            </a:r>
            <a:r>
              <a:rPr lang="en-US" sz="3000" u="sng" dirty="0"/>
              <a:t>must drop the course</a:t>
            </a:r>
            <a:r>
              <a:rPr lang="en-US" sz="3000" dirty="0"/>
              <a:t> within officially </a:t>
            </a:r>
            <a:r>
              <a:rPr lang="en-US" sz="3000" i="1" dirty="0"/>
              <a:t>mentioned time period</a:t>
            </a:r>
            <a:r>
              <a:rPr lang="en-US" sz="3000" dirty="0"/>
              <a:t> from the </a:t>
            </a:r>
            <a:r>
              <a:rPr lang="en-US" sz="3000" i="1" dirty="0"/>
              <a:t>registration department</a:t>
            </a:r>
            <a:r>
              <a:rPr lang="en-US" sz="3000" dirty="0"/>
              <a:t>. </a:t>
            </a:r>
          </a:p>
          <a:p>
            <a:pPr>
              <a:spcBef>
                <a:spcPts val="600"/>
              </a:spcBef>
              <a:defRPr/>
            </a:pPr>
            <a:r>
              <a:rPr lang="en-US" sz="3000" dirty="0"/>
              <a:t>Students in probation or falls into the probation due to ‘I’/’UW’ grade are not allowed to drop the course.</a:t>
            </a:r>
          </a:p>
          <a:p>
            <a:pPr>
              <a:spcBef>
                <a:spcPts val="400"/>
              </a:spcBef>
              <a:defRPr/>
            </a:pPr>
            <a:r>
              <a:rPr lang="en-US" sz="3000" dirty="0"/>
              <a:t>Unable to do so will result in the automatic conversion of the grades ‘</a:t>
            </a:r>
            <a:r>
              <a:rPr lang="en-US" sz="3000" b="1" dirty="0"/>
              <a:t>I</a:t>
            </a:r>
            <a:r>
              <a:rPr lang="en-US" sz="3000" dirty="0"/>
              <a:t>’/’</a:t>
            </a:r>
            <a:r>
              <a:rPr lang="en-US" sz="3000" b="1" dirty="0"/>
              <a:t>UW</a:t>
            </a:r>
            <a:r>
              <a:rPr lang="en-US" sz="3000" dirty="0"/>
              <a:t>’ to ‘</a:t>
            </a:r>
            <a:r>
              <a:rPr lang="en-US" sz="3000" b="1" dirty="0"/>
              <a:t>F</a:t>
            </a:r>
            <a:r>
              <a:rPr lang="en-US" sz="3000" dirty="0"/>
              <a:t>’ grade </a:t>
            </a:r>
            <a:r>
              <a:rPr lang="en-US" sz="3000" u="sng" dirty="0"/>
              <a:t>after the 4</a:t>
            </a:r>
            <a:r>
              <a:rPr lang="en-US" sz="3000" u="sng" baseline="30000" dirty="0"/>
              <a:t>th</a:t>
            </a:r>
            <a:r>
              <a:rPr lang="en-US" sz="3000" u="sng" dirty="0"/>
              <a:t> week of the following semester</a:t>
            </a:r>
            <a:r>
              <a:rPr lang="en-US" sz="3000" dirty="0"/>
              <a:t>.</a:t>
            </a:r>
          </a:p>
          <a:p>
            <a:pPr>
              <a:spcBef>
                <a:spcPts val="400"/>
              </a:spcBef>
              <a:defRPr/>
            </a:pPr>
            <a:r>
              <a:rPr lang="en-US" sz="3000" dirty="0"/>
              <a:t>Any </a:t>
            </a:r>
            <a:r>
              <a:rPr lang="en-US" sz="3000" i="1" dirty="0"/>
              <a:t>problem with the mark/grade</a:t>
            </a:r>
            <a:r>
              <a:rPr lang="en-US" sz="3000" dirty="0"/>
              <a:t> </a:t>
            </a:r>
            <a:r>
              <a:rPr lang="en-US" sz="3000" u="sng" dirty="0"/>
              <a:t>must be consulted</a:t>
            </a:r>
            <a:r>
              <a:rPr lang="en-US" sz="3000" dirty="0"/>
              <a:t> with the course teacher within </a:t>
            </a:r>
            <a:r>
              <a:rPr lang="en-US" sz="3000" i="1" dirty="0"/>
              <a:t>one week of the release of grades</a:t>
            </a:r>
            <a:r>
              <a:rPr lang="en-US" sz="3000" dirty="0"/>
              <a:t>. </a:t>
            </a:r>
          </a:p>
          <a:p>
            <a:pPr>
              <a:defRPr/>
            </a:pPr>
            <a:endParaRPr lang="en-US" sz="3000" dirty="0"/>
          </a:p>
        </p:txBody>
      </p:sp>
      <p:sp>
        <p:nvSpPr>
          <p:cNvPr id="28678"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5AF8B7E0-7C89-4040-8503-FD8139A63CA0}" type="slidenum">
              <a:rPr lang="en-US" smtClean="0"/>
              <a:pPr/>
              <a:t>20</a:t>
            </a:fld>
            <a:endParaRPr lang="en-US"/>
          </a:p>
        </p:txBody>
      </p:sp>
      <p:sp>
        <p:nvSpPr>
          <p:cNvPr id="6" name="Footer Placeholder 6">
            <a:extLst>
              <a:ext uri="{FF2B5EF4-FFF2-40B4-BE49-F238E27FC236}">
                <a16:creationId xmlns:a16="http://schemas.microsoft.com/office/drawing/2014/main" id="{6D34ABE9-B68B-4968-983D-69FBD97E0AB1}"/>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Dropping a Course</a:t>
            </a:r>
          </a:p>
        </p:txBody>
      </p:sp>
      <p:sp>
        <p:nvSpPr>
          <p:cNvPr id="3" name="Content Placeholder 2"/>
          <p:cNvSpPr>
            <a:spLocks noGrp="1"/>
          </p:cNvSpPr>
          <p:nvPr>
            <p:ph idx="1"/>
          </p:nvPr>
        </p:nvSpPr>
        <p:spPr/>
        <p:txBody>
          <a:bodyPr/>
          <a:lstStyle/>
          <a:p>
            <a:pPr algn="just">
              <a:defRPr/>
            </a:pPr>
            <a:r>
              <a:rPr lang="en-US" sz="2600" dirty="0"/>
              <a:t>Must fill up the drop form and get it signed by the course teacher, write an application to the vice chancellor and get it signed by the department Head, and finally submit the form &amp; application to the registration department.</a:t>
            </a:r>
          </a:p>
          <a:p>
            <a:pPr algn="just">
              <a:defRPr/>
            </a:pPr>
            <a:r>
              <a:rPr lang="en-US" sz="2600" dirty="0"/>
              <a:t>The course teacher must write down the grades (if any) obtained in midterm, final, and grand total on the drop form.</a:t>
            </a:r>
          </a:p>
          <a:p>
            <a:pPr algn="just">
              <a:defRPr/>
            </a:pPr>
            <a:r>
              <a:rPr lang="en-US" sz="2600" dirty="0"/>
              <a:t>No drop is accepted during the following periods:</a:t>
            </a:r>
          </a:p>
          <a:p>
            <a:pPr lvl="1" algn="just">
              <a:defRPr/>
            </a:pPr>
            <a:r>
              <a:rPr lang="en-US" sz="2600" dirty="0"/>
              <a:t>One week before midterm exam – grade release date of midterm exam.</a:t>
            </a:r>
          </a:p>
          <a:p>
            <a:pPr lvl="1" algn="just">
              <a:defRPr/>
            </a:pPr>
            <a:r>
              <a:rPr lang="en-US" sz="2600" dirty="0"/>
              <a:t>One week before final term exam – grade release date of final grade.</a:t>
            </a:r>
          </a:p>
          <a:p>
            <a:pPr algn="just">
              <a:defRPr/>
            </a:pPr>
            <a:r>
              <a:rPr lang="en-US" sz="2600" dirty="0"/>
              <a:t>Student with ‘F’ grades in midterm, final term, or grand total cannot drop.</a:t>
            </a:r>
          </a:p>
          <a:p>
            <a:pPr algn="just">
              <a:defRPr/>
            </a:pPr>
            <a:r>
              <a:rPr lang="en-US" sz="2600" dirty="0"/>
              <a:t>Probation student are not allowed to drop any course.</a:t>
            </a:r>
          </a:p>
        </p:txBody>
      </p:sp>
      <p:sp>
        <p:nvSpPr>
          <p:cNvPr id="29702"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D0689A5C-64A0-4B62-8418-3036CBCED226}" type="slidenum">
              <a:rPr lang="en-US" smtClean="0"/>
              <a:pPr/>
              <a:t>21</a:t>
            </a:fld>
            <a:endParaRPr lang="en-US"/>
          </a:p>
        </p:txBody>
      </p:sp>
      <p:sp>
        <p:nvSpPr>
          <p:cNvPr id="6" name="Footer Placeholder 6">
            <a:extLst>
              <a:ext uri="{FF2B5EF4-FFF2-40B4-BE49-F238E27FC236}">
                <a16:creationId xmlns:a16="http://schemas.microsoft.com/office/drawing/2014/main" id="{7D4B74A0-6A4E-4034-9806-D75E75E20857}"/>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i="1" dirty="0"/>
              <a:t>Contacts</a:t>
            </a:r>
            <a:endParaRPr lang="en-US" dirty="0"/>
          </a:p>
        </p:txBody>
      </p:sp>
      <p:sp>
        <p:nvSpPr>
          <p:cNvPr id="3" name="Content Placeholder 2"/>
          <p:cNvSpPr>
            <a:spLocks noGrp="1"/>
          </p:cNvSpPr>
          <p:nvPr>
            <p:ph idx="1"/>
          </p:nvPr>
        </p:nvSpPr>
        <p:spPr/>
        <p:txBody>
          <a:bodyPr/>
          <a:lstStyle/>
          <a:p>
            <a:pPr algn="just">
              <a:defRPr/>
            </a:pPr>
            <a:r>
              <a:rPr lang="en-US" dirty="0"/>
              <a:t>Contact information (email, office phone extension, office location, consulting hours, etc.) of the course teacher must be stored by the students.</a:t>
            </a:r>
          </a:p>
          <a:p>
            <a:pPr algn="just">
              <a:defRPr/>
            </a:pPr>
            <a:r>
              <a:rPr lang="en-US" dirty="0"/>
              <a:t>It is </a:t>
            </a:r>
            <a:r>
              <a:rPr lang="en-US" u="sng" dirty="0"/>
              <a:t>mandatory to contact/notify </a:t>
            </a:r>
            <a:r>
              <a:rPr lang="en-US" dirty="0"/>
              <a:t>(</a:t>
            </a:r>
            <a:r>
              <a:rPr lang="en-US" i="1" dirty="0"/>
              <a:t>preferably consulting hour/email</a:t>
            </a:r>
            <a:r>
              <a:rPr lang="en-US" dirty="0"/>
              <a:t>) the course teacher </a:t>
            </a:r>
            <a:r>
              <a:rPr lang="en-US" u="sng" dirty="0"/>
              <a:t>for/of any problems/difficulties </a:t>
            </a:r>
            <a:r>
              <a:rPr lang="en-US" dirty="0"/>
              <a:t>at the </a:t>
            </a:r>
            <a:r>
              <a:rPr lang="en-US" u="sng" dirty="0"/>
              <a:t>earliest possible</a:t>
            </a:r>
            <a:r>
              <a:rPr lang="en-US" dirty="0"/>
              <a:t>. </a:t>
            </a:r>
            <a:r>
              <a:rPr lang="en-US" u="sng" dirty="0"/>
              <a:t>Late notification</a:t>
            </a:r>
            <a:r>
              <a:rPr lang="en-US" dirty="0"/>
              <a:t> might </a:t>
            </a:r>
            <a:r>
              <a:rPr lang="en-US" u="sng" dirty="0"/>
              <a:t>not</a:t>
            </a:r>
            <a:r>
              <a:rPr lang="en-US" dirty="0"/>
              <a:t> be considered.</a:t>
            </a:r>
          </a:p>
          <a:p>
            <a:pPr algn="just">
              <a:defRPr/>
            </a:pPr>
            <a:r>
              <a:rPr lang="en-US" dirty="0"/>
              <a:t>Update &amp; correct your email address &amp; phone number at VUES, as the teacher will contact/notify you of anything regarding the course through these information in VUES.</a:t>
            </a:r>
          </a:p>
          <a:p>
            <a:pPr algn="just">
              <a:defRPr/>
            </a:pPr>
            <a:endParaRPr lang="en-US" dirty="0"/>
          </a:p>
        </p:txBody>
      </p:sp>
      <p:sp>
        <p:nvSpPr>
          <p:cNvPr id="30726"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28521F45-5A7E-47E9-86F2-396F992CE412}" type="slidenum">
              <a:rPr lang="en-US" smtClean="0"/>
              <a:pPr/>
              <a:t>22</a:t>
            </a:fld>
            <a:endParaRPr lang="en-US"/>
          </a:p>
        </p:txBody>
      </p:sp>
      <p:sp>
        <p:nvSpPr>
          <p:cNvPr id="6" name="Footer Placeholder 6">
            <a:extLst>
              <a:ext uri="{FF2B5EF4-FFF2-40B4-BE49-F238E27FC236}">
                <a16:creationId xmlns:a16="http://schemas.microsoft.com/office/drawing/2014/main" id="{4DCFC164-4D6C-4C8D-85F6-FB234F152331}"/>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Finally</a:t>
            </a:r>
          </a:p>
        </p:txBody>
      </p:sp>
      <p:sp>
        <p:nvSpPr>
          <p:cNvPr id="3" name="Content Placeholder 2"/>
          <p:cNvSpPr>
            <a:spLocks noGrp="1"/>
          </p:cNvSpPr>
          <p:nvPr>
            <p:ph idx="1"/>
          </p:nvPr>
        </p:nvSpPr>
        <p:spPr/>
        <p:txBody>
          <a:bodyPr>
            <a:normAutofit fontScale="70000" lnSpcReduction="20000"/>
          </a:bodyPr>
          <a:lstStyle/>
          <a:p>
            <a:pPr>
              <a:defRPr/>
            </a:pPr>
            <a:r>
              <a:rPr lang="en-US" dirty="0"/>
              <a:t>For any problems that could not be solved/understood during the lecture,  students are advised to contact during the consultation hours and solve the problem.</a:t>
            </a:r>
          </a:p>
          <a:p>
            <a:pPr>
              <a:defRPr/>
            </a:pPr>
            <a:endParaRPr lang="en-US" dirty="0"/>
          </a:p>
          <a:p>
            <a:pPr>
              <a:defRPr/>
            </a:pPr>
            <a:r>
              <a:rPr lang="en-US" dirty="0"/>
              <a:t>For any </a:t>
            </a:r>
            <a:r>
              <a:rPr lang="en-US" u="sng" dirty="0"/>
              <a:t>missing</a:t>
            </a:r>
            <a:r>
              <a:rPr lang="en-US" dirty="0"/>
              <a:t> evaluation (quiz, assignment, etc.), classes, deadlines, etc. must contact/inform/notify the teacher </a:t>
            </a:r>
            <a:r>
              <a:rPr lang="en-US" u="sng" dirty="0"/>
              <a:t>immediately after missing</a:t>
            </a:r>
            <a:r>
              <a:rPr lang="en-US" dirty="0"/>
              <a:t> in the consulting hour, via email, or in unavoidable circumstances – through the guardian or friend.</a:t>
            </a:r>
          </a:p>
          <a:p>
            <a:pPr>
              <a:defRPr/>
            </a:pPr>
            <a:endParaRPr lang="en-US" dirty="0"/>
          </a:p>
          <a:p>
            <a:pPr>
              <a:defRPr/>
            </a:pPr>
            <a:r>
              <a:rPr lang="en-US" dirty="0"/>
              <a:t>Probation students must meet the course teacher once a week. So schedule your time with the teacher.</a:t>
            </a:r>
          </a:p>
          <a:p>
            <a:pPr>
              <a:defRPr/>
            </a:pPr>
            <a:endParaRPr lang="en-US" dirty="0"/>
          </a:p>
          <a:p>
            <a:pPr>
              <a:defRPr/>
            </a:pPr>
            <a:r>
              <a:rPr lang="en-US" dirty="0"/>
              <a:t>Any kind of dishonesty, plagiarism, misbehavior, misconduct, etc. will not be tolerated. Might result in deduction of marks, ‘F’ grade, or reported to the AIUB Disciplinary Committee for drastic punishment.</a:t>
            </a:r>
          </a:p>
          <a:p>
            <a:pPr>
              <a:defRPr/>
            </a:pPr>
            <a:endParaRPr lang="en-US" dirty="0"/>
          </a:p>
          <a:p>
            <a:pPr>
              <a:defRPr/>
            </a:pPr>
            <a:r>
              <a:rPr lang="en-US" dirty="0"/>
              <a:t>Always check/visit the AIUB home page for notices, rules &amp; regulations of academic/university policies and important announcement for deadlines (Course drop, Exam permit, Exam Schedule, etc.).</a:t>
            </a:r>
          </a:p>
          <a:p>
            <a:pPr>
              <a:defRPr/>
            </a:pPr>
            <a:endParaRPr lang="en-US" dirty="0"/>
          </a:p>
          <a:p>
            <a:pPr>
              <a:defRPr/>
            </a:pPr>
            <a:endParaRPr lang="en-US" dirty="0"/>
          </a:p>
        </p:txBody>
      </p:sp>
      <p:sp>
        <p:nvSpPr>
          <p:cNvPr id="32774"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0204C830-1A6D-4728-8DC8-3C90B662C595}" type="slidenum">
              <a:rPr lang="en-US" smtClean="0"/>
              <a:pPr/>
              <a:t>23</a:t>
            </a:fld>
            <a:endParaRPr lang="en-US"/>
          </a:p>
        </p:txBody>
      </p:sp>
      <p:sp>
        <p:nvSpPr>
          <p:cNvPr id="6" name="Footer Placeholder 6">
            <a:extLst>
              <a:ext uri="{FF2B5EF4-FFF2-40B4-BE49-F238E27FC236}">
                <a16:creationId xmlns:a16="http://schemas.microsoft.com/office/drawing/2014/main" id="{8985CC07-DFAB-499D-8C4F-28AF0E4EB252}"/>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FE265EE4-E89A-45D0-B112-B2C897E4E832}" type="slidenum">
              <a:rPr lang="en-US" smtClean="0"/>
              <a:pPr/>
              <a:t>24</a:t>
            </a:fld>
            <a:endParaRPr lang="en-US"/>
          </a:p>
        </p:txBody>
      </p:sp>
      <p:sp>
        <p:nvSpPr>
          <p:cNvPr id="7" name="Rectangle 6"/>
          <p:cNvSpPr/>
          <p:nvPr/>
        </p:nvSpPr>
        <p:spPr>
          <a:xfrm>
            <a:off x="536889" y="943431"/>
            <a:ext cx="10813954" cy="4524315"/>
          </a:xfrm>
          <a:prstGeom prst="rect">
            <a:avLst/>
          </a:prstGeom>
          <a:noFill/>
        </p:spPr>
        <p:txBody>
          <a:bodyPr>
            <a:spAutoFit/>
          </a:bodyPr>
          <a:lstStyle/>
          <a:p>
            <a:pPr algn="ctr">
              <a:defRPr/>
            </a:pPr>
            <a:r>
              <a:rPr lang="en-US" sz="9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Welcome to the course</a:t>
            </a:r>
          </a:p>
          <a:p>
            <a:pPr algn="ctr">
              <a:defRPr/>
            </a:pPr>
            <a:r>
              <a:rPr lang="en-US" sz="9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Algorithms</a:t>
            </a:r>
          </a:p>
        </p:txBody>
      </p:sp>
      <p:sp>
        <p:nvSpPr>
          <p:cNvPr id="5" name="Footer Placeholder 6">
            <a:extLst>
              <a:ext uri="{FF2B5EF4-FFF2-40B4-BE49-F238E27FC236}">
                <a16:creationId xmlns:a16="http://schemas.microsoft.com/office/drawing/2014/main" id="{CD6B0910-7ED5-41C1-B068-3E0960C703B8}"/>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wd">
                                    <p:tmAbs val="500"/>
                                  </p:iterate>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F7AF8976-8DBC-48F7-A67A-2DCDBDCE41C7}" type="slidenum">
              <a:rPr lang="en-US" smtClean="0"/>
              <a:pPr/>
              <a:t>25</a:t>
            </a:fld>
            <a:endParaRPr lang="en-US"/>
          </a:p>
        </p:txBody>
      </p:sp>
      <p:sp>
        <p:nvSpPr>
          <p:cNvPr id="226306" name="Rectangle 2"/>
          <p:cNvSpPr>
            <a:spLocks noGrp="1" noChangeArrowheads="1"/>
          </p:cNvSpPr>
          <p:nvPr>
            <p:ph type="title"/>
          </p:nvPr>
        </p:nvSpPr>
        <p:spPr/>
        <p:txBody>
          <a:bodyPr/>
          <a:lstStyle/>
          <a:p>
            <a:pPr eaLnBrk="1" hangingPunct="1">
              <a:defRPr/>
            </a:pPr>
            <a:r>
              <a:rPr lang="en-US"/>
              <a:t>??????</a:t>
            </a:r>
          </a:p>
        </p:txBody>
      </p:sp>
      <p:sp>
        <p:nvSpPr>
          <p:cNvPr id="226307" name="Rectangle 3"/>
          <p:cNvSpPr>
            <a:spLocks noGrp="1" noChangeArrowheads="1"/>
          </p:cNvSpPr>
          <p:nvPr>
            <p:ph type="body" idx="1"/>
          </p:nvPr>
        </p:nvSpPr>
        <p:spPr/>
        <p:txBody>
          <a:bodyPr/>
          <a:lstStyle/>
          <a:p>
            <a:pPr algn="ctr" eaLnBrk="1" hangingPunct="1">
              <a:buFontTx/>
              <a:buNone/>
              <a:defRPr/>
            </a:pPr>
            <a:r>
              <a:rPr lang="en-US" sz="8000" b="1">
                <a:solidFill>
                  <a:srgbClr val="080808"/>
                </a:solidFill>
              </a:rPr>
              <a:t>What will we do/learn in this course?</a:t>
            </a:r>
          </a:p>
        </p:txBody>
      </p:sp>
      <p:sp>
        <p:nvSpPr>
          <p:cNvPr id="6" name="Footer Placeholder 6">
            <a:extLst>
              <a:ext uri="{FF2B5EF4-FFF2-40B4-BE49-F238E27FC236}">
                <a16:creationId xmlns:a16="http://schemas.microsoft.com/office/drawing/2014/main" id="{19B6EC74-1219-43DA-96B5-10B8D29624EC}"/>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C42CB74E-697E-4ABC-9D96-A3AF869F3667}" type="slidenum">
              <a:rPr lang="en-US" smtClean="0"/>
              <a:pPr/>
              <a:t>26</a:t>
            </a:fld>
            <a:endParaRPr lang="en-US"/>
          </a:p>
        </p:txBody>
      </p:sp>
      <p:sp>
        <p:nvSpPr>
          <p:cNvPr id="2" name="Rectangle 2"/>
          <p:cNvSpPr>
            <a:spLocks noGrp="1" noChangeArrowheads="1"/>
          </p:cNvSpPr>
          <p:nvPr>
            <p:ph type="title"/>
          </p:nvPr>
        </p:nvSpPr>
        <p:spPr/>
        <p:txBody>
          <a:bodyPr/>
          <a:lstStyle/>
          <a:p>
            <a:pPr eaLnBrk="1" hangingPunct="1">
              <a:defRPr/>
            </a:pPr>
            <a:r>
              <a:rPr lang="en-US"/>
              <a:t>The Goals of this Course</a:t>
            </a:r>
          </a:p>
        </p:txBody>
      </p:sp>
      <p:sp>
        <p:nvSpPr>
          <p:cNvPr id="3" name="Rectangle 3"/>
          <p:cNvSpPr>
            <a:spLocks noGrp="1" noChangeArrowheads="1"/>
          </p:cNvSpPr>
          <p:nvPr>
            <p:ph type="body" idx="1"/>
          </p:nvPr>
        </p:nvSpPr>
        <p:spPr>
          <a:xfrm>
            <a:off x="0" y="1212850"/>
            <a:ext cx="11936413" cy="5264150"/>
          </a:xfrm>
        </p:spPr>
        <p:txBody>
          <a:bodyPr/>
          <a:lstStyle/>
          <a:p>
            <a:pPr eaLnBrk="1" hangingPunct="1">
              <a:lnSpc>
                <a:spcPct val="120000"/>
              </a:lnSpc>
              <a:defRPr/>
            </a:pPr>
            <a:r>
              <a:rPr lang="en-US"/>
              <a:t>To </a:t>
            </a:r>
            <a:r>
              <a:rPr lang="en-US" b="1" i="1">
                <a:solidFill>
                  <a:srgbClr val="080808"/>
                </a:solidFill>
              </a:rPr>
              <a:t>think</a:t>
            </a:r>
            <a:r>
              <a:rPr lang="en-US" b="1">
                <a:solidFill>
                  <a:srgbClr val="080808"/>
                </a:solidFill>
              </a:rPr>
              <a:t> </a:t>
            </a:r>
            <a:r>
              <a:rPr lang="en-US" b="1" i="1">
                <a:solidFill>
                  <a:srgbClr val="080808"/>
                </a:solidFill>
              </a:rPr>
              <a:t>algorithmically</a:t>
            </a:r>
            <a:r>
              <a:rPr lang="en-US" i="1">
                <a:solidFill>
                  <a:srgbClr val="3333CC"/>
                </a:solidFill>
              </a:rPr>
              <a:t> </a:t>
            </a:r>
          </a:p>
          <a:p>
            <a:pPr eaLnBrk="1" hangingPunct="1">
              <a:lnSpc>
                <a:spcPct val="120000"/>
              </a:lnSpc>
              <a:defRPr/>
            </a:pPr>
            <a:r>
              <a:rPr lang="en-US"/>
              <a:t>To understand and learn the </a:t>
            </a:r>
            <a:r>
              <a:rPr lang="en-US" b="1" i="1">
                <a:solidFill>
                  <a:srgbClr val="080808"/>
                </a:solidFill>
              </a:rPr>
              <a:t>idea</a:t>
            </a:r>
            <a:r>
              <a:rPr lang="en-US"/>
              <a:t> behind algorithm </a:t>
            </a:r>
            <a:r>
              <a:rPr lang="en-US" b="1" i="1">
                <a:solidFill>
                  <a:srgbClr val="080808"/>
                </a:solidFill>
              </a:rPr>
              <a:t>design techniques</a:t>
            </a:r>
          </a:p>
          <a:p>
            <a:pPr eaLnBrk="1" hangingPunct="1">
              <a:lnSpc>
                <a:spcPct val="120000"/>
              </a:lnSpc>
              <a:defRPr/>
            </a:pPr>
            <a:r>
              <a:rPr lang="en-US"/>
              <a:t>To get to know a </a:t>
            </a:r>
            <a:r>
              <a:rPr lang="en-US" b="1" i="1">
                <a:solidFill>
                  <a:srgbClr val="080808"/>
                </a:solidFill>
              </a:rPr>
              <a:t>toolbox</a:t>
            </a:r>
            <a:r>
              <a:rPr lang="en-US"/>
              <a:t> of </a:t>
            </a:r>
            <a:r>
              <a:rPr lang="en-US" b="1" i="1">
                <a:solidFill>
                  <a:srgbClr val="080808"/>
                </a:solidFill>
              </a:rPr>
              <a:t>classical</a:t>
            </a:r>
            <a:r>
              <a:rPr lang="en-US" i="1"/>
              <a:t> </a:t>
            </a:r>
            <a:r>
              <a:rPr lang="en-US"/>
              <a:t>algorithms.</a:t>
            </a:r>
          </a:p>
          <a:p>
            <a:pPr eaLnBrk="1" hangingPunct="1">
              <a:lnSpc>
                <a:spcPct val="120000"/>
              </a:lnSpc>
              <a:defRPr/>
            </a:pPr>
            <a:r>
              <a:rPr lang="en-US"/>
              <a:t>To reason (in a precise and formal way) about the </a:t>
            </a:r>
            <a:r>
              <a:rPr lang="en-US" b="1" i="1">
                <a:solidFill>
                  <a:srgbClr val="080808"/>
                </a:solidFill>
              </a:rPr>
              <a:t>efficiency</a:t>
            </a:r>
            <a:r>
              <a:rPr lang="en-US"/>
              <a:t> and the </a:t>
            </a:r>
            <a:r>
              <a:rPr lang="en-US" b="1" i="1">
                <a:solidFill>
                  <a:srgbClr val="080808"/>
                </a:solidFill>
              </a:rPr>
              <a:t>correctness</a:t>
            </a:r>
            <a:r>
              <a:rPr lang="en-US"/>
              <a:t> of algorithms.</a:t>
            </a:r>
          </a:p>
        </p:txBody>
      </p:sp>
      <p:sp>
        <p:nvSpPr>
          <p:cNvPr id="6" name="Footer Placeholder 6">
            <a:extLst>
              <a:ext uri="{FF2B5EF4-FFF2-40B4-BE49-F238E27FC236}">
                <a16:creationId xmlns:a16="http://schemas.microsoft.com/office/drawing/2014/main" id="{303AFB2F-A4CA-49DC-9D36-96FC7ECA0E8C}"/>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F92900E1-347F-4CDB-8403-0367A45A3785}" type="slidenum">
              <a:rPr lang="en-US" smtClean="0"/>
              <a:pPr/>
              <a:t>27</a:t>
            </a:fld>
            <a:endParaRPr lang="en-US"/>
          </a:p>
        </p:txBody>
      </p:sp>
      <p:sp>
        <p:nvSpPr>
          <p:cNvPr id="2" name="Rectangle 2"/>
          <p:cNvSpPr>
            <a:spLocks noGrp="1" noChangeArrowheads="1"/>
          </p:cNvSpPr>
          <p:nvPr>
            <p:ph type="title"/>
          </p:nvPr>
        </p:nvSpPr>
        <p:spPr/>
        <p:txBody>
          <a:bodyPr/>
          <a:lstStyle/>
          <a:p>
            <a:pPr eaLnBrk="1" hangingPunct="1">
              <a:defRPr/>
            </a:pPr>
            <a:r>
              <a:rPr lang="de-DE"/>
              <a:t>I would request all of you to...</a:t>
            </a:r>
            <a:endParaRPr lang="en-US"/>
          </a:p>
        </p:txBody>
      </p:sp>
      <p:sp>
        <p:nvSpPr>
          <p:cNvPr id="3" name="Rectangle 3"/>
          <p:cNvSpPr>
            <a:spLocks noGrp="1" noChangeArrowheads="1"/>
          </p:cNvSpPr>
          <p:nvPr>
            <p:ph type="body" idx="1"/>
          </p:nvPr>
        </p:nvSpPr>
        <p:spPr>
          <a:xfrm>
            <a:off x="0" y="1171575"/>
            <a:ext cx="11761788" cy="4956175"/>
          </a:xfrm>
        </p:spPr>
        <p:txBody>
          <a:bodyPr/>
          <a:lstStyle/>
          <a:p>
            <a:pPr eaLnBrk="1" hangingPunct="1">
              <a:lnSpc>
                <a:spcPct val="110000"/>
              </a:lnSpc>
              <a:defRPr/>
            </a:pPr>
            <a:r>
              <a:rPr lang="de-DE"/>
              <a:t>Be </a:t>
            </a:r>
            <a:r>
              <a:rPr lang="de-DE" b="1" i="1">
                <a:solidFill>
                  <a:srgbClr val="080808"/>
                </a:solidFill>
              </a:rPr>
              <a:t>simple</a:t>
            </a:r>
            <a:r>
              <a:rPr lang="de-DE" b="1"/>
              <a:t> </a:t>
            </a:r>
            <a:r>
              <a:rPr lang="de-DE"/>
              <a:t>and</a:t>
            </a:r>
            <a:r>
              <a:rPr lang="de-DE" b="1"/>
              <a:t> </a:t>
            </a:r>
            <a:r>
              <a:rPr lang="de-DE" b="1" i="1">
                <a:solidFill>
                  <a:srgbClr val="080808"/>
                </a:solidFill>
              </a:rPr>
              <a:t>precise</a:t>
            </a:r>
            <a:r>
              <a:rPr lang="de-DE" i="1">
                <a:solidFill>
                  <a:srgbClr val="FFFF00"/>
                </a:solidFill>
              </a:rPr>
              <a:t> </a:t>
            </a:r>
            <a:r>
              <a:rPr lang="de-DE"/>
              <a:t>in understanding the problem</a:t>
            </a:r>
          </a:p>
          <a:p>
            <a:pPr eaLnBrk="1" hangingPunct="1">
              <a:lnSpc>
                <a:spcPct val="110000"/>
              </a:lnSpc>
              <a:defRPr/>
            </a:pPr>
            <a:r>
              <a:rPr lang="de-DE"/>
              <a:t>Solve the problem first on the paper and then keyed in on the computer.</a:t>
            </a:r>
          </a:p>
          <a:p>
            <a:pPr eaLnBrk="1" hangingPunct="1">
              <a:lnSpc>
                <a:spcPct val="110000"/>
              </a:lnSpc>
              <a:defRPr/>
            </a:pPr>
            <a:r>
              <a:rPr lang="de-DE"/>
              <a:t>During lectures:</a:t>
            </a:r>
          </a:p>
          <a:p>
            <a:pPr lvl="1" eaLnBrk="1" hangingPunct="1">
              <a:lnSpc>
                <a:spcPct val="110000"/>
              </a:lnSpc>
              <a:defRPr/>
            </a:pPr>
            <a:r>
              <a:rPr lang="de-DE"/>
              <a:t>Interaction is welcome; </a:t>
            </a:r>
            <a:r>
              <a:rPr lang="de-DE" b="1">
                <a:solidFill>
                  <a:srgbClr val="080808"/>
                </a:solidFill>
              </a:rPr>
              <a:t>ask questions</a:t>
            </a:r>
            <a:r>
              <a:rPr lang="de-DE"/>
              <a:t>.</a:t>
            </a:r>
          </a:p>
          <a:p>
            <a:pPr lvl="1" eaLnBrk="1" hangingPunct="1">
              <a:lnSpc>
                <a:spcPct val="110000"/>
              </a:lnSpc>
              <a:defRPr/>
            </a:pPr>
            <a:r>
              <a:rPr lang="de-DE"/>
              <a:t>Additional explanations and examples if desired.</a:t>
            </a:r>
          </a:p>
          <a:p>
            <a:pPr lvl="1" eaLnBrk="1" hangingPunct="1">
              <a:lnSpc>
                <a:spcPct val="110000"/>
              </a:lnSpc>
              <a:defRPr/>
            </a:pPr>
            <a:r>
              <a:rPr lang="de-DE"/>
              <a:t>Speed up/slow down the progress.</a:t>
            </a:r>
            <a:endParaRPr lang="en-US"/>
          </a:p>
        </p:txBody>
      </p:sp>
      <p:sp>
        <p:nvSpPr>
          <p:cNvPr id="6" name="Footer Placeholder 6">
            <a:extLst>
              <a:ext uri="{FF2B5EF4-FFF2-40B4-BE49-F238E27FC236}">
                <a16:creationId xmlns:a16="http://schemas.microsoft.com/office/drawing/2014/main" id="{68AC0591-EA33-42D0-B200-63DF16885266}"/>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4F959481-D344-4A8F-B9CF-E84D45F00964}" type="slidenum">
              <a:rPr lang="en-US" smtClean="0"/>
              <a:pPr/>
              <a:t>28</a:t>
            </a:fld>
            <a:endParaRPr lang="en-US"/>
          </a:p>
        </p:txBody>
      </p:sp>
      <p:sp>
        <p:nvSpPr>
          <p:cNvPr id="227330" name="Rectangle 2"/>
          <p:cNvSpPr>
            <a:spLocks noGrp="1" noChangeArrowheads="1"/>
          </p:cNvSpPr>
          <p:nvPr>
            <p:ph type="title"/>
          </p:nvPr>
        </p:nvSpPr>
        <p:spPr/>
        <p:txBody>
          <a:bodyPr/>
          <a:lstStyle/>
          <a:p>
            <a:pPr eaLnBrk="1" hangingPunct="1">
              <a:defRPr/>
            </a:pPr>
            <a:r>
              <a:rPr lang="en-US"/>
              <a:t>??????</a:t>
            </a:r>
          </a:p>
        </p:txBody>
      </p:sp>
      <p:sp>
        <p:nvSpPr>
          <p:cNvPr id="227331" name="Rectangle 3"/>
          <p:cNvSpPr>
            <a:spLocks noGrp="1" noChangeArrowheads="1"/>
          </p:cNvSpPr>
          <p:nvPr>
            <p:ph type="body" idx="1"/>
          </p:nvPr>
        </p:nvSpPr>
        <p:spPr/>
        <p:txBody>
          <a:bodyPr/>
          <a:lstStyle/>
          <a:p>
            <a:pPr algn="ctr" eaLnBrk="1" hangingPunct="1">
              <a:buFontTx/>
              <a:buNone/>
              <a:defRPr/>
            </a:pPr>
            <a:r>
              <a:rPr lang="en-US" sz="10600" b="1">
                <a:solidFill>
                  <a:srgbClr val="080808"/>
                </a:solidFill>
              </a:rPr>
              <a:t>What is Algorithm?</a:t>
            </a:r>
          </a:p>
        </p:txBody>
      </p:sp>
      <p:sp>
        <p:nvSpPr>
          <p:cNvPr id="6" name="Footer Placeholder 6">
            <a:extLst>
              <a:ext uri="{FF2B5EF4-FFF2-40B4-BE49-F238E27FC236}">
                <a16:creationId xmlns:a16="http://schemas.microsoft.com/office/drawing/2014/main" id="{7B3E0320-C07B-47C1-AE70-E09C27F02D8A}"/>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CB2971DA-AC7E-4E84-A2D5-9701CD0E6D54}" type="slidenum">
              <a:rPr lang="en-US" smtClean="0"/>
              <a:pPr/>
              <a:t>29</a:t>
            </a:fld>
            <a:endParaRPr lang="en-US"/>
          </a:p>
        </p:txBody>
      </p:sp>
      <p:sp>
        <p:nvSpPr>
          <p:cNvPr id="224266" name="AutoShape 10"/>
          <p:cNvSpPr>
            <a:spLocks noChangeArrowheads="1"/>
          </p:cNvSpPr>
          <p:nvPr/>
        </p:nvSpPr>
        <p:spPr bwMode="auto">
          <a:xfrm>
            <a:off x="2946400" y="1450975"/>
            <a:ext cx="6397625" cy="461963"/>
          </a:xfrm>
          <a:prstGeom prst="rightArrow">
            <a:avLst>
              <a:gd name="adj1" fmla="val 53269"/>
              <a:gd name="adj2" fmla="val 52254"/>
            </a:avLst>
          </a:prstGeom>
          <a:noFill/>
          <a:ln w="9525">
            <a:solidFill>
              <a:srgbClr val="080808"/>
            </a:solidFill>
            <a:miter lim="800000"/>
            <a:headEnd/>
            <a:tailEnd/>
          </a:ln>
        </p:spPr>
        <p:txBody>
          <a:bodyPr wrap="none" anchor="ctr"/>
          <a:lstStyle/>
          <a:p>
            <a:pPr eaLnBrk="1" hangingPunct="1"/>
            <a:endParaRPr lang="en-US"/>
          </a:p>
        </p:txBody>
      </p:sp>
      <p:sp>
        <p:nvSpPr>
          <p:cNvPr id="224274" name="AutoShape 18"/>
          <p:cNvSpPr>
            <a:spLocks noChangeArrowheads="1"/>
          </p:cNvSpPr>
          <p:nvPr/>
        </p:nvSpPr>
        <p:spPr bwMode="auto">
          <a:xfrm>
            <a:off x="2946400" y="1447800"/>
            <a:ext cx="6397625" cy="461963"/>
          </a:xfrm>
          <a:prstGeom prst="rightArrow">
            <a:avLst>
              <a:gd name="adj1" fmla="val 100000"/>
              <a:gd name="adj2" fmla="val 6219"/>
            </a:avLst>
          </a:prstGeom>
          <a:solidFill>
            <a:schemeClr val="bg1"/>
          </a:solidFill>
          <a:ln w="9525">
            <a:solidFill>
              <a:schemeClr val="bg1"/>
            </a:solidFill>
            <a:miter lim="800000"/>
            <a:headEnd/>
            <a:tailEnd/>
          </a:ln>
        </p:spPr>
        <p:txBody>
          <a:bodyPr wrap="none" anchor="ctr"/>
          <a:lstStyle/>
          <a:p>
            <a:pPr eaLnBrk="1" hangingPunct="1"/>
            <a:endParaRPr lang="en-US"/>
          </a:p>
        </p:txBody>
      </p:sp>
      <p:sp>
        <p:nvSpPr>
          <p:cNvPr id="224258" name="Rectangle 2"/>
          <p:cNvSpPr>
            <a:spLocks noGrp="1" noChangeArrowheads="1"/>
          </p:cNvSpPr>
          <p:nvPr>
            <p:ph type="title"/>
          </p:nvPr>
        </p:nvSpPr>
        <p:spPr>
          <a:xfrm>
            <a:off x="38100" y="19050"/>
            <a:ext cx="12150725" cy="582613"/>
          </a:xfrm>
        </p:spPr>
        <p:txBody>
          <a:bodyPr/>
          <a:lstStyle/>
          <a:p>
            <a:pPr eaLnBrk="1" hangingPunct="1">
              <a:defRPr/>
            </a:pPr>
            <a:r>
              <a:rPr lang="en-US" sz="4000"/>
              <a:t>Informally</a:t>
            </a:r>
          </a:p>
        </p:txBody>
      </p:sp>
      <p:sp>
        <p:nvSpPr>
          <p:cNvPr id="224259" name="Rectangle 3"/>
          <p:cNvSpPr>
            <a:spLocks noGrp="1" noChangeArrowheads="1"/>
          </p:cNvSpPr>
          <p:nvPr>
            <p:ph type="body" idx="1"/>
          </p:nvPr>
        </p:nvSpPr>
        <p:spPr>
          <a:xfrm>
            <a:off x="0" y="2755900"/>
            <a:ext cx="12188825" cy="3644900"/>
          </a:xfrm>
        </p:spPr>
        <p:txBody>
          <a:bodyPr/>
          <a:lstStyle/>
          <a:p>
            <a:pPr eaLnBrk="1" hangingPunct="1">
              <a:lnSpc>
                <a:spcPct val="120000"/>
              </a:lnSpc>
              <a:defRPr/>
            </a:pPr>
            <a:r>
              <a:rPr lang="en-US" sz="2400"/>
              <a:t>An algorithm is thus a sequence of </a:t>
            </a:r>
            <a:r>
              <a:rPr lang="en-US" sz="2400" b="1" i="1">
                <a:solidFill>
                  <a:srgbClr val="080808"/>
                </a:solidFill>
              </a:rPr>
              <a:t>computational steps</a:t>
            </a:r>
            <a:r>
              <a:rPr lang="en-US" sz="2400"/>
              <a:t> that transform the input into the output.</a:t>
            </a:r>
          </a:p>
          <a:p>
            <a:pPr eaLnBrk="1" hangingPunct="1">
              <a:lnSpc>
                <a:spcPct val="120000"/>
              </a:lnSpc>
              <a:defRPr/>
            </a:pPr>
            <a:r>
              <a:rPr lang="en-GB" sz="2400"/>
              <a:t>Solving a given problem:</a:t>
            </a:r>
          </a:p>
          <a:p>
            <a:pPr lvl="1" eaLnBrk="1" hangingPunct="1">
              <a:lnSpc>
                <a:spcPct val="120000"/>
              </a:lnSpc>
              <a:defRPr/>
            </a:pPr>
            <a:r>
              <a:rPr lang="en-GB" sz="2000" b="1">
                <a:solidFill>
                  <a:srgbClr val="080808"/>
                </a:solidFill>
              </a:rPr>
              <a:t>Data structure:</a:t>
            </a:r>
            <a:r>
              <a:rPr lang="en-GB" sz="2000"/>
              <a:t> </a:t>
            </a:r>
            <a:r>
              <a:rPr lang="en-GB" sz="2000" i="1"/>
              <a:t>Organization of data</a:t>
            </a:r>
            <a:r>
              <a:rPr lang="en-GB" sz="2000"/>
              <a:t> to solve the problem at hand.</a:t>
            </a:r>
            <a:endParaRPr lang="en-GB" sz="2000" b="1"/>
          </a:p>
          <a:p>
            <a:pPr lvl="1" eaLnBrk="1" hangingPunct="1">
              <a:lnSpc>
                <a:spcPct val="120000"/>
              </a:lnSpc>
              <a:defRPr/>
            </a:pPr>
            <a:r>
              <a:rPr lang="en-GB" sz="2000" b="1">
                <a:solidFill>
                  <a:srgbClr val="080808"/>
                </a:solidFill>
              </a:rPr>
              <a:t>Algorithm:</a:t>
            </a:r>
            <a:r>
              <a:rPr lang="en-GB" sz="2000"/>
              <a:t> Outline, the essence of a computational procedure, step-by-step instructions.</a:t>
            </a:r>
          </a:p>
          <a:p>
            <a:pPr lvl="1" eaLnBrk="1" hangingPunct="1">
              <a:lnSpc>
                <a:spcPct val="120000"/>
              </a:lnSpc>
              <a:defRPr/>
            </a:pPr>
            <a:r>
              <a:rPr lang="en-GB" sz="2000" b="1">
                <a:solidFill>
                  <a:srgbClr val="080808"/>
                </a:solidFill>
              </a:rPr>
              <a:t>Program:</a:t>
            </a:r>
            <a:r>
              <a:rPr lang="en-GB" sz="2000"/>
              <a:t> Implementation of an algorithm in some programming language.</a:t>
            </a:r>
            <a:endParaRPr lang="en-US" sz="2000"/>
          </a:p>
        </p:txBody>
      </p:sp>
      <p:grpSp>
        <p:nvGrpSpPr>
          <p:cNvPr id="2" name="Group 13"/>
          <p:cNvGrpSpPr>
            <a:grpSpLocks/>
          </p:cNvGrpSpPr>
          <p:nvPr/>
        </p:nvGrpSpPr>
        <p:grpSpPr bwMode="auto">
          <a:xfrm>
            <a:off x="609600" y="942975"/>
            <a:ext cx="2198688" cy="1419225"/>
            <a:chOff x="641" y="1122"/>
            <a:chExt cx="1039" cy="894"/>
          </a:xfrm>
        </p:grpSpPr>
        <p:sp>
          <p:nvSpPr>
            <p:cNvPr id="38930" name="Rectangle 5"/>
            <p:cNvSpPr>
              <a:spLocks noChangeArrowheads="1"/>
            </p:cNvSpPr>
            <p:nvPr/>
          </p:nvSpPr>
          <p:spPr bwMode="auto">
            <a:xfrm>
              <a:off x="672" y="1122"/>
              <a:ext cx="1008" cy="894"/>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224262" name="Text Box 6"/>
            <p:cNvSpPr txBox="1">
              <a:spLocks noChangeArrowheads="1"/>
            </p:cNvSpPr>
            <p:nvPr/>
          </p:nvSpPr>
          <p:spPr bwMode="auto">
            <a:xfrm>
              <a:off x="641" y="1152"/>
              <a:ext cx="1039" cy="640"/>
            </a:xfrm>
            <a:prstGeom prst="rect">
              <a:avLst/>
            </a:prstGeom>
            <a:noFill/>
            <a:ln w="9525">
              <a:noFill/>
              <a:miter lim="800000"/>
              <a:headEnd/>
              <a:tailEnd/>
            </a:ln>
            <a:effectLst/>
          </p:spPr>
          <p:txBody>
            <a:bodyPr>
              <a:spAutoFit/>
            </a:bodyPr>
            <a:lstStyle/>
            <a:p>
              <a:pPr eaLnBrk="1" hangingPunct="1">
                <a:defRPr/>
              </a:pPr>
              <a:r>
                <a:rPr lang="en-US">
                  <a:effectLst>
                    <a:outerShdw blurRad="38100" dist="38100" dir="2700000" algn="tl">
                      <a:srgbClr val="C0C0C0"/>
                    </a:outerShdw>
                  </a:effectLst>
                  <a:latin typeface="Verdana" pitchFamily="34" charset="0"/>
                </a:rPr>
                <a:t>takes some value or set of values as</a:t>
              </a:r>
              <a:r>
                <a:rPr lang="en-US">
                  <a:latin typeface="Verdana" pitchFamily="34" charset="0"/>
                </a:rPr>
                <a:t> </a:t>
              </a:r>
              <a:r>
                <a:rPr lang="en-US" sz="2400" b="1" i="1">
                  <a:solidFill>
                    <a:srgbClr val="080808"/>
                  </a:solidFill>
                  <a:effectLst>
                    <a:outerShdw blurRad="38100" dist="38100" dir="2700000" algn="tl">
                      <a:srgbClr val="C0C0C0"/>
                    </a:outerShdw>
                  </a:effectLst>
                  <a:latin typeface="Tahoma" pitchFamily="34" charset="0"/>
                </a:rPr>
                <a:t>input</a:t>
              </a:r>
            </a:p>
          </p:txBody>
        </p:sp>
      </p:grpSp>
      <p:grpSp>
        <p:nvGrpSpPr>
          <p:cNvPr id="3" name="Group 15"/>
          <p:cNvGrpSpPr>
            <a:grpSpLocks/>
          </p:cNvGrpSpPr>
          <p:nvPr/>
        </p:nvGrpSpPr>
        <p:grpSpPr bwMode="auto">
          <a:xfrm>
            <a:off x="9471025" y="914400"/>
            <a:ext cx="2209800" cy="1447800"/>
            <a:chOff x="4236" y="1104"/>
            <a:chExt cx="1044" cy="912"/>
          </a:xfrm>
        </p:grpSpPr>
        <p:sp>
          <p:nvSpPr>
            <p:cNvPr id="38928" name="Rectangle 11"/>
            <p:cNvSpPr>
              <a:spLocks noChangeArrowheads="1"/>
            </p:cNvSpPr>
            <p:nvPr/>
          </p:nvSpPr>
          <p:spPr bwMode="auto">
            <a:xfrm>
              <a:off x="4236" y="1122"/>
              <a:ext cx="996" cy="894"/>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224268" name="Text Box 12"/>
            <p:cNvSpPr txBox="1">
              <a:spLocks noChangeArrowheads="1"/>
            </p:cNvSpPr>
            <p:nvPr/>
          </p:nvSpPr>
          <p:spPr bwMode="auto">
            <a:xfrm>
              <a:off x="4292" y="1104"/>
              <a:ext cx="988" cy="756"/>
            </a:xfrm>
            <a:prstGeom prst="rect">
              <a:avLst/>
            </a:prstGeom>
            <a:noFill/>
            <a:ln w="9525">
              <a:noFill/>
              <a:miter lim="800000"/>
              <a:headEnd/>
              <a:tailEnd/>
            </a:ln>
            <a:effectLst/>
          </p:spPr>
          <p:txBody>
            <a:bodyPr>
              <a:spAutoFit/>
            </a:bodyPr>
            <a:lstStyle/>
            <a:p>
              <a:pPr eaLnBrk="1" hangingPunct="1">
                <a:defRPr/>
              </a:pPr>
              <a:r>
                <a:rPr lang="en-US">
                  <a:effectLst>
                    <a:outerShdw blurRad="38100" dist="38100" dir="2700000" algn="tl">
                      <a:srgbClr val="C0C0C0"/>
                    </a:outerShdw>
                  </a:effectLst>
                  <a:latin typeface="Verdana" pitchFamily="34" charset="0"/>
                </a:rPr>
                <a:t>produces some value or set of values, as </a:t>
              </a:r>
              <a:r>
                <a:rPr lang="en-US" b="1" i="1">
                  <a:solidFill>
                    <a:srgbClr val="080808"/>
                  </a:solidFill>
                  <a:effectLst>
                    <a:outerShdw blurRad="38100" dist="38100" dir="2700000" algn="tl">
                      <a:srgbClr val="C0C0C0"/>
                    </a:outerShdw>
                  </a:effectLst>
                  <a:latin typeface="Verdana" pitchFamily="34" charset="0"/>
                </a:rPr>
                <a:t>output</a:t>
              </a:r>
            </a:p>
          </p:txBody>
        </p:sp>
      </p:grpSp>
      <p:grpSp>
        <p:nvGrpSpPr>
          <p:cNvPr id="4" name="Group 19"/>
          <p:cNvGrpSpPr>
            <a:grpSpLocks/>
          </p:cNvGrpSpPr>
          <p:nvPr/>
        </p:nvGrpSpPr>
        <p:grpSpPr bwMode="auto">
          <a:xfrm>
            <a:off x="2946400" y="1022350"/>
            <a:ext cx="6338888" cy="1341438"/>
            <a:chOff x="1392" y="644"/>
            <a:chExt cx="2996" cy="845"/>
          </a:xfrm>
        </p:grpSpPr>
        <p:sp>
          <p:nvSpPr>
            <p:cNvPr id="38924" name="AutoShape 7"/>
            <p:cNvSpPr>
              <a:spLocks noChangeArrowheads="1"/>
            </p:cNvSpPr>
            <p:nvPr/>
          </p:nvSpPr>
          <p:spPr bwMode="auto">
            <a:xfrm>
              <a:off x="1392" y="912"/>
              <a:ext cx="313" cy="291"/>
            </a:xfrm>
            <a:prstGeom prst="rightArrow">
              <a:avLst>
                <a:gd name="adj1" fmla="val 50000"/>
                <a:gd name="adj2" fmla="val 26890"/>
              </a:avLst>
            </a:prstGeom>
            <a:solidFill>
              <a:schemeClr val="bg1"/>
            </a:solidFill>
            <a:ln w="9525">
              <a:solidFill>
                <a:srgbClr val="080808"/>
              </a:solidFill>
              <a:miter lim="800000"/>
              <a:headEnd/>
              <a:tailEnd/>
            </a:ln>
          </p:spPr>
          <p:txBody>
            <a:bodyPr wrap="none" anchor="ctr"/>
            <a:lstStyle/>
            <a:p>
              <a:pPr eaLnBrk="1" hangingPunct="1"/>
              <a:endParaRPr lang="en-US"/>
            </a:p>
          </p:txBody>
        </p:sp>
        <p:sp>
          <p:nvSpPr>
            <p:cNvPr id="224265" name="Text Box 9"/>
            <p:cNvSpPr txBox="1">
              <a:spLocks noChangeArrowheads="1"/>
            </p:cNvSpPr>
            <p:nvPr/>
          </p:nvSpPr>
          <p:spPr bwMode="auto">
            <a:xfrm>
              <a:off x="2016" y="780"/>
              <a:ext cx="1728" cy="407"/>
            </a:xfrm>
            <a:prstGeom prst="rect">
              <a:avLst/>
            </a:prstGeom>
            <a:solidFill>
              <a:schemeClr val="bg1"/>
            </a:solidFill>
            <a:ln w="9525">
              <a:noFill/>
              <a:miter lim="800000"/>
              <a:headEnd/>
              <a:tailEnd/>
            </a:ln>
            <a:effectLst/>
          </p:spPr>
          <p:txBody>
            <a:bodyPr>
              <a:spAutoFit/>
            </a:bodyPr>
            <a:lstStyle/>
            <a:p>
              <a:pPr eaLnBrk="1" hangingPunct="1">
                <a:defRPr/>
              </a:pPr>
              <a:r>
                <a:rPr lang="en-US" b="1" i="1">
                  <a:solidFill>
                    <a:srgbClr val="080808"/>
                  </a:solidFill>
                  <a:effectLst>
                    <a:outerShdw blurRad="38100" dist="38100" dir="2700000" algn="tl">
                      <a:srgbClr val="C0C0C0"/>
                    </a:outerShdw>
                  </a:effectLst>
                  <a:latin typeface="Verdana" pitchFamily="34" charset="0"/>
                </a:rPr>
                <a:t>Algorithm:</a:t>
              </a:r>
              <a:r>
                <a:rPr lang="en-US">
                  <a:effectLst>
                    <a:outerShdw blurRad="38100" dist="38100" dir="2700000" algn="tl">
                      <a:srgbClr val="C0C0C0"/>
                    </a:outerShdw>
                  </a:effectLst>
                  <a:latin typeface="Verdana" pitchFamily="34" charset="0"/>
                </a:rPr>
                <a:t> any well-defined computational procedure</a:t>
              </a:r>
            </a:p>
          </p:txBody>
        </p:sp>
        <p:sp>
          <p:nvSpPr>
            <p:cNvPr id="38926" name="AutoShape 17"/>
            <p:cNvSpPr>
              <a:spLocks noChangeArrowheads="1"/>
            </p:cNvSpPr>
            <p:nvPr/>
          </p:nvSpPr>
          <p:spPr bwMode="auto">
            <a:xfrm>
              <a:off x="4075" y="912"/>
              <a:ext cx="313" cy="291"/>
            </a:xfrm>
            <a:prstGeom prst="rightArrow">
              <a:avLst>
                <a:gd name="adj1" fmla="val 50000"/>
                <a:gd name="adj2" fmla="val 26890"/>
              </a:avLst>
            </a:prstGeom>
            <a:solidFill>
              <a:schemeClr val="bg1"/>
            </a:solidFill>
            <a:ln w="9525">
              <a:solidFill>
                <a:srgbClr val="080808"/>
              </a:solidFill>
              <a:miter lim="800000"/>
              <a:headEnd/>
              <a:tailEnd/>
            </a:ln>
          </p:spPr>
          <p:txBody>
            <a:bodyPr wrap="none" anchor="ctr"/>
            <a:lstStyle/>
            <a:p>
              <a:pPr eaLnBrk="1" hangingPunct="1"/>
              <a:endParaRPr lang="en-US"/>
            </a:p>
          </p:txBody>
        </p:sp>
        <p:sp>
          <p:nvSpPr>
            <p:cNvPr id="38927" name="Oval 8"/>
            <p:cNvSpPr>
              <a:spLocks noChangeArrowheads="1"/>
            </p:cNvSpPr>
            <p:nvPr/>
          </p:nvSpPr>
          <p:spPr bwMode="auto">
            <a:xfrm>
              <a:off x="1776" y="644"/>
              <a:ext cx="2195" cy="845"/>
            </a:xfrm>
            <a:prstGeom prst="ellipse">
              <a:avLst/>
            </a:prstGeom>
            <a:noFill/>
            <a:ln w="19050">
              <a:solidFill>
                <a:srgbClr val="080808"/>
              </a:solidFill>
              <a:miter lim="800000"/>
              <a:headEnd/>
              <a:tailEnd/>
            </a:ln>
          </p:spPr>
          <p:txBody>
            <a:bodyPr wrap="none" anchor="ctr"/>
            <a:lstStyle/>
            <a:p>
              <a:pPr eaLnBrk="1" hangingPunct="1"/>
              <a:endParaRPr lang="en-US"/>
            </a:p>
          </p:txBody>
        </p:sp>
      </p:grpSp>
      <p:sp>
        <p:nvSpPr>
          <p:cNvPr id="19" name="Footer Placeholder 6">
            <a:extLst>
              <a:ext uri="{FF2B5EF4-FFF2-40B4-BE49-F238E27FC236}">
                <a16:creationId xmlns:a16="http://schemas.microsoft.com/office/drawing/2014/main" id="{DE93DE75-AE32-4C46-8873-F6BB5F5E4AD6}"/>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224266"/>
                                        </p:tgtEl>
                                        <p:attrNameLst>
                                          <p:attrName>style.visibility</p:attrName>
                                        </p:attrNameLst>
                                      </p:cBhvr>
                                      <p:to>
                                        <p:strVal val="visible"/>
                                      </p:to>
                                    </p:set>
                                    <p:animEffect transition="in" filter="checkerboard(across)">
                                      <p:cBhvr>
                                        <p:cTn id="11" dur="500"/>
                                        <p:tgtEl>
                                          <p:spTgt spid="224266"/>
                                        </p:tgtEl>
                                      </p:cBhvr>
                                    </p:animEffect>
                                  </p:childTnLst>
                                </p:cTn>
                              </p:par>
                              <p:par>
                                <p:cTn id="12" presetID="1"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24274"/>
                                        </p:tgtEl>
                                        <p:attrNameLst>
                                          <p:attrName>style.visibility</p:attrName>
                                        </p:attrNameLst>
                                      </p:cBhvr>
                                      <p:to>
                                        <p:strVal val="visible"/>
                                      </p:to>
                                    </p:set>
                                  </p:childTnLst>
                                </p:cTn>
                              </p:par>
                              <p:par>
                                <p:cTn id="18" presetID="5" presetClass="entr" presetSubtype="1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checkerboard(across)">
                                      <p:cBhvr>
                                        <p:cTn id="20" dur="500"/>
                                        <p:tgtEl>
                                          <p:spTgt spid="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4259">
                                            <p:txEl>
                                              <p:pRg st="0" end="0"/>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4259">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4259">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4259">
                                            <p:txEl>
                                              <p:pRg st="3" end="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42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6" grpId="0" animBg="1"/>
      <p:bldP spid="224274" grpId="0" animBg="1"/>
      <p:bldP spid="22425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ja-JP" sz="4000" dirty="0"/>
              <a:t>Vision &amp; Mission of AIUB</a:t>
            </a:r>
            <a:endParaRPr lang="en-US" sz="4000" dirty="0"/>
          </a:p>
        </p:txBody>
      </p:sp>
      <p:sp>
        <p:nvSpPr>
          <p:cNvPr id="3" name="Content Placeholder 2"/>
          <p:cNvSpPr>
            <a:spLocks noGrp="1"/>
          </p:cNvSpPr>
          <p:nvPr>
            <p:ph idx="1"/>
          </p:nvPr>
        </p:nvSpPr>
        <p:spPr>
          <a:xfrm>
            <a:off x="282574" y="1957388"/>
            <a:ext cx="11779251" cy="1338262"/>
          </a:xfrm>
        </p:spPr>
        <p:txBody>
          <a:bodyPr>
            <a:normAutofit/>
          </a:bodyPr>
          <a:lstStyle/>
          <a:p>
            <a:pPr marL="0" indent="0" algn="just">
              <a:buFontTx/>
              <a:buNone/>
              <a:defRPr/>
            </a:pPr>
            <a:r>
              <a:rPr lang="en-US" altLang="ja-JP" sz="2000" dirty="0"/>
              <a:t>AMERICAN INTERNATIONAL UNIVERSITY-BANGLADESH (AIUB) envisions promoting professionals and excellent leadership catering to the technological progress and development needs of the country.</a:t>
            </a:r>
          </a:p>
        </p:txBody>
      </p:sp>
      <p:sp>
        <p:nvSpPr>
          <p:cNvPr id="4" name="Title 1"/>
          <p:cNvSpPr txBox="1">
            <a:spLocks/>
          </p:cNvSpPr>
          <p:nvPr/>
        </p:nvSpPr>
        <p:spPr>
          <a:xfrm>
            <a:off x="109538" y="3295650"/>
            <a:ext cx="11972925" cy="866775"/>
          </a:xfrm>
          <a:prstGeom prst="rect">
            <a:avLst/>
          </a:prstGeom>
        </p:spPr>
        <p:txBody>
          <a:bodyPr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pPr>
              <a:defRPr/>
            </a:pPr>
            <a:r>
              <a:rPr lang="en-US" altLang="ja-JP" sz="3600" b="1" dirty="0"/>
              <a:t>Mission</a:t>
            </a:r>
            <a:endParaRPr lang="en-US" sz="4000" b="1" dirty="0"/>
          </a:p>
        </p:txBody>
      </p:sp>
      <p:sp>
        <p:nvSpPr>
          <p:cNvPr id="11269" name="Content Placeholder 2"/>
          <p:cNvSpPr txBox="1">
            <a:spLocks/>
          </p:cNvSpPr>
          <p:nvPr/>
        </p:nvSpPr>
        <p:spPr bwMode="auto">
          <a:xfrm>
            <a:off x="303212" y="4162425"/>
            <a:ext cx="11779251" cy="2087563"/>
          </a:xfrm>
          <a:prstGeom prst="rect">
            <a:avLst/>
          </a:prstGeom>
          <a:noFill/>
          <a:ln w="9525">
            <a:noFill/>
            <a:miter lim="800000"/>
            <a:headEnd/>
            <a:tailEnd/>
          </a:ln>
        </p:spPr>
        <p:txBody>
          <a:bodyPr/>
          <a:lstStyle/>
          <a:p>
            <a:pPr algn="just" eaLnBrk="1" hangingPunct="1">
              <a:lnSpc>
                <a:spcPct val="90000"/>
              </a:lnSpc>
              <a:spcBef>
                <a:spcPts val="1000"/>
              </a:spcBef>
              <a:buFont typeface="Arial" charset="0"/>
              <a:buNone/>
            </a:pPr>
            <a:r>
              <a:rPr lang="en-US" altLang="ja-JP" sz="2000" dirty="0">
                <a:ea typeface="MS PGothic" pitchFamily="34" charset="-128"/>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p>
        </p:txBody>
      </p:sp>
      <p:sp>
        <p:nvSpPr>
          <p:cNvPr id="11271" name="Footer Placeholder 6"/>
          <p:cNvSpPr>
            <a:spLocks noGrp="1"/>
          </p:cNvSpPr>
          <p:nvPr>
            <p:ph type="ftr" sz="quarter" idx="11"/>
          </p:nvPr>
        </p:nvSpPr>
        <p:spPr>
          <a:noFill/>
        </p:spPr>
        <p:txBody>
          <a:bodyPr/>
          <a:lstStyle/>
          <a:p>
            <a:r>
              <a:rPr lang="en-US" sz="1200" dirty="0"/>
              <a:t>AIUB::CSC2211::Algorithm</a:t>
            </a:r>
          </a:p>
        </p:txBody>
      </p:sp>
      <p:sp>
        <p:nvSpPr>
          <p:cNvPr id="11272" name="Slide Number Placeholder 7"/>
          <p:cNvSpPr>
            <a:spLocks noGrp="1"/>
          </p:cNvSpPr>
          <p:nvPr>
            <p:ph type="sldNum" sz="quarter" idx="12"/>
          </p:nvPr>
        </p:nvSpPr>
        <p:spPr>
          <a:noFill/>
        </p:spPr>
        <p:txBody>
          <a:bodyPr/>
          <a:lstStyle/>
          <a:p>
            <a:r>
              <a:rPr lang="en-US" sz="1200"/>
              <a:t>Lecture01-Introduction </a:t>
            </a:r>
            <a:r>
              <a:rPr lang="en-US" sz="1200">
                <a:sym typeface="Wingdings" pitchFamily="2" charset="2"/>
              </a:rPr>
              <a:t></a:t>
            </a:r>
            <a:r>
              <a:rPr lang="en-US" sz="1200"/>
              <a:t> </a:t>
            </a:r>
            <a:fld id="{43065130-6198-4BDC-8518-28056A371628}" type="slidenum">
              <a:rPr lang="en-US" sz="1200" smtClean="0"/>
              <a:pPr/>
              <a:t>3</a:t>
            </a:fld>
            <a:endParaRPr lang="en-US" sz="1200"/>
          </a:p>
        </p:txBody>
      </p:sp>
      <p:sp>
        <p:nvSpPr>
          <p:cNvPr id="9" name="Title 1"/>
          <p:cNvSpPr txBox="1">
            <a:spLocks/>
          </p:cNvSpPr>
          <p:nvPr/>
        </p:nvSpPr>
        <p:spPr>
          <a:xfrm>
            <a:off x="109538" y="1090613"/>
            <a:ext cx="11972925" cy="866775"/>
          </a:xfrm>
          <a:prstGeom prst="rect">
            <a:avLst/>
          </a:prstGeom>
        </p:spPr>
        <p:txBody>
          <a:bodyPr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pPr>
              <a:defRPr/>
            </a:pPr>
            <a:r>
              <a:rPr lang="en-US" altLang="ja-JP" sz="3600" b="1" dirty="0"/>
              <a:t>Vision</a:t>
            </a:r>
            <a:endParaRPr lang="en-US" sz="4000"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2B0CA20F-6B2F-4614-8584-E40EF6AFC592}" type="slidenum">
              <a:rPr lang="en-US" smtClean="0"/>
              <a:pPr/>
              <a:t>30</a:t>
            </a:fld>
            <a:endParaRPr lang="en-US"/>
          </a:p>
        </p:txBody>
      </p:sp>
      <p:sp>
        <p:nvSpPr>
          <p:cNvPr id="265218" name="Rectangle 2"/>
          <p:cNvSpPr>
            <a:spLocks noGrp="1" noChangeArrowheads="1"/>
          </p:cNvSpPr>
          <p:nvPr>
            <p:ph type="title"/>
          </p:nvPr>
        </p:nvSpPr>
        <p:spPr/>
        <p:txBody>
          <a:bodyPr/>
          <a:lstStyle/>
          <a:p>
            <a:pPr eaLnBrk="1" hangingPunct="1">
              <a:defRPr/>
            </a:pPr>
            <a:r>
              <a:rPr lang="en-US" dirty="0"/>
              <a:t>Kinds of Problem to be solved</a:t>
            </a:r>
          </a:p>
        </p:txBody>
      </p:sp>
      <p:sp>
        <p:nvSpPr>
          <p:cNvPr id="265219" name="Rectangle 3"/>
          <p:cNvSpPr>
            <a:spLocks noGrp="1" noChangeArrowheads="1"/>
          </p:cNvSpPr>
          <p:nvPr>
            <p:ph type="body" idx="1"/>
          </p:nvPr>
        </p:nvSpPr>
        <p:spPr/>
        <p:txBody>
          <a:bodyPr/>
          <a:lstStyle/>
          <a:p>
            <a:pPr eaLnBrk="1" hangingPunct="1">
              <a:lnSpc>
                <a:spcPct val="140000"/>
              </a:lnSpc>
              <a:defRPr/>
            </a:pPr>
            <a:r>
              <a:rPr lang="en-US" sz="2400" b="1">
                <a:latin typeface="Courier New" pitchFamily="49" charset="0"/>
                <a:cs typeface="Courier New" pitchFamily="49" charset="0"/>
              </a:rPr>
              <a:t>Sorting</a:t>
            </a:r>
            <a:r>
              <a:rPr lang="en-US" sz="2400"/>
              <a:t> and </a:t>
            </a:r>
            <a:r>
              <a:rPr lang="en-US" sz="2400" b="1">
                <a:latin typeface="Courier New" pitchFamily="49" charset="0"/>
                <a:cs typeface="Courier New" pitchFamily="49" charset="0"/>
              </a:rPr>
              <a:t>Searching</a:t>
            </a:r>
            <a:r>
              <a:rPr lang="en-US" sz="2400"/>
              <a:t> are the basic and most common computational problem.</a:t>
            </a:r>
          </a:p>
          <a:p>
            <a:pPr eaLnBrk="1" hangingPunct="1">
              <a:lnSpc>
                <a:spcPct val="140000"/>
              </a:lnSpc>
              <a:defRPr/>
            </a:pPr>
            <a:r>
              <a:rPr lang="en-US" sz="2400"/>
              <a:t>Clever algorithms are employed for the Internet</a:t>
            </a:r>
          </a:p>
          <a:p>
            <a:pPr lvl="1" eaLnBrk="1" hangingPunct="1">
              <a:lnSpc>
                <a:spcPct val="140000"/>
              </a:lnSpc>
              <a:defRPr/>
            </a:pPr>
            <a:r>
              <a:rPr lang="en-US" sz="2000"/>
              <a:t>to manage large volume of data transfer.</a:t>
            </a:r>
          </a:p>
          <a:p>
            <a:pPr lvl="1" eaLnBrk="1" hangingPunct="1">
              <a:lnSpc>
                <a:spcPct val="140000"/>
              </a:lnSpc>
              <a:defRPr/>
            </a:pPr>
            <a:r>
              <a:rPr lang="en-US" sz="2000"/>
              <a:t>Finding good routes on which the data will travel.</a:t>
            </a:r>
          </a:p>
          <a:p>
            <a:pPr lvl="1" eaLnBrk="1" hangingPunct="1">
              <a:lnSpc>
                <a:spcPct val="140000"/>
              </a:lnSpc>
              <a:defRPr/>
            </a:pPr>
            <a:r>
              <a:rPr lang="en-US" sz="2000"/>
              <a:t>Search engine to quickly find requested pages.</a:t>
            </a:r>
          </a:p>
          <a:p>
            <a:pPr lvl="1" eaLnBrk="1" hangingPunct="1">
              <a:lnSpc>
                <a:spcPct val="140000"/>
              </a:lnSpc>
              <a:defRPr/>
            </a:pPr>
            <a:r>
              <a:rPr lang="en-US" sz="2000"/>
              <a:t>Etc…</a:t>
            </a:r>
          </a:p>
          <a:p>
            <a:pPr eaLnBrk="1" hangingPunct="1">
              <a:lnSpc>
                <a:spcPct val="140000"/>
              </a:lnSpc>
              <a:defRPr/>
            </a:pPr>
            <a:r>
              <a:rPr lang="en-US" sz="2400"/>
              <a:t>Numerical algorithms and number theory are employed in </a:t>
            </a:r>
            <a:r>
              <a:rPr lang="en-US" sz="2400" b="1">
                <a:latin typeface="Courier New" pitchFamily="49" charset="0"/>
                <a:cs typeface="Courier New" pitchFamily="49" charset="0"/>
              </a:rPr>
              <a:t>electronic commerce</a:t>
            </a:r>
            <a:r>
              <a:rPr lang="en-US" sz="2400">
                <a:latin typeface="Courier New" pitchFamily="49" charset="0"/>
                <a:cs typeface="Courier New" pitchFamily="49" charset="0"/>
              </a:rPr>
              <a:t> </a:t>
            </a:r>
            <a:r>
              <a:rPr lang="en-US" sz="2400"/>
              <a:t>to keep and secure information such as credit card numbers, passwords, and bank statements. </a:t>
            </a:r>
          </a:p>
        </p:txBody>
      </p:sp>
      <p:sp>
        <p:nvSpPr>
          <p:cNvPr id="6" name="Footer Placeholder 6">
            <a:extLst>
              <a:ext uri="{FF2B5EF4-FFF2-40B4-BE49-F238E27FC236}">
                <a16:creationId xmlns:a16="http://schemas.microsoft.com/office/drawing/2014/main" id="{3F24883A-4600-4CC1-8639-FC9DAD51C237}"/>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6EF2E14D-B356-4AF4-BF2E-26234A8BF787}" type="slidenum">
              <a:rPr lang="en-US" smtClean="0"/>
              <a:pPr/>
              <a:t>31</a:t>
            </a:fld>
            <a:endParaRPr lang="en-US"/>
          </a:p>
        </p:txBody>
      </p:sp>
      <p:sp>
        <p:nvSpPr>
          <p:cNvPr id="266242" name="Rectangle 2"/>
          <p:cNvSpPr>
            <a:spLocks noGrp="1" noChangeArrowheads="1"/>
          </p:cNvSpPr>
          <p:nvPr>
            <p:ph type="title"/>
          </p:nvPr>
        </p:nvSpPr>
        <p:spPr/>
        <p:txBody>
          <a:bodyPr/>
          <a:lstStyle/>
          <a:p>
            <a:pPr eaLnBrk="1" hangingPunct="1">
              <a:defRPr/>
            </a:pPr>
            <a:r>
              <a:rPr lang="en-US"/>
              <a:t>Kinds of Problem </a:t>
            </a:r>
            <a:r>
              <a:rPr lang="en-US" dirty="0"/>
              <a:t>to be solved</a:t>
            </a:r>
          </a:p>
        </p:txBody>
      </p:sp>
      <p:sp>
        <p:nvSpPr>
          <p:cNvPr id="266243" name="Rectangle 3"/>
          <p:cNvSpPr>
            <a:spLocks noGrp="1" noChangeArrowheads="1"/>
          </p:cNvSpPr>
          <p:nvPr>
            <p:ph type="body" idx="1"/>
          </p:nvPr>
        </p:nvSpPr>
        <p:spPr/>
        <p:txBody>
          <a:bodyPr/>
          <a:lstStyle/>
          <a:p>
            <a:pPr eaLnBrk="1" hangingPunct="1">
              <a:lnSpc>
                <a:spcPct val="150000"/>
              </a:lnSpc>
              <a:defRPr/>
            </a:pPr>
            <a:r>
              <a:rPr lang="en-US" sz="2400"/>
              <a:t>Allocating scarce resources in the most beneficial way.</a:t>
            </a:r>
          </a:p>
          <a:p>
            <a:pPr lvl="1" eaLnBrk="1" hangingPunct="1">
              <a:lnSpc>
                <a:spcPct val="150000"/>
              </a:lnSpc>
              <a:defRPr/>
            </a:pPr>
            <a:r>
              <a:rPr lang="en-US" sz="2000"/>
              <a:t>An oil company may wish to know where to place its wells in order to maximize its expected profit.</a:t>
            </a:r>
          </a:p>
          <a:p>
            <a:pPr lvl="1" eaLnBrk="1" hangingPunct="1">
              <a:lnSpc>
                <a:spcPct val="150000"/>
              </a:lnSpc>
              <a:defRPr/>
            </a:pPr>
            <a:r>
              <a:rPr lang="en-US" sz="2000"/>
              <a:t>A candidate may want to determine where to spend money buying campaign advertising in order to maximize the chances of winning at election.</a:t>
            </a:r>
          </a:p>
          <a:p>
            <a:pPr lvl="1" eaLnBrk="1" hangingPunct="1">
              <a:lnSpc>
                <a:spcPct val="150000"/>
              </a:lnSpc>
              <a:defRPr/>
            </a:pPr>
            <a:r>
              <a:rPr lang="en-US" sz="2000"/>
              <a:t>An airline may wish to assign crews to flight in the least expensive way possible, making sure that each flight is covered and that government policy regarding crew policies are met.</a:t>
            </a:r>
          </a:p>
          <a:p>
            <a:pPr lvl="1" eaLnBrk="1" hangingPunct="1">
              <a:lnSpc>
                <a:spcPct val="150000"/>
              </a:lnSpc>
              <a:defRPr/>
            </a:pPr>
            <a:r>
              <a:rPr lang="en-US" sz="2000"/>
              <a:t>Etc…</a:t>
            </a:r>
          </a:p>
        </p:txBody>
      </p:sp>
      <p:sp>
        <p:nvSpPr>
          <p:cNvPr id="6" name="Footer Placeholder 6">
            <a:extLst>
              <a:ext uri="{FF2B5EF4-FFF2-40B4-BE49-F238E27FC236}">
                <a16:creationId xmlns:a16="http://schemas.microsoft.com/office/drawing/2014/main" id="{EE755CC5-5675-427B-8629-60BBCAD5F5BB}"/>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08D0DB42-B079-423B-8DCC-28B7A751CB47}" type="slidenum">
              <a:rPr lang="en-US" smtClean="0"/>
              <a:pPr/>
              <a:t>32</a:t>
            </a:fld>
            <a:endParaRPr lang="en-US"/>
          </a:p>
        </p:txBody>
      </p:sp>
      <p:sp>
        <p:nvSpPr>
          <p:cNvPr id="49154" name="Rectangle 2"/>
          <p:cNvSpPr>
            <a:spLocks noGrp="1" noChangeArrowheads="1"/>
          </p:cNvSpPr>
          <p:nvPr>
            <p:ph type="title"/>
          </p:nvPr>
        </p:nvSpPr>
        <p:spPr/>
        <p:txBody>
          <a:bodyPr/>
          <a:lstStyle/>
          <a:p>
            <a:pPr eaLnBrk="1" hangingPunct="1">
              <a:defRPr/>
            </a:pPr>
            <a:r>
              <a:rPr lang="en-US"/>
              <a:t>Algorithmic problem</a:t>
            </a:r>
          </a:p>
        </p:txBody>
      </p:sp>
      <p:sp>
        <p:nvSpPr>
          <p:cNvPr id="49155" name="Rectangle 3"/>
          <p:cNvSpPr>
            <a:spLocks noGrp="1" noChangeArrowheads="1"/>
          </p:cNvSpPr>
          <p:nvPr>
            <p:ph type="body" idx="1"/>
          </p:nvPr>
        </p:nvSpPr>
        <p:spPr>
          <a:xfrm>
            <a:off x="0" y="3422650"/>
            <a:ext cx="11974513" cy="2916238"/>
          </a:xfrm>
        </p:spPr>
        <p:txBody>
          <a:bodyPr/>
          <a:lstStyle/>
          <a:p>
            <a:pPr eaLnBrk="1" hangingPunct="1">
              <a:lnSpc>
                <a:spcPct val="90000"/>
              </a:lnSpc>
              <a:defRPr/>
            </a:pPr>
            <a:r>
              <a:rPr lang="en-US" sz="2800" dirty="0"/>
              <a:t>Finite number of input </a:t>
            </a:r>
            <a:r>
              <a:rPr lang="en-US" sz="2800" b="1" i="1" dirty="0">
                <a:solidFill>
                  <a:srgbClr val="080808"/>
                </a:solidFill>
              </a:rPr>
              <a:t>instances</a:t>
            </a:r>
            <a:r>
              <a:rPr lang="en-US" sz="2800" dirty="0"/>
              <a:t> satisfying the specification. </a:t>
            </a:r>
          </a:p>
          <a:p>
            <a:pPr eaLnBrk="1" hangingPunct="1">
              <a:lnSpc>
                <a:spcPct val="90000"/>
              </a:lnSpc>
              <a:buFontTx/>
              <a:buNone/>
              <a:defRPr/>
            </a:pPr>
            <a:r>
              <a:rPr lang="en-US" sz="2800" dirty="0"/>
              <a:t>    For example:</a:t>
            </a:r>
          </a:p>
          <a:p>
            <a:pPr lvl="1" eaLnBrk="1" hangingPunct="1">
              <a:lnSpc>
                <a:spcPct val="90000"/>
              </a:lnSpc>
              <a:defRPr/>
            </a:pPr>
            <a:r>
              <a:rPr lang="en-US" sz="2400" dirty="0"/>
              <a:t>A sorted, non-decreasing sequence of natural numbers. The sequence is of non-zero, finite length:</a:t>
            </a:r>
          </a:p>
          <a:p>
            <a:pPr lvl="2" eaLnBrk="1" hangingPunct="1">
              <a:lnSpc>
                <a:spcPct val="90000"/>
              </a:lnSpc>
              <a:defRPr/>
            </a:pPr>
            <a:r>
              <a:rPr lang="en-US" sz="2000" dirty="0"/>
              <a:t>1, 20, 908, 909, 100000, 1000000000.</a:t>
            </a:r>
          </a:p>
          <a:p>
            <a:pPr lvl="2" eaLnBrk="1" hangingPunct="1">
              <a:lnSpc>
                <a:spcPct val="90000"/>
              </a:lnSpc>
              <a:defRPr/>
            </a:pPr>
            <a:r>
              <a:rPr lang="en-US" sz="2000" dirty="0"/>
              <a:t>3. </a:t>
            </a:r>
          </a:p>
        </p:txBody>
      </p:sp>
      <p:sp>
        <p:nvSpPr>
          <p:cNvPr id="41991" name="Text Box 8"/>
          <p:cNvSpPr txBox="1">
            <a:spLocks noChangeArrowheads="1"/>
          </p:cNvSpPr>
          <p:nvPr/>
        </p:nvSpPr>
        <p:spPr bwMode="auto">
          <a:xfrm>
            <a:off x="5281613" y="2038350"/>
            <a:ext cx="1331912" cy="369888"/>
          </a:xfrm>
          <a:prstGeom prst="rect">
            <a:avLst/>
          </a:prstGeom>
          <a:noFill/>
          <a:ln w="9525">
            <a:noFill/>
            <a:miter lim="800000"/>
            <a:headEnd/>
            <a:tailEnd/>
          </a:ln>
        </p:spPr>
        <p:txBody>
          <a:bodyPr wrap="none">
            <a:spAutoFit/>
          </a:bodyPr>
          <a:lstStyle/>
          <a:p>
            <a:pPr eaLnBrk="1" hangingPunct="1"/>
            <a:r>
              <a:rPr lang="en-US" b="1">
                <a:latin typeface="Tahoma" pitchFamily="34" charset="0"/>
              </a:rPr>
              <a:t>Algorithm</a:t>
            </a:r>
          </a:p>
        </p:txBody>
      </p:sp>
      <p:grpSp>
        <p:nvGrpSpPr>
          <p:cNvPr id="41992" name="Group 13"/>
          <p:cNvGrpSpPr>
            <a:grpSpLocks/>
          </p:cNvGrpSpPr>
          <p:nvPr/>
        </p:nvGrpSpPr>
        <p:grpSpPr bwMode="auto">
          <a:xfrm>
            <a:off x="1285875" y="1371600"/>
            <a:ext cx="9886950" cy="1865313"/>
            <a:chOff x="608" y="864"/>
            <a:chExt cx="4672" cy="1175"/>
          </a:xfrm>
        </p:grpSpPr>
        <p:sp>
          <p:nvSpPr>
            <p:cNvPr id="41993" name="Rectangle 4"/>
            <p:cNvSpPr>
              <a:spLocks noChangeArrowheads="1"/>
            </p:cNvSpPr>
            <p:nvPr/>
          </p:nvSpPr>
          <p:spPr bwMode="auto">
            <a:xfrm>
              <a:off x="608" y="864"/>
              <a:ext cx="1276" cy="1153"/>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41994" name="Text Box 5"/>
            <p:cNvSpPr txBox="1">
              <a:spLocks noChangeArrowheads="1"/>
            </p:cNvSpPr>
            <p:nvPr/>
          </p:nvSpPr>
          <p:spPr bwMode="auto">
            <a:xfrm>
              <a:off x="668" y="1239"/>
              <a:ext cx="1224" cy="523"/>
            </a:xfrm>
            <a:prstGeom prst="rect">
              <a:avLst/>
            </a:prstGeom>
            <a:noFill/>
            <a:ln w="9525">
              <a:noFill/>
              <a:miter lim="800000"/>
              <a:headEnd/>
              <a:tailEnd/>
            </a:ln>
          </p:spPr>
          <p:txBody>
            <a:bodyPr>
              <a:spAutoFit/>
            </a:bodyPr>
            <a:lstStyle/>
            <a:p>
              <a:pPr eaLnBrk="1" hangingPunct="1"/>
              <a:r>
                <a:rPr lang="en-US" sz="2400">
                  <a:latin typeface="Tahoma" pitchFamily="34" charset="0"/>
                </a:rPr>
                <a:t>Specification of input</a:t>
              </a:r>
            </a:p>
          </p:txBody>
        </p:sp>
        <p:sp>
          <p:nvSpPr>
            <p:cNvPr id="41995" name="AutoShape 6"/>
            <p:cNvSpPr>
              <a:spLocks noChangeArrowheads="1"/>
            </p:cNvSpPr>
            <p:nvPr/>
          </p:nvSpPr>
          <p:spPr bwMode="auto">
            <a:xfrm>
              <a:off x="1962" y="1238"/>
              <a:ext cx="313" cy="291"/>
            </a:xfrm>
            <a:prstGeom prst="rightArrow">
              <a:avLst>
                <a:gd name="adj1" fmla="val 50000"/>
                <a:gd name="adj2" fmla="val 26890"/>
              </a:avLst>
            </a:prstGeom>
            <a:noFill/>
            <a:ln w="9525">
              <a:solidFill>
                <a:srgbClr val="080808"/>
              </a:solidFill>
              <a:miter lim="800000"/>
              <a:headEnd/>
              <a:tailEnd/>
            </a:ln>
          </p:spPr>
          <p:txBody>
            <a:bodyPr wrap="none" anchor="ctr"/>
            <a:lstStyle/>
            <a:p>
              <a:pPr eaLnBrk="1" hangingPunct="1"/>
              <a:endParaRPr lang="en-US"/>
            </a:p>
          </p:txBody>
        </p:sp>
        <p:sp>
          <p:nvSpPr>
            <p:cNvPr id="41996" name="Oval 7"/>
            <p:cNvSpPr>
              <a:spLocks noChangeArrowheads="1"/>
            </p:cNvSpPr>
            <p:nvPr/>
          </p:nvSpPr>
          <p:spPr bwMode="auto">
            <a:xfrm>
              <a:off x="2406" y="1076"/>
              <a:ext cx="1001" cy="644"/>
            </a:xfrm>
            <a:prstGeom prst="ellipse">
              <a:avLst/>
            </a:prstGeom>
            <a:noFill/>
            <a:ln w="19050">
              <a:solidFill>
                <a:srgbClr val="080808"/>
              </a:solidFill>
              <a:miter lim="800000"/>
              <a:headEnd/>
              <a:tailEnd/>
            </a:ln>
          </p:spPr>
          <p:txBody>
            <a:bodyPr wrap="none" anchor="ctr"/>
            <a:lstStyle/>
            <a:p>
              <a:pPr eaLnBrk="1" hangingPunct="1"/>
              <a:endParaRPr lang="en-US"/>
            </a:p>
          </p:txBody>
        </p:sp>
        <p:sp>
          <p:nvSpPr>
            <p:cNvPr id="41997" name="AutoShape 9"/>
            <p:cNvSpPr>
              <a:spLocks noChangeArrowheads="1"/>
            </p:cNvSpPr>
            <p:nvPr/>
          </p:nvSpPr>
          <p:spPr bwMode="auto">
            <a:xfrm>
              <a:off x="3529" y="1217"/>
              <a:ext cx="313" cy="291"/>
            </a:xfrm>
            <a:prstGeom prst="rightArrow">
              <a:avLst>
                <a:gd name="adj1" fmla="val 50000"/>
                <a:gd name="adj2" fmla="val 26890"/>
              </a:avLst>
            </a:prstGeom>
            <a:noFill/>
            <a:ln w="9525">
              <a:solidFill>
                <a:srgbClr val="080808"/>
              </a:solidFill>
              <a:miter lim="800000"/>
              <a:headEnd/>
              <a:tailEnd/>
            </a:ln>
          </p:spPr>
          <p:txBody>
            <a:bodyPr wrap="none" anchor="ctr"/>
            <a:lstStyle/>
            <a:p>
              <a:pPr eaLnBrk="1" hangingPunct="1"/>
              <a:endParaRPr lang="en-US"/>
            </a:p>
          </p:txBody>
        </p:sp>
        <p:sp>
          <p:nvSpPr>
            <p:cNvPr id="41998" name="Rectangle 10"/>
            <p:cNvSpPr>
              <a:spLocks noChangeArrowheads="1"/>
            </p:cNvSpPr>
            <p:nvPr/>
          </p:nvSpPr>
          <p:spPr bwMode="auto">
            <a:xfrm>
              <a:off x="3996" y="864"/>
              <a:ext cx="1276" cy="1175"/>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41999" name="Text Box 11"/>
            <p:cNvSpPr txBox="1">
              <a:spLocks noChangeArrowheads="1"/>
            </p:cNvSpPr>
            <p:nvPr/>
          </p:nvSpPr>
          <p:spPr bwMode="auto">
            <a:xfrm>
              <a:off x="4056" y="931"/>
              <a:ext cx="1224" cy="756"/>
            </a:xfrm>
            <a:prstGeom prst="rect">
              <a:avLst/>
            </a:prstGeom>
            <a:noFill/>
            <a:ln w="9525">
              <a:noFill/>
              <a:miter lim="800000"/>
              <a:headEnd/>
              <a:tailEnd/>
            </a:ln>
          </p:spPr>
          <p:txBody>
            <a:bodyPr>
              <a:spAutoFit/>
            </a:bodyPr>
            <a:lstStyle/>
            <a:p>
              <a:pPr eaLnBrk="1" hangingPunct="1"/>
              <a:r>
                <a:rPr lang="en-US" sz="2400">
                  <a:latin typeface="Tahoma" pitchFamily="34" charset="0"/>
                </a:rPr>
                <a:t>Specification of output as a function of input</a:t>
              </a:r>
            </a:p>
          </p:txBody>
        </p:sp>
      </p:grpSp>
      <p:sp>
        <p:nvSpPr>
          <p:cNvPr id="15" name="Footer Placeholder 6">
            <a:extLst>
              <a:ext uri="{FF2B5EF4-FFF2-40B4-BE49-F238E27FC236}">
                <a16:creationId xmlns:a16="http://schemas.microsoft.com/office/drawing/2014/main" id="{5319282D-54A8-48E3-BD77-5B8369A35EE6}"/>
              </a:ext>
            </a:extLst>
          </p:cNvPr>
          <p:cNvSpPr>
            <a:spLocks noGrp="1"/>
          </p:cNvSpPr>
          <p:nvPr>
            <p:ph type="ftr" sz="quarter" idx="11"/>
          </p:nvPr>
        </p:nvSpPr>
        <p:spPr>
          <a:xfrm>
            <a:off x="4164013" y="6610350"/>
            <a:ext cx="3860800" cy="476250"/>
          </a:xfrm>
          <a:noFill/>
        </p:spPr>
        <p:txBody>
          <a:bodyPr/>
          <a:lstStyle/>
          <a:p>
            <a:r>
              <a:rPr lang="en-US" dirty="0"/>
              <a:t>AIUB::CSC2211::</a:t>
            </a:r>
            <a:r>
              <a:rPr lang="en-US" dirty="0" err="1"/>
              <a:t>Algorithmc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1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1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1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defRPr/>
            </a:pPr>
            <a:r>
              <a:rPr lang="en-US" dirty="0"/>
              <a:t>Algorithmic Solution</a:t>
            </a:r>
          </a:p>
        </p:txBody>
      </p:sp>
      <p:sp>
        <p:nvSpPr>
          <p:cNvPr id="43013" name="Slide Number Placeholder 5"/>
          <p:cNvSpPr txBox="1">
            <a:spLocks noGrp="1"/>
          </p:cNvSpPr>
          <p:nvPr/>
        </p:nvSpPr>
        <p:spPr bwMode="auto">
          <a:xfrm>
            <a:off x="9344025" y="6567488"/>
            <a:ext cx="2844800" cy="476250"/>
          </a:xfrm>
          <a:prstGeom prst="rect">
            <a:avLst/>
          </a:prstGeom>
          <a:noFill/>
          <a:ln w="9525">
            <a:noFill/>
            <a:miter lim="800000"/>
            <a:headEnd/>
            <a:tailEnd/>
          </a:ln>
        </p:spPr>
        <p:txBody>
          <a:bodyPr/>
          <a:lstStyle/>
          <a:p>
            <a:pPr algn="r" eaLnBrk="1" hangingPunct="1"/>
            <a:r>
              <a:rPr lang="en-US" sz="1400">
                <a:latin typeface="Courier New" pitchFamily="49" charset="0"/>
                <a:cs typeface="Courier New" pitchFamily="49" charset="0"/>
              </a:rPr>
              <a:t>Introduction</a:t>
            </a:r>
            <a:r>
              <a:rPr lang="en-US" sz="1400">
                <a:latin typeface="Courier New" pitchFamily="49" charset="0"/>
                <a:cs typeface="Courier New" pitchFamily="49" charset="0"/>
                <a:sym typeface="Wingdings" pitchFamily="2" charset="2"/>
              </a:rPr>
              <a:t></a:t>
            </a:r>
            <a:fld id="{3D1C0870-613F-4E3E-B1C5-937D8A73D572}" type="slidenum">
              <a:rPr lang="en-US" sz="1400">
                <a:latin typeface="Courier New" pitchFamily="49" charset="0"/>
                <a:cs typeface="Courier New" pitchFamily="49" charset="0"/>
              </a:rPr>
              <a:pPr algn="r" eaLnBrk="1" hangingPunct="1"/>
              <a:t>33</a:t>
            </a:fld>
            <a:endParaRPr lang="en-US" sz="1400">
              <a:latin typeface="Courier New" pitchFamily="49" charset="0"/>
              <a:cs typeface="Courier New" pitchFamily="49" charset="0"/>
            </a:endParaRPr>
          </a:p>
        </p:txBody>
      </p:sp>
      <p:sp>
        <p:nvSpPr>
          <p:cNvPr id="49155" name="Rectangle 3"/>
          <p:cNvSpPr>
            <a:spLocks noChangeArrowheads="1"/>
          </p:cNvSpPr>
          <p:nvPr/>
        </p:nvSpPr>
        <p:spPr bwMode="auto">
          <a:xfrm>
            <a:off x="0" y="3422650"/>
            <a:ext cx="11974513" cy="2916238"/>
          </a:xfrm>
          <a:prstGeom prst="rect">
            <a:avLst/>
          </a:prstGeom>
          <a:noFill/>
          <a:ln w="9525">
            <a:noFill/>
            <a:miter lim="800000"/>
            <a:headEnd/>
            <a:tailEnd/>
          </a:ln>
        </p:spPr>
        <p:txBody>
          <a:bodyPr/>
          <a:lstStyle/>
          <a:p>
            <a:pPr marL="342900" indent="-342900" eaLnBrk="1" hangingPunct="1">
              <a:lnSpc>
                <a:spcPct val="90000"/>
              </a:lnSpc>
              <a:spcBef>
                <a:spcPct val="20000"/>
              </a:spcBef>
              <a:buFontTx/>
              <a:buChar char="•"/>
              <a:defRPr/>
            </a:pPr>
            <a:endParaRPr lang="en-US" sz="2800">
              <a:effectLst>
                <a:outerShdw blurRad="38100" dist="38100" dir="2700000" algn="tl">
                  <a:srgbClr val="C0C0C0"/>
                </a:outerShdw>
              </a:effectLst>
            </a:endParaRPr>
          </a:p>
        </p:txBody>
      </p:sp>
      <p:sp>
        <p:nvSpPr>
          <p:cNvPr id="43015" name="Text Box 8"/>
          <p:cNvSpPr txBox="1">
            <a:spLocks noChangeArrowheads="1"/>
          </p:cNvSpPr>
          <p:nvPr/>
        </p:nvSpPr>
        <p:spPr bwMode="auto">
          <a:xfrm>
            <a:off x="5281613" y="2038350"/>
            <a:ext cx="1331912" cy="369888"/>
          </a:xfrm>
          <a:prstGeom prst="rect">
            <a:avLst/>
          </a:prstGeom>
          <a:noFill/>
          <a:ln w="9525">
            <a:noFill/>
            <a:miter lim="800000"/>
            <a:headEnd/>
            <a:tailEnd/>
          </a:ln>
        </p:spPr>
        <p:txBody>
          <a:bodyPr wrap="none">
            <a:spAutoFit/>
          </a:bodyPr>
          <a:lstStyle/>
          <a:p>
            <a:pPr eaLnBrk="1" hangingPunct="1"/>
            <a:r>
              <a:rPr lang="en-US" b="1">
                <a:latin typeface="Tahoma" pitchFamily="34" charset="0"/>
              </a:rPr>
              <a:t>Algorithm</a:t>
            </a:r>
          </a:p>
        </p:txBody>
      </p:sp>
      <p:sp>
        <p:nvSpPr>
          <p:cNvPr id="43016" name="Rectangle 4"/>
          <p:cNvSpPr>
            <a:spLocks noChangeArrowheads="1"/>
          </p:cNvSpPr>
          <p:nvPr/>
        </p:nvSpPr>
        <p:spPr bwMode="auto">
          <a:xfrm>
            <a:off x="1285875" y="1371600"/>
            <a:ext cx="2700338" cy="1830388"/>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74763" name="Text Box 5"/>
          <p:cNvSpPr txBox="1">
            <a:spLocks noChangeArrowheads="1"/>
          </p:cNvSpPr>
          <p:nvPr/>
        </p:nvSpPr>
        <p:spPr bwMode="auto">
          <a:xfrm>
            <a:off x="1412875" y="1371600"/>
            <a:ext cx="2590800" cy="1570038"/>
          </a:xfrm>
          <a:prstGeom prst="rect">
            <a:avLst/>
          </a:prstGeom>
          <a:noFill/>
          <a:ln w="9525">
            <a:noFill/>
            <a:miter lim="800000"/>
            <a:headEnd/>
            <a:tailEnd/>
          </a:ln>
        </p:spPr>
        <p:txBody>
          <a:bodyPr>
            <a:spAutoFit/>
          </a:bodyPr>
          <a:lstStyle/>
          <a:p>
            <a:pPr eaLnBrk="1" hangingPunct="1"/>
            <a:r>
              <a:rPr lang="en-US" sz="2400"/>
              <a:t>Input instance, adhering to the specification</a:t>
            </a:r>
          </a:p>
          <a:p>
            <a:pPr eaLnBrk="1" hangingPunct="1"/>
            <a:endParaRPr lang="en-US" sz="2400">
              <a:latin typeface="Tahoma" pitchFamily="34" charset="0"/>
            </a:endParaRPr>
          </a:p>
        </p:txBody>
      </p:sp>
      <p:sp>
        <p:nvSpPr>
          <p:cNvPr id="43018" name="AutoShape 6"/>
          <p:cNvSpPr>
            <a:spLocks noChangeArrowheads="1"/>
          </p:cNvSpPr>
          <p:nvPr/>
        </p:nvSpPr>
        <p:spPr bwMode="auto">
          <a:xfrm>
            <a:off x="4151313" y="1965325"/>
            <a:ext cx="663575" cy="461963"/>
          </a:xfrm>
          <a:prstGeom prst="rightArrow">
            <a:avLst>
              <a:gd name="adj1" fmla="val 50000"/>
              <a:gd name="adj2" fmla="val 26940"/>
            </a:avLst>
          </a:prstGeom>
          <a:noFill/>
          <a:ln w="9525">
            <a:solidFill>
              <a:srgbClr val="080808"/>
            </a:solidFill>
            <a:miter lim="800000"/>
            <a:headEnd/>
            <a:tailEnd/>
          </a:ln>
        </p:spPr>
        <p:txBody>
          <a:bodyPr wrap="none" anchor="ctr"/>
          <a:lstStyle/>
          <a:p>
            <a:pPr eaLnBrk="1" hangingPunct="1"/>
            <a:endParaRPr lang="en-US"/>
          </a:p>
        </p:txBody>
      </p:sp>
      <p:sp>
        <p:nvSpPr>
          <p:cNvPr id="43019" name="Oval 7"/>
          <p:cNvSpPr>
            <a:spLocks noChangeArrowheads="1"/>
          </p:cNvSpPr>
          <p:nvPr/>
        </p:nvSpPr>
        <p:spPr bwMode="auto">
          <a:xfrm>
            <a:off x="5091113" y="1708150"/>
            <a:ext cx="2117725" cy="1022350"/>
          </a:xfrm>
          <a:prstGeom prst="ellipse">
            <a:avLst/>
          </a:prstGeom>
          <a:noFill/>
          <a:ln w="19050">
            <a:solidFill>
              <a:srgbClr val="080808"/>
            </a:solidFill>
            <a:miter lim="800000"/>
            <a:headEnd/>
            <a:tailEnd/>
          </a:ln>
        </p:spPr>
        <p:txBody>
          <a:bodyPr wrap="none" anchor="ctr"/>
          <a:lstStyle/>
          <a:p>
            <a:pPr eaLnBrk="1" hangingPunct="1"/>
            <a:endParaRPr lang="en-US"/>
          </a:p>
        </p:txBody>
      </p:sp>
      <p:sp>
        <p:nvSpPr>
          <p:cNvPr id="43020" name="AutoShape 9"/>
          <p:cNvSpPr>
            <a:spLocks noChangeArrowheads="1"/>
          </p:cNvSpPr>
          <p:nvPr/>
        </p:nvSpPr>
        <p:spPr bwMode="auto">
          <a:xfrm>
            <a:off x="7467600" y="1931988"/>
            <a:ext cx="661988" cy="461962"/>
          </a:xfrm>
          <a:prstGeom prst="rightArrow">
            <a:avLst>
              <a:gd name="adj1" fmla="val 50000"/>
              <a:gd name="adj2" fmla="val 26875"/>
            </a:avLst>
          </a:prstGeom>
          <a:noFill/>
          <a:ln w="9525">
            <a:solidFill>
              <a:srgbClr val="080808"/>
            </a:solidFill>
            <a:miter lim="800000"/>
            <a:headEnd/>
            <a:tailEnd/>
          </a:ln>
        </p:spPr>
        <p:txBody>
          <a:bodyPr wrap="none" anchor="ctr"/>
          <a:lstStyle/>
          <a:p>
            <a:pPr eaLnBrk="1" hangingPunct="1"/>
            <a:endParaRPr lang="en-US"/>
          </a:p>
        </p:txBody>
      </p:sp>
      <p:sp>
        <p:nvSpPr>
          <p:cNvPr id="43021" name="Rectangle 10"/>
          <p:cNvSpPr>
            <a:spLocks noChangeArrowheads="1"/>
          </p:cNvSpPr>
          <p:nvPr/>
        </p:nvSpPr>
        <p:spPr bwMode="auto">
          <a:xfrm>
            <a:off x="8456613" y="1371600"/>
            <a:ext cx="2700337" cy="1865313"/>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74768" name="Text Box 11"/>
          <p:cNvSpPr txBox="1">
            <a:spLocks noChangeArrowheads="1"/>
          </p:cNvSpPr>
          <p:nvPr/>
        </p:nvSpPr>
        <p:spPr bwMode="auto">
          <a:xfrm>
            <a:off x="8583613" y="1477963"/>
            <a:ext cx="2589212" cy="1200150"/>
          </a:xfrm>
          <a:prstGeom prst="rect">
            <a:avLst/>
          </a:prstGeom>
          <a:noFill/>
          <a:ln w="9525">
            <a:noFill/>
            <a:miter lim="800000"/>
            <a:headEnd/>
            <a:tailEnd/>
          </a:ln>
        </p:spPr>
        <p:txBody>
          <a:bodyPr>
            <a:spAutoFit/>
          </a:bodyPr>
          <a:lstStyle/>
          <a:p>
            <a:pPr eaLnBrk="1" hangingPunct="1"/>
            <a:r>
              <a:rPr lang="en-US" sz="2400"/>
              <a:t>Output related to the input as required</a:t>
            </a:r>
          </a:p>
        </p:txBody>
      </p:sp>
      <p:sp>
        <p:nvSpPr>
          <p:cNvPr id="2" name="Rectangle 3"/>
          <p:cNvSpPr>
            <a:spLocks noChangeArrowheads="1"/>
          </p:cNvSpPr>
          <p:nvPr/>
        </p:nvSpPr>
        <p:spPr bwMode="auto">
          <a:xfrm>
            <a:off x="203200" y="3575050"/>
            <a:ext cx="11974513" cy="2916238"/>
          </a:xfrm>
          <a:prstGeom prst="rect">
            <a:avLst/>
          </a:prstGeom>
          <a:noFill/>
          <a:ln w="9525">
            <a:noFill/>
            <a:miter lim="800000"/>
            <a:headEnd/>
            <a:tailEnd/>
          </a:ln>
        </p:spPr>
        <p:txBody>
          <a:bodyPr/>
          <a:lstStyle/>
          <a:p>
            <a:pPr marL="342900" indent="-342900" eaLnBrk="1" hangingPunct="1">
              <a:spcBef>
                <a:spcPct val="20000"/>
              </a:spcBef>
              <a:buFontTx/>
              <a:buChar char="•"/>
              <a:defRPr/>
            </a:pPr>
            <a:r>
              <a:rPr lang="en-US" sz="3200">
                <a:effectLst>
                  <a:outerShdw blurRad="38100" dist="38100" dir="2700000" algn="tl">
                    <a:srgbClr val="C0C0C0"/>
                  </a:outerShdw>
                </a:effectLst>
              </a:rPr>
              <a:t>Algorithm describes actions on the input instance</a:t>
            </a:r>
            <a:r>
              <a:rPr lang="da-DK" sz="3200">
                <a:effectLst>
                  <a:outerShdw blurRad="38100" dist="38100" dir="2700000" algn="tl">
                    <a:srgbClr val="C0C0C0"/>
                  </a:outerShdw>
                </a:effectLst>
              </a:rPr>
              <a:t>.</a:t>
            </a:r>
            <a:endParaRPr lang="en-US" sz="3200">
              <a:effectLst>
                <a:outerShdw blurRad="38100" dist="38100" dir="2700000" algn="tl">
                  <a:srgbClr val="C0C0C0"/>
                </a:outerShdw>
              </a:effectLst>
            </a:endParaRPr>
          </a:p>
          <a:p>
            <a:pPr marL="342900" indent="-342900" eaLnBrk="1" hangingPunct="1">
              <a:spcBef>
                <a:spcPct val="20000"/>
              </a:spcBef>
              <a:buFontTx/>
              <a:buChar char="•"/>
              <a:defRPr/>
            </a:pPr>
            <a:r>
              <a:rPr lang="en-US" sz="3200">
                <a:effectLst>
                  <a:outerShdw blurRad="38100" dist="38100" dir="2700000" algn="tl">
                    <a:srgbClr val="C0C0C0"/>
                  </a:outerShdw>
                </a:effectLst>
              </a:rPr>
              <a:t>There may be many correct algorithms for the same algorithmic problem</a:t>
            </a:r>
            <a:r>
              <a:rPr lang="da-DK" sz="3200">
                <a:effectLst>
                  <a:outerShdw blurRad="38100" dist="38100" dir="2700000" algn="tl">
                    <a:srgbClr val="C0C0C0"/>
                  </a:outerShdw>
                </a:effectLst>
              </a:rPr>
              <a:t>.</a:t>
            </a:r>
            <a:endParaRPr lang="en-US" sz="3200">
              <a:effectLst>
                <a:outerShdw blurRad="38100" dist="38100" dir="2700000" algn="tl">
                  <a:srgbClr val="C0C0C0"/>
                </a:outerShdw>
              </a:effectLst>
            </a:endParaRPr>
          </a:p>
        </p:txBody>
      </p:sp>
      <p:sp>
        <p:nvSpPr>
          <p:cNvPr id="43025" name="Slide Number Placeholder 16"/>
          <p:cNvSpPr>
            <a:spLocks noGrp="1"/>
          </p:cNvSpPr>
          <p:nvPr>
            <p:ph type="sldNum" sz="quarter" idx="12"/>
          </p:nvPr>
        </p:nvSpPr>
        <p:spPr>
          <a:noFill/>
        </p:spPr>
        <p:txBody>
          <a:bodyPr/>
          <a:lstStyle/>
          <a:p>
            <a:r>
              <a:rPr lang="en-US"/>
              <a:t>Introduction</a:t>
            </a:r>
            <a:r>
              <a:rPr lang="en-US">
                <a:sym typeface="Wingdings" pitchFamily="2" charset="2"/>
              </a:rPr>
              <a:t></a:t>
            </a:r>
            <a:fld id="{FC8E4DEF-BD5C-4189-AC4F-9EBF24F0514B}" type="slidenum">
              <a:rPr lang="en-US" smtClean="0"/>
              <a:pPr/>
              <a:t>33</a:t>
            </a:fld>
            <a:endParaRPr lang="en-US"/>
          </a:p>
        </p:txBody>
      </p:sp>
      <p:sp>
        <p:nvSpPr>
          <p:cNvPr id="17" name="Footer Placeholder 6">
            <a:extLst>
              <a:ext uri="{FF2B5EF4-FFF2-40B4-BE49-F238E27FC236}">
                <a16:creationId xmlns:a16="http://schemas.microsoft.com/office/drawing/2014/main" id="{4E1FF124-A828-4617-AC3D-79DE35CB8141}"/>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4754"/>
                                        </p:tgtEl>
                                        <p:attrNameLst>
                                          <p:attrName>style.visibility</p:attrName>
                                        </p:attrNameLst>
                                      </p:cBhvr>
                                      <p:to>
                                        <p:strVal val="visible"/>
                                      </p:to>
                                    </p:set>
                                    <p:animEffect transition="in" filter="blinds(horizontal)">
                                      <p:cBhvr>
                                        <p:cTn id="7" dur="500"/>
                                        <p:tgtEl>
                                          <p:spTgt spid="74754"/>
                                        </p:tgtEl>
                                      </p:cBhvr>
                                    </p:animEffect>
                                  </p:childTnLst>
                                </p:cTn>
                              </p:par>
                              <p:par>
                                <p:cTn id="8" presetID="3" presetClass="entr" presetSubtype="10" fill="hold" nodeType="withEffect">
                                  <p:stCondLst>
                                    <p:cond delay="0"/>
                                  </p:stCondLst>
                                  <p:childTnLst>
                                    <p:set>
                                      <p:cBhvr>
                                        <p:cTn id="9" dur="1" fill="hold">
                                          <p:stCondLst>
                                            <p:cond delay="0"/>
                                          </p:stCondLst>
                                        </p:cTn>
                                        <p:tgtEl>
                                          <p:spTgt spid="74763">
                                            <p:txEl>
                                              <p:pRg st="0" end="0"/>
                                            </p:txEl>
                                          </p:spTgt>
                                        </p:tgtEl>
                                        <p:attrNameLst>
                                          <p:attrName>style.visibility</p:attrName>
                                        </p:attrNameLst>
                                      </p:cBhvr>
                                      <p:to>
                                        <p:strVal val="visible"/>
                                      </p:to>
                                    </p:set>
                                    <p:animEffect transition="in" filter="blinds(horizontal)">
                                      <p:cBhvr>
                                        <p:cTn id="10" dur="500"/>
                                        <p:tgtEl>
                                          <p:spTgt spid="74763">
                                            <p:txEl>
                                              <p:pRg st="0" end="0"/>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4768">
                                            <p:txEl>
                                              <p:pRg st="0" end="0"/>
                                            </p:txEl>
                                          </p:spTgt>
                                        </p:tgtEl>
                                        <p:attrNameLst>
                                          <p:attrName>style.visibility</p:attrName>
                                        </p:attrNameLst>
                                      </p:cBhvr>
                                      <p:to>
                                        <p:strVal val="visible"/>
                                      </p:to>
                                    </p:set>
                                    <p:animEffect transition="in" filter="blinds(horizontal)">
                                      <p:cBhvr>
                                        <p:cTn id="13" dur="500"/>
                                        <p:tgtEl>
                                          <p:spTgt spid="74768">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nodePh="1">
                                  <p:stCondLst>
                                    <p:cond delay="0"/>
                                  </p:stCondLst>
                                  <p:endCondLst>
                                    <p:cond evt="begin" delay="0">
                                      <p:tn val="16"/>
                                    </p:cond>
                                  </p:endCondLst>
                                  <p:childTnLst>
                                    <p:set>
                                      <p:cBhvr>
                                        <p:cTn id="17"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p:bldP spid="49155" grpId="0" build="p"/>
      <p:bldP spid="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Slide Number Placeholder 6"/>
          <p:cNvSpPr>
            <a:spLocks noGrp="1"/>
          </p:cNvSpPr>
          <p:nvPr>
            <p:ph type="sldNum" sz="quarter" idx="12"/>
          </p:nvPr>
        </p:nvSpPr>
        <p:spPr>
          <a:noFill/>
        </p:spPr>
        <p:txBody>
          <a:bodyPr/>
          <a:lstStyle/>
          <a:p>
            <a:r>
              <a:rPr lang="en-US"/>
              <a:t>Introduction</a:t>
            </a:r>
            <a:r>
              <a:rPr lang="en-US">
                <a:sym typeface="Wingdings" pitchFamily="2" charset="2"/>
              </a:rPr>
              <a:t></a:t>
            </a:r>
            <a:fld id="{715B3BB0-E58E-4277-885A-53FEE77C2FF7}" type="slidenum">
              <a:rPr lang="en-US" smtClean="0"/>
              <a:pPr/>
              <a:t>34</a:t>
            </a:fld>
            <a:endParaRPr lang="en-US"/>
          </a:p>
        </p:txBody>
      </p:sp>
      <p:sp>
        <p:nvSpPr>
          <p:cNvPr id="53250" name="Rectangle 2"/>
          <p:cNvSpPr>
            <a:spLocks noGrp="1" noChangeArrowheads="1"/>
          </p:cNvSpPr>
          <p:nvPr>
            <p:ph type="title"/>
          </p:nvPr>
        </p:nvSpPr>
        <p:spPr/>
        <p:txBody>
          <a:bodyPr/>
          <a:lstStyle/>
          <a:p>
            <a:pPr eaLnBrk="1" hangingPunct="1">
              <a:defRPr/>
            </a:pPr>
            <a:r>
              <a:rPr lang="en-US"/>
              <a:t>Definition of an Algorithm	</a:t>
            </a:r>
          </a:p>
        </p:txBody>
      </p:sp>
      <p:sp>
        <p:nvSpPr>
          <p:cNvPr id="53251" name="Rectangle 3"/>
          <p:cNvSpPr>
            <a:spLocks noGrp="1" noChangeArrowheads="1"/>
          </p:cNvSpPr>
          <p:nvPr>
            <p:ph type="body" sz="half" idx="1"/>
          </p:nvPr>
        </p:nvSpPr>
        <p:spPr>
          <a:xfrm>
            <a:off x="0" y="1171575"/>
            <a:ext cx="12184063" cy="5334000"/>
          </a:xfrm>
        </p:spPr>
        <p:txBody>
          <a:bodyPr/>
          <a:lstStyle/>
          <a:p>
            <a:pPr algn="just" eaLnBrk="1" hangingPunct="1">
              <a:lnSpc>
                <a:spcPct val="130000"/>
              </a:lnSpc>
              <a:defRPr/>
            </a:pPr>
            <a:r>
              <a:rPr lang="en-US" sz="3200" dirty="0"/>
              <a:t>An </a:t>
            </a:r>
            <a:r>
              <a:rPr lang="en-US" sz="3200" b="1" dirty="0">
                <a:solidFill>
                  <a:srgbClr val="080808"/>
                </a:solidFill>
              </a:rPr>
              <a:t>algorithm</a:t>
            </a:r>
            <a:r>
              <a:rPr lang="en-US" sz="3200" dirty="0"/>
              <a:t> is a sequence of </a:t>
            </a:r>
            <a:r>
              <a:rPr lang="en-US" sz="3200" b="1" i="1" dirty="0">
                <a:solidFill>
                  <a:srgbClr val="080808"/>
                </a:solidFill>
              </a:rPr>
              <a:t>unambiguous</a:t>
            </a:r>
            <a:r>
              <a:rPr lang="en-US" sz="3200" dirty="0"/>
              <a:t> instructions for solving a problem, i.e., for obtaining a </a:t>
            </a:r>
            <a:r>
              <a:rPr lang="en-US" sz="3200" b="1" i="1" dirty="0">
                <a:solidFill>
                  <a:srgbClr val="080808"/>
                </a:solidFill>
              </a:rPr>
              <a:t>required output</a:t>
            </a:r>
            <a:r>
              <a:rPr lang="en-US" sz="3200" dirty="0"/>
              <a:t> for any </a:t>
            </a:r>
            <a:r>
              <a:rPr lang="en-US" sz="3200" b="1" i="1" dirty="0">
                <a:solidFill>
                  <a:srgbClr val="080808"/>
                </a:solidFill>
              </a:rPr>
              <a:t>legitimate input</a:t>
            </a:r>
            <a:r>
              <a:rPr lang="en-US" sz="3200" dirty="0"/>
              <a:t> in a </a:t>
            </a:r>
            <a:r>
              <a:rPr lang="en-US" sz="3200" b="1" i="1" dirty="0"/>
              <a:t>finite amount of time</a:t>
            </a:r>
            <a:r>
              <a:rPr lang="en-US" sz="3200" dirty="0"/>
              <a:t>. </a:t>
            </a:r>
          </a:p>
          <a:p>
            <a:pPr algn="just" eaLnBrk="1" hangingPunct="1">
              <a:lnSpc>
                <a:spcPct val="130000"/>
              </a:lnSpc>
              <a:defRPr/>
            </a:pPr>
            <a:r>
              <a:rPr lang="en-US" sz="3200" dirty="0"/>
              <a:t>Properties:</a:t>
            </a:r>
          </a:p>
          <a:p>
            <a:pPr lvl="1" algn="just" eaLnBrk="1" hangingPunct="1">
              <a:lnSpc>
                <a:spcPct val="130000"/>
              </a:lnSpc>
              <a:defRPr/>
            </a:pPr>
            <a:r>
              <a:rPr lang="en-US" sz="2800" dirty="0"/>
              <a:t>Precision</a:t>
            </a:r>
          </a:p>
          <a:p>
            <a:pPr lvl="1" algn="just" eaLnBrk="1" hangingPunct="1">
              <a:lnSpc>
                <a:spcPct val="130000"/>
              </a:lnSpc>
              <a:defRPr/>
            </a:pPr>
            <a:r>
              <a:rPr lang="en-US" sz="2800" dirty="0"/>
              <a:t>Determinism</a:t>
            </a:r>
          </a:p>
          <a:p>
            <a:pPr lvl="1" algn="just" eaLnBrk="1" hangingPunct="1">
              <a:lnSpc>
                <a:spcPct val="130000"/>
              </a:lnSpc>
              <a:defRPr/>
            </a:pPr>
            <a:r>
              <a:rPr lang="en-US" sz="2800"/>
              <a:t>Finiteness</a:t>
            </a:r>
            <a:endParaRPr lang="da-DK" sz="2800"/>
          </a:p>
        </p:txBody>
      </p:sp>
      <p:sp>
        <p:nvSpPr>
          <p:cNvPr id="53252" name="Rectangle 4"/>
          <p:cNvSpPr>
            <a:spLocks noGrp="1" noChangeArrowheads="1"/>
          </p:cNvSpPr>
          <p:nvPr>
            <p:ph type="body" sz="half" idx="2"/>
          </p:nvPr>
        </p:nvSpPr>
        <p:spPr>
          <a:xfrm>
            <a:off x="6018213" y="3810000"/>
            <a:ext cx="5757862" cy="2057400"/>
          </a:xfrm>
        </p:spPr>
        <p:txBody>
          <a:bodyPr/>
          <a:lstStyle/>
          <a:p>
            <a:pPr lvl="1" eaLnBrk="1" hangingPunct="1">
              <a:lnSpc>
                <a:spcPct val="130000"/>
              </a:lnSpc>
              <a:defRPr/>
            </a:pPr>
            <a:r>
              <a:rPr lang="da-DK" sz="2800" dirty="0"/>
              <a:t>Efficiency</a:t>
            </a:r>
            <a:endParaRPr lang="en-US" sz="2800" dirty="0"/>
          </a:p>
          <a:p>
            <a:pPr lvl="1" eaLnBrk="1" hangingPunct="1">
              <a:lnSpc>
                <a:spcPct val="130000"/>
              </a:lnSpc>
              <a:defRPr/>
            </a:pPr>
            <a:r>
              <a:rPr lang="en-US" sz="2800" dirty="0"/>
              <a:t>Correctness</a:t>
            </a:r>
          </a:p>
          <a:p>
            <a:pPr lvl="1" eaLnBrk="1" hangingPunct="1">
              <a:lnSpc>
                <a:spcPct val="130000"/>
              </a:lnSpc>
              <a:defRPr/>
            </a:pPr>
            <a:r>
              <a:rPr lang="en-US" sz="2800" dirty="0"/>
              <a:t>Generality</a:t>
            </a:r>
          </a:p>
        </p:txBody>
      </p:sp>
      <p:sp>
        <p:nvSpPr>
          <p:cNvPr id="8" name="Footer Placeholder 6">
            <a:extLst>
              <a:ext uri="{FF2B5EF4-FFF2-40B4-BE49-F238E27FC236}">
                <a16:creationId xmlns:a16="http://schemas.microsoft.com/office/drawing/2014/main" id="{390AB33C-68D1-471E-A2E1-1A2CC58F68BA}"/>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Slide Number Placeholder 6"/>
          <p:cNvSpPr>
            <a:spLocks noGrp="1"/>
          </p:cNvSpPr>
          <p:nvPr>
            <p:ph type="sldNum" sz="quarter" idx="12"/>
          </p:nvPr>
        </p:nvSpPr>
        <p:spPr>
          <a:noFill/>
        </p:spPr>
        <p:txBody>
          <a:bodyPr/>
          <a:lstStyle/>
          <a:p>
            <a:r>
              <a:rPr lang="en-US"/>
              <a:t>Introduction</a:t>
            </a:r>
            <a:r>
              <a:rPr lang="en-US">
                <a:sym typeface="Wingdings" pitchFamily="2" charset="2"/>
              </a:rPr>
              <a:t></a:t>
            </a:r>
            <a:fld id="{5EE30210-198E-46D4-8BE8-E34192E9AEF2}" type="slidenum">
              <a:rPr lang="en-US" smtClean="0"/>
              <a:pPr/>
              <a:t>35</a:t>
            </a:fld>
            <a:endParaRPr lang="en-US"/>
          </a:p>
        </p:txBody>
      </p:sp>
      <p:sp>
        <p:nvSpPr>
          <p:cNvPr id="2" name="Rectangle 2"/>
          <p:cNvSpPr>
            <a:spLocks noGrp="1" noChangeArrowheads="1"/>
          </p:cNvSpPr>
          <p:nvPr>
            <p:ph type="title"/>
          </p:nvPr>
        </p:nvSpPr>
        <p:spPr>
          <a:xfrm>
            <a:off x="38100" y="19050"/>
            <a:ext cx="12150725" cy="1047750"/>
          </a:xfrm>
        </p:spPr>
        <p:txBody>
          <a:bodyPr/>
          <a:lstStyle/>
          <a:p>
            <a:pPr eaLnBrk="1" hangingPunct="1">
              <a:defRPr/>
            </a:pPr>
            <a:r>
              <a:rPr lang="en-US"/>
              <a:t>Overall Picture</a:t>
            </a:r>
          </a:p>
        </p:txBody>
      </p:sp>
      <p:sp>
        <p:nvSpPr>
          <p:cNvPr id="3" name="Rectangle 3"/>
          <p:cNvSpPr>
            <a:spLocks noGrp="1" noChangeArrowheads="1"/>
          </p:cNvSpPr>
          <p:nvPr>
            <p:ph type="body" sz="half" idx="1"/>
          </p:nvPr>
        </p:nvSpPr>
        <p:spPr>
          <a:xfrm>
            <a:off x="101600" y="1219200"/>
            <a:ext cx="6704013" cy="4800600"/>
          </a:xfrm>
        </p:spPr>
        <p:txBody>
          <a:bodyPr/>
          <a:lstStyle/>
          <a:p>
            <a:pPr eaLnBrk="1" hangingPunct="1">
              <a:lnSpc>
                <a:spcPct val="130000"/>
              </a:lnSpc>
              <a:buFontTx/>
              <a:buNone/>
              <a:defRPr/>
            </a:pPr>
            <a:r>
              <a:rPr lang="en-GB" sz="2100"/>
              <a:t>Using a computer to help solve</a:t>
            </a:r>
          </a:p>
          <a:p>
            <a:pPr eaLnBrk="1" hangingPunct="1">
              <a:lnSpc>
                <a:spcPct val="130000"/>
              </a:lnSpc>
              <a:buFontTx/>
              <a:buNone/>
              <a:defRPr/>
            </a:pPr>
            <a:r>
              <a:rPr lang="en-GB" sz="2100"/>
              <a:t>problems.</a:t>
            </a:r>
          </a:p>
          <a:p>
            <a:pPr eaLnBrk="1" hangingPunct="1">
              <a:lnSpc>
                <a:spcPct val="130000"/>
              </a:lnSpc>
              <a:defRPr/>
            </a:pPr>
            <a:r>
              <a:rPr lang="en-GB" sz="2100"/>
              <a:t>Precisely specify the problem.</a:t>
            </a:r>
          </a:p>
          <a:p>
            <a:pPr eaLnBrk="1" hangingPunct="1">
              <a:lnSpc>
                <a:spcPct val="130000"/>
              </a:lnSpc>
              <a:defRPr/>
            </a:pPr>
            <a:r>
              <a:rPr lang="en-GB" sz="2100"/>
              <a:t>Designing programs</a:t>
            </a:r>
          </a:p>
          <a:p>
            <a:pPr lvl="1" eaLnBrk="1" hangingPunct="1">
              <a:lnSpc>
                <a:spcPct val="130000"/>
              </a:lnSpc>
              <a:buClr>
                <a:schemeClr val="hlink"/>
              </a:buClr>
              <a:buSzPct val="55000"/>
              <a:defRPr/>
            </a:pPr>
            <a:r>
              <a:rPr lang="en-GB" sz="2100"/>
              <a:t>Architecture </a:t>
            </a:r>
            <a:r>
              <a:rPr lang="en-GB" sz="2100">
                <a:sym typeface="Wingdings" pitchFamily="2" charset="2"/>
              </a:rPr>
              <a:t> </a:t>
            </a:r>
            <a:r>
              <a:rPr lang="en-GB" sz="2100" b="1">
                <a:latin typeface="Courier New" pitchFamily="49" charset="0"/>
                <a:cs typeface="Courier New" pitchFamily="49" charset="0"/>
                <a:sym typeface="Wingdings" pitchFamily="2" charset="2"/>
              </a:rPr>
              <a:t>data structure</a:t>
            </a:r>
            <a:endParaRPr lang="en-GB" sz="2100" b="1">
              <a:latin typeface="Courier New" pitchFamily="49" charset="0"/>
              <a:cs typeface="Courier New" pitchFamily="49" charset="0"/>
            </a:endParaRPr>
          </a:p>
          <a:p>
            <a:pPr lvl="1" eaLnBrk="1" hangingPunct="1">
              <a:lnSpc>
                <a:spcPct val="130000"/>
              </a:lnSpc>
              <a:buClr>
                <a:schemeClr val="hlink"/>
              </a:buClr>
              <a:buSzPct val="55000"/>
              <a:defRPr/>
            </a:pPr>
            <a:r>
              <a:rPr lang="en-GB" sz="2100"/>
              <a:t>Technique </a:t>
            </a:r>
            <a:r>
              <a:rPr lang="en-GB" sz="2100">
                <a:sym typeface="Wingdings" pitchFamily="2" charset="2"/>
              </a:rPr>
              <a:t> </a:t>
            </a:r>
            <a:r>
              <a:rPr lang="en-GB" sz="2100" b="1">
                <a:latin typeface="Courier New" pitchFamily="49" charset="0"/>
                <a:cs typeface="Courier New" pitchFamily="49" charset="0"/>
              </a:rPr>
              <a:t>algorithms</a:t>
            </a:r>
          </a:p>
          <a:p>
            <a:pPr eaLnBrk="1" hangingPunct="1">
              <a:lnSpc>
                <a:spcPct val="130000"/>
              </a:lnSpc>
              <a:defRPr/>
            </a:pPr>
            <a:r>
              <a:rPr lang="en-GB" sz="2100"/>
              <a:t>Writing programs</a:t>
            </a:r>
          </a:p>
          <a:p>
            <a:pPr eaLnBrk="1" hangingPunct="1">
              <a:lnSpc>
                <a:spcPct val="130000"/>
              </a:lnSpc>
              <a:defRPr/>
            </a:pPr>
            <a:r>
              <a:rPr lang="en-GB" sz="2100"/>
              <a:t>Verifying (testing) programs</a:t>
            </a:r>
            <a:endParaRPr lang="en-US" sz="2100"/>
          </a:p>
        </p:txBody>
      </p:sp>
      <p:sp>
        <p:nvSpPr>
          <p:cNvPr id="4" name="Text Box 4"/>
          <p:cNvSpPr txBox="1">
            <a:spLocks noChangeArrowheads="1"/>
          </p:cNvSpPr>
          <p:nvPr/>
        </p:nvSpPr>
        <p:spPr bwMode="auto">
          <a:xfrm>
            <a:off x="6686550" y="1265238"/>
            <a:ext cx="5400675" cy="701675"/>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en-US" sz="2000" b="1">
                <a:solidFill>
                  <a:srgbClr val="080808"/>
                </a:solidFill>
                <a:effectLst>
                  <a:outerShdw blurRad="38100" dist="38100" dir="2700000" algn="tl">
                    <a:srgbClr val="C0C0C0"/>
                  </a:outerShdw>
                </a:effectLst>
              </a:rPr>
              <a:t>Data Structure and Algorithm Design Goals</a:t>
            </a:r>
            <a:endParaRPr lang="en-GB" sz="2000" b="1">
              <a:solidFill>
                <a:srgbClr val="080808"/>
              </a:solidFill>
              <a:effectLst>
                <a:outerShdw blurRad="38100" dist="38100" dir="2700000" algn="tl">
                  <a:srgbClr val="C0C0C0"/>
                </a:outerShdw>
              </a:effectLst>
            </a:endParaRPr>
          </a:p>
        </p:txBody>
      </p:sp>
      <p:sp>
        <p:nvSpPr>
          <p:cNvPr id="45061" name="Text Box 5"/>
          <p:cNvSpPr txBox="1">
            <a:spLocks noChangeArrowheads="1"/>
          </p:cNvSpPr>
          <p:nvPr/>
        </p:nvSpPr>
        <p:spPr bwMode="auto">
          <a:xfrm>
            <a:off x="7170738" y="3429000"/>
            <a:ext cx="4611687" cy="396875"/>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en-US" sz="2000" b="1">
                <a:solidFill>
                  <a:srgbClr val="080808"/>
                </a:solidFill>
                <a:effectLst>
                  <a:outerShdw blurRad="38100" dist="38100" dir="2700000" algn="tl">
                    <a:srgbClr val="C0C0C0"/>
                  </a:outerShdw>
                </a:effectLst>
              </a:rPr>
              <a:t>Implementation Goals</a:t>
            </a:r>
            <a:endParaRPr lang="en-GB" sz="2000" b="1">
              <a:solidFill>
                <a:srgbClr val="080808"/>
              </a:solidFill>
              <a:effectLst>
                <a:outerShdw blurRad="38100" dist="38100" dir="2700000" algn="tl">
                  <a:srgbClr val="C0C0C0"/>
                </a:outerShdw>
              </a:effectLst>
            </a:endParaRPr>
          </a:p>
        </p:txBody>
      </p:sp>
      <p:grpSp>
        <p:nvGrpSpPr>
          <p:cNvPr id="45065" name="Group 6"/>
          <p:cNvGrpSpPr>
            <a:grpSpLocks/>
          </p:cNvGrpSpPr>
          <p:nvPr/>
        </p:nvGrpSpPr>
        <p:grpSpPr bwMode="auto">
          <a:xfrm>
            <a:off x="6988175" y="1858963"/>
            <a:ext cx="2717800" cy="1389062"/>
            <a:chOff x="720" y="1631"/>
            <a:chExt cx="1344" cy="1436"/>
          </a:xfrm>
        </p:grpSpPr>
        <p:pic>
          <p:nvPicPr>
            <p:cNvPr id="45079" name="Picture 7" descr="j0188237"/>
            <p:cNvPicPr>
              <a:picLocks noChangeAspect="1" noChangeArrowheads="1"/>
            </p:cNvPicPr>
            <p:nvPr/>
          </p:nvPicPr>
          <p:blipFill>
            <a:blip r:embed="rId3"/>
            <a:srcRect/>
            <a:stretch>
              <a:fillRect/>
            </a:stretch>
          </p:blipFill>
          <p:spPr bwMode="auto">
            <a:xfrm>
              <a:off x="1008" y="1920"/>
              <a:ext cx="718" cy="1147"/>
            </a:xfrm>
            <a:prstGeom prst="rect">
              <a:avLst/>
            </a:prstGeom>
            <a:noFill/>
            <a:ln w="9525">
              <a:noFill/>
              <a:miter lim="800000"/>
              <a:headEnd/>
              <a:tailEnd/>
            </a:ln>
          </p:spPr>
        </p:pic>
        <p:sp>
          <p:nvSpPr>
            <p:cNvPr id="45064" name="Text Box 8"/>
            <p:cNvSpPr txBox="1">
              <a:spLocks noChangeArrowheads="1"/>
            </p:cNvSpPr>
            <p:nvPr/>
          </p:nvSpPr>
          <p:spPr bwMode="auto">
            <a:xfrm>
              <a:off x="720" y="1631"/>
              <a:ext cx="1344" cy="473"/>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en-US" sz="2400" b="1">
                  <a:solidFill>
                    <a:srgbClr val="080808"/>
                  </a:solidFill>
                  <a:effectLst>
                    <a:outerShdw blurRad="38100" dist="38100" dir="2700000" algn="tl">
                      <a:srgbClr val="C0C0C0"/>
                    </a:outerShdw>
                  </a:effectLst>
                </a:rPr>
                <a:t>Correctness</a:t>
              </a:r>
              <a:endParaRPr lang="en-GB" sz="2400" b="1">
                <a:solidFill>
                  <a:srgbClr val="080808"/>
                </a:solidFill>
                <a:effectLst>
                  <a:outerShdw blurRad="38100" dist="38100" dir="2700000" algn="tl">
                    <a:srgbClr val="C0C0C0"/>
                  </a:outerShdw>
                </a:effectLst>
              </a:endParaRPr>
            </a:p>
          </p:txBody>
        </p:sp>
      </p:grpSp>
      <p:grpSp>
        <p:nvGrpSpPr>
          <p:cNvPr id="45066" name="Group 9"/>
          <p:cNvGrpSpPr>
            <a:grpSpLocks/>
          </p:cNvGrpSpPr>
          <p:nvPr/>
        </p:nvGrpSpPr>
        <p:grpSpPr bwMode="auto">
          <a:xfrm>
            <a:off x="9810750" y="1905000"/>
            <a:ext cx="2263775" cy="1393825"/>
            <a:chOff x="2064" y="1920"/>
            <a:chExt cx="1056" cy="1440"/>
          </a:xfrm>
        </p:grpSpPr>
        <p:pic>
          <p:nvPicPr>
            <p:cNvPr id="45077" name="Picture 10" descr="j0230338"/>
            <p:cNvPicPr>
              <a:picLocks noChangeAspect="1" noChangeArrowheads="1"/>
            </p:cNvPicPr>
            <p:nvPr/>
          </p:nvPicPr>
          <p:blipFill>
            <a:blip r:embed="rId4"/>
            <a:srcRect/>
            <a:stretch>
              <a:fillRect/>
            </a:stretch>
          </p:blipFill>
          <p:spPr bwMode="auto">
            <a:xfrm>
              <a:off x="2064" y="2304"/>
              <a:ext cx="879" cy="1056"/>
            </a:xfrm>
            <a:prstGeom prst="rect">
              <a:avLst/>
            </a:prstGeom>
            <a:noFill/>
            <a:ln w="9525">
              <a:noFill/>
              <a:miter lim="800000"/>
              <a:headEnd/>
              <a:tailEnd/>
            </a:ln>
          </p:spPr>
        </p:pic>
        <p:sp>
          <p:nvSpPr>
            <p:cNvPr id="5" name="Text Box 11"/>
            <p:cNvSpPr txBox="1">
              <a:spLocks noChangeArrowheads="1"/>
            </p:cNvSpPr>
            <p:nvPr/>
          </p:nvSpPr>
          <p:spPr bwMode="auto">
            <a:xfrm>
              <a:off x="2064" y="1920"/>
              <a:ext cx="1056" cy="477"/>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en-US" sz="2400" b="1">
                  <a:solidFill>
                    <a:srgbClr val="080808"/>
                  </a:solidFill>
                  <a:effectLst>
                    <a:outerShdw blurRad="38100" dist="38100" dir="2700000" algn="tl">
                      <a:srgbClr val="C0C0C0"/>
                    </a:outerShdw>
                  </a:effectLst>
                </a:rPr>
                <a:t>Efficiency</a:t>
              </a:r>
              <a:endParaRPr lang="en-GB" sz="2400" b="1">
                <a:solidFill>
                  <a:srgbClr val="080808"/>
                </a:solidFill>
                <a:effectLst>
                  <a:outerShdw blurRad="38100" dist="38100" dir="2700000" algn="tl">
                    <a:srgbClr val="C0C0C0"/>
                  </a:outerShdw>
                </a:effectLst>
              </a:endParaRPr>
            </a:p>
          </p:txBody>
        </p:sp>
      </p:grpSp>
      <p:grpSp>
        <p:nvGrpSpPr>
          <p:cNvPr id="45067" name="Group 12"/>
          <p:cNvGrpSpPr>
            <a:grpSpLocks/>
          </p:cNvGrpSpPr>
          <p:nvPr/>
        </p:nvGrpSpPr>
        <p:grpSpPr bwMode="auto">
          <a:xfrm>
            <a:off x="8532813" y="5208588"/>
            <a:ext cx="2601912" cy="1268412"/>
            <a:chOff x="3312" y="1536"/>
            <a:chExt cx="1151" cy="1152"/>
          </a:xfrm>
        </p:grpSpPr>
        <p:pic>
          <p:nvPicPr>
            <p:cNvPr id="45075" name="Picture 13" descr="na00810_"/>
            <p:cNvPicPr>
              <a:picLocks noChangeAspect="1" noChangeArrowheads="1"/>
            </p:cNvPicPr>
            <p:nvPr/>
          </p:nvPicPr>
          <p:blipFill>
            <a:blip r:embed="rId5"/>
            <a:srcRect/>
            <a:stretch>
              <a:fillRect/>
            </a:stretch>
          </p:blipFill>
          <p:spPr bwMode="auto">
            <a:xfrm>
              <a:off x="3456" y="1824"/>
              <a:ext cx="809" cy="864"/>
            </a:xfrm>
            <a:prstGeom prst="rect">
              <a:avLst/>
            </a:prstGeom>
            <a:noFill/>
            <a:ln w="9525">
              <a:noFill/>
              <a:miter lim="800000"/>
              <a:headEnd/>
              <a:tailEnd/>
            </a:ln>
          </p:spPr>
        </p:pic>
        <p:sp>
          <p:nvSpPr>
            <p:cNvPr id="45070" name="Text Box 14"/>
            <p:cNvSpPr txBox="1">
              <a:spLocks noChangeArrowheads="1"/>
            </p:cNvSpPr>
            <p:nvPr/>
          </p:nvSpPr>
          <p:spPr bwMode="auto">
            <a:xfrm>
              <a:off x="3312" y="1536"/>
              <a:ext cx="1151" cy="420"/>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en-US" sz="2400" b="1">
                  <a:solidFill>
                    <a:srgbClr val="080808"/>
                  </a:solidFill>
                  <a:effectLst>
                    <a:outerShdw blurRad="38100" dist="38100" dir="2700000" algn="tl">
                      <a:srgbClr val="C0C0C0"/>
                    </a:outerShdw>
                  </a:effectLst>
                </a:rPr>
                <a:t>Robustness</a:t>
              </a:r>
              <a:endParaRPr lang="en-GB" sz="2400" b="1">
                <a:solidFill>
                  <a:srgbClr val="080808"/>
                </a:solidFill>
                <a:effectLst>
                  <a:outerShdw blurRad="38100" dist="38100" dir="2700000" algn="tl">
                    <a:srgbClr val="C0C0C0"/>
                  </a:outerShdw>
                </a:effectLst>
              </a:endParaRPr>
            </a:p>
          </p:txBody>
        </p:sp>
      </p:grpSp>
      <p:grpSp>
        <p:nvGrpSpPr>
          <p:cNvPr id="45068" name="Group 15"/>
          <p:cNvGrpSpPr>
            <a:grpSpLocks/>
          </p:cNvGrpSpPr>
          <p:nvPr/>
        </p:nvGrpSpPr>
        <p:grpSpPr bwMode="auto">
          <a:xfrm>
            <a:off x="7110413" y="3733800"/>
            <a:ext cx="2662237" cy="1477963"/>
            <a:chOff x="4368" y="1583"/>
            <a:chExt cx="1152" cy="1201"/>
          </a:xfrm>
        </p:grpSpPr>
        <p:pic>
          <p:nvPicPr>
            <p:cNvPr id="45073" name="Picture 16" descr="hh00513_"/>
            <p:cNvPicPr>
              <a:picLocks noChangeAspect="1" noChangeArrowheads="1"/>
            </p:cNvPicPr>
            <p:nvPr/>
          </p:nvPicPr>
          <p:blipFill>
            <a:blip r:embed="rId6"/>
            <a:srcRect/>
            <a:stretch>
              <a:fillRect/>
            </a:stretch>
          </p:blipFill>
          <p:spPr bwMode="auto">
            <a:xfrm>
              <a:off x="4656" y="1920"/>
              <a:ext cx="675" cy="864"/>
            </a:xfrm>
            <a:prstGeom prst="rect">
              <a:avLst/>
            </a:prstGeom>
            <a:noFill/>
            <a:ln w="9525">
              <a:noFill/>
              <a:miter lim="800000"/>
              <a:headEnd/>
              <a:tailEnd/>
            </a:ln>
          </p:spPr>
        </p:pic>
        <p:sp>
          <p:nvSpPr>
            <p:cNvPr id="6" name="Text Box 17"/>
            <p:cNvSpPr txBox="1">
              <a:spLocks noChangeArrowheads="1"/>
            </p:cNvSpPr>
            <p:nvPr/>
          </p:nvSpPr>
          <p:spPr bwMode="auto">
            <a:xfrm>
              <a:off x="4368" y="1583"/>
              <a:ext cx="1152" cy="372"/>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en-US" sz="2400" b="1">
                  <a:solidFill>
                    <a:srgbClr val="080808"/>
                  </a:solidFill>
                  <a:effectLst>
                    <a:outerShdw blurRad="38100" dist="38100" dir="2700000" algn="tl">
                      <a:srgbClr val="C0C0C0"/>
                    </a:outerShdw>
                  </a:effectLst>
                </a:rPr>
                <a:t>Adaptability</a:t>
              </a:r>
              <a:endParaRPr lang="en-GB" sz="2400" b="1">
                <a:solidFill>
                  <a:srgbClr val="080808"/>
                </a:solidFill>
                <a:effectLst>
                  <a:outerShdw blurRad="38100" dist="38100" dir="2700000" algn="tl">
                    <a:srgbClr val="C0C0C0"/>
                  </a:outerShdw>
                </a:effectLst>
              </a:endParaRPr>
            </a:p>
          </p:txBody>
        </p:sp>
      </p:grpSp>
      <p:grpSp>
        <p:nvGrpSpPr>
          <p:cNvPr id="45069" name="Group 18"/>
          <p:cNvGrpSpPr>
            <a:grpSpLocks/>
          </p:cNvGrpSpPr>
          <p:nvPr/>
        </p:nvGrpSpPr>
        <p:grpSpPr bwMode="auto">
          <a:xfrm>
            <a:off x="9709150" y="3749675"/>
            <a:ext cx="2486025" cy="1352550"/>
            <a:chOff x="3840" y="2830"/>
            <a:chExt cx="1151" cy="1145"/>
          </a:xfrm>
        </p:grpSpPr>
        <p:pic>
          <p:nvPicPr>
            <p:cNvPr id="45071" name="Picture 19" descr="j0250898"/>
            <p:cNvPicPr>
              <a:picLocks noChangeAspect="1" noChangeArrowheads="1"/>
            </p:cNvPicPr>
            <p:nvPr/>
          </p:nvPicPr>
          <p:blipFill>
            <a:blip r:embed="rId7"/>
            <a:srcRect/>
            <a:stretch>
              <a:fillRect/>
            </a:stretch>
          </p:blipFill>
          <p:spPr bwMode="auto">
            <a:xfrm>
              <a:off x="3984" y="3120"/>
              <a:ext cx="864" cy="855"/>
            </a:xfrm>
            <a:prstGeom prst="rect">
              <a:avLst/>
            </a:prstGeom>
            <a:noFill/>
            <a:ln w="9525">
              <a:noFill/>
              <a:miter lim="800000"/>
              <a:headEnd/>
              <a:tailEnd/>
            </a:ln>
          </p:spPr>
        </p:pic>
        <p:sp>
          <p:nvSpPr>
            <p:cNvPr id="45076" name="Text Box 20"/>
            <p:cNvSpPr txBox="1">
              <a:spLocks noChangeArrowheads="1"/>
            </p:cNvSpPr>
            <p:nvPr/>
          </p:nvSpPr>
          <p:spPr bwMode="auto">
            <a:xfrm>
              <a:off x="3840" y="2830"/>
              <a:ext cx="1151" cy="391"/>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en-US" sz="2400" b="1">
                  <a:solidFill>
                    <a:srgbClr val="080808"/>
                  </a:solidFill>
                  <a:effectLst>
                    <a:outerShdw blurRad="38100" dist="38100" dir="2700000" algn="tl">
                      <a:srgbClr val="C0C0C0"/>
                    </a:outerShdw>
                  </a:effectLst>
                </a:rPr>
                <a:t>Reusability</a:t>
              </a:r>
              <a:endParaRPr lang="en-GB" sz="2400" b="1">
                <a:solidFill>
                  <a:srgbClr val="080808"/>
                </a:solidFill>
                <a:effectLst>
                  <a:outerShdw blurRad="38100" dist="38100" dir="2700000" algn="tl">
                    <a:srgbClr val="C0C0C0"/>
                  </a:outerShdw>
                </a:effectLst>
              </a:endParaRPr>
            </a:p>
          </p:txBody>
        </p:sp>
      </p:grpSp>
      <p:sp>
        <p:nvSpPr>
          <p:cNvPr id="50190" name="Rectangle 21"/>
          <p:cNvSpPr>
            <a:spLocks noChangeArrowheads="1"/>
          </p:cNvSpPr>
          <p:nvPr/>
        </p:nvSpPr>
        <p:spPr bwMode="auto">
          <a:xfrm>
            <a:off x="6805613" y="1066800"/>
            <a:ext cx="5184775" cy="5334000"/>
          </a:xfrm>
          <a:prstGeom prst="rect">
            <a:avLst/>
          </a:prstGeom>
          <a:no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eaLnBrk="1" hangingPunct="1">
              <a:defRPr/>
            </a:pPr>
            <a:endParaRPr lang="en-US"/>
          </a:p>
        </p:txBody>
      </p:sp>
      <p:sp>
        <p:nvSpPr>
          <p:cNvPr id="24" name="Footer Placeholder 6">
            <a:extLst>
              <a:ext uri="{FF2B5EF4-FFF2-40B4-BE49-F238E27FC236}">
                <a16:creationId xmlns:a16="http://schemas.microsoft.com/office/drawing/2014/main" id="{6B7A96D8-4975-47D8-9D2C-CDE0F09701B3}"/>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E13D3B64-27CD-49D5-A6E0-E259B96B5730}" type="slidenum">
              <a:rPr lang="en-US" smtClean="0"/>
              <a:pPr/>
              <a:t>36</a:t>
            </a:fld>
            <a:endParaRPr lang="en-US"/>
          </a:p>
        </p:txBody>
      </p:sp>
      <p:sp>
        <p:nvSpPr>
          <p:cNvPr id="55298" name="Rectangle 2"/>
          <p:cNvSpPr>
            <a:spLocks noGrp="1" noChangeArrowheads="1"/>
          </p:cNvSpPr>
          <p:nvPr>
            <p:ph type="title"/>
          </p:nvPr>
        </p:nvSpPr>
        <p:spPr/>
        <p:txBody>
          <a:bodyPr/>
          <a:lstStyle/>
          <a:p>
            <a:pPr eaLnBrk="1" hangingPunct="1">
              <a:defRPr/>
            </a:pPr>
            <a:r>
              <a:rPr lang="en-US"/>
              <a:t>How to Develop an Algorithm?</a:t>
            </a:r>
          </a:p>
        </p:txBody>
      </p:sp>
      <p:sp>
        <p:nvSpPr>
          <p:cNvPr id="55299" name="Rectangle 3"/>
          <p:cNvSpPr>
            <a:spLocks noGrp="1" noChangeArrowheads="1"/>
          </p:cNvSpPr>
          <p:nvPr>
            <p:ph type="body" idx="1"/>
          </p:nvPr>
        </p:nvSpPr>
        <p:spPr/>
        <p:txBody>
          <a:bodyPr/>
          <a:lstStyle/>
          <a:p>
            <a:pPr eaLnBrk="1" hangingPunct="1">
              <a:lnSpc>
                <a:spcPct val="120000"/>
              </a:lnSpc>
              <a:defRPr/>
            </a:pPr>
            <a:r>
              <a:rPr lang="en-US" sz="2800" b="1" i="1">
                <a:solidFill>
                  <a:srgbClr val="080808"/>
                </a:solidFill>
              </a:rPr>
              <a:t>Precisely define</a:t>
            </a:r>
            <a:r>
              <a:rPr lang="en-US" sz="2800"/>
              <a:t> the problem. </a:t>
            </a:r>
          </a:p>
          <a:p>
            <a:pPr lvl="1" eaLnBrk="1" hangingPunct="1">
              <a:lnSpc>
                <a:spcPct val="120000"/>
              </a:lnSpc>
              <a:defRPr/>
            </a:pPr>
            <a:r>
              <a:rPr lang="en-US" sz="2400"/>
              <a:t>Precisely specify the input and output. </a:t>
            </a:r>
          </a:p>
          <a:p>
            <a:pPr lvl="1" eaLnBrk="1" hangingPunct="1">
              <a:lnSpc>
                <a:spcPct val="120000"/>
              </a:lnSpc>
              <a:defRPr/>
            </a:pPr>
            <a:r>
              <a:rPr lang="en-US" sz="2400"/>
              <a:t>Consider all cases. </a:t>
            </a:r>
          </a:p>
          <a:p>
            <a:pPr eaLnBrk="1" hangingPunct="1">
              <a:lnSpc>
                <a:spcPct val="120000"/>
              </a:lnSpc>
              <a:defRPr/>
            </a:pPr>
            <a:r>
              <a:rPr lang="en-US" sz="2800"/>
              <a:t>Come up with a </a:t>
            </a:r>
            <a:r>
              <a:rPr lang="en-US" sz="2800" b="1" i="1">
                <a:solidFill>
                  <a:srgbClr val="080808"/>
                </a:solidFill>
              </a:rPr>
              <a:t>simple plan</a:t>
            </a:r>
            <a:r>
              <a:rPr lang="en-US" sz="2800"/>
              <a:t> to solve the problem at hand.</a:t>
            </a:r>
          </a:p>
          <a:p>
            <a:pPr lvl="1" eaLnBrk="1" hangingPunct="1">
              <a:lnSpc>
                <a:spcPct val="120000"/>
              </a:lnSpc>
              <a:defRPr/>
            </a:pPr>
            <a:r>
              <a:rPr lang="en-US" sz="2400"/>
              <a:t>The plan is language independent.</a:t>
            </a:r>
          </a:p>
          <a:p>
            <a:pPr lvl="1" eaLnBrk="1" hangingPunct="1">
              <a:lnSpc>
                <a:spcPct val="120000"/>
              </a:lnSpc>
              <a:defRPr/>
            </a:pPr>
            <a:r>
              <a:rPr lang="en-US" sz="2400"/>
              <a:t>The precise problem specification influences the plan.</a:t>
            </a:r>
          </a:p>
          <a:p>
            <a:pPr eaLnBrk="1" hangingPunct="1">
              <a:lnSpc>
                <a:spcPct val="120000"/>
              </a:lnSpc>
              <a:defRPr/>
            </a:pPr>
            <a:r>
              <a:rPr lang="en-US" sz="2800"/>
              <a:t>Turn the plan into an implementation</a:t>
            </a:r>
          </a:p>
          <a:p>
            <a:pPr lvl="1" eaLnBrk="1" hangingPunct="1">
              <a:lnSpc>
                <a:spcPct val="120000"/>
              </a:lnSpc>
              <a:defRPr/>
            </a:pPr>
            <a:r>
              <a:rPr lang="en-US" sz="2400"/>
              <a:t>The problem representation (data structure) influences the implementation.</a:t>
            </a:r>
          </a:p>
        </p:txBody>
      </p:sp>
      <p:sp>
        <p:nvSpPr>
          <p:cNvPr id="6" name="Footer Placeholder 6">
            <a:extLst>
              <a:ext uri="{FF2B5EF4-FFF2-40B4-BE49-F238E27FC236}">
                <a16:creationId xmlns:a16="http://schemas.microsoft.com/office/drawing/2014/main" id="{A61120EE-F6C8-4975-946D-DA4154BF0216}"/>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9">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299">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299">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299">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2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F528AAE3-675E-41CB-8602-9EB8DAB48C89}" type="slidenum">
              <a:rPr lang="en-US" smtClean="0"/>
              <a:pPr/>
              <a:t>37</a:t>
            </a:fld>
            <a:endParaRPr lang="en-US"/>
          </a:p>
        </p:txBody>
      </p:sp>
      <p:sp>
        <p:nvSpPr>
          <p:cNvPr id="264194" name="Rectangle 2"/>
          <p:cNvSpPr>
            <a:spLocks noGrp="1" noChangeArrowheads="1"/>
          </p:cNvSpPr>
          <p:nvPr>
            <p:ph type="title"/>
          </p:nvPr>
        </p:nvSpPr>
        <p:spPr/>
        <p:txBody>
          <a:bodyPr/>
          <a:lstStyle/>
          <a:p>
            <a:pPr eaLnBrk="1" hangingPunct="1">
              <a:defRPr/>
            </a:pPr>
            <a:r>
              <a:rPr lang="en-US"/>
              <a:t>??????</a:t>
            </a:r>
          </a:p>
        </p:txBody>
      </p:sp>
      <p:sp>
        <p:nvSpPr>
          <p:cNvPr id="264195" name="Rectangle 3"/>
          <p:cNvSpPr>
            <a:spLocks noGrp="1" noChangeArrowheads="1"/>
          </p:cNvSpPr>
          <p:nvPr>
            <p:ph type="body" idx="1"/>
          </p:nvPr>
        </p:nvSpPr>
        <p:spPr/>
        <p:txBody>
          <a:bodyPr/>
          <a:lstStyle/>
          <a:p>
            <a:pPr algn="ctr" eaLnBrk="1" hangingPunct="1">
              <a:buFontTx/>
              <a:buNone/>
              <a:defRPr/>
            </a:pPr>
            <a:r>
              <a:rPr lang="en-US" sz="4800" b="1" i="1">
                <a:solidFill>
                  <a:srgbClr val="080808"/>
                </a:solidFill>
              </a:rPr>
              <a:t>Suppose computers were infinitely fast and computer memory was free. Would you have any reason to study algorithms?</a:t>
            </a:r>
          </a:p>
        </p:txBody>
      </p:sp>
      <p:sp>
        <p:nvSpPr>
          <p:cNvPr id="6" name="Footer Placeholder 6">
            <a:extLst>
              <a:ext uri="{FF2B5EF4-FFF2-40B4-BE49-F238E27FC236}">
                <a16:creationId xmlns:a16="http://schemas.microsoft.com/office/drawing/2014/main" id="{C463136D-2E83-41C8-8CFA-E63000A0C9EF}"/>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307D00C8-4758-499D-9DED-FE64EA3E7A39}" type="slidenum">
              <a:rPr lang="en-US" smtClean="0"/>
              <a:pPr/>
              <a:t>38</a:t>
            </a:fld>
            <a:endParaRPr lang="en-US"/>
          </a:p>
        </p:txBody>
      </p:sp>
      <p:sp>
        <p:nvSpPr>
          <p:cNvPr id="258051" name="Rectangle 3"/>
          <p:cNvSpPr>
            <a:spLocks noGrp="1" noChangeArrowheads="1"/>
          </p:cNvSpPr>
          <p:nvPr>
            <p:ph type="body" idx="1"/>
          </p:nvPr>
        </p:nvSpPr>
        <p:spPr>
          <a:xfrm>
            <a:off x="0" y="0"/>
            <a:ext cx="12188825" cy="6505575"/>
          </a:xfrm>
        </p:spPr>
        <p:txBody>
          <a:bodyPr anchor="ctr" anchorCtr="1"/>
          <a:lstStyle/>
          <a:p>
            <a:pPr algn="ctr" eaLnBrk="1" hangingPunct="1">
              <a:buFontTx/>
              <a:buNone/>
              <a:defRPr/>
            </a:pPr>
            <a:r>
              <a:rPr lang="en-US" sz="7200"/>
              <a:t>Algorithm </a:t>
            </a:r>
          </a:p>
          <a:p>
            <a:pPr algn="ctr" eaLnBrk="1" hangingPunct="1">
              <a:buFontTx/>
              <a:buNone/>
              <a:defRPr/>
            </a:pPr>
            <a:r>
              <a:rPr lang="en-US" sz="7200"/>
              <a:t>Analysis</a:t>
            </a:r>
          </a:p>
        </p:txBody>
      </p:sp>
      <p:sp>
        <p:nvSpPr>
          <p:cNvPr id="5" name="Footer Placeholder 6">
            <a:extLst>
              <a:ext uri="{FF2B5EF4-FFF2-40B4-BE49-F238E27FC236}">
                <a16:creationId xmlns:a16="http://schemas.microsoft.com/office/drawing/2014/main" id="{A5DDF8FE-5D76-45D0-98F0-B08F5014F43F}"/>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A7F910F7-3C63-4845-B8F9-618CAA5BEAF5}" type="slidenum">
              <a:rPr lang="en-US" smtClean="0"/>
              <a:pPr/>
              <a:t>39</a:t>
            </a:fld>
            <a:endParaRPr lang="en-US"/>
          </a:p>
        </p:txBody>
      </p:sp>
      <p:sp>
        <p:nvSpPr>
          <p:cNvPr id="59394" name="Rectangle 2"/>
          <p:cNvSpPr>
            <a:spLocks noGrp="1" noChangeArrowheads="1"/>
          </p:cNvSpPr>
          <p:nvPr>
            <p:ph type="title"/>
          </p:nvPr>
        </p:nvSpPr>
        <p:spPr/>
        <p:txBody>
          <a:bodyPr/>
          <a:lstStyle/>
          <a:p>
            <a:pPr eaLnBrk="1" hangingPunct="1">
              <a:defRPr/>
            </a:pPr>
            <a:r>
              <a:rPr lang="en-US"/>
              <a:t>Analysis of Algorithms</a:t>
            </a:r>
          </a:p>
        </p:txBody>
      </p:sp>
      <p:sp>
        <p:nvSpPr>
          <p:cNvPr id="59395" name="Rectangle 3"/>
          <p:cNvSpPr>
            <a:spLocks noGrp="1" noChangeArrowheads="1"/>
          </p:cNvSpPr>
          <p:nvPr>
            <p:ph type="body" idx="1"/>
          </p:nvPr>
        </p:nvSpPr>
        <p:spPr/>
        <p:txBody>
          <a:bodyPr/>
          <a:lstStyle/>
          <a:p>
            <a:pPr eaLnBrk="1" hangingPunct="1">
              <a:lnSpc>
                <a:spcPct val="110000"/>
              </a:lnSpc>
              <a:defRPr/>
            </a:pPr>
            <a:r>
              <a:rPr lang="en-US" dirty="0"/>
              <a:t>Efficiency:	</a:t>
            </a:r>
          </a:p>
          <a:p>
            <a:pPr lvl="1" eaLnBrk="1" hangingPunct="1">
              <a:lnSpc>
                <a:spcPct val="110000"/>
              </a:lnSpc>
              <a:defRPr/>
            </a:pPr>
            <a:r>
              <a:rPr lang="en-US" dirty="0"/>
              <a:t>Running time</a:t>
            </a:r>
          </a:p>
          <a:p>
            <a:pPr lvl="1" eaLnBrk="1" hangingPunct="1">
              <a:lnSpc>
                <a:spcPct val="110000"/>
              </a:lnSpc>
              <a:defRPr/>
            </a:pPr>
            <a:r>
              <a:rPr lang="en-US" dirty="0"/>
              <a:t>Space used</a:t>
            </a:r>
          </a:p>
          <a:p>
            <a:pPr eaLnBrk="1" hangingPunct="1">
              <a:lnSpc>
                <a:spcPct val="110000"/>
              </a:lnSpc>
              <a:defRPr/>
            </a:pPr>
            <a:r>
              <a:rPr lang="en-US" dirty="0"/>
              <a:t>Efficiency as a function of the </a:t>
            </a:r>
            <a:r>
              <a:rPr lang="en-US" b="1" i="1" dirty="0"/>
              <a:t>input size</a:t>
            </a:r>
            <a:r>
              <a:rPr lang="en-US" dirty="0"/>
              <a:t>:</a:t>
            </a:r>
          </a:p>
          <a:p>
            <a:pPr lvl="1" eaLnBrk="1" hangingPunct="1">
              <a:lnSpc>
                <a:spcPct val="110000"/>
              </a:lnSpc>
              <a:defRPr/>
            </a:pPr>
            <a:r>
              <a:rPr lang="en-US" dirty="0"/>
              <a:t>Number of data elements (numbers, points).</a:t>
            </a:r>
          </a:p>
          <a:p>
            <a:pPr lvl="1" eaLnBrk="1" hangingPunct="1">
              <a:lnSpc>
                <a:spcPct val="110000"/>
              </a:lnSpc>
              <a:defRPr/>
            </a:pPr>
            <a:r>
              <a:rPr lang="en-US" dirty="0"/>
              <a:t>The number of bits of an input number .</a:t>
            </a:r>
          </a:p>
        </p:txBody>
      </p:sp>
      <p:sp>
        <p:nvSpPr>
          <p:cNvPr id="6" name="Footer Placeholder 6">
            <a:extLst>
              <a:ext uri="{FF2B5EF4-FFF2-40B4-BE49-F238E27FC236}">
                <a16:creationId xmlns:a16="http://schemas.microsoft.com/office/drawing/2014/main" id="{45D21846-8B42-4D73-9DDC-ECBC165465C0}"/>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Goals of AIUB</a:t>
            </a:r>
          </a:p>
        </p:txBody>
      </p:sp>
      <p:sp>
        <p:nvSpPr>
          <p:cNvPr id="3" name="Content Placeholder 2"/>
          <p:cNvSpPr>
            <a:spLocks noGrp="1"/>
          </p:cNvSpPr>
          <p:nvPr>
            <p:ph idx="1"/>
          </p:nvPr>
        </p:nvSpPr>
        <p:spPr/>
        <p:txBody>
          <a:bodyPr>
            <a:normAutofit/>
          </a:bodyPr>
          <a:lstStyle/>
          <a:p>
            <a:pPr algn="just">
              <a:lnSpc>
                <a:spcPct val="80000"/>
              </a:lnSpc>
              <a:defRPr/>
            </a:pPr>
            <a:r>
              <a:rPr lang="en-US" altLang="ja-JP" sz="2400" dirty="0"/>
              <a:t>Sustain development and progress of the university </a:t>
            </a:r>
          </a:p>
          <a:p>
            <a:pPr algn="just">
              <a:lnSpc>
                <a:spcPct val="80000"/>
              </a:lnSpc>
              <a:defRPr/>
            </a:pPr>
            <a:r>
              <a:rPr lang="en-US" altLang="ja-JP" sz="2400" dirty="0"/>
              <a:t>Continue to upgrade educational services and facilities responsive of the demands for change and needs of the society </a:t>
            </a:r>
          </a:p>
          <a:p>
            <a:pPr algn="just">
              <a:lnSpc>
                <a:spcPct val="80000"/>
              </a:lnSpc>
              <a:defRPr/>
            </a:pPr>
            <a:r>
              <a:rPr lang="en-US" altLang="ja-JP" sz="2400" dirty="0"/>
              <a:t>Inculcate professional culture among management, faculty and personnel in the attainment of the institution's vision, mission and goals </a:t>
            </a:r>
          </a:p>
          <a:p>
            <a:pPr algn="just">
              <a:lnSpc>
                <a:spcPct val="80000"/>
              </a:lnSpc>
              <a:defRPr/>
            </a:pPr>
            <a:r>
              <a:rPr lang="en-US" altLang="ja-JP" sz="2400" dirty="0"/>
              <a:t>Enhance research consciousness in discovering new dimensions for curriculum development and enrichment </a:t>
            </a:r>
          </a:p>
          <a:p>
            <a:pPr algn="just">
              <a:defRPr/>
            </a:pPr>
            <a:r>
              <a:rPr lang="en-US" altLang="ja-JP" sz="2400" dirty="0"/>
              <a:t>Implement meaningful and relevant community outreach programs reflective of the available resources and expertise of the university </a:t>
            </a:r>
          </a:p>
          <a:p>
            <a:pPr algn="just">
              <a:defRPr/>
            </a:pPr>
            <a:r>
              <a:rPr lang="en-US" altLang="ja-JP" sz="2400" dirty="0"/>
              <a:t>Establish strong networking of programs, sharing of resources and expertise with local and international educational institutions and organizations </a:t>
            </a:r>
          </a:p>
          <a:p>
            <a:pPr algn="just">
              <a:defRPr/>
            </a:pPr>
            <a:r>
              <a:rPr lang="en-US" altLang="ja-JP" sz="2400" dirty="0"/>
              <a:t>Accelerate the participation of alumni, students and professionals in the implementation of educational programs and development of projects designed to expand and improve global academic standards </a:t>
            </a:r>
          </a:p>
        </p:txBody>
      </p:sp>
      <p:sp>
        <p:nvSpPr>
          <p:cNvPr id="12294"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1A89ABC5-C95D-467D-924A-23E0EF8E59A5}" type="slidenum">
              <a:rPr lang="en-US" smtClean="0"/>
              <a:pPr/>
              <a:t>4</a:t>
            </a:fld>
            <a:endParaRPr lang="en-US"/>
          </a:p>
        </p:txBody>
      </p:sp>
      <p:sp>
        <p:nvSpPr>
          <p:cNvPr id="6" name="Footer Placeholder 6">
            <a:extLst>
              <a:ext uri="{FF2B5EF4-FFF2-40B4-BE49-F238E27FC236}">
                <a16:creationId xmlns:a16="http://schemas.microsoft.com/office/drawing/2014/main" id="{3839BF86-74D1-49C9-B7EC-60B2866D0707}"/>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8100" y="152400"/>
            <a:ext cx="12150725" cy="1047750"/>
          </a:xfrm>
        </p:spPr>
        <p:txBody>
          <a:bodyPr/>
          <a:lstStyle/>
          <a:p>
            <a:pPr>
              <a:defRPr/>
            </a:pPr>
            <a:r>
              <a:rPr lang="en-US" dirty="0"/>
              <a:t>The RAM Model</a:t>
            </a:r>
          </a:p>
        </p:txBody>
      </p:sp>
      <p:sp>
        <p:nvSpPr>
          <p:cNvPr id="55299" name="Rectangle 3"/>
          <p:cNvSpPr>
            <a:spLocks noGrp="1" noChangeArrowheads="1"/>
          </p:cNvSpPr>
          <p:nvPr>
            <p:ph type="body" idx="1"/>
          </p:nvPr>
        </p:nvSpPr>
        <p:spPr>
          <a:xfrm>
            <a:off x="541337" y="1267619"/>
            <a:ext cx="10461625" cy="4343400"/>
          </a:xfrm>
        </p:spPr>
        <p:txBody>
          <a:bodyPr/>
          <a:lstStyle/>
          <a:p>
            <a:pPr>
              <a:lnSpc>
                <a:spcPct val="80000"/>
              </a:lnSpc>
              <a:spcBef>
                <a:spcPct val="50000"/>
              </a:spcBef>
              <a:defRPr/>
            </a:pPr>
            <a:r>
              <a:rPr lang="en-US" sz="3100" dirty="0"/>
              <a:t>RAM model represents a “generic” implementation of the algorithm</a:t>
            </a:r>
          </a:p>
          <a:p>
            <a:pPr>
              <a:lnSpc>
                <a:spcPct val="80000"/>
              </a:lnSpc>
              <a:spcBef>
                <a:spcPct val="50000"/>
              </a:spcBef>
              <a:defRPr/>
            </a:pPr>
            <a:r>
              <a:rPr lang="en-US" sz="3100" dirty="0"/>
              <a:t>Each “simple” operation (+, -, =, if, call) takes exactly 1 step.</a:t>
            </a:r>
          </a:p>
          <a:p>
            <a:pPr>
              <a:lnSpc>
                <a:spcPct val="80000"/>
              </a:lnSpc>
              <a:spcBef>
                <a:spcPct val="50000"/>
              </a:spcBef>
              <a:defRPr/>
            </a:pPr>
            <a:r>
              <a:rPr lang="en-US" sz="3100" dirty="0"/>
              <a:t>Loops and subroutine calls are not simple operations but depend upon the size of the data and the contents of a subroutine. We do not want “sort” to be a single step operation.</a:t>
            </a:r>
          </a:p>
          <a:p>
            <a:pPr>
              <a:lnSpc>
                <a:spcPct val="80000"/>
              </a:lnSpc>
              <a:spcBef>
                <a:spcPct val="50000"/>
              </a:spcBef>
              <a:defRPr/>
            </a:pPr>
            <a:r>
              <a:rPr lang="en-US" sz="3100" dirty="0"/>
              <a:t>Each memory access takes exactly 1 step. </a:t>
            </a:r>
          </a:p>
        </p:txBody>
      </p:sp>
      <p:sp>
        <p:nvSpPr>
          <p:cNvPr id="50180" name="Rectangle 4"/>
          <p:cNvSpPr>
            <a:spLocks noChangeArrowheads="1"/>
          </p:cNvSpPr>
          <p:nvPr/>
        </p:nvSpPr>
        <p:spPr bwMode="auto">
          <a:xfrm>
            <a:off x="11463338" y="5426075"/>
            <a:ext cx="184150" cy="369888"/>
          </a:xfrm>
          <a:prstGeom prst="rect">
            <a:avLst/>
          </a:prstGeom>
          <a:noFill/>
          <a:ln w="9525">
            <a:noFill/>
            <a:miter lim="800000"/>
            <a:headEnd/>
            <a:tailEnd/>
          </a:ln>
        </p:spPr>
        <p:txBody>
          <a:bodyPr wrap="none">
            <a:spAutoFit/>
          </a:bodyPr>
          <a:lstStyle/>
          <a:p>
            <a:endParaRPr lang="en-US"/>
          </a:p>
        </p:txBody>
      </p:sp>
      <p:sp>
        <p:nvSpPr>
          <p:cNvPr id="5" name="Footer Placeholder 6">
            <a:extLst>
              <a:ext uri="{FF2B5EF4-FFF2-40B4-BE49-F238E27FC236}">
                <a16:creationId xmlns:a16="http://schemas.microsoft.com/office/drawing/2014/main" id="{26061615-A47C-44D5-A6A6-A1ABDE571B80}"/>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2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2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52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52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A3FE8AC5-9DE6-4296-BA1B-3FD4CACCDA28}" type="slidenum">
              <a:rPr lang="en-US" smtClean="0"/>
              <a:pPr/>
              <a:t>41</a:t>
            </a:fld>
            <a:endParaRPr lang="en-US"/>
          </a:p>
        </p:txBody>
      </p:sp>
      <p:sp>
        <p:nvSpPr>
          <p:cNvPr id="60418" name="Rectangle 2"/>
          <p:cNvSpPr>
            <a:spLocks noGrp="1" noChangeArrowheads="1"/>
          </p:cNvSpPr>
          <p:nvPr>
            <p:ph type="title"/>
          </p:nvPr>
        </p:nvSpPr>
        <p:spPr/>
        <p:txBody>
          <a:bodyPr/>
          <a:lstStyle/>
          <a:p>
            <a:pPr eaLnBrk="1" hangingPunct="1">
              <a:defRPr/>
            </a:pPr>
            <a:r>
              <a:rPr lang="en-US" dirty="0"/>
              <a:t>The RAM model (</a:t>
            </a:r>
            <a:r>
              <a:rPr lang="en-US" dirty="0" err="1"/>
              <a:t>cntd</a:t>
            </a:r>
            <a:r>
              <a:rPr lang="en-US" dirty="0"/>
              <a:t>..)</a:t>
            </a:r>
          </a:p>
        </p:txBody>
      </p:sp>
      <p:sp>
        <p:nvSpPr>
          <p:cNvPr id="60419" name="Rectangle 3"/>
          <p:cNvSpPr>
            <a:spLocks noGrp="1" noChangeArrowheads="1"/>
          </p:cNvSpPr>
          <p:nvPr>
            <p:ph type="body" idx="1"/>
          </p:nvPr>
        </p:nvSpPr>
        <p:spPr>
          <a:xfrm>
            <a:off x="379412" y="1171575"/>
            <a:ext cx="11809413" cy="3933825"/>
          </a:xfrm>
        </p:spPr>
        <p:txBody>
          <a:bodyPr/>
          <a:lstStyle/>
          <a:p>
            <a:pPr eaLnBrk="1" hangingPunct="1">
              <a:defRPr/>
            </a:pPr>
            <a:r>
              <a:rPr lang="en-US" sz="2800" dirty="0"/>
              <a:t>It is important to choose the level of detail.</a:t>
            </a:r>
          </a:p>
          <a:p>
            <a:pPr eaLnBrk="1" hangingPunct="1">
              <a:defRPr/>
            </a:pPr>
            <a:r>
              <a:rPr lang="en-US" sz="2800" dirty="0"/>
              <a:t>The RAM model:</a:t>
            </a:r>
          </a:p>
          <a:p>
            <a:pPr lvl="1" eaLnBrk="1" hangingPunct="1">
              <a:defRPr/>
            </a:pPr>
            <a:r>
              <a:rPr lang="en-US" sz="2400" dirty="0"/>
              <a:t>Instructions (each taking constant time), we usually choose one type of instruction as a </a:t>
            </a:r>
            <a:r>
              <a:rPr lang="en-US" sz="2400" b="1" dirty="0">
                <a:solidFill>
                  <a:srgbClr val="080808"/>
                </a:solidFill>
              </a:rPr>
              <a:t>characteristic</a:t>
            </a:r>
            <a:r>
              <a:rPr lang="en-US" sz="2400" dirty="0"/>
              <a:t> operation that is counted:	</a:t>
            </a:r>
          </a:p>
          <a:p>
            <a:pPr lvl="2" eaLnBrk="1" hangingPunct="1">
              <a:defRPr/>
            </a:pPr>
            <a:r>
              <a:rPr lang="en-US" sz="2000" dirty="0"/>
              <a:t>Arithmetic (add, subtract, multiply, etc.)</a:t>
            </a:r>
          </a:p>
          <a:p>
            <a:pPr lvl="2" eaLnBrk="1" hangingPunct="1">
              <a:defRPr/>
            </a:pPr>
            <a:r>
              <a:rPr lang="en-US" sz="2000" dirty="0"/>
              <a:t>Data movement (assign)</a:t>
            </a:r>
          </a:p>
          <a:p>
            <a:pPr lvl="2" eaLnBrk="1" hangingPunct="1">
              <a:defRPr/>
            </a:pPr>
            <a:r>
              <a:rPr lang="en-US" sz="2000" dirty="0"/>
              <a:t>Control flow (branch, subroutine call, return)</a:t>
            </a:r>
          </a:p>
          <a:p>
            <a:pPr lvl="2" eaLnBrk="1" hangingPunct="1">
              <a:defRPr/>
            </a:pPr>
            <a:r>
              <a:rPr lang="en-US" sz="2000" dirty="0"/>
              <a:t>Comparison (logical ops)</a:t>
            </a:r>
          </a:p>
          <a:p>
            <a:pPr lvl="1" eaLnBrk="1" hangingPunct="1">
              <a:defRPr/>
            </a:pPr>
            <a:r>
              <a:rPr lang="en-US" sz="2400" dirty="0"/>
              <a:t>Data types – integers, characters, and floats </a:t>
            </a:r>
          </a:p>
        </p:txBody>
      </p:sp>
      <p:sp>
        <p:nvSpPr>
          <p:cNvPr id="6" name="Footer Placeholder 6">
            <a:extLst>
              <a:ext uri="{FF2B5EF4-FFF2-40B4-BE49-F238E27FC236}">
                <a16:creationId xmlns:a16="http://schemas.microsoft.com/office/drawing/2014/main" id="{62528086-B953-44A0-8C09-1B0DDB2F63F1}"/>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6" name="Slide Number Placeholder 5"/>
          <p:cNvSpPr>
            <a:spLocks noGrp="1"/>
          </p:cNvSpPr>
          <p:nvPr>
            <p:ph type="sldNum" sz="quarter" idx="12"/>
          </p:nvPr>
        </p:nvSpPr>
        <p:spPr/>
        <p:txBody>
          <a:bodyPr/>
          <a:lstStyle/>
          <a:p>
            <a:pPr>
              <a:defRPr/>
            </a:pPr>
            <a:r>
              <a:rPr lang="en-US"/>
              <a:t>Introduction</a:t>
            </a:r>
            <a:r>
              <a:rPr lang="en-US">
                <a:sym typeface="Wingdings" pitchFamily="2" charset="2"/>
              </a:rPr>
              <a:t></a:t>
            </a:r>
            <a:fld id="{832E7802-4229-41D6-AAC3-3B49C46C6CAF}" type="slidenum">
              <a:rPr lang="en-US" smtClean="0"/>
              <a:pPr>
                <a:defRPr/>
              </a:pPr>
              <a:t>42</a:t>
            </a:fld>
            <a:endParaRPr lang="en-US"/>
          </a:p>
        </p:txBody>
      </p:sp>
      <p:sp>
        <p:nvSpPr>
          <p:cNvPr id="8" name="Rectangle 4" descr="Rectangle: Click to edit Master text styles&#10;Second level&#10;Third level&#10;Fourth level&#10;Fifth level"/>
          <p:cNvSpPr txBox="1">
            <a:spLocks noChangeArrowheads="1"/>
          </p:cNvSpPr>
          <p:nvPr/>
        </p:nvSpPr>
        <p:spPr>
          <a:xfrm>
            <a:off x="1038225" y="1409700"/>
            <a:ext cx="8305800" cy="4038600"/>
          </a:xfrm>
          <a:prstGeom prst="rect">
            <a:avLst/>
          </a:prstGeom>
          <a:ln>
            <a:noFill/>
          </a:ln>
        </p:spPr>
        <p:txBody>
          <a:bodyPr/>
          <a:lstStyle/>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TW"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新細明體" pitchFamily="18" charset="-120"/>
                <a:cs typeface="+mn-cs"/>
              </a:rPr>
              <a:t>Algorithm</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rPr>
              <a:t> </a:t>
            </a:r>
            <a:r>
              <a:rPr kumimoji="0" lang="en-US" altLang="zh-TW" sz="2400" b="1" i="1" u="none" strike="noStrike" kern="0" cap="none" spc="0" normalizeH="0" baseline="0" noProof="0" dirty="0" err="1">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arrayMax</a:t>
            </a:r>
            <a:r>
              <a:rPr kumimoji="0" lang="en-US" altLang="zh-TW" sz="2400" b="0"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a:t>
            </a:r>
            <a:r>
              <a:rPr kumimoji="0" lang="en-US" altLang="zh-TW" sz="2400" b="1" i="1"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A</a:t>
            </a:r>
            <a:r>
              <a:rPr kumimoji="0" lang="en-US" altLang="zh-TW" sz="2400" b="0"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 </a:t>
            </a:r>
            <a:r>
              <a:rPr kumimoji="0" lang="en-US" altLang="zh-TW" sz="2400" b="1" i="1"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n</a:t>
            </a:r>
            <a:r>
              <a:rPr kumimoji="0" lang="en-US" altLang="zh-TW" sz="2400" b="0"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a:t>
            </a:r>
          </a:p>
          <a:p>
            <a:pPr marL="342900" marR="0" lvl="0" indent="-342900" algn="l" defTabSz="914400" rtl="0" eaLnBrk="0" fontAlgn="base" latinLnBrk="0" hangingPunct="0">
              <a:lnSpc>
                <a:spcPct val="0"/>
              </a:lnSpc>
              <a:spcBef>
                <a:spcPct val="0"/>
              </a:spcBef>
              <a:spcAft>
                <a:spcPct val="0"/>
              </a:spcAft>
              <a:buClrTx/>
              <a:buSzTx/>
              <a:buFontTx/>
              <a:buNone/>
              <a:tabLst/>
              <a:defRPr/>
            </a:pPr>
            <a:r>
              <a:rPr kumimoji="0" lang="en-US" altLang="zh-TW" sz="2400" b="1"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	</a:t>
            </a:r>
            <a:r>
              <a:rPr kumimoji="0" lang="en-US" altLang="zh-TW"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新細明體" pitchFamily="18" charset="-120"/>
                <a:cs typeface="+mn-cs"/>
              </a:rPr>
              <a:t>				</a:t>
            </a:r>
            <a:r>
              <a:rPr kumimoji="0" lang="en-US" altLang="zh-TW" sz="2400" b="1" i="1"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rPr>
              <a:t>	     </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新細明體" pitchFamily="18" charset="-120"/>
                <a:cs typeface="+mn-cs"/>
              </a:rPr>
              <a:t># operations</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TW" sz="2400" b="0"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	</a:t>
            </a:r>
            <a:r>
              <a:rPr kumimoji="0" lang="en-US" altLang="zh-TW" sz="2400" b="1" i="1" u="none" strike="noStrike" kern="0" cap="none" spc="0" normalizeH="0" baseline="0" noProof="0" dirty="0" err="1">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rPr>
              <a:t>currentMax</a:t>
            </a:r>
            <a:r>
              <a:rPr kumimoji="0" lang="en-US" altLang="zh-TW" sz="2400" b="0"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 </a:t>
            </a:r>
            <a:r>
              <a:rPr kumimoji="0" lang="en-US" altLang="zh-TW" sz="2400" b="0"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a:t>
            </a:r>
            <a:r>
              <a:rPr kumimoji="0" lang="en-US" altLang="zh-TW" sz="2400" b="0"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1" i="1"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A</a:t>
            </a:r>
            <a:r>
              <a:rPr kumimoji="0" lang="en-US" altLang="zh-TW" sz="2400" b="0" i="0"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[0]			     </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2</a:t>
            </a:r>
            <a:endPar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endParaRP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rPr>
              <a:t>	</a:t>
            </a:r>
            <a:r>
              <a:rPr kumimoji="0" lang="en-US" altLang="zh-TW"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新細明體" pitchFamily="18" charset="-120"/>
                <a:cs typeface="+mn-cs"/>
              </a:rPr>
              <a:t>for</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rPr>
              <a:t> (</a:t>
            </a:r>
            <a:r>
              <a:rPr kumimoji="0" lang="en-US" altLang="zh-TW" sz="2400" b="1" i="1" u="none" strike="noStrike" kern="0" cap="none" spc="0" normalizeH="0" baseline="0" noProof="0" dirty="0" err="1">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rPr>
              <a:t>i</a:t>
            </a:r>
            <a:r>
              <a:rPr kumimoji="0" lang="en-US" altLang="zh-TW" sz="2400" b="0"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 =1; </a:t>
            </a:r>
            <a:r>
              <a:rPr kumimoji="0" lang="en-US" altLang="zh-TW" sz="2400" b="0" i="0" u="none" strike="noStrike" kern="0" cap="none" spc="0" normalizeH="0" baseline="0" noProof="0" dirty="0" err="1">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i</a:t>
            </a:r>
            <a:r>
              <a:rPr kumimoji="0" lang="en-US" altLang="zh-TW" sz="2400" b="0"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&lt;n; </a:t>
            </a:r>
            <a:r>
              <a:rPr kumimoji="0" lang="en-US" altLang="zh-TW" sz="2400" b="0" i="0" u="none" strike="noStrike" kern="0" cap="none" spc="0" normalizeH="0" baseline="0" noProof="0" dirty="0" err="1">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i</a:t>
            </a:r>
            <a:r>
              <a:rPr kumimoji="0" lang="en-US" altLang="zh-TW" sz="2400" b="0"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           </a:t>
            </a:r>
            <a:r>
              <a:rPr kumimoji="0" lang="en-US" altLang="zh-TW"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2</a:t>
            </a:r>
            <a:r>
              <a:rPr kumimoji="0" lang="en-US" altLang="zh-TW" sz="2400" b="1" i="1"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n </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if</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1" i="1"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A</a:t>
            </a:r>
            <a:r>
              <a:rPr kumimoji="0" lang="en-US" altLang="zh-TW" sz="2400" b="0" i="0"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a:t>
            </a:r>
            <a:r>
              <a:rPr kumimoji="0" lang="en-US" altLang="zh-TW" sz="2400" b="0" i="1" u="none" strike="noStrike" kern="0" cap="none" spc="0" normalizeH="0" baseline="0" noProof="0" dirty="0" err="1">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i</a:t>
            </a:r>
            <a:r>
              <a:rPr kumimoji="0" lang="en-US" altLang="zh-TW" sz="2400" b="0" i="0"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 </a:t>
            </a:r>
            <a:r>
              <a:rPr kumimoji="0" lang="en-US" altLang="zh-TW" sz="2400" b="1" i="1" u="none" strike="noStrike" kern="0" cap="none" spc="0" normalizeH="0" baseline="0" noProof="0" dirty="0" err="1">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currentMax</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then		</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2(</a:t>
            </a:r>
            <a:r>
              <a:rPr kumimoji="0" lang="en-US" altLang="zh-TW" sz="2400" b="1" i="1"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n</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Symbol" pitchFamily="18" charset="2"/>
                <a:ea typeface="新細明體" pitchFamily="18" charset="-120"/>
                <a:cs typeface="+mn-cs"/>
                <a:sym typeface="Symbol" pitchFamily="18" charset="2"/>
              </a:rPr>
              <a:t></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1)</a:t>
            </a:r>
            <a:endParaRPr kumimoji="0" lang="en-US" altLang="zh-TW"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endParaRP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1" i="1" u="none" strike="noStrike" kern="0" cap="none" spc="0" normalizeH="0" baseline="0" noProof="0" dirty="0" err="1">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currentMax</a:t>
            </a:r>
            <a:r>
              <a:rPr kumimoji="0" lang="en-US" altLang="zh-TW" sz="2400" b="0"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0"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a:t>
            </a:r>
            <a:r>
              <a:rPr kumimoji="0" lang="en-US" altLang="zh-TW" sz="2400" b="0" i="0"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1" i="1"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A</a:t>
            </a:r>
            <a:r>
              <a:rPr kumimoji="0" lang="en-US" altLang="zh-TW" sz="2400" b="0" i="0"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a:t>
            </a:r>
            <a:r>
              <a:rPr kumimoji="0" lang="en-US" altLang="zh-TW" sz="2400" b="1" i="1" u="none" strike="noStrike" kern="0" cap="none" spc="0" normalizeH="0" baseline="0" noProof="0" dirty="0" err="1">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i</a:t>
            </a:r>
            <a:r>
              <a:rPr kumimoji="0" lang="en-US" altLang="zh-TW" sz="2400" b="0" i="0"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2(</a:t>
            </a:r>
            <a:r>
              <a:rPr kumimoji="0" lang="en-US" altLang="zh-TW" sz="2400" b="1" i="1"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n</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Symbol" pitchFamily="18" charset="2"/>
                <a:ea typeface="新細明體" pitchFamily="18" charset="-120"/>
                <a:cs typeface="+mn-cs"/>
                <a:sym typeface="Symbol" pitchFamily="18" charset="2"/>
              </a:rPr>
              <a:t></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1)</a:t>
            </a:r>
            <a:endParaRPr kumimoji="0" lang="en-US" altLang="zh-TW" sz="2400" b="0" i="0"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endParaRP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return</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1" i="1" u="none" strike="noStrike" kern="0" cap="none" spc="0" normalizeH="0" baseline="0" noProof="0" dirty="0" err="1">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currentMax</a:t>
            </a:r>
            <a:r>
              <a:rPr kumimoji="0" lang="en-US" altLang="zh-TW" sz="2400" b="1" i="1"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1</a:t>
            </a:r>
          </a:p>
          <a:p>
            <a:pPr marL="342900" marR="0" lvl="0" indent="-342900" algn="l" defTabSz="914400" rtl="0" eaLnBrk="0" fontAlgn="base" latinLnBrk="0" hangingPunct="0">
              <a:lnSpc>
                <a:spcPct val="150000"/>
              </a:lnSpc>
              <a:spcBef>
                <a:spcPct val="0"/>
              </a:spcBef>
              <a:spcAft>
                <a:spcPct val="0"/>
              </a:spcAft>
              <a:buClrTx/>
              <a:buSzTx/>
              <a:buFontTx/>
              <a:buNone/>
              <a:tabLst/>
              <a:defRPr/>
            </a:pP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新細明體" pitchFamily="18" charset="-120"/>
                <a:cs typeface="+mn-cs"/>
                <a:sym typeface="Symbol" pitchFamily="18" charset="2"/>
              </a:rPr>
              <a:t>Total</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6</a:t>
            </a:r>
            <a:r>
              <a:rPr kumimoji="0" lang="en-US" altLang="zh-TW" sz="2400" b="1" i="1"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n</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Symbol" pitchFamily="18" charset="2"/>
                <a:ea typeface="新細明體" pitchFamily="18" charset="-120"/>
                <a:cs typeface="+mn-cs"/>
                <a:sym typeface="Symbol" pitchFamily="18" charset="2"/>
              </a:rPr>
              <a:t>1</a:t>
            </a:r>
            <a:endPar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endParaRPr>
          </a:p>
        </p:txBody>
      </p:sp>
      <p:sp>
        <p:nvSpPr>
          <p:cNvPr id="7" name="Footer Placeholder 6">
            <a:extLst>
              <a:ext uri="{FF2B5EF4-FFF2-40B4-BE49-F238E27FC236}">
                <a16:creationId xmlns:a16="http://schemas.microsoft.com/office/drawing/2014/main" id="{67930079-693C-46B1-9BD0-B6D60DF6E118}"/>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
        <p:nvSpPr>
          <p:cNvPr id="9" name="TextBox 8">
            <a:extLst>
              <a:ext uri="{FF2B5EF4-FFF2-40B4-BE49-F238E27FC236}">
                <a16:creationId xmlns:a16="http://schemas.microsoft.com/office/drawing/2014/main" id="{38F114CD-9C33-4E67-A8DE-A811E9CF0661}"/>
              </a:ext>
            </a:extLst>
          </p:cNvPr>
          <p:cNvSpPr txBox="1"/>
          <p:nvPr/>
        </p:nvSpPr>
        <p:spPr>
          <a:xfrm>
            <a:off x="7466012" y="2182113"/>
            <a:ext cx="4152900" cy="400110"/>
          </a:xfrm>
          <a:prstGeom prst="rect">
            <a:avLst/>
          </a:prstGeom>
          <a:noFill/>
        </p:spPr>
        <p:txBody>
          <a:bodyPr wrap="square">
            <a:spAutoFit/>
          </a:bodyPr>
          <a:lstStyle/>
          <a:p>
            <a:r>
              <a:rPr kumimoji="0" lang="en-US" altLang="zh-TW"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 </a:t>
            </a:r>
            <a:r>
              <a:rPr kumimoji="0" lang="en-US" altLang="zh-TW" sz="1800" b="0" i="0" u="none" strike="noStrike" kern="0" cap="none" spc="0" normalizeH="0" baseline="0" noProof="0" dirty="0">
                <a:ln>
                  <a:noFill/>
                </a:ln>
                <a:solidFill>
                  <a:srgbClr val="32AA2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a:t>
            </a:r>
            <a:r>
              <a:rPr kumimoji="0" lang="en-US" altLang="zh-TW" sz="1800" b="0" i="0" u="none" strike="noStrike" kern="0" cap="none" spc="0" normalizeH="0" baseline="0" noProof="0" dirty="0" err="1">
                <a:ln>
                  <a:noFill/>
                </a:ln>
                <a:solidFill>
                  <a:srgbClr val="32AA2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i</a:t>
            </a:r>
            <a:r>
              <a:rPr kumimoji="0" lang="en-US" altLang="zh-TW" sz="1800" b="0" i="0" u="none" strike="noStrike" kern="0" cap="none" spc="0" normalizeH="0" baseline="0" noProof="0" dirty="0">
                <a:ln>
                  <a:noFill/>
                </a:ln>
                <a:solidFill>
                  <a:srgbClr val="32AA2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=1 once, </a:t>
            </a:r>
            <a:r>
              <a:rPr kumimoji="0" lang="en-US" altLang="zh-TW" sz="1800" b="0" i="0" u="none" strike="noStrike" kern="0" cap="none" spc="0" normalizeH="0" baseline="0" noProof="0" dirty="0" err="1">
                <a:ln>
                  <a:noFill/>
                </a:ln>
                <a:solidFill>
                  <a:srgbClr val="32AA2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i</a:t>
            </a:r>
            <a:r>
              <a:rPr kumimoji="0" lang="en-US" altLang="zh-TW" sz="1800" b="0" i="0" u="none" strike="noStrike" kern="0" cap="none" spc="0" normalizeH="0" baseline="0" noProof="0" dirty="0">
                <a:ln>
                  <a:noFill/>
                </a:ln>
                <a:solidFill>
                  <a:srgbClr val="32AA2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&lt;n  </a:t>
            </a:r>
            <a:r>
              <a:rPr kumimoji="0" lang="en-US" altLang="zh-TW" sz="1800" b="0" i="0" u="none" strike="noStrike" kern="0" cap="none" spc="0" normalizeH="0" baseline="0" noProof="0" dirty="0" err="1">
                <a:ln>
                  <a:noFill/>
                </a:ln>
                <a:solidFill>
                  <a:srgbClr val="32AA2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n</a:t>
            </a:r>
            <a:r>
              <a:rPr kumimoji="0" lang="en-US" altLang="zh-TW" sz="1800" b="0" i="0" u="none" strike="noStrike" kern="0" cap="none" spc="0" normalizeH="0" baseline="0" noProof="0" dirty="0">
                <a:ln>
                  <a:noFill/>
                </a:ln>
                <a:solidFill>
                  <a:srgbClr val="32AA2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times, </a:t>
            </a:r>
            <a:r>
              <a:rPr kumimoji="0" lang="en-US" altLang="zh-TW" sz="1800" b="0" i="0" u="none" strike="noStrike" kern="0" cap="none" spc="0" normalizeH="0" baseline="0" noProof="0" dirty="0" err="1">
                <a:ln>
                  <a:noFill/>
                </a:ln>
                <a:solidFill>
                  <a:srgbClr val="32AA2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i</a:t>
            </a:r>
            <a:r>
              <a:rPr kumimoji="0" lang="en-US" altLang="zh-TW" sz="1800" b="0" i="0" u="none" strike="noStrike" kern="0" cap="none" spc="0" normalizeH="0" baseline="0" noProof="0" dirty="0">
                <a:ln>
                  <a:noFill/>
                </a:ln>
                <a:solidFill>
                  <a:srgbClr val="32AA2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(n-1) times)</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r>
              <a:rPr lang="en-US"/>
              <a:t>Introduction</a:t>
            </a:r>
            <a:r>
              <a:rPr lang="en-US">
                <a:sym typeface="Wingdings" pitchFamily="2" charset="2"/>
              </a:rPr>
              <a:t></a:t>
            </a:r>
            <a:fld id="{832E7802-4229-41D6-AAC3-3B49C46C6CAF}" type="slidenum">
              <a:rPr lang="en-US" smtClean="0"/>
              <a:pPr>
                <a:defRPr/>
              </a:pPr>
              <a:t>43</a:t>
            </a:fld>
            <a:endParaRPr lang="en-US"/>
          </a:p>
        </p:txBody>
      </p:sp>
      <p:sp>
        <p:nvSpPr>
          <p:cNvPr id="9" name="Rectangle 2"/>
          <p:cNvSpPr>
            <a:spLocks noGrp="1" noChangeArrowheads="1"/>
          </p:cNvSpPr>
          <p:nvPr>
            <p:ph type="title"/>
          </p:nvPr>
        </p:nvSpPr>
        <p:spPr bwMode="black">
          <a:xfrm>
            <a:off x="1317044" y="508000"/>
            <a:ext cx="7551737" cy="457200"/>
          </a:xfrm>
        </p:spPr>
        <p:txBody>
          <a:bodyPr/>
          <a:lstStyle/>
          <a:p>
            <a:r>
              <a:rPr lang="en-US" sz="2400" dirty="0">
                <a:solidFill>
                  <a:schemeClr val="tx1"/>
                </a:solidFill>
              </a:rPr>
              <a:t>Example: N-by-N matrix, N-by-1 vector, multiply</a:t>
            </a:r>
          </a:p>
        </p:txBody>
      </p:sp>
      <p:sp>
        <p:nvSpPr>
          <p:cNvPr id="10" name="Rectangle 3"/>
          <p:cNvSpPr txBox="1">
            <a:spLocks noChangeArrowheads="1"/>
          </p:cNvSpPr>
          <p:nvPr/>
        </p:nvSpPr>
        <p:spPr bwMode="black">
          <a:xfrm>
            <a:off x="760412" y="533400"/>
            <a:ext cx="8075612" cy="57610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0" cap="none" spc="0" normalizeH="0" baseline="0" noProof="0" dirty="0">
              <a:ln>
                <a:noFill/>
              </a:ln>
              <a:effectLst>
                <a:outerShdw blurRad="38100" dist="38100" dir="2700000" algn="tl">
                  <a:srgbClr val="C0C0C0"/>
                </a:outerShdw>
              </a:effectLst>
              <a:uLnTx/>
              <a:uFillTx/>
              <a:latin typeface="+mn-lt"/>
              <a:ea typeface="+mn-ea"/>
              <a:cs typeface="Arial"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800" b="1" i="0" u="none" strike="noStrike" kern="0" cap="none" spc="0" normalizeH="0" baseline="0" noProof="0" dirty="0">
              <a:ln>
                <a:noFill/>
              </a:ln>
              <a:effectLst>
                <a:outerShdw blurRad="38100" dist="38100" dir="2700000" algn="tl">
                  <a:srgbClr val="C0C0C0"/>
                </a:outerShdw>
              </a:effectLst>
              <a:uLnTx/>
              <a:uFillTx/>
              <a:latin typeface="Courier New" pitchFamily="49" charset="0"/>
              <a:ea typeface="+mn-ea"/>
              <a:cs typeface="Courier New" pitchFamily="49"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800" b="1" i="0" u="none" strike="noStrike" kern="0" cap="none" spc="0" normalizeH="0" baseline="0" noProof="0" dirty="0">
                <a:ln>
                  <a:noFill/>
                </a:ln>
                <a:effectLst>
                  <a:outerShdw blurRad="38100" dist="38100" dir="2700000" algn="tl">
                    <a:srgbClr val="C0C0C0"/>
                  </a:outerShdw>
                </a:effectLst>
                <a:uLnTx/>
                <a:uFillTx/>
                <a:latin typeface="Courier New" pitchFamily="49" charset="0"/>
                <a:ea typeface="+mn-ea"/>
                <a:cs typeface="Courier New" pitchFamily="49" charset="0"/>
              </a:rPr>
              <a:t>Y = zeros(N,1);</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800" b="1" i="0" u="none" strike="noStrike" kern="0" cap="none" spc="0" normalizeH="0" baseline="0" noProof="0" dirty="0">
                <a:ln>
                  <a:noFill/>
                </a:ln>
                <a:effectLst>
                  <a:outerShdw blurRad="38100" dist="38100" dir="2700000" algn="tl">
                    <a:srgbClr val="C0C0C0"/>
                  </a:outerShdw>
                </a:effectLst>
                <a:uLnTx/>
                <a:uFillTx/>
                <a:latin typeface="Courier New" pitchFamily="49" charset="0"/>
                <a:ea typeface="+mn-ea"/>
                <a:cs typeface="Courier New" pitchFamily="49" charset="0"/>
              </a:rPr>
              <a:t>for </a:t>
            </a:r>
            <a:r>
              <a:rPr kumimoji="0" lang="en-US" sz="2800" b="1" i="0" u="none" strike="noStrike" kern="0" cap="none" spc="0" normalizeH="0" baseline="0" noProof="0" dirty="0" err="1">
                <a:ln>
                  <a:noFill/>
                </a:ln>
                <a:effectLst>
                  <a:outerShdw blurRad="38100" dist="38100" dir="2700000" algn="tl">
                    <a:srgbClr val="C0C0C0"/>
                  </a:outerShdw>
                </a:effectLst>
                <a:uLnTx/>
                <a:uFillTx/>
                <a:latin typeface="Courier New" pitchFamily="49" charset="0"/>
                <a:ea typeface="+mn-ea"/>
                <a:cs typeface="Courier New" pitchFamily="49" charset="0"/>
              </a:rPr>
              <a:t>i</a:t>
            </a:r>
            <a:r>
              <a:rPr kumimoji="0" lang="en-US" sz="2800" b="1" i="0" u="none" strike="noStrike" kern="0" cap="none" spc="0" normalizeH="0" baseline="0" noProof="0" dirty="0">
                <a:ln>
                  <a:noFill/>
                </a:ln>
                <a:effectLst>
                  <a:outerShdw blurRad="38100" dist="38100" dir="2700000" algn="tl">
                    <a:srgbClr val="C0C0C0"/>
                  </a:outerShdw>
                </a:effectLst>
                <a:uLnTx/>
                <a:uFillTx/>
                <a:latin typeface="Courier New" pitchFamily="49" charset="0"/>
                <a:ea typeface="+mn-ea"/>
                <a:cs typeface="Courier New" pitchFamily="49" charset="0"/>
              </a:rPr>
              <a:t>=1:N</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800" b="1" i="0" u="none" strike="noStrike" kern="0" cap="none" spc="0" normalizeH="0" baseline="0" noProof="0" dirty="0">
                <a:ln>
                  <a:noFill/>
                </a:ln>
                <a:effectLst>
                  <a:outerShdw blurRad="38100" dist="38100" dir="2700000" algn="tl">
                    <a:srgbClr val="C0C0C0"/>
                  </a:outerShdw>
                </a:effectLst>
                <a:uLnTx/>
                <a:uFillTx/>
                <a:latin typeface="Courier New" pitchFamily="49" charset="0"/>
                <a:ea typeface="+mn-ea"/>
                <a:cs typeface="Courier New" pitchFamily="49" charset="0"/>
              </a:rPr>
              <a:t>  Y(</a:t>
            </a:r>
            <a:r>
              <a:rPr kumimoji="0" lang="en-US" sz="2800" b="1" i="0" u="none" strike="noStrike" kern="0" cap="none" spc="0" normalizeH="0" baseline="0" noProof="0" dirty="0" err="1">
                <a:ln>
                  <a:noFill/>
                </a:ln>
                <a:effectLst>
                  <a:outerShdw blurRad="38100" dist="38100" dir="2700000" algn="tl">
                    <a:srgbClr val="C0C0C0"/>
                  </a:outerShdw>
                </a:effectLst>
                <a:uLnTx/>
                <a:uFillTx/>
                <a:latin typeface="Courier New" pitchFamily="49" charset="0"/>
                <a:ea typeface="+mn-ea"/>
                <a:cs typeface="Courier New" pitchFamily="49" charset="0"/>
              </a:rPr>
              <a:t>i</a:t>
            </a:r>
            <a:r>
              <a:rPr kumimoji="0" lang="en-US" sz="2800" b="1" i="0" u="none" strike="noStrike" kern="0" cap="none" spc="0" normalizeH="0" baseline="0" noProof="0" dirty="0">
                <a:ln>
                  <a:noFill/>
                </a:ln>
                <a:effectLst>
                  <a:outerShdw blurRad="38100" dist="38100" dir="2700000" algn="tl">
                    <a:srgbClr val="C0C0C0"/>
                  </a:outerShdw>
                </a:effectLst>
                <a:uLnTx/>
                <a:uFillTx/>
                <a:latin typeface="Courier New" pitchFamily="49" charset="0"/>
                <a:ea typeface="+mn-ea"/>
                <a:cs typeface="Courier New" pitchFamily="49" charset="0"/>
              </a:rPr>
              <a:t>) = 0.0;</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800" b="1" i="0" u="none" strike="noStrike" kern="0" cap="none" spc="0" normalizeH="0" baseline="0" noProof="0" dirty="0">
                <a:ln>
                  <a:noFill/>
                </a:ln>
                <a:effectLst>
                  <a:outerShdw blurRad="38100" dist="38100" dir="2700000" algn="tl">
                    <a:srgbClr val="C0C0C0"/>
                  </a:outerShdw>
                </a:effectLst>
                <a:uLnTx/>
                <a:uFillTx/>
                <a:latin typeface="Courier New" pitchFamily="49" charset="0"/>
                <a:ea typeface="+mn-ea"/>
                <a:cs typeface="Courier New" pitchFamily="49" charset="0"/>
              </a:rPr>
              <a:t>  for j=1:N</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800" b="1" i="0" u="none" strike="noStrike" kern="0" cap="none" spc="0" normalizeH="0" baseline="0" noProof="0" dirty="0">
                <a:ln>
                  <a:noFill/>
                </a:ln>
                <a:effectLst>
                  <a:outerShdw blurRad="38100" dist="38100" dir="2700000" algn="tl">
                    <a:srgbClr val="C0C0C0"/>
                  </a:outerShdw>
                </a:effectLst>
                <a:uLnTx/>
                <a:uFillTx/>
                <a:latin typeface="Courier New" pitchFamily="49" charset="0"/>
                <a:ea typeface="+mn-ea"/>
                <a:cs typeface="Courier New" pitchFamily="49" charset="0"/>
              </a:rPr>
              <a:t>    Y(</a:t>
            </a:r>
            <a:r>
              <a:rPr kumimoji="0" lang="en-US" sz="2800" b="1" i="0" u="none" strike="noStrike" kern="0" cap="none" spc="0" normalizeH="0" baseline="0" noProof="0" dirty="0" err="1">
                <a:ln>
                  <a:noFill/>
                </a:ln>
                <a:effectLst>
                  <a:outerShdw blurRad="38100" dist="38100" dir="2700000" algn="tl">
                    <a:srgbClr val="C0C0C0"/>
                  </a:outerShdw>
                </a:effectLst>
                <a:uLnTx/>
                <a:uFillTx/>
                <a:latin typeface="Courier New" pitchFamily="49" charset="0"/>
                <a:ea typeface="+mn-ea"/>
                <a:cs typeface="Courier New" pitchFamily="49" charset="0"/>
              </a:rPr>
              <a:t>i</a:t>
            </a:r>
            <a:r>
              <a:rPr kumimoji="0" lang="en-US" sz="2800" b="1" i="0" u="none" strike="noStrike" kern="0" cap="none" spc="0" normalizeH="0" baseline="0" noProof="0" dirty="0">
                <a:ln>
                  <a:noFill/>
                </a:ln>
                <a:effectLst>
                  <a:outerShdw blurRad="38100" dist="38100" dir="2700000" algn="tl">
                    <a:srgbClr val="C0C0C0"/>
                  </a:outerShdw>
                </a:effectLst>
                <a:uLnTx/>
                <a:uFillTx/>
                <a:latin typeface="Courier New" pitchFamily="49" charset="0"/>
                <a:ea typeface="+mn-ea"/>
                <a:cs typeface="Courier New" pitchFamily="49" charset="0"/>
              </a:rPr>
              <a:t>) = Y(</a:t>
            </a:r>
            <a:r>
              <a:rPr kumimoji="0" lang="en-US" sz="2800" b="1" i="0" u="none" strike="noStrike" kern="0" cap="none" spc="0" normalizeH="0" baseline="0" noProof="0" dirty="0" err="1">
                <a:ln>
                  <a:noFill/>
                </a:ln>
                <a:effectLst>
                  <a:outerShdw blurRad="38100" dist="38100" dir="2700000" algn="tl">
                    <a:srgbClr val="C0C0C0"/>
                  </a:outerShdw>
                </a:effectLst>
                <a:uLnTx/>
                <a:uFillTx/>
                <a:latin typeface="Courier New" pitchFamily="49" charset="0"/>
                <a:ea typeface="+mn-ea"/>
                <a:cs typeface="Courier New" pitchFamily="49" charset="0"/>
              </a:rPr>
              <a:t>i</a:t>
            </a:r>
            <a:r>
              <a:rPr kumimoji="0" lang="en-US" sz="2800" b="1" i="0" u="none" strike="noStrike" kern="0" cap="none" spc="0" normalizeH="0" baseline="0" noProof="0" dirty="0">
                <a:ln>
                  <a:noFill/>
                </a:ln>
                <a:effectLst>
                  <a:outerShdw blurRad="38100" dist="38100" dir="2700000" algn="tl">
                    <a:srgbClr val="C0C0C0"/>
                  </a:outerShdw>
                </a:effectLst>
                <a:uLnTx/>
                <a:uFillTx/>
                <a:latin typeface="Courier New" pitchFamily="49" charset="0"/>
                <a:ea typeface="+mn-ea"/>
                <a:cs typeface="Courier New" pitchFamily="49" charset="0"/>
              </a:rPr>
              <a:t>) + A(</a:t>
            </a:r>
            <a:r>
              <a:rPr kumimoji="0" lang="en-US" sz="2800" b="1" i="0" u="none" strike="noStrike" kern="0" cap="none" spc="0" normalizeH="0" baseline="0" noProof="0" dirty="0" err="1">
                <a:ln>
                  <a:noFill/>
                </a:ln>
                <a:effectLst>
                  <a:outerShdw blurRad="38100" dist="38100" dir="2700000" algn="tl">
                    <a:srgbClr val="C0C0C0"/>
                  </a:outerShdw>
                </a:effectLst>
                <a:uLnTx/>
                <a:uFillTx/>
                <a:latin typeface="Courier New" pitchFamily="49" charset="0"/>
                <a:ea typeface="+mn-ea"/>
                <a:cs typeface="Courier New" pitchFamily="49" charset="0"/>
              </a:rPr>
              <a:t>i,j</a:t>
            </a:r>
            <a:r>
              <a:rPr kumimoji="0" lang="en-US" sz="2800" b="1" i="0" u="none" strike="noStrike" kern="0" cap="none" spc="0" normalizeH="0" baseline="0" noProof="0" dirty="0">
                <a:ln>
                  <a:noFill/>
                </a:ln>
                <a:effectLst>
                  <a:outerShdw blurRad="38100" dist="38100" dir="2700000" algn="tl">
                    <a:srgbClr val="C0C0C0"/>
                  </a:outerShdw>
                </a:effectLst>
                <a:uLnTx/>
                <a:uFillTx/>
                <a:latin typeface="Courier New" pitchFamily="49" charset="0"/>
                <a:ea typeface="+mn-ea"/>
                <a:cs typeface="Courier New" pitchFamily="49" charset="0"/>
              </a:rPr>
              <a:t>)*x(j);</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800" b="1" i="0" u="none" strike="noStrike" kern="0" cap="none" spc="0" normalizeH="0" baseline="0" noProof="0" dirty="0">
                <a:ln>
                  <a:noFill/>
                </a:ln>
                <a:effectLst>
                  <a:outerShdw blurRad="38100" dist="38100" dir="2700000" algn="tl">
                    <a:srgbClr val="C0C0C0"/>
                  </a:outerShdw>
                </a:effectLst>
                <a:uLnTx/>
                <a:uFillTx/>
                <a:latin typeface="Courier New" pitchFamily="49" charset="0"/>
                <a:ea typeface="+mn-ea"/>
                <a:cs typeface="Courier New" pitchFamily="49" charset="0"/>
              </a:rPr>
              <a:t>  end</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800" b="1" i="0" u="none" strike="noStrike" kern="0" cap="none" spc="0" normalizeH="0" baseline="0" noProof="0" dirty="0">
                <a:ln>
                  <a:noFill/>
                </a:ln>
                <a:effectLst>
                  <a:outerShdw blurRad="38100" dist="38100" dir="2700000" algn="tl">
                    <a:srgbClr val="C0C0C0"/>
                  </a:outerShdw>
                </a:effectLst>
                <a:uLnTx/>
                <a:uFillTx/>
                <a:latin typeface="Courier New" pitchFamily="49" charset="0"/>
                <a:ea typeface="+mn-ea"/>
                <a:cs typeface="Courier New" pitchFamily="49" charset="0"/>
              </a:rPr>
              <a:t>end</a:t>
            </a:r>
          </a:p>
        </p:txBody>
      </p:sp>
      <p:sp>
        <p:nvSpPr>
          <p:cNvPr id="11" name="Text Box 4"/>
          <p:cNvSpPr txBox="1">
            <a:spLocks noChangeArrowheads="1"/>
          </p:cNvSpPr>
          <p:nvPr/>
        </p:nvSpPr>
        <p:spPr bwMode="black">
          <a:xfrm>
            <a:off x="9338681" y="2965450"/>
            <a:ext cx="184731" cy="369332"/>
          </a:xfrm>
          <a:prstGeom prst="rect">
            <a:avLst/>
          </a:prstGeom>
          <a:noFill/>
          <a:ln w="25400">
            <a:noFill/>
            <a:miter lim="800000"/>
            <a:headEnd/>
            <a:tailEnd/>
          </a:ln>
          <a:effectLst/>
        </p:spPr>
        <p:txBody>
          <a:bodyPr wrap="none">
            <a:spAutoFit/>
          </a:bodyPr>
          <a:lstStyle/>
          <a:p>
            <a:endParaRPr lang="en-US"/>
          </a:p>
        </p:txBody>
      </p:sp>
      <p:sp>
        <p:nvSpPr>
          <p:cNvPr id="12" name="Text Box 6"/>
          <p:cNvSpPr txBox="1">
            <a:spLocks noChangeArrowheads="1"/>
          </p:cNvSpPr>
          <p:nvPr/>
        </p:nvSpPr>
        <p:spPr bwMode="black">
          <a:xfrm>
            <a:off x="4341231" y="1673225"/>
            <a:ext cx="2540000" cy="396875"/>
          </a:xfrm>
          <a:prstGeom prst="rect">
            <a:avLst/>
          </a:prstGeom>
          <a:noFill/>
          <a:ln w="25400">
            <a:noFill/>
            <a:miter lim="800000"/>
            <a:headEnd/>
            <a:tailEnd/>
          </a:ln>
          <a:effectLst/>
        </p:spPr>
        <p:txBody>
          <a:bodyPr>
            <a:spAutoFit/>
          </a:bodyPr>
          <a:lstStyle/>
          <a:p>
            <a:pPr>
              <a:spcBef>
                <a:spcPct val="50000"/>
              </a:spcBef>
            </a:pPr>
            <a:r>
              <a:rPr lang="en-US" sz="2000"/>
              <a:t>initialize space, c</a:t>
            </a:r>
            <a:r>
              <a:rPr lang="en-US" sz="2000" baseline="-25000"/>
              <a:t>1</a:t>
            </a:r>
            <a:r>
              <a:rPr lang="en-US" sz="2000"/>
              <a:t>N</a:t>
            </a:r>
            <a:endParaRPr lang="en-US" sz="2000" baseline="-25000"/>
          </a:p>
        </p:txBody>
      </p:sp>
      <p:sp>
        <p:nvSpPr>
          <p:cNvPr id="13" name="Text Box 7"/>
          <p:cNvSpPr txBox="1">
            <a:spLocks noChangeArrowheads="1"/>
          </p:cNvSpPr>
          <p:nvPr/>
        </p:nvSpPr>
        <p:spPr bwMode="black">
          <a:xfrm>
            <a:off x="4350756" y="2082800"/>
            <a:ext cx="3876675" cy="396875"/>
          </a:xfrm>
          <a:prstGeom prst="rect">
            <a:avLst/>
          </a:prstGeom>
          <a:noFill/>
          <a:ln w="25400">
            <a:noFill/>
            <a:miter lim="800000"/>
            <a:headEnd/>
            <a:tailEnd/>
          </a:ln>
          <a:effectLst/>
        </p:spPr>
        <p:txBody>
          <a:bodyPr>
            <a:spAutoFit/>
          </a:bodyPr>
          <a:lstStyle/>
          <a:p>
            <a:pPr>
              <a:spcBef>
                <a:spcPct val="50000"/>
              </a:spcBef>
            </a:pPr>
            <a:r>
              <a:rPr lang="en-US" sz="2000"/>
              <a:t>initialize </a:t>
            </a:r>
            <a:r>
              <a:rPr lang="en-US" sz="2000">
                <a:latin typeface="Courier New"/>
              </a:rPr>
              <a:t>“</a:t>
            </a:r>
            <a:r>
              <a:rPr lang="en-US" sz="2000"/>
              <a:t>for</a:t>
            </a:r>
            <a:r>
              <a:rPr lang="en-US" sz="2000">
                <a:latin typeface="Courier New"/>
              </a:rPr>
              <a:t>”</a:t>
            </a:r>
            <a:r>
              <a:rPr lang="en-US" sz="2000"/>
              <a:t> loop, c</a:t>
            </a:r>
            <a:r>
              <a:rPr lang="en-US" sz="2000" baseline="-25000"/>
              <a:t>2</a:t>
            </a:r>
            <a:r>
              <a:rPr lang="en-US" sz="2000"/>
              <a:t>N</a:t>
            </a:r>
            <a:endParaRPr lang="en-US" sz="2000" baseline="-25000"/>
          </a:p>
        </p:txBody>
      </p:sp>
      <p:sp>
        <p:nvSpPr>
          <p:cNvPr id="14" name="Text Box 8"/>
          <p:cNvSpPr txBox="1">
            <a:spLocks noChangeArrowheads="1"/>
          </p:cNvSpPr>
          <p:nvPr/>
        </p:nvSpPr>
        <p:spPr bwMode="black">
          <a:xfrm>
            <a:off x="4846056" y="2492375"/>
            <a:ext cx="2947988" cy="396875"/>
          </a:xfrm>
          <a:prstGeom prst="rect">
            <a:avLst/>
          </a:prstGeom>
          <a:noFill/>
          <a:ln w="25400">
            <a:noFill/>
            <a:miter lim="800000"/>
            <a:headEnd/>
            <a:tailEnd/>
          </a:ln>
          <a:effectLst/>
        </p:spPr>
        <p:txBody>
          <a:bodyPr>
            <a:spAutoFit/>
          </a:bodyPr>
          <a:lstStyle/>
          <a:p>
            <a:pPr algn="r">
              <a:spcBef>
                <a:spcPct val="50000"/>
              </a:spcBef>
            </a:pPr>
            <a:r>
              <a:rPr lang="en-US" sz="2000"/>
              <a:t>Scalar assignment, c</a:t>
            </a:r>
            <a:r>
              <a:rPr lang="en-US" sz="2000" baseline="-25000"/>
              <a:t>3</a:t>
            </a:r>
          </a:p>
        </p:txBody>
      </p:sp>
      <p:sp>
        <p:nvSpPr>
          <p:cNvPr id="15" name="Text Box 9"/>
          <p:cNvSpPr txBox="1">
            <a:spLocks noChangeArrowheads="1"/>
          </p:cNvSpPr>
          <p:nvPr/>
        </p:nvSpPr>
        <p:spPr bwMode="black">
          <a:xfrm>
            <a:off x="4760331" y="2965450"/>
            <a:ext cx="3033713" cy="396875"/>
          </a:xfrm>
          <a:prstGeom prst="rect">
            <a:avLst/>
          </a:prstGeom>
          <a:noFill/>
          <a:ln w="25400">
            <a:noFill/>
            <a:miter lim="800000"/>
            <a:headEnd/>
            <a:tailEnd/>
          </a:ln>
          <a:effectLst/>
        </p:spPr>
        <p:txBody>
          <a:bodyPr>
            <a:spAutoFit/>
          </a:bodyPr>
          <a:lstStyle/>
          <a:p>
            <a:pPr algn="r">
              <a:spcBef>
                <a:spcPct val="50000"/>
              </a:spcBef>
            </a:pPr>
            <a:r>
              <a:rPr lang="en-US" sz="2000"/>
              <a:t>initialize </a:t>
            </a:r>
            <a:r>
              <a:rPr lang="en-US" sz="2000">
                <a:latin typeface="Courier New"/>
              </a:rPr>
              <a:t>“</a:t>
            </a:r>
            <a:r>
              <a:rPr lang="en-US" sz="2000"/>
              <a:t>for</a:t>
            </a:r>
            <a:r>
              <a:rPr lang="en-US" sz="2000">
                <a:latin typeface="Courier New"/>
              </a:rPr>
              <a:t>”</a:t>
            </a:r>
            <a:r>
              <a:rPr lang="en-US" sz="2000"/>
              <a:t> loop, c</a:t>
            </a:r>
            <a:r>
              <a:rPr lang="en-US" sz="2000" baseline="-25000"/>
              <a:t>2</a:t>
            </a:r>
            <a:r>
              <a:rPr lang="en-US" sz="2000"/>
              <a:t>N</a:t>
            </a:r>
            <a:endParaRPr lang="en-US" sz="2000" baseline="-25000"/>
          </a:p>
        </p:txBody>
      </p:sp>
      <p:sp>
        <p:nvSpPr>
          <p:cNvPr id="16" name="Text Box 10"/>
          <p:cNvSpPr txBox="1">
            <a:spLocks noChangeArrowheads="1"/>
          </p:cNvSpPr>
          <p:nvPr/>
        </p:nvSpPr>
        <p:spPr bwMode="black">
          <a:xfrm>
            <a:off x="5608056" y="1038225"/>
            <a:ext cx="3876675" cy="396875"/>
          </a:xfrm>
          <a:prstGeom prst="rect">
            <a:avLst/>
          </a:prstGeom>
          <a:noFill/>
          <a:ln w="25400">
            <a:noFill/>
            <a:miter lim="800000"/>
            <a:headEnd/>
            <a:tailEnd/>
          </a:ln>
          <a:effectLst/>
        </p:spPr>
        <p:txBody>
          <a:bodyPr>
            <a:spAutoFit/>
          </a:bodyPr>
          <a:lstStyle/>
          <a:p>
            <a:pPr>
              <a:spcBef>
                <a:spcPct val="50000"/>
              </a:spcBef>
            </a:pPr>
            <a:r>
              <a:rPr lang="en-US" sz="2000" dirty="0"/>
              <a:t>(3 accesses, 1 multiply, 1 add)</a:t>
            </a:r>
            <a:endParaRPr lang="en-US" sz="2000" baseline="-25000" dirty="0"/>
          </a:p>
        </p:txBody>
      </p:sp>
      <p:sp>
        <p:nvSpPr>
          <p:cNvPr id="17" name="Text Box 11"/>
          <p:cNvSpPr txBox="1">
            <a:spLocks noChangeArrowheads="1"/>
          </p:cNvSpPr>
          <p:nvPr/>
        </p:nvSpPr>
        <p:spPr bwMode="black">
          <a:xfrm>
            <a:off x="7805156" y="3424238"/>
            <a:ext cx="473075" cy="396875"/>
          </a:xfrm>
          <a:prstGeom prst="rect">
            <a:avLst/>
          </a:prstGeom>
          <a:noFill/>
          <a:ln w="25400">
            <a:noFill/>
            <a:miter lim="800000"/>
            <a:headEnd/>
            <a:tailEnd/>
          </a:ln>
          <a:effectLst/>
        </p:spPr>
        <p:txBody>
          <a:bodyPr>
            <a:spAutoFit/>
          </a:bodyPr>
          <a:lstStyle/>
          <a:p>
            <a:pPr algn="r">
              <a:spcBef>
                <a:spcPct val="50000"/>
              </a:spcBef>
            </a:pPr>
            <a:r>
              <a:rPr lang="en-US" sz="2000"/>
              <a:t>c</a:t>
            </a:r>
            <a:r>
              <a:rPr lang="en-US" sz="2000" baseline="-25000"/>
              <a:t>4</a:t>
            </a:r>
          </a:p>
        </p:txBody>
      </p:sp>
      <p:sp>
        <p:nvSpPr>
          <p:cNvPr id="18" name="Text Box 13"/>
          <p:cNvSpPr txBox="1">
            <a:spLocks noChangeArrowheads="1"/>
          </p:cNvSpPr>
          <p:nvPr/>
        </p:nvSpPr>
        <p:spPr bwMode="black">
          <a:xfrm>
            <a:off x="5087356" y="4175125"/>
            <a:ext cx="3187700" cy="396875"/>
          </a:xfrm>
          <a:prstGeom prst="rect">
            <a:avLst/>
          </a:prstGeom>
          <a:noFill/>
          <a:ln w="25400">
            <a:noFill/>
            <a:miter lim="800000"/>
            <a:headEnd/>
            <a:tailEnd/>
          </a:ln>
          <a:effectLst/>
        </p:spPr>
        <p:txBody>
          <a:bodyPr>
            <a:spAutoFit/>
          </a:bodyPr>
          <a:lstStyle/>
          <a:p>
            <a:pPr algn="r">
              <a:spcBef>
                <a:spcPct val="50000"/>
              </a:spcBef>
            </a:pPr>
            <a:r>
              <a:rPr lang="en-US" sz="2000" dirty="0"/>
              <a:t>End of loop, return/exit, c</a:t>
            </a:r>
            <a:r>
              <a:rPr lang="en-US" sz="2000" baseline="-25000" dirty="0"/>
              <a:t>5</a:t>
            </a:r>
          </a:p>
        </p:txBody>
      </p:sp>
      <p:sp>
        <p:nvSpPr>
          <p:cNvPr id="19" name="Text Box 14"/>
          <p:cNvSpPr txBox="1">
            <a:spLocks noChangeArrowheads="1"/>
          </p:cNvSpPr>
          <p:nvPr/>
        </p:nvSpPr>
        <p:spPr bwMode="black">
          <a:xfrm>
            <a:off x="4914319" y="4632325"/>
            <a:ext cx="3187700" cy="396875"/>
          </a:xfrm>
          <a:prstGeom prst="rect">
            <a:avLst/>
          </a:prstGeom>
          <a:noFill/>
          <a:ln w="25400">
            <a:noFill/>
            <a:miter lim="800000"/>
            <a:headEnd/>
            <a:tailEnd/>
          </a:ln>
          <a:effectLst/>
        </p:spPr>
        <p:txBody>
          <a:bodyPr>
            <a:spAutoFit/>
          </a:bodyPr>
          <a:lstStyle/>
          <a:p>
            <a:pPr algn="r">
              <a:spcBef>
                <a:spcPct val="50000"/>
              </a:spcBef>
            </a:pPr>
            <a:r>
              <a:rPr lang="en-US" sz="2000" dirty="0"/>
              <a:t>End of loop, return/exit, c</a:t>
            </a:r>
            <a:r>
              <a:rPr lang="en-US" sz="2000" baseline="-25000" dirty="0"/>
              <a:t>5</a:t>
            </a:r>
          </a:p>
        </p:txBody>
      </p:sp>
      <p:sp>
        <p:nvSpPr>
          <p:cNvPr id="20" name="AutoShape 15"/>
          <p:cNvSpPr>
            <a:spLocks/>
          </p:cNvSpPr>
          <p:nvPr/>
        </p:nvSpPr>
        <p:spPr bwMode="black">
          <a:xfrm>
            <a:off x="8243306" y="3541713"/>
            <a:ext cx="88900" cy="647700"/>
          </a:xfrm>
          <a:prstGeom prst="rightBrace">
            <a:avLst>
              <a:gd name="adj1" fmla="val 60714"/>
              <a:gd name="adj2" fmla="val 50000"/>
            </a:avLst>
          </a:prstGeom>
          <a:noFill/>
          <a:ln w="12700">
            <a:solidFill>
              <a:schemeClr val="bg1"/>
            </a:solidFill>
            <a:round/>
            <a:headEnd/>
            <a:tailEnd/>
          </a:ln>
          <a:effectLst/>
        </p:spPr>
        <p:txBody>
          <a:bodyPr wrap="none" anchor="ctr"/>
          <a:lstStyle/>
          <a:p>
            <a:endParaRPr lang="en-US"/>
          </a:p>
        </p:txBody>
      </p:sp>
      <p:sp>
        <p:nvSpPr>
          <p:cNvPr id="21" name="AutoShape 16"/>
          <p:cNvSpPr>
            <a:spLocks/>
          </p:cNvSpPr>
          <p:nvPr/>
        </p:nvSpPr>
        <p:spPr bwMode="black">
          <a:xfrm>
            <a:off x="8838619" y="2652713"/>
            <a:ext cx="88900" cy="1984375"/>
          </a:xfrm>
          <a:prstGeom prst="rightBrace">
            <a:avLst>
              <a:gd name="adj1" fmla="val 186012"/>
              <a:gd name="adj2" fmla="val 50000"/>
            </a:avLst>
          </a:prstGeom>
          <a:noFill/>
          <a:ln w="12700">
            <a:solidFill>
              <a:schemeClr val="bg1"/>
            </a:solidFill>
            <a:round/>
            <a:headEnd/>
            <a:tailEnd/>
          </a:ln>
          <a:effectLst/>
        </p:spPr>
        <p:txBody>
          <a:bodyPr wrap="none" anchor="ctr"/>
          <a:lstStyle/>
          <a:p>
            <a:endParaRPr lang="en-US"/>
          </a:p>
        </p:txBody>
      </p:sp>
      <p:sp>
        <p:nvSpPr>
          <p:cNvPr id="22" name="Text Box 17"/>
          <p:cNvSpPr txBox="1">
            <a:spLocks noChangeArrowheads="1"/>
          </p:cNvSpPr>
          <p:nvPr/>
        </p:nvSpPr>
        <p:spPr bwMode="black">
          <a:xfrm>
            <a:off x="1118606" y="5032375"/>
            <a:ext cx="8145463" cy="1324978"/>
          </a:xfrm>
          <a:prstGeom prst="rect">
            <a:avLst/>
          </a:prstGeom>
          <a:noFill/>
          <a:ln w="25400">
            <a:noFill/>
            <a:miter lim="800000"/>
            <a:headEnd/>
            <a:tailEnd/>
          </a:ln>
          <a:effectLst/>
        </p:spPr>
        <p:txBody>
          <a:bodyPr>
            <a:spAutoFit/>
          </a:bodyPr>
          <a:lstStyle/>
          <a:p>
            <a:pPr>
              <a:spcBef>
                <a:spcPct val="15000"/>
              </a:spcBef>
            </a:pPr>
            <a:endParaRPr lang="en-US" dirty="0"/>
          </a:p>
          <a:p>
            <a:pPr>
              <a:spcBef>
                <a:spcPct val="15000"/>
              </a:spcBef>
            </a:pPr>
            <a:r>
              <a:rPr lang="en-US" dirty="0"/>
              <a:t>Total = c</a:t>
            </a:r>
            <a:r>
              <a:rPr lang="en-US" baseline="-25000" dirty="0"/>
              <a:t>1</a:t>
            </a:r>
            <a:r>
              <a:rPr lang="en-US" dirty="0"/>
              <a:t>N+c</a:t>
            </a:r>
            <a:r>
              <a:rPr lang="en-US" baseline="-25000" dirty="0"/>
              <a:t>2</a:t>
            </a:r>
            <a:r>
              <a:rPr lang="en-US" dirty="0"/>
              <a:t>N+N(c</a:t>
            </a:r>
            <a:r>
              <a:rPr lang="en-US" baseline="-25000" dirty="0"/>
              <a:t>3</a:t>
            </a:r>
            <a:r>
              <a:rPr lang="en-US" dirty="0"/>
              <a:t>+c</a:t>
            </a:r>
            <a:r>
              <a:rPr lang="en-US" baseline="-25000" dirty="0"/>
              <a:t>2</a:t>
            </a:r>
            <a:r>
              <a:rPr lang="en-US" dirty="0"/>
              <a:t>N+N(c</a:t>
            </a:r>
            <a:r>
              <a:rPr lang="en-US" baseline="-25000" dirty="0"/>
              <a:t>4</a:t>
            </a:r>
            <a:r>
              <a:rPr lang="en-US" dirty="0"/>
              <a:t>+c</a:t>
            </a:r>
            <a:r>
              <a:rPr lang="en-US" baseline="-25000" dirty="0"/>
              <a:t>5</a:t>
            </a:r>
            <a:r>
              <a:rPr lang="en-US" dirty="0"/>
              <a:t>)+c</a:t>
            </a:r>
            <a:r>
              <a:rPr lang="en-US" baseline="-25000" dirty="0"/>
              <a:t>5</a:t>
            </a:r>
            <a:r>
              <a:rPr lang="en-US" dirty="0"/>
              <a:t>)</a:t>
            </a:r>
          </a:p>
          <a:p>
            <a:pPr>
              <a:spcBef>
                <a:spcPct val="15000"/>
              </a:spcBef>
            </a:pPr>
            <a:r>
              <a:rPr lang="en-US" dirty="0"/>
              <a:t>         = (c</a:t>
            </a:r>
            <a:r>
              <a:rPr lang="en-US" baseline="-25000" dirty="0"/>
              <a:t>2</a:t>
            </a:r>
            <a:r>
              <a:rPr lang="en-US" dirty="0"/>
              <a:t>+c</a:t>
            </a:r>
            <a:r>
              <a:rPr lang="en-US" baseline="-25000" dirty="0"/>
              <a:t>4</a:t>
            </a:r>
            <a:r>
              <a:rPr lang="en-US" dirty="0"/>
              <a:t>+c</a:t>
            </a:r>
            <a:r>
              <a:rPr lang="en-US" baseline="-25000" dirty="0"/>
              <a:t>5</a:t>
            </a:r>
            <a:r>
              <a:rPr lang="en-US" dirty="0"/>
              <a:t>)N</a:t>
            </a:r>
            <a:r>
              <a:rPr lang="en-US" baseline="30000" dirty="0"/>
              <a:t>2</a:t>
            </a:r>
            <a:r>
              <a:rPr lang="en-US" dirty="0"/>
              <a:t> + (c</a:t>
            </a:r>
            <a:r>
              <a:rPr lang="en-US" baseline="-25000" dirty="0"/>
              <a:t>1</a:t>
            </a:r>
            <a:r>
              <a:rPr lang="en-US" dirty="0"/>
              <a:t>+c</a:t>
            </a:r>
            <a:r>
              <a:rPr lang="en-US" baseline="-25000" dirty="0"/>
              <a:t>2</a:t>
            </a:r>
            <a:r>
              <a:rPr lang="en-US" dirty="0"/>
              <a:t>+c</a:t>
            </a:r>
            <a:r>
              <a:rPr lang="en-US" baseline="-25000" dirty="0"/>
              <a:t>3</a:t>
            </a:r>
            <a:r>
              <a:rPr lang="en-US" dirty="0"/>
              <a:t>+c</a:t>
            </a:r>
            <a:r>
              <a:rPr lang="en-US" baseline="-25000" dirty="0"/>
              <a:t>5</a:t>
            </a:r>
            <a:r>
              <a:rPr lang="en-US" dirty="0"/>
              <a:t>)N</a:t>
            </a:r>
          </a:p>
          <a:p>
            <a:pPr>
              <a:spcBef>
                <a:spcPct val="15000"/>
              </a:spcBef>
            </a:pPr>
            <a:r>
              <a:rPr lang="en-US" dirty="0"/>
              <a:t>         = c</a:t>
            </a:r>
            <a:r>
              <a:rPr lang="en-US" baseline="-25000" dirty="0"/>
              <a:t>6</a:t>
            </a:r>
            <a:r>
              <a:rPr lang="en-US" dirty="0"/>
              <a:t>N</a:t>
            </a:r>
            <a:r>
              <a:rPr lang="en-US" baseline="30000" dirty="0"/>
              <a:t>2</a:t>
            </a:r>
            <a:r>
              <a:rPr lang="en-US" dirty="0"/>
              <a:t> + c</a:t>
            </a:r>
            <a:r>
              <a:rPr lang="en-US" baseline="-25000" dirty="0"/>
              <a:t>7</a:t>
            </a:r>
            <a:r>
              <a:rPr lang="en-US" dirty="0"/>
              <a:t>N</a:t>
            </a:r>
          </a:p>
        </p:txBody>
      </p:sp>
      <p:sp>
        <p:nvSpPr>
          <p:cNvPr id="23" name="Text Box 19"/>
          <p:cNvSpPr txBox="1">
            <a:spLocks noChangeArrowheads="1"/>
          </p:cNvSpPr>
          <p:nvPr/>
        </p:nvSpPr>
        <p:spPr bwMode="black">
          <a:xfrm rot="16200000">
            <a:off x="7902787" y="3693319"/>
            <a:ext cx="1179513" cy="396875"/>
          </a:xfrm>
          <a:prstGeom prst="rect">
            <a:avLst/>
          </a:prstGeom>
          <a:noFill/>
          <a:ln w="25400">
            <a:noFill/>
            <a:miter lim="800000"/>
            <a:headEnd/>
            <a:tailEnd/>
          </a:ln>
          <a:effectLst/>
        </p:spPr>
        <p:txBody>
          <a:bodyPr>
            <a:spAutoFit/>
          </a:bodyPr>
          <a:lstStyle/>
          <a:p>
            <a:pPr algn="ctr">
              <a:spcBef>
                <a:spcPct val="50000"/>
              </a:spcBef>
            </a:pPr>
            <a:r>
              <a:rPr lang="en-US" sz="2000"/>
              <a:t>N times</a:t>
            </a:r>
          </a:p>
        </p:txBody>
      </p:sp>
      <p:sp>
        <p:nvSpPr>
          <p:cNvPr id="24" name="Text Box 20"/>
          <p:cNvSpPr txBox="1">
            <a:spLocks noChangeArrowheads="1"/>
          </p:cNvSpPr>
          <p:nvPr/>
        </p:nvSpPr>
        <p:spPr bwMode="black">
          <a:xfrm rot="16200000">
            <a:off x="8512388" y="3488531"/>
            <a:ext cx="1179512" cy="396875"/>
          </a:xfrm>
          <a:prstGeom prst="rect">
            <a:avLst/>
          </a:prstGeom>
          <a:noFill/>
          <a:ln w="25400">
            <a:noFill/>
            <a:miter lim="800000"/>
            <a:headEnd/>
            <a:tailEnd/>
          </a:ln>
          <a:effectLst/>
        </p:spPr>
        <p:txBody>
          <a:bodyPr>
            <a:spAutoFit/>
          </a:bodyPr>
          <a:lstStyle/>
          <a:p>
            <a:pPr algn="ctr">
              <a:spcBef>
                <a:spcPct val="50000"/>
              </a:spcBef>
            </a:pPr>
            <a:r>
              <a:rPr lang="en-US" sz="2000"/>
              <a:t>N times</a:t>
            </a:r>
          </a:p>
        </p:txBody>
      </p:sp>
      <p:sp>
        <p:nvSpPr>
          <p:cNvPr id="25" name="Line 21"/>
          <p:cNvSpPr>
            <a:spLocks noChangeShapeType="1"/>
          </p:cNvSpPr>
          <p:nvPr/>
        </p:nvSpPr>
        <p:spPr bwMode="black">
          <a:xfrm flipH="1">
            <a:off x="8138531" y="1438275"/>
            <a:ext cx="492125" cy="2068513"/>
          </a:xfrm>
          <a:prstGeom prst="line">
            <a:avLst/>
          </a:prstGeom>
          <a:noFill/>
          <a:ln w="9525">
            <a:solidFill>
              <a:schemeClr val="bg1"/>
            </a:solidFill>
            <a:round/>
            <a:headEnd/>
            <a:tailEnd type="triangle" w="med" len="med"/>
          </a:ln>
          <a:effectLst/>
        </p:spPr>
        <p:txBody>
          <a:bodyPr/>
          <a:lstStyle/>
          <a:p>
            <a:endParaRPr lang="en-US"/>
          </a:p>
        </p:txBody>
      </p:sp>
      <p:sp>
        <p:nvSpPr>
          <p:cNvPr id="26" name="AutoShape 16"/>
          <p:cNvSpPr>
            <a:spLocks/>
          </p:cNvSpPr>
          <p:nvPr/>
        </p:nvSpPr>
        <p:spPr bwMode="black">
          <a:xfrm>
            <a:off x="8685212" y="3276600"/>
            <a:ext cx="241300" cy="1374775"/>
          </a:xfrm>
          <a:prstGeom prst="rightBrace">
            <a:avLst>
              <a:gd name="adj1" fmla="val 186012"/>
              <a:gd name="adj2" fmla="val 50000"/>
            </a:avLst>
          </a:prstGeom>
          <a:solidFill>
            <a:srgbClr val="C00000"/>
          </a:solidFill>
          <a:ln w="12700">
            <a:solidFill>
              <a:schemeClr val="bg1"/>
            </a:solidFill>
            <a:round/>
            <a:headEnd/>
            <a:tailEnd/>
          </a:ln>
          <a:effectLst/>
        </p:spPr>
        <p:txBody>
          <a:bodyPr wrap="none" anchor="ctr"/>
          <a:lstStyle/>
          <a:p>
            <a:endParaRPr lang="en-US" dirty="0">
              <a:solidFill>
                <a:srgbClr val="C00000"/>
              </a:solidFill>
            </a:endParaRPr>
          </a:p>
        </p:txBody>
      </p:sp>
      <p:sp>
        <p:nvSpPr>
          <p:cNvPr id="27" name="AutoShape 16"/>
          <p:cNvSpPr>
            <a:spLocks/>
          </p:cNvSpPr>
          <p:nvPr/>
        </p:nvSpPr>
        <p:spPr bwMode="black">
          <a:xfrm>
            <a:off x="9371012" y="2667000"/>
            <a:ext cx="317500" cy="2667000"/>
          </a:xfrm>
          <a:prstGeom prst="rightBrace">
            <a:avLst>
              <a:gd name="adj1" fmla="val 186012"/>
              <a:gd name="adj2" fmla="val 50000"/>
            </a:avLst>
          </a:prstGeom>
          <a:solidFill>
            <a:srgbClr val="C00000"/>
          </a:solidFill>
          <a:ln w="12700">
            <a:solidFill>
              <a:schemeClr val="bg1"/>
            </a:solidFill>
            <a:round/>
            <a:headEnd/>
            <a:tailEnd/>
          </a:ln>
          <a:effectLst/>
        </p:spPr>
        <p:txBody>
          <a:bodyPr wrap="none" anchor="ctr"/>
          <a:lstStyle/>
          <a:p>
            <a:endParaRPr lang="en-US" dirty="0">
              <a:solidFill>
                <a:srgbClr val="C00000"/>
              </a:solidFill>
            </a:endParaRPr>
          </a:p>
        </p:txBody>
      </p:sp>
      <p:cxnSp>
        <p:nvCxnSpPr>
          <p:cNvPr id="31" name="Straight Arrow Connector 30"/>
          <p:cNvCxnSpPr/>
          <p:nvPr/>
        </p:nvCxnSpPr>
        <p:spPr>
          <a:xfrm rot="5400000">
            <a:off x="7275512" y="2324100"/>
            <a:ext cx="2133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Footer Placeholder 6">
            <a:extLst>
              <a:ext uri="{FF2B5EF4-FFF2-40B4-BE49-F238E27FC236}">
                <a16:creationId xmlns:a16="http://schemas.microsoft.com/office/drawing/2014/main" id="{CAB0CE3D-FA15-457E-A589-2DD0F99FB1D1}"/>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nodePh="1">
                                  <p:stCondLst>
                                    <p:cond delay="0"/>
                                  </p:stCondLst>
                                  <p:endCondLst>
                                    <p:cond evt="begin" delay="0">
                                      <p:tn val="75"/>
                                    </p:cond>
                                  </p:endCondLst>
                                  <p:childTnLst>
                                    <p:set>
                                      <p:cBhvr>
                                        <p:cTn id="76" dur="1" fill="hold">
                                          <p:stCondLst>
                                            <p:cond delay="0"/>
                                          </p:stCondLst>
                                        </p:cTn>
                                        <p:tgtEl>
                                          <p:spTgt spid="1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22">
                                            <p:txEl>
                                              <p:pRg st="3" end="3"/>
                                            </p:txEl>
                                          </p:spTgt>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P spid="18" grpId="0"/>
      <p:bldP spid="19" grpId="0"/>
      <p:bldP spid="20" grpId="0" animBg="1"/>
      <p:bldP spid="21" grpId="0" animBg="1"/>
      <p:bldP spid="23" grpId="0"/>
      <p:bldP spid="24" grpId="0"/>
      <p:bldP spid="25" grpId="0" animBg="1"/>
      <p:bldP spid="26" grpId="0" animBg="1"/>
      <p:bldP spid="2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defRPr/>
            </a:pPr>
            <a:r>
              <a:rPr lang="en-US"/>
              <a:t>Insertion Sort</a:t>
            </a:r>
          </a:p>
        </p:txBody>
      </p:sp>
      <p:sp>
        <p:nvSpPr>
          <p:cNvPr id="51203" name="Rectangle 3"/>
          <p:cNvSpPr>
            <a:spLocks noGrp="1" noChangeArrowheads="1"/>
          </p:cNvSpPr>
          <p:nvPr>
            <p:ph type="body" idx="1"/>
          </p:nvPr>
        </p:nvSpPr>
        <p:spPr>
          <a:xfrm>
            <a:off x="609600" y="1719263"/>
            <a:ext cx="10969625" cy="2620962"/>
          </a:xfrm>
        </p:spPr>
        <p:txBody>
          <a:bodyPr/>
          <a:lstStyle/>
          <a:p>
            <a:pPr>
              <a:defRPr/>
            </a:pPr>
            <a:r>
              <a:rPr lang="en-US" sz="2600"/>
              <a:t>while some elements unsorted:</a:t>
            </a:r>
          </a:p>
          <a:p>
            <a:pPr lvl="1">
              <a:defRPr/>
            </a:pPr>
            <a:r>
              <a:rPr lang="en-US" sz="2200"/>
              <a:t>Using linear search, find the location in the sorted portion where the 1</a:t>
            </a:r>
            <a:r>
              <a:rPr lang="en-US" sz="2200" baseline="30000"/>
              <a:t>st</a:t>
            </a:r>
            <a:r>
              <a:rPr lang="en-US" sz="2200"/>
              <a:t> element of the unsorted portion should be inserted </a:t>
            </a:r>
          </a:p>
          <a:p>
            <a:pPr lvl="1">
              <a:defRPr/>
            </a:pPr>
            <a:r>
              <a:rPr lang="en-US" sz="2200"/>
              <a:t>Move all the elements after the insertion location up one position to make space for the new element</a:t>
            </a:r>
          </a:p>
        </p:txBody>
      </p:sp>
      <p:sp>
        <p:nvSpPr>
          <p:cNvPr id="52228" name="Text Box 4"/>
          <p:cNvSpPr txBox="1">
            <a:spLocks noChangeArrowheads="1"/>
          </p:cNvSpPr>
          <p:nvPr/>
        </p:nvSpPr>
        <p:spPr bwMode="auto">
          <a:xfrm>
            <a:off x="4751388" y="4652963"/>
            <a:ext cx="576262"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13</a:t>
            </a:r>
          </a:p>
        </p:txBody>
      </p:sp>
      <p:sp>
        <p:nvSpPr>
          <p:cNvPr id="52229" name="Text Box 5"/>
          <p:cNvSpPr txBox="1">
            <a:spLocks noChangeArrowheads="1"/>
          </p:cNvSpPr>
          <p:nvPr/>
        </p:nvSpPr>
        <p:spPr bwMode="auto">
          <a:xfrm>
            <a:off x="6477000"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21</a:t>
            </a:r>
          </a:p>
        </p:txBody>
      </p:sp>
      <p:sp>
        <p:nvSpPr>
          <p:cNvPr id="52230" name="Text Box 6"/>
          <p:cNvSpPr txBox="1">
            <a:spLocks noChangeArrowheads="1"/>
          </p:cNvSpPr>
          <p:nvPr/>
        </p:nvSpPr>
        <p:spPr bwMode="auto">
          <a:xfrm>
            <a:off x="3022600" y="4652963"/>
            <a:ext cx="576263"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45</a:t>
            </a:r>
          </a:p>
        </p:txBody>
      </p:sp>
      <p:sp>
        <p:nvSpPr>
          <p:cNvPr id="52231" name="Text Box 7"/>
          <p:cNvSpPr txBox="1">
            <a:spLocks noChangeArrowheads="1"/>
          </p:cNvSpPr>
          <p:nvPr/>
        </p:nvSpPr>
        <p:spPr bwMode="auto">
          <a:xfrm>
            <a:off x="3597275"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79</a:t>
            </a:r>
          </a:p>
        </p:txBody>
      </p:sp>
      <p:sp>
        <p:nvSpPr>
          <p:cNvPr id="52232" name="Text Box 8"/>
          <p:cNvSpPr txBox="1">
            <a:spLocks noChangeArrowheads="1"/>
          </p:cNvSpPr>
          <p:nvPr/>
        </p:nvSpPr>
        <p:spPr bwMode="auto">
          <a:xfrm>
            <a:off x="4173538"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47</a:t>
            </a:r>
          </a:p>
        </p:txBody>
      </p:sp>
      <p:sp>
        <p:nvSpPr>
          <p:cNvPr id="52233" name="Text Box 9"/>
          <p:cNvSpPr txBox="1">
            <a:spLocks noChangeArrowheads="1"/>
          </p:cNvSpPr>
          <p:nvPr/>
        </p:nvSpPr>
        <p:spPr bwMode="auto">
          <a:xfrm>
            <a:off x="7627938"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22</a:t>
            </a:r>
          </a:p>
        </p:txBody>
      </p:sp>
      <p:sp>
        <p:nvSpPr>
          <p:cNvPr id="52234" name="Text Box 10"/>
          <p:cNvSpPr txBox="1">
            <a:spLocks noChangeArrowheads="1"/>
          </p:cNvSpPr>
          <p:nvPr/>
        </p:nvSpPr>
        <p:spPr bwMode="auto">
          <a:xfrm>
            <a:off x="1295400" y="4652963"/>
            <a:ext cx="577850" cy="376237"/>
          </a:xfrm>
          <a:prstGeom prst="rect">
            <a:avLst/>
          </a:prstGeom>
          <a:solidFill>
            <a:srgbClr val="00FF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38</a:t>
            </a:r>
          </a:p>
        </p:txBody>
      </p:sp>
      <p:sp>
        <p:nvSpPr>
          <p:cNvPr id="52235" name="Text Box 11"/>
          <p:cNvSpPr txBox="1">
            <a:spLocks noChangeArrowheads="1"/>
          </p:cNvSpPr>
          <p:nvPr/>
        </p:nvSpPr>
        <p:spPr bwMode="auto">
          <a:xfrm>
            <a:off x="5324475"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74</a:t>
            </a:r>
          </a:p>
        </p:txBody>
      </p:sp>
      <p:sp>
        <p:nvSpPr>
          <p:cNvPr id="52236" name="Text Box 12"/>
          <p:cNvSpPr txBox="1">
            <a:spLocks noChangeArrowheads="1"/>
          </p:cNvSpPr>
          <p:nvPr/>
        </p:nvSpPr>
        <p:spPr bwMode="auto">
          <a:xfrm>
            <a:off x="5902325"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36</a:t>
            </a:r>
          </a:p>
        </p:txBody>
      </p:sp>
      <p:sp>
        <p:nvSpPr>
          <p:cNvPr id="51213" name="Text Box 13"/>
          <p:cNvSpPr txBox="1">
            <a:spLocks noChangeArrowheads="1"/>
          </p:cNvSpPr>
          <p:nvPr/>
        </p:nvSpPr>
        <p:spPr bwMode="auto">
          <a:xfrm>
            <a:off x="2446338" y="4652963"/>
            <a:ext cx="577850" cy="376237"/>
          </a:xfrm>
          <a:prstGeom prst="rect">
            <a:avLst/>
          </a:prstGeom>
          <a:solidFill>
            <a:srgbClr val="00FF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66</a:t>
            </a:r>
          </a:p>
        </p:txBody>
      </p:sp>
      <p:sp>
        <p:nvSpPr>
          <p:cNvPr id="52238" name="Text Box 14"/>
          <p:cNvSpPr txBox="1">
            <a:spLocks noChangeArrowheads="1"/>
          </p:cNvSpPr>
          <p:nvPr/>
        </p:nvSpPr>
        <p:spPr bwMode="auto">
          <a:xfrm>
            <a:off x="7053263"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94</a:t>
            </a:r>
          </a:p>
        </p:txBody>
      </p:sp>
      <p:sp>
        <p:nvSpPr>
          <p:cNvPr id="52239" name="Text Box 15"/>
          <p:cNvSpPr txBox="1">
            <a:spLocks noChangeArrowheads="1"/>
          </p:cNvSpPr>
          <p:nvPr/>
        </p:nvSpPr>
        <p:spPr bwMode="auto">
          <a:xfrm>
            <a:off x="9356725"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29</a:t>
            </a:r>
          </a:p>
        </p:txBody>
      </p:sp>
      <p:sp>
        <p:nvSpPr>
          <p:cNvPr id="52240" name="Text Box 16"/>
          <p:cNvSpPr txBox="1">
            <a:spLocks noChangeArrowheads="1"/>
          </p:cNvSpPr>
          <p:nvPr/>
        </p:nvSpPr>
        <p:spPr bwMode="auto">
          <a:xfrm>
            <a:off x="8204200"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57</a:t>
            </a:r>
          </a:p>
        </p:txBody>
      </p:sp>
      <p:sp>
        <p:nvSpPr>
          <p:cNvPr id="52241" name="Text Box 17"/>
          <p:cNvSpPr txBox="1">
            <a:spLocks noChangeArrowheads="1"/>
          </p:cNvSpPr>
          <p:nvPr/>
        </p:nvSpPr>
        <p:spPr bwMode="auto">
          <a:xfrm>
            <a:off x="9932988"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81</a:t>
            </a:r>
          </a:p>
        </p:txBody>
      </p:sp>
      <p:sp>
        <p:nvSpPr>
          <p:cNvPr id="51218" name="Text Box 18"/>
          <p:cNvSpPr txBox="1">
            <a:spLocks noChangeArrowheads="1"/>
          </p:cNvSpPr>
          <p:nvPr/>
        </p:nvSpPr>
        <p:spPr bwMode="auto">
          <a:xfrm>
            <a:off x="1870075" y="4652963"/>
            <a:ext cx="577850" cy="376237"/>
          </a:xfrm>
          <a:prstGeom prst="rect">
            <a:avLst/>
          </a:prstGeom>
          <a:solidFill>
            <a:srgbClr val="00FF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60</a:t>
            </a:r>
          </a:p>
        </p:txBody>
      </p:sp>
      <p:sp>
        <p:nvSpPr>
          <p:cNvPr id="52243" name="Text Box 19"/>
          <p:cNvSpPr txBox="1">
            <a:spLocks noChangeArrowheads="1"/>
          </p:cNvSpPr>
          <p:nvPr/>
        </p:nvSpPr>
        <p:spPr bwMode="auto">
          <a:xfrm>
            <a:off x="8782050"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16</a:t>
            </a:r>
          </a:p>
        </p:txBody>
      </p:sp>
      <p:sp>
        <p:nvSpPr>
          <p:cNvPr id="51220" name="Text Box 20"/>
          <p:cNvSpPr txBox="1">
            <a:spLocks noChangeArrowheads="1"/>
          </p:cNvSpPr>
          <p:nvPr/>
        </p:nvSpPr>
        <p:spPr bwMode="auto">
          <a:xfrm>
            <a:off x="3024188" y="4149725"/>
            <a:ext cx="577850" cy="376238"/>
          </a:xfrm>
          <a:prstGeom prst="rect">
            <a:avLst/>
          </a:prstGeom>
          <a:solidFill>
            <a:schemeClr val="accent2"/>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45</a:t>
            </a:r>
          </a:p>
        </p:txBody>
      </p:sp>
      <p:sp>
        <p:nvSpPr>
          <p:cNvPr id="51221" name="Text Box 21"/>
          <p:cNvSpPr txBox="1">
            <a:spLocks noChangeArrowheads="1"/>
          </p:cNvSpPr>
          <p:nvPr/>
        </p:nvSpPr>
        <p:spPr bwMode="auto">
          <a:xfrm>
            <a:off x="3024188" y="4652963"/>
            <a:ext cx="577850" cy="376237"/>
          </a:xfrm>
          <a:prstGeom prst="rect">
            <a:avLst/>
          </a:prstGeom>
          <a:solidFill>
            <a:srgbClr val="00FF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66</a:t>
            </a:r>
          </a:p>
        </p:txBody>
      </p:sp>
      <p:sp>
        <p:nvSpPr>
          <p:cNvPr id="51222" name="Text Box 22"/>
          <p:cNvSpPr txBox="1">
            <a:spLocks noChangeArrowheads="1"/>
          </p:cNvSpPr>
          <p:nvPr/>
        </p:nvSpPr>
        <p:spPr bwMode="auto">
          <a:xfrm>
            <a:off x="2446338" y="4652963"/>
            <a:ext cx="577850" cy="376237"/>
          </a:xfrm>
          <a:prstGeom prst="rect">
            <a:avLst/>
          </a:prstGeom>
          <a:solidFill>
            <a:srgbClr val="00FF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60</a:t>
            </a:r>
          </a:p>
        </p:txBody>
      </p:sp>
      <p:sp>
        <p:nvSpPr>
          <p:cNvPr id="51223" name="Text Box 23"/>
          <p:cNvSpPr txBox="1">
            <a:spLocks noChangeArrowheads="1"/>
          </p:cNvSpPr>
          <p:nvPr/>
        </p:nvSpPr>
        <p:spPr bwMode="auto">
          <a:xfrm>
            <a:off x="1870075" y="4652963"/>
            <a:ext cx="577850" cy="376237"/>
          </a:xfrm>
          <a:prstGeom prst="rect">
            <a:avLst/>
          </a:prstGeom>
          <a:solidFill>
            <a:srgbClr val="00FF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45</a:t>
            </a:r>
          </a:p>
        </p:txBody>
      </p:sp>
      <p:sp>
        <p:nvSpPr>
          <p:cNvPr id="52248" name="Text Box 24"/>
          <p:cNvSpPr txBox="1">
            <a:spLocks noChangeArrowheads="1"/>
          </p:cNvSpPr>
          <p:nvPr/>
        </p:nvSpPr>
        <p:spPr bwMode="auto">
          <a:xfrm>
            <a:off x="1295400" y="5157788"/>
            <a:ext cx="9215438" cy="379412"/>
          </a:xfrm>
          <a:prstGeom prst="rect">
            <a:avLst/>
          </a:prstGeom>
          <a:solidFill>
            <a:schemeClr val="accent1"/>
          </a:solidFill>
          <a:ln w="12700">
            <a:solidFill>
              <a:schemeClr val="hlink"/>
            </a:solidFill>
            <a:miter lim="800000"/>
            <a:headEnd/>
            <a:tailEnd/>
          </a:ln>
        </p:spPr>
        <p:txBody>
          <a:bodyPr>
            <a:spAutoFit/>
          </a:bodyPr>
          <a:lstStyle/>
          <a:p>
            <a:pPr algn="ctr">
              <a:spcBef>
                <a:spcPct val="50000"/>
              </a:spcBef>
            </a:pPr>
            <a:r>
              <a:rPr lang="en-US" b="1">
                <a:latin typeface="Courier New" pitchFamily="49" charset="0"/>
              </a:rPr>
              <a:t>the fourth iteration of this loop is shown here</a:t>
            </a:r>
          </a:p>
        </p:txBody>
      </p:sp>
      <p:sp>
        <p:nvSpPr>
          <p:cNvPr id="25" name="Footer Placeholder 6">
            <a:extLst>
              <a:ext uri="{FF2B5EF4-FFF2-40B4-BE49-F238E27FC236}">
                <a16:creationId xmlns:a16="http://schemas.microsoft.com/office/drawing/2014/main" id="{BC417DC7-8A11-437A-9741-C1917994565C}"/>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220"/>
                                        </p:tgtEl>
                                        <p:attrNameLst>
                                          <p:attrName>style.visibility</p:attrName>
                                        </p:attrNameLst>
                                      </p:cBhvr>
                                      <p:to>
                                        <p:strVal val="visible"/>
                                      </p:to>
                                    </p:set>
                                    <p:animEffect transition="in" filter="dissolve">
                                      <p:cBhvr>
                                        <p:cTn id="7" dur="1000"/>
                                        <p:tgtEl>
                                          <p:spTgt spid="51220"/>
                                        </p:tgtEl>
                                      </p:cBhvr>
                                    </p:animEffect>
                                  </p:childTnLst>
                                </p:cTn>
                              </p:par>
                            </p:childTnLst>
                          </p:cTn>
                        </p:par>
                        <p:par>
                          <p:cTn id="8" fill="hold">
                            <p:stCondLst>
                              <p:cond delay="1000"/>
                            </p:stCondLst>
                            <p:childTnLst>
                              <p:par>
                                <p:cTn id="9" presetID="9" presetClass="entr" presetSubtype="0" fill="hold" grpId="0" nodeType="afterEffect">
                                  <p:stCondLst>
                                    <p:cond delay="1000"/>
                                  </p:stCondLst>
                                  <p:childTnLst>
                                    <p:set>
                                      <p:cBhvr>
                                        <p:cTn id="10" dur="1" fill="hold">
                                          <p:stCondLst>
                                            <p:cond delay="0"/>
                                          </p:stCondLst>
                                        </p:cTn>
                                        <p:tgtEl>
                                          <p:spTgt spid="51221"/>
                                        </p:tgtEl>
                                        <p:attrNameLst>
                                          <p:attrName>style.visibility</p:attrName>
                                        </p:attrNameLst>
                                      </p:cBhvr>
                                      <p:to>
                                        <p:strVal val="visible"/>
                                      </p:to>
                                    </p:set>
                                    <p:animEffect transition="in" filter="dissolve">
                                      <p:cBhvr>
                                        <p:cTn id="11" dur="1000"/>
                                        <p:tgtEl>
                                          <p:spTgt spid="51221"/>
                                        </p:tgtEl>
                                      </p:cBhvr>
                                    </p:animEffect>
                                  </p:childTnLst>
                                </p:cTn>
                              </p:par>
                              <p:par>
                                <p:cTn id="12" presetID="9" presetClass="exit" presetSubtype="0" fill="hold" grpId="0" nodeType="withEffect">
                                  <p:stCondLst>
                                    <p:cond delay="0"/>
                                  </p:stCondLst>
                                  <p:childTnLst>
                                    <p:animEffect transition="out" filter="dissolve">
                                      <p:cBhvr>
                                        <p:cTn id="13" dur="1000"/>
                                        <p:tgtEl>
                                          <p:spTgt spid="51213"/>
                                        </p:tgtEl>
                                      </p:cBhvr>
                                    </p:animEffect>
                                    <p:set>
                                      <p:cBhvr>
                                        <p:cTn id="14" dur="1" fill="hold">
                                          <p:stCondLst>
                                            <p:cond delay="999"/>
                                          </p:stCondLst>
                                        </p:cTn>
                                        <p:tgtEl>
                                          <p:spTgt spid="51213"/>
                                        </p:tgtEl>
                                        <p:attrNameLst>
                                          <p:attrName>style.visibility</p:attrName>
                                        </p:attrNameLst>
                                      </p:cBhvr>
                                      <p:to>
                                        <p:strVal val="hidden"/>
                                      </p:to>
                                    </p:set>
                                  </p:childTnLst>
                                </p:cTn>
                              </p:par>
                            </p:childTnLst>
                          </p:cTn>
                        </p:par>
                        <p:par>
                          <p:cTn id="15" fill="hold">
                            <p:stCondLst>
                              <p:cond delay="3000"/>
                            </p:stCondLst>
                            <p:childTnLst>
                              <p:par>
                                <p:cTn id="16" presetID="9" presetClass="entr" presetSubtype="0" fill="hold" grpId="0" nodeType="afterEffect">
                                  <p:stCondLst>
                                    <p:cond delay="1000"/>
                                  </p:stCondLst>
                                  <p:childTnLst>
                                    <p:set>
                                      <p:cBhvr>
                                        <p:cTn id="17" dur="1" fill="hold">
                                          <p:stCondLst>
                                            <p:cond delay="0"/>
                                          </p:stCondLst>
                                        </p:cTn>
                                        <p:tgtEl>
                                          <p:spTgt spid="51222"/>
                                        </p:tgtEl>
                                        <p:attrNameLst>
                                          <p:attrName>style.visibility</p:attrName>
                                        </p:attrNameLst>
                                      </p:cBhvr>
                                      <p:to>
                                        <p:strVal val="visible"/>
                                      </p:to>
                                    </p:set>
                                    <p:animEffect transition="in" filter="dissolve">
                                      <p:cBhvr>
                                        <p:cTn id="18" dur="1000"/>
                                        <p:tgtEl>
                                          <p:spTgt spid="51222"/>
                                        </p:tgtEl>
                                      </p:cBhvr>
                                    </p:animEffect>
                                  </p:childTnLst>
                                </p:cTn>
                              </p:par>
                              <p:par>
                                <p:cTn id="19" presetID="9" presetClass="exit" presetSubtype="0" fill="hold" grpId="0" nodeType="withEffect">
                                  <p:stCondLst>
                                    <p:cond delay="0"/>
                                  </p:stCondLst>
                                  <p:childTnLst>
                                    <p:animEffect transition="out" filter="dissolve">
                                      <p:cBhvr>
                                        <p:cTn id="20" dur="1000"/>
                                        <p:tgtEl>
                                          <p:spTgt spid="51218"/>
                                        </p:tgtEl>
                                      </p:cBhvr>
                                    </p:animEffect>
                                    <p:set>
                                      <p:cBhvr>
                                        <p:cTn id="21" dur="1" fill="hold">
                                          <p:stCondLst>
                                            <p:cond delay="999"/>
                                          </p:stCondLst>
                                        </p:cTn>
                                        <p:tgtEl>
                                          <p:spTgt spid="51218"/>
                                        </p:tgtEl>
                                        <p:attrNameLst>
                                          <p:attrName>style.visibility</p:attrName>
                                        </p:attrNameLst>
                                      </p:cBhvr>
                                      <p:to>
                                        <p:strVal val="hidden"/>
                                      </p:to>
                                    </p:set>
                                  </p:childTnLst>
                                </p:cTn>
                              </p:par>
                            </p:childTnLst>
                          </p:cTn>
                        </p:par>
                        <p:par>
                          <p:cTn id="22" fill="hold">
                            <p:stCondLst>
                              <p:cond delay="5000"/>
                            </p:stCondLst>
                            <p:childTnLst>
                              <p:par>
                                <p:cTn id="23" presetID="9" presetClass="entr" presetSubtype="0" fill="hold" grpId="0" nodeType="afterEffect">
                                  <p:stCondLst>
                                    <p:cond delay="1000"/>
                                  </p:stCondLst>
                                  <p:childTnLst>
                                    <p:set>
                                      <p:cBhvr>
                                        <p:cTn id="24" dur="1" fill="hold">
                                          <p:stCondLst>
                                            <p:cond delay="0"/>
                                          </p:stCondLst>
                                        </p:cTn>
                                        <p:tgtEl>
                                          <p:spTgt spid="51223"/>
                                        </p:tgtEl>
                                        <p:attrNameLst>
                                          <p:attrName>style.visibility</p:attrName>
                                        </p:attrNameLst>
                                      </p:cBhvr>
                                      <p:to>
                                        <p:strVal val="visible"/>
                                      </p:to>
                                    </p:set>
                                    <p:animEffect transition="in" filter="dissolve">
                                      <p:cBhvr>
                                        <p:cTn id="25" dur="1000"/>
                                        <p:tgtEl>
                                          <p:spTgt spid="51223"/>
                                        </p:tgtEl>
                                      </p:cBhvr>
                                    </p:animEffect>
                                  </p:childTnLst>
                                </p:cTn>
                              </p:par>
                              <p:par>
                                <p:cTn id="26" presetID="9" presetClass="exit" presetSubtype="0" fill="hold" grpId="1" nodeType="withEffect">
                                  <p:stCondLst>
                                    <p:cond delay="0"/>
                                  </p:stCondLst>
                                  <p:childTnLst>
                                    <p:animEffect transition="out" filter="dissolve">
                                      <p:cBhvr>
                                        <p:cTn id="27" dur="1000"/>
                                        <p:tgtEl>
                                          <p:spTgt spid="51220"/>
                                        </p:tgtEl>
                                      </p:cBhvr>
                                    </p:animEffect>
                                    <p:set>
                                      <p:cBhvr>
                                        <p:cTn id="28" dur="1" fill="hold">
                                          <p:stCondLst>
                                            <p:cond delay="999"/>
                                          </p:stCondLst>
                                        </p:cTn>
                                        <p:tgtEl>
                                          <p:spTgt spid="512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3" grpId="0" animBg="1"/>
      <p:bldP spid="51218" grpId="0" animBg="1"/>
      <p:bldP spid="51220" grpId="0" animBg="1"/>
      <p:bldP spid="51220" grpId="1" animBg="1"/>
      <p:bldP spid="51221" grpId="0" animBg="1"/>
      <p:bldP spid="51222" grpId="0" animBg="1"/>
      <p:bldP spid="5122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101600" y="6003925"/>
            <a:ext cx="12087225" cy="396875"/>
          </a:xfrm>
          <a:prstGeom prst="rect">
            <a:avLst/>
          </a:prstGeom>
          <a:noFill/>
          <a:ln w="9525">
            <a:noFill/>
            <a:miter lim="800000"/>
            <a:headEnd/>
            <a:tailEnd/>
          </a:ln>
        </p:spPr>
        <p:txBody>
          <a:bodyPr>
            <a:spAutoFit/>
          </a:bodyPr>
          <a:lstStyle/>
          <a:p>
            <a:pPr>
              <a:spcBef>
                <a:spcPct val="5000"/>
              </a:spcBef>
            </a:pPr>
            <a:r>
              <a:rPr lang="en-US" sz="2000"/>
              <a:t>An insertion sort partitions the array into two regions</a:t>
            </a:r>
            <a:endParaRPr lang="en-US" sz="2400" i="1"/>
          </a:p>
        </p:txBody>
      </p:sp>
      <p:sp>
        <p:nvSpPr>
          <p:cNvPr id="53251" name="Rectangle 3"/>
          <p:cNvSpPr>
            <a:spLocks noChangeArrowheads="1"/>
          </p:cNvSpPr>
          <p:nvPr/>
        </p:nvSpPr>
        <p:spPr bwMode="auto">
          <a:xfrm>
            <a:off x="0" y="5867400"/>
            <a:ext cx="12188825" cy="92075"/>
          </a:xfrm>
          <a:prstGeom prst="rect">
            <a:avLst/>
          </a:prstGeom>
          <a:gradFill rotWithShape="0">
            <a:gsLst>
              <a:gs pos="0">
                <a:srgbClr val="2A364C"/>
              </a:gs>
              <a:gs pos="100000">
                <a:srgbClr val="5B74A5"/>
              </a:gs>
            </a:gsLst>
            <a:lin ang="18900000" scaled="1"/>
          </a:gradFill>
          <a:ln w="9525">
            <a:solidFill>
              <a:schemeClr val="tx1"/>
            </a:solidFill>
            <a:miter lim="800000"/>
            <a:headEnd/>
            <a:tailEnd/>
          </a:ln>
        </p:spPr>
        <p:txBody>
          <a:bodyPr wrap="none" anchor="ctr"/>
          <a:lstStyle/>
          <a:p>
            <a:endParaRPr lang="en-US"/>
          </a:p>
        </p:txBody>
      </p:sp>
      <p:pic>
        <p:nvPicPr>
          <p:cNvPr id="53252" name="Picture 4"/>
          <p:cNvPicPr>
            <a:picLocks noChangeAspect="1" noChangeArrowheads="1"/>
          </p:cNvPicPr>
          <p:nvPr/>
        </p:nvPicPr>
        <p:blipFill>
          <a:blip r:embed="rId3"/>
          <a:srcRect/>
          <a:stretch>
            <a:fillRect/>
          </a:stretch>
        </p:blipFill>
        <p:spPr bwMode="auto">
          <a:xfrm>
            <a:off x="449263" y="2057400"/>
            <a:ext cx="11290300" cy="2463800"/>
          </a:xfrm>
          <a:prstGeom prst="rect">
            <a:avLst/>
          </a:prstGeom>
          <a:noFill/>
          <a:ln w="9525">
            <a:noFill/>
            <a:miter lim="800000"/>
            <a:headEnd/>
            <a:tailEnd/>
          </a:ln>
        </p:spPr>
      </p:pic>
      <p:sp>
        <p:nvSpPr>
          <p:cNvPr id="5" name="Footer Placeholder 6">
            <a:extLst>
              <a:ext uri="{FF2B5EF4-FFF2-40B4-BE49-F238E27FC236}">
                <a16:creationId xmlns:a16="http://schemas.microsoft.com/office/drawing/2014/main" id="{3075453E-7685-4D2B-B8B6-4482459F5427}"/>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7944" y="308047"/>
            <a:ext cx="10780106" cy="964808"/>
          </a:xfrm>
        </p:spPr>
        <p:txBody>
          <a:bodyPr/>
          <a:lstStyle/>
          <a:p>
            <a:r>
              <a:rPr lang="en-US" sz="4000" dirty="0"/>
              <a:t>Insertion Sort </a:t>
            </a:r>
            <a:r>
              <a:rPr lang="en-GB" sz="4000" dirty="0"/>
              <a:t>Simulation</a:t>
            </a:r>
            <a:endParaRPr lang="en-US" sz="4000" dirty="0"/>
          </a:p>
        </p:txBody>
      </p:sp>
      <p:grpSp>
        <p:nvGrpSpPr>
          <p:cNvPr id="7" name="Group 6"/>
          <p:cNvGrpSpPr/>
          <p:nvPr/>
        </p:nvGrpSpPr>
        <p:grpSpPr>
          <a:xfrm>
            <a:off x="1883424" y="2595236"/>
            <a:ext cx="457198" cy="1259977"/>
            <a:chOff x="5943600" y="4472223"/>
            <a:chExt cx="914400" cy="682484"/>
          </a:xfrm>
        </p:grpSpPr>
        <p:sp>
          <p:nvSpPr>
            <p:cNvPr id="8" name="Down Arrow 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10" name="Group 9"/>
          <p:cNvGrpSpPr/>
          <p:nvPr/>
        </p:nvGrpSpPr>
        <p:grpSpPr>
          <a:xfrm>
            <a:off x="2386923" y="2595779"/>
            <a:ext cx="457198" cy="1259977"/>
            <a:chOff x="5943600" y="4472223"/>
            <a:chExt cx="914400" cy="682484"/>
          </a:xfrm>
        </p:grpSpPr>
        <p:sp>
          <p:nvSpPr>
            <p:cNvPr id="11" name="Down Arrow 1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13" name="Group 12"/>
          <p:cNvGrpSpPr/>
          <p:nvPr/>
        </p:nvGrpSpPr>
        <p:grpSpPr>
          <a:xfrm>
            <a:off x="2963409" y="2590709"/>
            <a:ext cx="457198" cy="1259977"/>
            <a:chOff x="5943600" y="4472223"/>
            <a:chExt cx="914400" cy="682484"/>
          </a:xfrm>
        </p:grpSpPr>
        <p:sp>
          <p:nvSpPr>
            <p:cNvPr id="14" name="Down Arrow 13"/>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16" name="Group 15"/>
          <p:cNvGrpSpPr/>
          <p:nvPr/>
        </p:nvGrpSpPr>
        <p:grpSpPr>
          <a:xfrm>
            <a:off x="3507852" y="2595236"/>
            <a:ext cx="457198" cy="1259977"/>
            <a:chOff x="5943600" y="4472223"/>
            <a:chExt cx="914400" cy="682484"/>
          </a:xfrm>
        </p:grpSpPr>
        <p:sp>
          <p:nvSpPr>
            <p:cNvPr id="17" name="Down Arrow 1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ectangle 17"/>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19" name="Group 18"/>
          <p:cNvGrpSpPr/>
          <p:nvPr/>
        </p:nvGrpSpPr>
        <p:grpSpPr>
          <a:xfrm>
            <a:off x="4061293" y="2584937"/>
            <a:ext cx="457198" cy="1259977"/>
            <a:chOff x="5943600" y="4472223"/>
            <a:chExt cx="914400" cy="682484"/>
          </a:xfrm>
        </p:grpSpPr>
        <p:sp>
          <p:nvSpPr>
            <p:cNvPr id="20" name="Down Arrow 1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22" name="Group 21"/>
          <p:cNvGrpSpPr/>
          <p:nvPr/>
        </p:nvGrpSpPr>
        <p:grpSpPr>
          <a:xfrm>
            <a:off x="4596818" y="2596166"/>
            <a:ext cx="457198" cy="1259977"/>
            <a:chOff x="5943600" y="4472223"/>
            <a:chExt cx="914400" cy="682484"/>
          </a:xfrm>
        </p:grpSpPr>
        <p:sp>
          <p:nvSpPr>
            <p:cNvPr id="23" name="Down Arrow 22"/>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25" name="Group 24"/>
          <p:cNvGrpSpPr/>
          <p:nvPr/>
        </p:nvGrpSpPr>
        <p:grpSpPr>
          <a:xfrm>
            <a:off x="5109115" y="2584937"/>
            <a:ext cx="457198" cy="1259977"/>
            <a:chOff x="5943600" y="4472223"/>
            <a:chExt cx="914400" cy="682484"/>
          </a:xfrm>
        </p:grpSpPr>
        <p:sp>
          <p:nvSpPr>
            <p:cNvPr id="26" name="Down Arrow 25"/>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Rectangle 26"/>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28" name="Group 27"/>
          <p:cNvGrpSpPr/>
          <p:nvPr/>
        </p:nvGrpSpPr>
        <p:grpSpPr>
          <a:xfrm>
            <a:off x="5615608" y="2590297"/>
            <a:ext cx="457198" cy="1259977"/>
            <a:chOff x="5943600" y="4472223"/>
            <a:chExt cx="914400" cy="682484"/>
          </a:xfrm>
        </p:grpSpPr>
        <p:sp>
          <p:nvSpPr>
            <p:cNvPr id="29" name="Down Arrow 28"/>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Rectangle 29"/>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31" name="Group 30"/>
          <p:cNvGrpSpPr/>
          <p:nvPr/>
        </p:nvGrpSpPr>
        <p:grpSpPr>
          <a:xfrm>
            <a:off x="6131667" y="2590800"/>
            <a:ext cx="457198" cy="1259977"/>
            <a:chOff x="5943600" y="4472223"/>
            <a:chExt cx="914400" cy="682484"/>
          </a:xfrm>
        </p:grpSpPr>
        <p:sp>
          <p:nvSpPr>
            <p:cNvPr id="32" name="Down Arrow 31"/>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ectangle 32"/>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34" name="Group 33"/>
          <p:cNvGrpSpPr/>
          <p:nvPr/>
        </p:nvGrpSpPr>
        <p:grpSpPr>
          <a:xfrm>
            <a:off x="1293946" y="3051068"/>
            <a:ext cx="457198" cy="793846"/>
            <a:chOff x="5943600" y="4472223"/>
            <a:chExt cx="914400" cy="682484"/>
          </a:xfrm>
        </p:grpSpPr>
        <p:sp>
          <p:nvSpPr>
            <p:cNvPr id="35" name="Down Arrow 34"/>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Rectangle 35"/>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i</a:t>
              </a:r>
            </a:p>
          </p:txBody>
        </p:sp>
      </p:grpSp>
      <p:grpSp>
        <p:nvGrpSpPr>
          <p:cNvPr id="37" name="Group 36"/>
          <p:cNvGrpSpPr/>
          <p:nvPr/>
        </p:nvGrpSpPr>
        <p:grpSpPr>
          <a:xfrm>
            <a:off x="2430651" y="3041488"/>
            <a:ext cx="457198" cy="793846"/>
            <a:chOff x="5943600" y="4472223"/>
            <a:chExt cx="914400" cy="682484"/>
          </a:xfrm>
        </p:grpSpPr>
        <p:sp>
          <p:nvSpPr>
            <p:cNvPr id="38" name="Down Arrow 3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Rectangle 38"/>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i</a:t>
              </a:r>
            </a:p>
          </p:txBody>
        </p:sp>
      </p:grpSp>
      <p:grpSp>
        <p:nvGrpSpPr>
          <p:cNvPr id="40" name="Group 39"/>
          <p:cNvGrpSpPr/>
          <p:nvPr/>
        </p:nvGrpSpPr>
        <p:grpSpPr>
          <a:xfrm>
            <a:off x="1879335" y="3049439"/>
            <a:ext cx="457198" cy="793849"/>
            <a:chOff x="5943600" y="4472221"/>
            <a:chExt cx="914400" cy="682486"/>
          </a:xfrm>
        </p:grpSpPr>
        <p:sp>
          <p:nvSpPr>
            <p:cNvPr id="41" name="Down Arrow 4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p:cNvSpPr/>
            <p:nvPr/>
          </p:nvSpPr>
          <p:spPr>
            <a:xfrm>
              <a:off x="5943600" y="4472221"/>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43" name="Group 42"/>
          <p:cNvGrpSpPr/>
          <p:nvPr/>
        </p:nvGrpSpPr>
        <p:grpSpPr>
          <a:xfrm>
            <a:off x="2977478" y="3035339"/>
            <a:ext cx="457198" cy="793846"/>
            <a:chOff x="5943600" y="4472223"/>
            <a:chExt cx="914400" cy="682484"/>
          </a:xfrm>
        </p:grpSpPr>
        <p:sp>
          <p:nvSpPr>
            <p:cNvPr id="44" name="Down Arrow 43"/>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Rectangle 44"/>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46" name="Group 45"/>
          <p:cNvGrpSpPr/>
          <p:nvPr/>
        </p:nvGrpSpPr>
        <p:grpSpPr>
          <a:xfrm>
            <a:off x="3523113" y="3049437"/>
            <a:ext cx="457198" cy="793846"/>
            <a:chOff x="5943600" y="4472223"/>
            <a:chExt cx="914400" cy="682484"/>
          </a:xfrm>
        </p:grpSpPr>
        <p:sp>
          <p:nvSpPr>
            <p:cNvPr id="47" name="Down Arrow 4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Rectangle 47"/>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49" name="Group 48"/>
          <p:cNvGrpSpPr/>
          <p:nvPr/>
        </p:nvGrpSpPr>
        <p:grpSpPr>
          <a:xfrm>
            <a:off x="4035323" y="3049437"/>
            <a:ext cx="457198" cy="793846"/>
            <a:chOff x="5943600" y="4472223"/>
            <a:chExt cx="914400" cy="682484"/>
          </a:xfrm>
        </p:grpSpPr>
        <p:sp>
          <p:nvSpPr>
            <p:cNvPr id="50" name="Down Arrow 4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Rectangle 50"/>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52" name="Group 51"/>
          <p:cNvGrpSpPr/>
          <p:nvPr/>
        </p:nvGrpSpPr>
        <p:grpSpPr>
          <a:xfrm>
            <a:off x="4540585" y="3051068"/>
            <a:ext cx="457198" cy="793846"/>
            <a:chOff x="5943600" y="4472223"/>
            <a:chExt cx="914400" cy="682484"/>
          </a:xfrm>
        </p:grpSpPr>
        <p:sp>
          <p:nvSpPr>
            <p:cNvPr id="53" name="Down Arrow 52"/>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Rectangle 53"/>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55" name="Group 54"/>
          <p:cNvGrpSpPr/>
          <p:nvPr/>
        </p:nvGrpSpPr>
        <p:grpSpPr>
          <a:xfrm>
            <a:off x="5044547" y="3035339"/>
            <a:ext cx="457198" cy="793846"/>
            <a:chOff x="5943600" y="4472223"/>
            <a:chExt cx="914400" cy="682484"/>
          </a:xfrm>
        </p:grpSpPr>
        <p:sp>
          <p:nvSpPr>
            <p:cNvPr id="56" name="Down Arrow 55"/>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Rectangle 56"/>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58" name="Group 57"/>
          <p:cNvGrpSpPr/>
          <p:nvPr/>
        </p:nvGrpSpPr>
        <p:grpSpPr>
          <a:xfrm>
            <a:off x="5588689" y="3051068"/>
            <a:ext cx="457198" cy="793846"/>
            <a:chOff x="5943600" y="4472223"/>
            <a:chExt cx="914400" cy="682484"/>
          </a:xfrm>
        </p:grpSpPr>
        <p:sp>
          <p:nvSpPr>
            <p:cNvPr id="59" name="Down Arrow 58"/>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sp>
        <p:nvSpPr>
          <p:cNvPr id="61" name="Rectangle 60"/>
          <p:cNvSpPr/>
          <p:nvPr/>
        </p:nvSpPr>
        <p:spPr>
          <a:xfrm>
            <a:off x="1305140"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33</a:t>
            </a:r>
          </a:p>
        </p:txBody>
      </p:sp>
      <p:sp>
        <p:nvSpPr>
          <p:cNvPr id="62" name="Rectangle 61"/>
          <p:cNvSpPr/>
          <p:nvPr/>
        </p:nvSpPr>
        <p:spPr>
          <a:xfrm>
            <a:off x="1837911"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63" name="Rectangle 62"/>
          <p:cNvSpPr/>
          <p:nvPr/>
        </p:nvSpPr>
        <p:spPr>
          <a:xfrm>
            <a:off x="2371940"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22</a:t>
            </a:r>
          </a:p>
        </p:txBody>
      </p:sp>
      <p:sp>
        <p:nvSpPr>
          <p:cNvPr id="64" name="Rectangle 63"/>
          <p:cNvSpPr/>
          <p:nvPr/>
        </p:nvSpPr>
        <p:spPr>
          <a:xfrm>
            <a:off x="2904502"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65" name="Rectangle 64"/>
          <p:cNvSpPr/>
          <p:nvPr/>
        </p:nvSpPr>
        <p:spPr>
          <a:xfrm>
            <a:off x="3437064"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66" name="Rectangle 65"/>
          <p:cNvSpPr/>
          <p:nvPr/>
        </p:nvSpPr>
        <p:spPr>
          <a:xfrm>
            <a:off x="3973303"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11</a:t>
            </a:r>
          </a:p>
        </p:txBody>
      </p:sp>
      <p:sp>
        <p:nvSpPr>
          <p:cNvPr id="67" name="Rectangle 66"/>
          <p:cNvSpPr/>
          <p:nvPr/>
        </p:nvSpPr>
        <p:spPr>
          <a:xfrm>
            <a:off x="4505865"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68" name="Rectangle 67"/>
          <p:cNvSpPr/>
          <p:nvPr/>
        </p:nvSpPr>
        <p:spPr>
          <a:xfrm>
            <a:off x="5038427"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55</a:t>
            </a:r>
          </a:p>
        </p:txBody>
      </p:sp>
      <p:sp>
        <p:nvSpPr>
          <p:cNvPr id="69" name="Rectangle 68"/>
          <p:cNvSpPr/>
          <p:nvPr/>
        </p:nvSpPr>
        <p:spPr>
          <a:xfrm>
            <a:off x="5570989"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88</a:t>
            </a:r>
          </a:p>
        </p:txBody>
      </p:sp>
      <p:sp>
        <p:nvSpPr>
          <p:cNvPr id="70" name="Rectangle 69"/>
          <p:cNvSpPr/>
          <p:nvPr/>
        </p:nvSpPr>
        <p:spPr>
          <a:xfrm>
            <a:off x="6080823"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44</a:t>
            </a:r>
          </a:p>
        </p:txBody>
      </p:sp>
      <p:sp>
        <p:nvSpPr>
          <p:cNvPr id="71" name="Rectangle 70"/>
          <p:cNvSpPr/>
          <p:nvPr/>
        </p:nvSpPr>
        <p:spPr>
          <a:xfrm>
            <a:off x="1301463"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22</a:t>
            </a:r>
          </a:p>
        </p:txBody>
      </p:sp>
      <p:sp>
        <p:nvSpPr>
          <p:cNvPr id="72" name="Rectangle 71"/>
          <p:cNvSpPr/>
          <p:nvPr/>
        </p:nvSpPr>
        <p:spPr>
          <a:xfrm>
            <a:off x="1840959"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33</a:t>
            </a:r>
          </a:p>
        </p:txBody>
      </p:sp>
      <p:sp>
        <p:nvSpPr>
          <p:cNvPr id="73" name="Rectangle 72"/>
          <p:cNvSpPr/>
          <p:nvPr/>
        </p:nvSpPr>
        <p:spPr>
          <a:xfrm>
            <a:off x="2371311"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74" name="Rectangle 73"/>
          <p:cNvSpPr/>
          <p:nvPr/>
        </p:nvSpPr>
        <p:spPr>
          <a:xfrm>
            <a:off x="2901663"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75" name="Rectangle 74"/>
          <p:cNvSpPr/>
          <p:nvPr/>
        </p:nvSpPr>
        <p:spPr>
          <a:xfrm>
            <a:off x="3441159"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76" name="Rectangle 75"/>
          <p:cNvSpPr/>
          <p:nvPr/>
        </p:nvSpPr>
        <p:spPr>
          <a:xfrm>
            <a:off x="1301463"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11</a:t>
            </a:r>
          </a:p>
        </p:txBody>
      </p:sp>
      <p:sp>
        <p:nvSpPr>
          <p:cNvPr id="77" name="Rectangle 76"/>
          <p:cNvSpPr/>
          <p:nvPr/>
        </p:nvSpPr>
        <p:spPr>
          <a:xfrm>
            <a:off x="1840959"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22</a:t>
            </a:r>
          </a:p>
        </p:txBody>
      </p:sp>
      <p:sp>
        <p:nvSpPr>
          <p:cNvPr id="78" name="Rectangle 77"/>
          <p:cNvSpPr/>
          <p:nvPr/>
        </p:nvSpPr>
        <p:spPr>
          <a:xfrm>
            <a:off x="2371311"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33</a:t>
            </a:r>
          </a:p>
        </p:txBody>
      </p:sp>
      <p:sp>
        <p:nvSpPr>
          <p:cNvPr id="79" name="Rectangle 78"/>
          <p:cNvSpPr/>
          <p:nvPr/>
        </p:nvSpPr>
        <p:spPr>
          <a:xfrm>
            <a:off x="2901663"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80" name="Rectangle 79"/>
          <p:cNvSpPr/>
          <p:nvPr/>
        </p:nvSpPr>
        <p:spPr>
          <a:xfrm>
            <a:off x="3441159"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81" name="Rectangle 80"/>
          <p:cNvSpPr/>
          <p:nvPr/>
        </p:nvSpPr>
        <p:spPr>
          <a:xfrm>
            <a:off x="3971511"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82" name="Rectangle 81"/>
          <p:cNvSpPr/>
          <p:nvPr/>
        </p:nvSpPr>
        <p:spPr>
          <a:xfrm>
            <a:off x="3971511"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83" name="Rectangle 82"/>
          <p:cNvSpPr/>
          <p:nvPr/>
        </p:nvSpPr>
        <p:spPr>
          <a:xfrm>
            <a:off x="4501863"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84" name="Rectangle 83"/>
          <p:cNvSpPr/>
          <p:nvPr/>
        </p:nvSpPr>
        <p:spPr>
          <a:xfrm>
            <a:off x="2901663"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55</a:t>
            </a:r>
          </a:p>
        </p:txBody>
      </p:sp>
      <p:sp>
        <p:nvSpPr>
          <p:cNvPr id="85" name="Rectangle 84"/>
          <p:cNvSpPr/>
          <p:nvPr/>
        </p:nvSpPr>
        <p:spPr>
          <a:xfrm>
            <a:off x="3441159"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86" name="Rectangle 85"/>
          <p:cNvSpPr/>
          <p:nvPr/>
        </p:nvSpPr>
        <p:spPr>
          <a:xfrm>
            <a:off x="3971511"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87" name="Rectangle 86"/>
          <p:cNvSpPr/>
          <p:nvPr/>
        </p:nvSpPr>
        <p:spPr>
          <a:xfrm>
            <a:off x="4501863"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88" name="Rectangle 87"/>
          <p:cNvSpPr/>
          <p:nvPr/>
        </p:nvSpPr>
        <p:spPr>
          <a:xfrm>
            <a:off x="5041359"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89" name="Rectangle 88"/>
          <p:cNvSpPr/>
          <p:nvPr/>
        </p:nvSpPr>
        <p:spPr>
          <a:xfrm>
            <a:off x="4501863"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88</a:t>
            </a:r>
          </a:p>
        </p:txBody>
      </p:sp>
      <p:sp>
        <p:nvSpPr>
          <p:cNvPr id="90" name="Rectangle 89"/>
          <p:cNvSpPr/>
          <p:nvPr/>
        </p:nvSpPr>
        <p:spPr>
          <a:xfrm>
            <a:off x="5041359"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91" name="Rectangle 90"/>
          <p:cNvSpPr/>
          <p:nvPr/>
        </p:nvSpPr>
        <p:spPr>
          <a:xfrm>
            <a:off x="5571711"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92" name="Rectangle 91"/>
          <p:cNvSpPr/>
          <p:nvPr/>
        </p:nvSpPr>
        <p:spPr>
          <a:xfrm>
            <a:off x="2901663"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44</a:t>
            </a:r>
          </a:p>
        </p:txBody>
      </p:sp>
      <p:sp>
        <p:nvSpPr>
          <p:cNvPr id="93" name="Rectangle 92"/>
          <p:cNvSpPr/>
          <p:nvPr/>
        </p:nvSpPr>
        <p:spPr>
          <a:xfrm>
            <a:off x="3441159"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55</a:t>
            </a:r>
          </a:p>
        </p:txBody>
      </p:sp>
      <p:sp>
        <p:nvSpPr>
          <p:cNvPr id="94" name="Rectangle 93"/>
          <p:cNvSpPr/>
          <p:nvPr/>
        </p:nvSpPr>
        <p:spPr>
          <a:xfrm>
            <a:off x="3971511"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95" name="Rectangle 94"/>
          <p:cNvSpPr/>
          <p:nvPr/>
        </p:nvSpPr>
        <p:spPr>
          <a:xfrm>
            <a:off x="4501863"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96" name="Rectangle 95"/>
          <p:cNvSpPr/>
          <p:nvPr/>
        </p:nvSpPr>
        <p:spPr>
          <a:xfrm>
            <a:off x="5041359"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88</a:t>
            </a:r>
          </a:p>
        </p:txBody>
      </p:sp>
      <p:sp>
        <p:nvSpPr>
          <p:cNvPr id="97" name="Rectangle 96"/>
          <p:cNvSpPr/>
          <p:nvPr/>
        </p:nvSpPr>
        <p:spPr>
          <a:xfrm>
            <a:off x="5571711"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98" name="Rectangle 97"/>
          <p:cNvSpPr/>
          <p:nvPr/>
        </p:nvSpPr>
        <p:spPr>
          <a:xfrm>
            <a:off x="6083775"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99" name="Rectangle 98"/>
          <p:cNvSpPr/>
          <p:nvPr/>
        </p:nvSpPr>
        <p:spPr>
          <a:xfrm>
            <a:off x="391219" y="3804220"/>
            <a:ext cx="548640" cy="477795"/>
          </a:xfrm>
          <a:prstGeom prst="rect">
            <a:avLst/>
          </a:prstGeom>
          <a:solidFill>
            <a:srgbClr val="5B9BD5"/>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i="1" dirty="0">
                <a:latin typeface="Courier New" panose="02070309020205020404" pitchFamily="49" charset="0"/>
                <a:cs typeface="Courier New" panose="02070309020205020404" pitchFamily="49" charset="0"/>
              </a:rPr>
              <a:t>Key</a:t>
            </a:r>
          </a:p>
        </p:txBody>
      </p:sp>
      <p:sp>
        <p:nvSpPr>
          <p:cNvPr id="100" name="Rectangle 99"/>
          <p:cNvSpPr/>
          <p:nvPr/>
        </p:nvSpPr>
        <p:spPr>
          <a:xfrm>
            <a:off x="391219" y="3309047"/>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101" name="Rectangle 100"/>
          <p:cNvSpPr/>
          <p:nvPr/>
        </p:nvSpPr>
        <p:spPr>
          <a:xfrm>
            <a:off x="391219" y="3309047"/>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22</a:t>
            </a:r>
          </a:p>
        </p:txBody>
      </p:sp>
      <p:sp>
        <p:nvSpPr>
          <p:cNvPr id="102" name="Rectangle 101"/>
          <p:cNvSpPr/>
          <p:nvPr/>
        </p:nvSpPr>
        <p:spPr>
          <a:xfrm>
            <a:off x="391219" y="3309047"/>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103" name="Rectangle 102"/>
          <p:cNvSpPr/>
          <p:nvPr/>
        </p:nvSpPr>
        <p:spPr>
          <a:xfrm>
            <a:off x="391219" y="3309047"/>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104" name="Rectangle 103"/>
          <p:cNvSpPr/>
          <p:nvPr/>
        </p:nvSpPr>
        <p:spPr>
          <a:xfrm>
            <a:off x="391219" y="3309047"/>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11</a:t>
            </a:r>
          </a:p>
        </p:txBody>
      </p:sp>
      <p:sp>
        <p:nvSpPr>
          <p:cNvPr id="105" name="Rectangle 104"/>
          <p:cNvSpPr/>
          <p:nvPr/>
        </p:nvSpPr>
        <p:spPr>
          <a:xfrm>
            <a:off x="391219" y="3309047"/>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106" name="Rectangle 105"/>
          <p:cNvSpPr/>
          <p:nvPr/>
        </p:nvSpPr>
        <p:spPr>
          <a:xfrm>
            <a:off x="391219" y="3309047"/>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55</a:t>
            </a:r>
          </a:p>
        </p:txBody>
      </p:sp>
      <p:sp>
        <p:nvSpPr>
          <p:cNvPr id="107" name="Rectangle 106"/>
          <p:cNvSpPr/>
          <p:nvPr/>
        </p:nvSpPr>
        <p:spPr>
          <a:xfrm>
            <a:off x="391219" y="3309047"/>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88</a:t>
            </a:r>
          </a:p>
        </p:txBody>
      </p:sp>
      <p:sp>
        <p:nvSpPr>
          <p:cNvPr id="108" name="Rectangle 107"/>
          <p:cNvSpPr/>
          <p:nvPr/>
        </p:nvSpPr>
        <p:spPr>
          <a:xfrm>
            <a:off x="391219" y="3309047"/>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44</a:t>
            </a:r>
          </a:p>
        </p:txBody>
      </p:sp>
      <p:sp>
        <p:nvSpPr>
          <p:cNvPr id="109" name="Rectangle 108"/>
          <p:cNvSpPr/>
          <p:nvPr/>
        </p:nvSpPr>
        <p:spPr>
          <a:xfrm>
            <a:off x="1305141" y="4295844"/>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0</a:t>
            </a:r>
          </a:p>
        </p:txBody>
      </p:sp>
      <p:sp>
        <p:nvSpPr>
          <p:cNvPr id="110" name="Rectangle 109"/>
          <p:cNvSpPr/>
          <p:nvPr/>
        </p:nvSpPr>
        <p:spPr>
          <a:xfrm>
            <a:off x="1858039" y="4295844"/>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a:t>
            </a:r>
          </a:p>
        </p:txBody>
      </p:sp>
      <p:sp>
        <p:nvSpPr>
          <p:cNvPr id="111" name="Rectangle 110"/>
          <p:cNvSpPr/>
          <p:nvPr/>
        </p:nvSpPr>
        <p:spPr>
          <a:xfrm>
            <a:off x="2373145" y="4296624"/>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2</a:t>
            </a:r>
          </a:p>
        </p:txBody>
      </p:sp>
      <p:sp>
        <p:nvSpPr>
          <p:cNvPr id="112" name="Rectangle 111"/>
          <p:cNvSpPr/>
          <p:nvPr/>
        </p:nvSpPr>
        <p:spPr>
          <a:xfrm>
            <a:off x="5548117" y="4296622"/>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8</a:t>
            </a:r>
          </a:p>
        </p:txBody>
      </p:sp>
      <p:sp>
        <p:nvSpPr>
          <p:cNvPr id="113" name="Rectangle 112"/>
          <p:cNvSpPr/>
          <p:nvPr/>
        </p:nvSpPr>
        <p:spPr>
          <a:xfrm>
            <a:off x="2912275" y="4294272"/>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3</a:t>
            </a:r>
          </a:p>
        </p:txBody>
      </p:sp>
      <p:sp>
        <p:nvSpPr>
          <p:cNvPr id="114" name="Rectangle 113"/>
          <p:cNvSpPr/>
          <p:nvPr/>
        </p:nvSpPr>
        <p:spPr>
          <a:xfrm>
            <a:off x="3448318" y="4296624"/>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4</a:t>
            </a:r>
          </a:p>
        </p:txBody>
      </p:sp>
      <p:sp>
        <p:nvSpPr>
          <p:cNvPr id="115" name="Rectangle 114"/>
          <p:cNvSpPr/>
          <p:nvPr/>
        </p:nvSpPr>
        <p:spPr>
          <a:xfrm>
            <a:off x="3982299" y="4294271"/>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5</a:t>
            </a:r>
          </a:p>
        </p:txBody>
      </p:sp>
      <p:sp>
        <p:nvSpPr>
          <p:cNvPr id="116" name="Rectangle 115"/>
          <p:cNvSpPr/>
          <p:nvPr/>
        </p:nvSpPr>
        <p:spPr>
          <a:xfrm>
            <a:off x="4530438" y="4296624"/>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6</a:t>
            </a:r>
          </a:p>
        </p:txBody>
      </p:sp>
      <p:sp>
        <p:nvSpPr>
          <p:cNvPr id="117" name="Rectangle 116"/>
          <p:cNvSpPr/>
          <p:nvPr/>
        </p:nvSpPr>
        <p:spPr>
          <a:xfrm>
            <a:off x="5059805" y="4295844"/>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7</a:t>
            </a:r>
          </a:p>
        </p:txBody>
      </p:sp>
      <p:sp>
        <p:nvSpPr>
          <p:cNvPr id="118" name="Rectangle 117"/>
          <p:cNvSpPr/>
          <p:nvPr/>
        </p:nvSpPr>
        <p:spPr>
          <a:xfrm>
            <a:off x="6101573" y="4293490"/>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9</a:t>
            </a:r>
          </a:p>
        </p:txBody>
      </p:sp>
      <p:grpSp>
        <p:nvGrpSpPr>
          <p:cNvPr id="119" name="Group 118"/>
          <p:cNvGrpSpPr/>
          <p:nvPr/>
        </p:nvGrpSpPr>
        <p:grpSpPr>
          <a:xfrm>
            <a:off x="1002986" y="3051063"/>
            <a:ext cx="457198" cy="793846"/>
            <a:chOff x="5943600" y="4472223"/>
            <a:chExt cx="914400" cy="682484"/>
          </a:xfrm>
        </p:grpSpPr>
        <p:sp>
          <p:nvSpPr>
            <p:cNvPr id="120" name="Down Arrow 11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1" name="Rectangle 120"/>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i</a:t>
              </a:r>
            </a:p>
          </p:txBody>
        </p:sp>
      </p:grpSp>
      <p:pic>
        <p:nvPicPr>
          <p:cNvPr id="124" name="Picture 4">
            <a:extLst>
              <a:ext uri="{FF2B5EF4-FFF2-40B4-BE49-F238E27FC236}">
                <a16:creationId xmlns:a16="http://schemas.microsoft.com/office/drawing/2014/main" id="{94CB5E3C-3F20-4ADA-AE6C-C47C45A690FC}"/>
              </a:ext>
            </a:extLst>
          </p:cNvPr>
          <p:cNvPicPr>
            <a:picLocks noChangeAspect="1" noChangeArrowheads="1"/>
          </p:cNvPicPr>
          <p:nvPr/>
        </p:nvPicPr>
        <p:blipFill>
          <a:blip r:embed="rId2"/>
          <a:srcRect/>
          <a:stretch>
            <a:fillRect/>
          </a:stretch>
        </p:blipFill>
        <p:spPr bwMode="auto">
          <a:xfrm>
            <a:off x="7239041" y="1519183"/>
            <a:ext cx="5060501" cy="4648200"/>
          </a:xfrm>
          <a:prstGeom prst="rect">
            <a:avLst/>
          </a:prstGeom>
          <a:noFill/>
          <a:ln w="9525">
            <a:noFill/>
            <a:miter lim="800000"/>
            <a:headEnd/>
            <a:tailEnd/>
          </a:ln>
        </p:spPr>
      </p:pic>
    </p:spTree>
    <p:extLst>
      <p:ext uri="{BB962C8B-B14F-4D97-AF65-F5344CB8AC3E}">
        <p14:creationId xmlns:p14="http://schemas.microsoft.com/office/powerpoint/2010/main" val="2013348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3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par>
                          <p:cTn id="23" fill="hold">
                            <p:stCondLst>
                              <p:cond delay="0"/>
                            </p:stCondLst>
                            <p:childTnLst>
                              <p:par>
                                <p:cTn id="24" presetID="1" presetClass="exit" presetSubtype="0" fill="hold" grpId="1" nodeType="afterEffect">
                                  <p:stCondLst>
                                    <p:cond delay="0"/>
                                  </p:stCondLst>
                                  <p:childTnLst>
                                    <p:set>
                                      <p:cBhvr>
                                        <p:cTn id="25" dur="1" fill="hold">
                                          <p:stCondLst>
                                            <p:cond delay="0"/>
                                          </p:stCondLst>
                                        </p:cTn>
                                        <p:tgtEl>
                                          <p:spTgt spid="100"/>
                                        </p:tgtEl>
                                        <p:attrNameLst>
                                          <p:attrName>style.visibility</p:attrName>
                                        </p:attrNameLst>
                                      </p:cBhvr>
                                      <p:to>
                                        <p:strVal val="hidden"/>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63"/>
                                        </p:tgtEl>
                                        <p:attrNameLst>
                                          <p:attrName>style.visibility</p:attrName>
                                        </p:attrNameLst>
                                      </p:cBhvr>
                                      <p:to>
                                        <p:strVal val="hidden"/>
                                      </p:to>
                                    </p:set>
                                  </p:childTnLst>
                                </p:cTn>
                              </p:par>
                            </p:childTnLst>
                          </p:cTn>
                        </p:par>
                        <p:par>
                          <p:cTn id="41" fill="hold">
                            <p:stCondLst>
                              <p:cond delay="0"/>
                            </p:stCondLst>
                            <p:childTnLst>
                              <p:par>
                                <p:cTn id="42" presetID="1" presetClass="exit" presetSubtype="0" fill="hold" grpId="0" nodeType="afterEffect">
                                  <p:stCondLst>
                                    <p:cond delay="0"/>
                                  </p:stCondLst>
                                  <p:childTnLst>
                                    <p:set>
                                      <p:cBhvr>
                                        <p:cTn id="43" dur="1" fill="hold">
                                          <p:stCondLst>
                                            <p:cond delay="0"/>
                                          </p:stCondLst>
                                        </p:cTn>
                                        <p:tgtEl>
                                          <p:spTgt spid="62"/>
                                        </p:tgtEl>
                                        <p:attrNameLst>
                                          <p:attrName>style.visibility</p:attrName>
                                        </p:attrNameLst>
                                      </p:cBhvr>
                                      <p:to>
                                        <p:strVal val="hidden"/>
                                      </p:to>
                                    </p:set>
                                  </p:childTnLst>
                                </p:cTn>
                              </p:par>
                              <p:par>
                                <p:cTn id="44" presetID="31" presetClass="entr" presetSubtype="0" fill="hold" grpId="0" nodeType="withEffect">
                                  <p:stCondLst>
                                    <p:cond delay="0"/>
                                  </p:stCondLst>
                                  <p:childTnLst>
                                    <p:set>
                                      <p:cBhvr>
                                        <p:cTn id="45" dur="1" fill="hold">
                                          <p:stCondLst>
                                            <p:cond delay="0"/>
                                          </p:stCondLst>
                                        </p:cTn>
                                        <p:tgtEl>
                                          <p:spTgt spid="73"/>
                                        </p:tgtEl>
                                        <p:attrNameLst>
                                          <p:attrName>style.visibility</p:attrName>
                                        </p:attrNameLst>
                                      </p:cBhvr>
                                      <p:to>
                                        <p:strVal val="visible"/>
                                      </p:to>
                                    </p:set>
                                    <p:anim calcmode="lin" valueType="num">
                                      <p:cBhvr>
                                        <p:cTn id="46" dur="1000" fill="hold"/>
                                        <p:tgtEl>
                                          <p:spTgt spid="73"/>
                                        </p:tgtEl>
                                        <p:attrNameLst>
                                          <p:attrName>ppt_w</p:attrName>
                                        </p:attrNameLst>
                                      </p:cBhvr>
                                      <p:tavLst>
                                        <p:tav tm="0">
                                          <p:val>
                                            <p:fltVal val="0"/>
                                          </p:val>
                                        </p:tav>
                                        <p:tav tm="100000">
                                          <p:val>
                                            <p:strVal val="#ppt_w"/>
                                          </p:val>
                                        </p:tav>
                                      </p:tavLst>
                                    </p:anim>
                                    <p:anim calcmode="lin" valueType="num">
                                      <p:cBhvr>
                                        <p:cTn id="47" dur="1000" fill="hold"/>
                                        <p:tgtEl>
                                          <p:spTgt spid="73"/>
                                        </p:tgtEl>
                                        <p:attrNameLst>
                                          <p:attrName>ppt_h</p:attrName>
                                        </p:attrNameLst>
                                      </p:cBhvr>
                                      <p:tavLst>
                                        <p:tav tm="0">
                                          <p:val>
                                            <p:fltVal val="0"/>
                                          </p:val>
                                        </p:tav>
                                        <p:tav tm="100000">
                                          <p:val>
                                            <p:strVal val="#ppt_h"/>
                                          </p:val>
                                        </p:tav>
                                      </p:tavLst>
                                    </p:anim>
                                    <p:anim calcmode="lin" valueType="num">
                                      <p:cBhvr>
                                        <p:cTn id="48" dur="1000" fill="hold"/>
                                        <p:tgtEl>
                                          <p:spTgt spid="73"/>
                                        </p:tgtEl>
                                        <p:attrNameLst>
                                          <p:attrName>style.rotation</p:attrName>
                                        </p:attrNameLst>
                                      </p:cBhvr>
                                      <p:tavLst>
                                        <p:tav tm="0">
                                          <p:val>
                                            <p:fltVal val="90"/>
                                          </p:val>
                                        </p:tav>
                                        <p:tav tm="100000">
                                          <p:val>
                                            <p:fltVal val="0"/>
                                          </p:val>
                                        </p:tav>
                                      </p:tavLst>
                                    </p:anim>
                                    <p:animEffect transition="in" filter="fade">
                                      <p:cBhvr>
                                        <p:cTn id="49" dur="1000"/>
                                        <p:tgtEl>
                                          <p:spTgt spid="73"/>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0"/>
                                          </p:stCondLst>
                                        </p:cTn>
                                        <p:tgtEl>
                                          <p:spTgt spid="40"/>
                                        </p:tgtEl>
                                        <p:attrNameLst>
                                          <p:attrName>style.visibility</p:attrName>
                                        </p:attrNameLst>
                                      </p:cBhvr>
                                      <p:to>
                                        <p:strVal val="hidden"/>
                                      </p:to>
                                    </p:set>
                                  </p:childTnLst>
                                </p:cTn>
                              </p:par>
                            </p:childTnLst>
                          </p:cTn>
                        </p:par>
                        <p:par>
                          <p:cTn id="54" fill="hold">
                            <p:stCondLst>
                              <p:cond delay="0"/>
                            </p:stCondLst>
                            <p:childTnLst>
                              <p:par>
                                <p:cTn id="55" presetID="1" presetClass="entr" presetSubtype="0" fill="hold" nodeType="after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0" nodeType="clickEffect">
                                  <p:stCondLst>
                                    <p:cond delay="0"/>
                                  </p:stCondLst>
                                  <p:childTnLst>
                                    <p:set>
                                      <p:cBhvr>
                                        <p:cTn id="60" dur="1" fill="hold">
                                          <p:stCondLst>
                                            <p:cond delay="0"/>
                                          </p:stCondLst>
                                        </p:cTn>
                                        <p:tgtEl>
                                          <p:spTgt spid="61"/>
                                        </p:tgtEl>
                                        <p:attrNameLst>
                                          <p:attrName>style.visibility</p:attrName>
                                        </p:attrNameLst>
                                      </p:cBhvr>
                                      <p:to>
                                        <p:strVal val="hidden"/>
                                      </p:to>
                                    </p:set>
                                  </p:childTnLst>
                                </p:cTn>
                              </p:par>
                              <p:par>
                                <p:cTn id="61" presetID="31" presetClass="entr" presetSubtype="0" fill="hold" grpId="0" nodeType="withEffect">
                                  <p:stCondLst>
                                    <p:cond delay="0"/>
                                  </p:stCondLst>
                                  <p:childTnLst>
                                    <p:set>
                                      <p:cBhvr>
                                        <p:cTn id="62" dur="1" fill="hold">
                                          <p:stCondLst>
                                            <p:cond delay="0"/>
                                          </p:stCondLst>
                                        </p:cTn>
                                        <p:tgtEl>
                                          <p:spTgt spid="72"/>
                                        </p:tgtEl>
                                        <p:attrNameLst>
                                          <p:attrName>style.visibility</p:attrName>
                                        </p:attrNameLst>
                                      </p:cBhvr>
                                      <p:to>
                                        <p:strVal val="visible"/>
                                      </p:to>
                                    </p:set>
                                    <p:anim calcmode="lin" valueType="num">
                                      <p:cBhvr>
                                        <p:cTn id="63" dur="1000" fill="hold"/>
                                        <p:tgtEl>
                                          <p:spTgt spid="72"/>
                                        </p:tgtEl>
                                        <p:attrNameLst>
                                          <p:attrName>ppt_w</p:attrName>
                                        </p:attrNameLst>
                                      </p:cBhvr>
                                      <p:tavLst>
                                        <p:tav tm="0">
                                          <p:val>
                                            <p:fltVal val="0"/>
                                          </p:val>
                                        </p:tav>
                                        <p:tav tm="100000">
                                          <p:val>
                                            <p:strVal val="#ppt_w"/>
                                          </p:val>
                                        </p:tav>
                                      </p:tavLst>
                                    </p:anim>
                                    <p:anim calcmode="lin" valueType="num">
                                      <p:cBhvr>
                                        <p:cTn id="64" dur="1000" fill="hold"/>
                                        <p:tgtEl>
                                          <p:spTgt spid="72"/>
                                        </p:tgtEl>
                                        <p:attrNameLst>
                                          <p:attrName>ppt_h</p:attrName>
                                        </p:attrNameLst>
                                      </p:cBhvr>
                                      <p:tavLst>
                                        <p:tav tm="0">
                                          <p:val>
                                            <p:fltVal val="0"/>
                                          </p:val>
                                        </p:tav>
                                        <p:tav tm="100000">
                                          <p:val>
                                            <p:strVal val="#ppt_h"/>
                                          </p:val>
                                        </p:tav>
                                      </p:tavLst>
                                    </p:anim>
                                    <p:anim calcmode="lin" valueType="num">
                                      <p:cBhvr>
                                        <p:cTn id="65" dur="1000" fill="hold"/>
                                        <p:tgtEl>
                                          <p:spTgt spid="72"/>
                                        </p:tgtEl>
                                        <p:attrNameLst>
                                          <p:attrName>style.rotation</p:attrName>
                                        </p:attrNameLst>
                                      </p:cBhvr>
                                      <p:tavLst>
                                        <p:tav tm="0">
                                          <p:val>
                                            <p:fltVal val="90"/>
                                          </p:val>
                                        </p:tav>
                                        <p:tav tm="100000">
                                          <p:val>
                                            <p:fltVal val="0"/>
                                          </p:val>
                                        </p:tav>
                                      </p:tavLst>
                                    </p:anim>
                                    <p:animEffect transition="in" filter="fade">
                                      <p:cBhvr>
                                        <p:cTn id="66" dur="1000"/>
                                        <p:tgtEl>
                                          <p:spTgt spid="72"/>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34"/>
                                        </p:tgtEl>
                                        <p:attrNameLst>
                                          <p:attrName>style.visibility</p:attrName>
                                        </p:attrNameLst>
                                      </p:cBhvr>
                                      <p:to>
                                        <p:strVal val="hidden"/>
                                      </p:to>
                                    </p:set>
                                  </p:childTnLst>
                                </p:cTn>
                              </p:par>
                            </p:childTnLst>
                          </p:cTn>
                        </p:par>
                        <p:par>
                          <p:cTn id="71" fill="hold">
                            <p:stCondLst>
                              <p:cond delay="0"/>
                            </p:stCondLst>
                            <p:childTnLst>
                              <p:par>
                                <p:cTn id="72" presetID="1" presetClass="entr" presetSubtype="0" fill="hold" nodeType="afterEffect">
                                  <p:stCondLst>
                                    <p:cond delay="0"/>
                                  </p:stCondLst>
                                  <p:childTnLst>
                                    <p:set>
                                      <p:cBhvr>
                                        <p:cTn id="73" dur="1" fill="hold">
                                          <p:stCondLst>
                                            <p:cond delay="0"/>
                                          </p:stCondLst>
                                        </p:cTn>
                                        <p:tgtEl>
                                          <p:spTgt spid="119"/>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31" presetClass="entr" presetSubtype="0" fill="hold" grpId="0" nodeType="clickEffect">
                                  <p:stCondLst>
                                    <p:cond delay="0"/>
                                  </p:stCondLst>
                                  <p:childTnLst>
                                    <p:set>
                                      <p:cBhvr>
                                        <p:cTn id="77" dur="1" fill="hold">
                                          <p:stCondLst>
                                            <p:cond delay="0"/>
                                          </p:stCondLst>
                                        </p:cTn>
                                        <p:tgtEl>
                                          <p:spTgt spid="71"/>
                                        </p:tgtEl>
                                        <p:attrNameLst>
                                          <p:attrName>style.visibility</p:attrName>
                                        </p:attrNameLst>
                                      </p:cBhvr>
                                      <p:to>
                                        <p:strVal val="visible"/>
                                      </p:to>
                                    </p:set>
                                    <p:anim calcmode="lin" valueType="num">
                                      <p:cBhvr>
                                        <p:cTn id="78" dur="1000" fill="hold"/>
                                        <p:tgtEl>
                                          <p:spTgt spid="71"/>
                                        </p:tgtEl>
                                        <p:attrNameLst>
                                          <p:attrName>ppt_w</p:attrName>
                                        </p:attrNameLst>
                                      </p:cBhvr>
                                      <p:tavLst>
                                        <p:tav tm="0">
                                          <p:val>
                                            <p:fltVal val="0"/>
                                          </p:val>
                                        </p:tav>
                                        <p:tav tm="100000">
                                          <p:val>
                                            <p:strVal val="#ppt_w"/>
                                          </p:val>
                                        </p:tav>
                                      </p:tavLst>
                                    </p:anim>
                                    <p:anim calcmode="lin" valueType="num">
                                      <p:cBhvr>
                                        <p:cTn id="79" dur="1000" fill="hold"/>
                                        <p:tgtEl>
                                          <p:spTgt spid="71"/>
                                        </p:tgtEl>
                                        <p:attrNameLst>
                                          <p:attrName>ppt_h</p:attrName>
                                        </p:attrNameLst>
                                      </p:cBhvr>
                                      <p:tavLst>
                                        <p:tav tm="0">
                                          <p:val>
                                            <p:fltVal val="0"/>
                                          </p:val>
                                        </p:tav>
                                        <p:tav tm="100000">
                                          <p:val>
                                            <p:strVal val="#ppt_h"/>
                                          </p:val>
                                        </p:tav>
                                      </p:tavLst>
                                    </p:anim>
                                    <p:anim calcmode="lin" valueType="num">
                                      <p:cBhvr>
                                        <p:cTn id="80" dur="1000" fill="hold"/>
                                        <p:tgtEl>
                                          <p:spTgt spid="71"/>
                                        </p:tgtEl>
                                        <p:attrNameLst>
                                          <p:attrName>style.rotation</p:attrName>
                                        </p:attrNameLst>
                                      </p:cBhvr>
                                      <p:tavLst>
                                        <p:tav tm="0">
                                          <p:val>
                                            <p:fltVal val="90"/>
                                          </p:val>
                                        </p:tav>
                                        <p:tav tm="100000">
                                          <p:val>
                                            <p:fltVal val="0"/>
                                          </p:val>
                                        </p:tav>
                                      </p:tavLst>
                                    </p:anim>
                                    <p:animEffect transition="in" filter="fade">
                                      <p:cBhvr>
                                        <p:cTn id="81" dur="1000"/>
                                        <p:tgtEl>
                                          <p:spTgt spid="71"/>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nodeType="clickEffect">
                                  <p:stCondLst>
                                    <p:cond delay="0"/>
                                  </p:stCondLst>
                                  <p:childTnLst>
                                    <p:set>
                                      <p:cBhvr>
                                        <p:cTn id="85" dur="1" fill="hold">
                                          <p:stCondLst>
                                            <p:cond delay="0"/>
                                          </p:stCondLst>
                                        </p:cTn>
                                        <p:tgtEl>
                                          <p:spTgt spid="119"/>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nodeType="clickEffect">
                                  <p:stCondLst>
                                    <p:cond delay="0"/>
                                  </p:stCondLst>
                                  <p:childTnLst>
                                    <p:set>
                                      <p:cBhvr>
                                        <p:cTn id="89" dur="1" fill="hold">
                                          <p:stCondLst>
                                            <p:cond delay="0"/>
                                          </p:stCondLst>
                                        </p:cTn>
                                        <p:tgtEl>
                                          <p:spTgt spid="10"/>
                                        </p:tgtEl>
                                        <p:attrNameLst>
                                          <p:attrName>style.visibility</p:attrName>
                                        </p:attrNameLst>
                                      </p:cBhvr>
                                      <p:to>
                                        <p:strVal val="hidden"/>
                                      </p:to>
                                    </p:set>
                                  </p:childTnLst>
                                </p:cTn>
                              </p:par>
                            </p:childTnLst>
                          </p:cTn>
                        </p:par>
                        <p:par>
                          <p:cTn id="90" fill="hold">
                            <p:stCondLst>
                              <p:cond delay="0"/>
                            </p:stCondLst>
                            <p:childTnLst>
                              <p:par>
                                <p:cTn id="91" presetID="1" presetClass="exit" presetSubtype="0" fill="hold" grpId="1" nodeType="afterEffect">
                                  <p:stCondLst>
                                    <p:cond delay="0"/>
                                  </p:stCondLst>
                                  <p:childTnLst>
                                    <p:set>
                                      <p:cBhvr>
                                        <p:cTn id="92" dur="1" fill="hold">
                                          <p:stCondLst>
                                            <p:cond delay="0"/>
                                          </p:stCondLst>
                                        </p:cTn>
                                        <p:tgtEl>
                                          <p:spTgt spid="101"/>
                                        </p:tgtEl>
                                        <p:attrNameLst>
                                          <p:attrName>style.visibility</p:attrName>
                                        </p:attrNameLst>
                                      </p:cBhvr>
                                      <p:to>
                                        <p:strVal val="hidden"/>
                                      </p:to>
                                    </p:set>
                                  </p:childTnLst>
                                </p:cTn>
                              </p:par>
                            </p:childTnLst>
                          </p:cTn>
                        </p:par>
                        <p:par>
                          <p:cTn id="93" fill="hold">
                            <p:stCondLst>
                              <p:cond delay="0"/>
                            </p:stCondLst>
                            <p:childTnLst>
                              <p:par>
                                <p:cTn id="94" presetID="1" presetClass="entr" presetSubtype="0" fill="hold" nodeType="afterEffect">
                                  <p:stCondLst>
                                    <p:cond delay="0"/>
                                  </p:stCondLst>
                                  <p:childTnLst>
                                    <p:set>
                                      <p:cBhvr>
                                        <p:cTn id="95" dur="1" fill="hold">
                                          <p:stCondLst>
                                            <p:cond delay="0"/>
                                          </p:stCondLst>
                                        </p:cTn>
                                        <p:tgtEl>
                                          <p:spTgt spid="13"/>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102"/>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37"/>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nodeType="clickEffect">
                                  <p:stCondLst>
                                    <p:cond delay="0"/>
                                  </p:stCondLst>
                                  <p:childTnLst>
                                    <p:set>
                                      <p:cBhvr>
                                        <p:cTn id="107" dur="1" fill="hold">
                                          <p:stCondLst>
                                            <p:cond delay="0"/>
                                          </p:stCondLst>
                                        </p:cTn>
                                        <p:tgtEl>
                                          <p:spTgt spid="37"/>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nodeType="clickEffect">
                                  <p:stCondLst>
                                    <p:cond delay="0"/>
                                  </p:stCondLst>
                                  <p:childTnLst>
                                    <p:set>
                                      <p:cBhvr>
                                        <p:cTn id="111" dur="1" fill="hold">
                                          <p:stCondLst>
                                            <p:cond delay="0"/>
                                          </p:stCondLst>
                                        </p:cTn>
                                        <p:tgtEl>
                                          <p:spTgt spid="13"/>
                                        </p:tgtEl>
                                        <p:attrNameLst>
                                          <p:attrName>style.visibility</p:attrName>
                                        </p:attrNameLst>
                                      </p:cBhvr>
                                      <p:to>
                                        <p:strVal val="hidden"/>
                                      </p:to>
                                    </p:set>
                                  </p:childTnLst>
                                </p:cTn>
                              </p:par>
                            </p:childTnLst>
                          </p:cTn>
                        </p:par>
                        <p:par>
                          <p:cTn id="112" fill="hold">
                            <p:stCondLst>
                              <p:cond delay="0"/>
                            </p:stCondLst>
                            <p:childTnLst>
                              <p:par>
                                <p:cTn id="113" presetID="1" presetClass="exit" presetSubtype="0" fill="hold" grpId="1" nodeType="afterEffect">
                                  <p:stCondLst>
                                    <p:cond delay="0"/>
                                  </p:stCondLst>
                                  <p:childTnLst>
                                    <p:set>
                                      <p:cBhvr>
                                        <p:cTn id="114" dur="1" fill="hold">
                                          <p:stCondLst>
                                            <p:cond delay="0"/>
                                          </p:stCondLst>
                                        </p:cTn>
                                        <p:tgtEl>
                                          <p:spTgt spid="102"/>
                                        </p:tgtEl>
                                        <p:attrNameLst>
                                          <p:attrName>style.visibility</p:attrName>
                                        </p:attrNameLst>
                                      </p:cBhvr>
                                      <p:to>
                                        <p:strVal val="hidden"/>
                                      </p:to>
                                    </p:set>
                                  </p:childTnLst>
                                </p:cTn>
                              </p:par>
                            </p:childTnLst>
                          </p:cTn>
                        </p:par>
                        <p:par>
                          <p:cTn id="115" fill="hold">
                            <p:stCondLst>
                              <p:cond delay="0"/>
                            </p:stCondLst>
                            <p:childTnLst>
                              <p:par>
                                <p:cTn id="116" presetID="1" presetClass="entr" presetSubtype="0" fill="hold" nodeType="afterEffect">
                                  <p:stCondLst>
                                    <p:cond delay="0"/>
                                  </p:stCondLst>
                                  <p:childTnLst>
                                    <p:set>
                                      <p:cBhvr>
                                        <p:cTn id="117" dur="1" fill="hold">
                                          <p:stCondLst>
                                            <p:cond delay="0"/>
                                          </p:stCondLst>
                                        </p:cTn>
                                        <p:tgtEl>
                                          <p:spTgt spid="16"/>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103"/>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43"/>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0" nodeType="clickEffect">
                                  <p:stCondLst>
                                    <p:cond delay="0"/>
                                  </p:stCondLst>
                                  <p:childTnLst>
                                    <p:set>
                                      <p:cBhvr>
                                        <p:cTn id="129" dur="1" fill="hold">
                                          <p:stCondLst>
                                            <p:cond delay="0"/>
                                          </p:stCondLst>
                                        </p:cTn>
                                        <p:tgtEl>
                                          <p:spTgt spid="65"/>
                                        </p:tgtEl>
                                        <p:attrNameLst>
                                          <p:attrName>style.visibility</p:attrName>
                                        </p:attrNameLst>
                                      </p:cBhvr>
                                      <p:to>
                                        <p:strVal val="hidden"/>
                                      </p:to>
                                    </p:set>
                                  </p:childTnLst>
                                </p:cTn>
                              </p:par>
                              <p:par>
                                <p:cTn id="130" presetID="1" presetClass="exit" presetSubtype="0" fill="hold" grpId="0" nodeType="withEffect">
                                  <p:stCondLst>
                                    <p:cond delay="0"/>
                                  </p:stCondLst>
                                  <p:childTnLst>
                                    <p:set>
                                      <p:cBhvr>
                                        <p:cTn id="131" dur="1" fill="hold">
                                          <p:stCondLst>
                                            <p:cond delay="0"/>
                                          </p:stCondLst>
                                        </p:cTn>
                                        <p:tgtEl>
                                          <p:spTgt spid="64"/>
                                        </p:tgtEl>
                                        <p:attrNameLst>
                                          <p:attrName>style.visibility</p:attrName>
                                        </p:attrNameLst>
                                      </p:cBhvr>
                                      <p:to>
                                        <p:strVal val="hidden"/>
                                      </p:to>
                                    </p:set>
                                  </p:childTnLst>
                                </p:cTn>
                              </p:par>
                            </p:childTnLst>
                          </p:cTn>
                        </p:par>
                        <p:par>
                          <p:cTn id="132" fill="hold">
                            <p:stCondLst>
                              <p:cond delay="0"/>
                            </p:stCondLst>
                            <p:childTnLst>
                              <p:par>
                                <p:cTn id="133" presetID="31" presetClass="entr" presetSubtype="0" fill="hold" grpId="0" nodeType="afterEffect">
                                  <p:stCondLst>
                                    <p:cond delay="0"/>
                                  </p:stCondLst>
                                  <p:childTnLst>
                                    <p:set>
                                      <p:cBhvr>
                                        <p:cTn id="134" dur="1" fill="hold">
                                          <p:stCondLst>
                                            <p:cond delay="0"/>
                                          </p:stCondLst>
                                        </p:cTn>
                                        <p:tgtEl>
                                          <p:spTgt spid="75"/>
                                        </p:tgtEl>
                                        <p:attrNameLst>
                                          <p:attrName>style.visibility</p:attrName>
                                        </p:attrNameLst>
                                      </p:cBhvr>
                                      <p:to>
                                        <p:strVal val="visible"/>
                                      </p:to>
                                    </p:set>
                                    <p:anim calcmode="lin" valueType="num">
                                      <p:cBhvr>
                                        <p:cTn id="135" dur="1000" fill="hold"/>
                                        <p:tgtEl>
                                          <p:spTgt spid="75"/>
                                        </p:tgtEl>
                                        <p:attrNameLst>
                                          <p:attrName>ppt_w</p:attrName>
                                        </p:attrNameLst>
                                      </p:cBhvr>
                                      <p:tavLst>
                                        <p:tav tm="0">
                                          <p:val>
                                            <p:fltVal val="0"/>
                                          </p:val>
                                        </p:tav>
                                        <p:tav tm="100000">
                                          <p:val>
                                            <p:strVal val="#ppt_w"/>
                                          </p:val>
                                        </p:tav>
                                      </p:tavLst>
                                    </p:anim>
                                    <p:anim calcmode="lin" valueType="num">
                                      <p:cBhvr>
                                        <p:cTn id="136" dur="1000" fill="hold"/>
                                        <p:tgtEl>
                                          <p:spTgt spid="75"/>
                                        </p:tgtEl>
                                        <p:attrNameLst>
                                          <p:attrName>ppt_h</p:attrName>
                                        </p:attrNameLst>
                                      </p:cBhvr>
                                      <p:tavLst>
                                        <p:tav tm="0">
                                          <p:val>
                                            <p:fltVal val="0"/>
                                          </p:val>
                                        </p:tav>
                                        <p:tav tm="100000">
                                          <p:val>
                                            <p:strVal val="#ppt_h"/>
                                          </p:val>
                                        </p:tav>
                                      </p:tavLst>
                                    </p:anim>
                                    <p:anim calcmode="lin" valueType="num">
                                      <p:cBhvr>
                                        <p:cTn id="137" dur="1000" fill="hold"/>
                                        <p:tgtEl>
                                          <p:spTgt spid="75"/>
                                        </p:tgtEl>
                                        <p:attrNameLst>
                                          <p:attrName>style.rotation</p:attrName>
                                        </p:attrNameLst>
                                      </p:cBhvr>
                                      <p:tavLst>
                                        <p:tav tm="0">
                                          <p:val>
                                            <p:fltVal val="90"/>
                                          </p:val>
                                        </p:tav>
                                        <p:tav tm="100000">
                                          <p:val>
                                            <p:fltVal val="0"/>
                                          </p:val>
                                        </p:tav>
                                      </p:tavLst>
                                    </p:anim>
                                    <p:animEffect transition="in" filter="fade">
                                      <p:cBhvr>
                                        <p:cTn id="138" dur="1000"/>
                                        <p:tgtEl>
                                          <p:spTgt spid="75"/>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nodeType="clickEffect">
                                  <p:stCondLst>
                                    <p:cond delay="0"/>
                                  </p:stCondLst>
                                  <p:childTnLst>
                                    <p:set>
                                      <p:cBhvr>
                                        <p:cTn id="142" dur="1" fill="hold">
                                          <p:stCondLst>
                                            <p:cond delay="0"/>
                                          </p:stCondLst>
                                        </p:cTn>
                                        <p:tgtEl>
                                          <p:spTgt spid="43"/>
                                        </p:tgtEl>
                                        <p:attrNameLst>
                                          <p:attrName>style.visibility</p:attrName>
                                        </p:attrNameLst>
                                      </p:cBhvr>
                                      <p:to>
                                        <p:strVal val="hidden"/>
                                      </p:to>
                                    </p:set>
                                  </p:childTnLst>
                                </p:cTn>
                              </p:par>
                            </p:childTnLst>
                          </p:cTn>
                        </p:par>
                        <p:par>
                          <p:cTn id="143" fill="hold">
                            <p:stCondLst>
                              <p:cond delay="0"/>
                            </p:stCondLst>
                            <p:childTnLst>
                              <p:par>
                                <p:cTn id="144" presetID="1" presetClass="entr" presetSubtype="0" fill="hold" nodeType="afterEffect">
                                  <p:stCondLst>
                                    <p:cond delay="0"/>
                                  </p:stCondLst>
                                  <p:childTnLst>
                                    <p:set>
                                      <p:cBhvr>
                                        <p:cTn id="145" dur="1" fill="hold">
                                          <p:stCondLst>
                                            <p:cond delay="0"/>
                                          </p:stCondLst>
                                        </p:cTn>
                                        <p:tgtEl>
                                          <p:spTgt spid="37"/>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31" presetClass="entr" presetSubtype="0" fill="hold" grpId="0" nodeType="clickEffect">
                                  <p:stCondLst>
                                    <p:cond delay="0"/>
                                  </p:stCondLst>
                                  <p:childTnLst>
                                    <p:set>
                                      <p:cBhvr>
                                        <p:cTn id="149" dur="1" fill="hold">
                                          <p:stCondLst>
                                            <p:cond delay="0"/>
                                          </p:stCondLst>
                                        </p:cTn>
                                        <p:tgtEl>
                                          <p:spTgt spid="74"/>
                                        </p:tgtEl>
                                        <p:attrNameLst>
                                          <p:attrName>style.visibility</p:attrName>
                                        </p:attrNameLst>
                                      </p:cBhvr>
                                      <p:to>
                                        <p:strVal val="visible"/>
                                      </p:to>
                                    </p:set>
                                    <p:anim calcmode="lin" valueType="num">
                                      <p:cBhvr>
                                        <p:cTn id="150" dur="1000" fill="hold"/>
                                        <p:tgtEl>
                                          <p:spTgt spid="74"/>
                                        </p:tgtEl>
                                        <p:attrNameLst>
                                          <p:attrName>ppt_w</p:attrName>
                                        </p:attrNameLst>
                                      </p:cBhvr>
                                      <p:tavLst>
                                        <p:tav tm="0">
                                          <p:val>
                                            <p:fltVal val="0"/>
                                          </p:val>
                                        </p:tav>
                                        <p:tav tm="100000">
                                          <p:val>
                                            <p:strVal val="#ppt_w"/>
                                          </p:val>
                                        </p:tav>
                                      </p:tavLst>
                                    </p:anim>
                                    <p:anim calcmode="lin" valueType="num">
                                      <p:cBhvr>
                                        <p:cTn id="151" dur="1000" fill="hold"/>
                                        <p:tgtEl>
                                          <p:spTgt spid="74"/>
                                        </p:tgtEl>
                                        <p:attrNameLst>
                                          <p:attrName>ppt_h</p:attrName>
                                        </p:attrNameLst>
                                      </p:cBhvr>
                                      <p:tavLst>
                                        <p:tav tm="0">
                                          <p:val>
                                            <p:fltVal val="0"/>
                                          </p:val>
                                        </p:tav>
                                        <p:tav tm="100000">
                                          <p:val>
                                            <p:strVal val="#ppt_h"/>
                                          </p:val>
                                        </p:tav>
                                      </p:tavLst>
                                    </p:anim>
                                    <p:anim calcmode="lin" valueType="num">
                                      <p:cBhvr>
                                        <p:cTn id="152" dur="1000" fill="hold"/>
                                        <p:tgtEl>
                                          <p:spTgt spid="74"/>
                                        </p:tgtEl>
                                        <p:attrNameLst>
                                          <p:attrName>style.rotation</p:attrName>
                                        </p:attrNameLst>
                                      </p:cBhvr>
                                      <p:tavLst>
                                        <p:tav tm="0">
                                          <p:val>
                                            <p:fltVal val="90"/>
                                          </p:val>
                                        </p:tav>
                                        <p:tav tm="100000">
                                          <p:val>
                                            <p:fltVal val="0"/>
                                          </p:val>
                                        </p:tav>
                                      </p:tavLst>
                                    </p:anim>
                                    <p:animEffect transition="in" filter="fade">
                                      <p:cBhvr>
                                        <p:cTn id="153" dur="1000"/>
                                        <p:tgtEl>
                                          <p:spTgt spid="74"/>
                                        </p:tgtEl>
                                      </p:cBhvr>
                                    </p:animEffect>
                                  </p:childTnLst>
                                </p:cTn>
                              </p:par>
                            </p:childTnLst>
                          </p:cTn>
                        </p:par>
                      </p:childTnLst>
                    </p:cTn>
                  </p:par>
                  <p:par>
                    <p:cTn id="154" fill="hold">
                      <p:stCondLst>
                        <p:cond delay="indefinite"/>
                      </p:stCondLst>
                      <p:childTnLst>
                        <p:par>
                          <p:cTn id="155" fill="hold">
                            <p:stCondLst>
                              <p:cond delay="0"/>
                            </p:stCondLst>
                            <p:childTnLst>
                              <p:par>
                                <p:cTn id="156" presetID="1" presetClass="exit" presetSubtype="0" fill="hold" nodeType="clickEffect">
                                  <p:stCondLst>
                                    <p:cond delay="0"/>
                                  </p:stCondLst>
                                  <p:childTnLst>
                                    <p:set>
                                      <p:cBhvr>
                                        <p:cTn id="157" dur="1" fill="hold">
                                          <p:stCondLst>
                                            <p:cond delay="0"/>
                                          </p:stCondLst>
                                        </p:cTn>
                                        <p:tgtEl>
                                          <p:spTgt spid="37"/>
                                        </p:tgtEl>
                                        <p:attrNameLst>
                                          <p:attrName>style.visibility</p:attrName>
                                        </p:attrNameLst>
                                      </p:cBhvr>
                                      <p:to>
                                        <p:strVal val="hidden"/>
                                      </p:to>
                                    </p:set>
                                  </p:childTnLst>
                                </p:cTn>
                              </p:par>
                            </p:childTnLst>
                          </p:cTn>
                        </p:par>
                      </p:childTnLst>
                    </p:cTn>
                  </p:par>
                  <p:par>
                    <p:cTn id="158" fill="hold">
                      <p:stCondLst>
                        <p:cond delay="indefinite"/>
                      </p:stCondLst>
                      <p:childTnLst>
                        <p:par>
                          <p:cTn id="159" fill="hold">
                            <p:stCondLst>
                              <p:cond delay="0"/>
                            </p:stCondLst>
                            <p:childTnLst>
                              <p:par>
                                <p:cTn id="160" presetID="1" presetClass="exit" presetSubtype="0" fill="hold" nodeType="clickEffect">
                                  <p:stCondLst>
                                    <p:cond delay="0"/>
                                  </p:stCondLst>
                                  <p:childTnLst>
                                    <p:set>
                                      <p:cBhvr>
                                        <p:cTn id="161" dur="1" fill="hold">
                                          <p:stCondLst>
                                            <p:cond delay="0"/>
                                          </p:stCondLst>
                                        </p:cTn>
                                        <p:tgtEl>
                                          <p:spTgt spid="16"/>
                                        </p:tgtEl>
                                        <p:attrNameLst>
                                          <p:attrName>style.visibility</p:attrName>
                                        </p:attrNameLst>
                                      </p:cBhvr>
                                      <p:to>
                                        <p:strVal val="hidden"/>
                                      </p:to>
                                    </p:set>
                                  </p:childTnLst>
                                </p:cTn>
                              </p:par>
                            </p:childTnLst>
                          </p:cTn>
                        </p:par>
                        <p:par>
                          <p:cTn id="162" fill="hold">
                            <p:stCondLst>
                              <p:cond delay="0"/>
                            </p:stCondLst>
                            <p:childTnLst>
                              <p:par>
                                <p:cTn id="163" presetID="1" presetClass="exit" presetSubtype="0" fill="hold" grpId="1" nodeType="afterEffect">
                                  <p:stCondLst>
                                    <p:cond delay="0"/>
                                  </p:stCondLst>
                                  <p:childTnLst>
                                    <p:set>
                                      <p:cBhvr>
                                        <p:cTn id="164" dur="1" fill="hold">
                                          <p:stCondLst>
                                            <p:cond delay="0"/>
                                          </p:stCondLst>
                                        </p:cTn>
                                        <p:tgtEl>
                                          <p:spTgt spid="103"/>
                                        </p:tgtEl>
                                        <p:attrNameLst>
                                          <p:attrName>style.visibility</p:attrName>
                                        </p:attrNameLst>
                                      </p:cBhvr>
                                      <p:to>
                                        <p:strVal val="hidden"/>
                                      </p:to>
                                    </p:set>
                                  </p:childTnLst>
                                </p:cTn>
                              </p:par>
                            </p:childTnLst>
                          </p:cTn>
                        </p:par>
                        <p:par>
                          <p:cTn id="165" fill="hold">
                            <p:stCondLst>
                              <p:cond delay="0"/>
                            </p:stCondLst>
                            <p:childTnLst>
                              <p:par>
                                <p:cTn id="166" presetID="1" presetClass="entr" presetSubtype="0" fill="hold" nodeType="afterEffect">
                                  <p:stCondLst>
                                    <p:cond delay="0"/>
                                  </p:stCondLst>
                                  <p:childTnLst>
                                    <p:set>
                                      <p:cBhvr>
                                        <p:cTn id="167" dur="1" fill="hold">
                                          <p:stCondLst>
                                            <p:cond delay="0"/>
                                          </p:stCondLst>
                                        </p:cTn>
                                        <p:tgtEl>
                                          <p:spTgt spid="19"/>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1" presetClass="entr" presetSubtype="0" fill="hold" grpId="0" nodeType="clickEffect">
                                  <p:stCondLst>
                                    <p:cond delay="0"/>
                                  </p:stCondLst>
                                  <p:childTnLst>
                                    <p:set>
                                      <p:cBhvr>
                                        <p:cTn id="171" dur="1" fill="hold">
                                          <p:stCondLst>
                                            <p:cond delay="0"/>
                                          </p:stCondLst>
                                        </p:cTn>
                                        <p:tgtEl>
                                          <p:spTgt spid="104"/>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nodeType="clickEffect">
                                  <p:stCondLst>
                                    <p:cond delay="0"/>
                                  </p:stCondLst>
                                  <p:childTnLst>
                                    <p:set>
                                      <p:cBhvr>
                                        <p:cTn id="175" dur="1" fill="hold">
                                          <p:stCondLst>
                                            <p:cond delay="0"/>
                                          </p:stCondLst>
                                        </p:cTn>
                                        <p:tgtEl>
                                          <p:spTgt spid="46"/>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1" presetClass="exit" presetSubtype="0" fill="hold" grpId="1" nodeType="clickEffect">
                                  <p:stCondLst>
                                    <p:cond delay="0"/>
                                  </p:stCondLst>
                                  <p:childTnLst>
                                    <p:set>
                                      <p:cBhvr>
                                        <p:cTn id="179" dur="1" fill="hold">
                                          <p:stCondLst>
                                            <p:cond delay="0"/>
                                          </p:stCondLst>
                                        </p:cTn>
                                        <p:tgtEl>
                                          <p:spTgt spid="75"/>
                                        </p:tgtEl>
                                        <p:attrNameLst>
                                          <p:attrName>style.visibility</p:attrName>
                                        </p:attrNameLst>
                                      </p:cBhvr>
                                      <p:to>
                                        <p:strVal val="hidden"/>
                                      </p:to>
                                    </p:set>
                                  </p:childTnLst>
                                </p:cTn>
                              </p:par>
                              <p:par>
                                <p:cTn id="180" presetID="1" presetClass="exit" presetSubtype="0" fill="hold" grpId="0" nodeType="withEffect">
                                  <p:stCondLst>
                                    <p:cond delay="0"/>
                                  </p:stCondLst>
                                  <p:childTnLst>
                                    <p:set>
                                      <p:cBhvr>
                                        <p:cTn id="181" dur="1" fill="hold">
                                          <p:stCondLst>
                                            <p:cond delay="0"/>
                                          </p:stCondLst>
                                        </p:cTn>
                                        <p:tgtEl>
                                          <p:spTgt spid="66"/>
                                        </p:tgtEl>
                                        <p:attrNameLst>
                                          <p:attrName>style.visibility</p:attrName>
                                        </p:attrNameLst>
                                      </p:cBhvr>
                                      <p:to>
                                        <p:strVal val="hidden"/>
                                      </p:to>
                                    </p:set>
                                  </p:childTnLst>
                                </p:cTn>
                              </p:par>
                            </p:childTnLst>
                          </p:cTn>
                        </p:par>
                        <p:par>
                          <p:cTn id="182" fill="hold">
                            <p:stCondLst>
                              <p:cond delay="0"/>
                            </p:stCondLst>
                            <p:childTnLst>
                              <p:par>
                                <p:cTn id="183" presetID="31" presetClass="entr" presetSubtype="0" fill="hold" grpId="0" nodeType="afterEffect">
                                  <p:stCondLst>
                                    <p:cond delay="0"/>
                                  </p:stCondLst>
                                  <p:childTnLst>
                                    <p:set>
                                      <p:cBhvr>
                                        <p:cTn id="184" dur="1" fill="hold">
                                          <p:stCondLst>
                                            <p:cond delay="0"/>
                                          </p:stCondLst>
                                        </p:cTn>
                                        <p:tgtEl>
                                          <p:spTgt spid="81"/>
                                        </p:tgtEl>
                                        <p:attrNameLst>
                                          <p:attrName>style.visibility</p:attrName>
                                        </p:attrNameLst>
                                      </p:cBhvr>
                                      <p:to>
                                        <p:strVal val="visible"/>
                                      </p:to>
                                    </p:set>
                                    <p:anim calcmode="lin" valueType="num">
                                      <p:cBhvr>
                                        <p:cTn id="185" dur="1000" fill="hold"/>
                                        <p:tgtEl>
                                          <p:spTgt spid="81"/>
                                        </p:tgtEl>
                                        <p:attrNameLst>
                                          <p:attrName>ppt_w</p:attrName>
                                        </p:attrNameLst>
                                      </p:cBhvr>
                                      <p:tavLst>
                                        <p:tav tm="0">
                                          <p:val>
                                            <p:fltVal val="0"/>
                                          </p:val>
                                        </p:tav>
                                        <p:tav tm="100000">
                                          <p:val>
                                            <p:strVal val="#ppt_w"/>
                                          </p:val>
                                        </p:tav>
                                      </p:tavLst>
                                    </p:anim>
                                    <p:anim calcmode="lin" valueType="num">
                                      <p:cBhvr>
                                        <p:cTn id="186" dur="1000" fill="hold"/>
                                        <p:tgtEl>
                                          <p:spTgt spid="81"/>
                                        </p:tgtEl>
                                        <p:attrNameLst>
                                          <p:attrName>ppt_h</p:attrName>
                                        </p:attrNameLst>
                                      </p:cBhvr>
                                      <p:tavLst>
                                        <p:tav tm="0">
                                          <p:val>
                                            <p:fltVal val="0"/>
                                          </p:val>
                                        </p:tav>
                                        <p:tav tm="100000">
                                          <p:val>
                                            <p:strVal val="#ppt_h"/>
                                          </p:val>
                                        </p:tav>
                                      </p:tavLst>
                                    </p:anim>
                                    <p:anim calcmode="lin" valueType="num">
                                      <p:cBhvr>
                                        <p:cTn id="187" dur="1000" fill="hold"/>
                                        <p:tgtEl>
                                          <p:spTgt spid="81"/>
                                        </p:tgtEl>
                                        <p:attrNameLst>
                                          <p:attrName>style.rotation</p:attrName>
                                        </p:attrNameLst>
                                      </p:cBhvr>
                                      <p:tavLst>
                                        <p:tav tm="0">
                                          <p:val>
                                            <p:fltVal val="90"/>
                                          </p:val>
                                        </p:tav>
                                        <p:tav tm="100000">
                                          <p:val>
                                            <p:fltVal val="0"/>
                                          </p:val>
                                        </p:tav>
                                      </p:tavLst>
                                    </p:anim>
                                    <p:animEffect transition="in" filter="fade">
                                      <p:cBhvr>
                                        <p:cTn id="188" dur="1000"/>
                                        <p:tgtEl>
                                          <p:spTgt spid="81"/>
                                        </p:tgtEl>
                                      </p:cBhvr>
                                    </p:animEffec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nodeType="clickEffect">
                                  <p:stCondLst>
                                    <p:cond delay="0"/>
                                  </p:stCondLst>
                                  <p:childTnLst>
                                    <p:set>
                                      <p:cBhvr>
                                        <p:cTn id="192" dur="1" fill="hold">
                                          <p:stCondLst>
                                            <p:cond delay="0"/>
                                          </p:stCondLst>
                                        </p:cTn>
                                        <p:tgtEl>
                                          <p:spTgt spid="46"/>
                                        </p:tgtEl>
                                        <p:attrNameLst>
                                          <p:attrName>style.visibility</p:attrName>
                                        </p:attrNameLst>
                                      </p:cBhvr>
                                      <p:to>
                                        <p:strVal val="hidden"/>
                                      </p:to>
                                    </p:set>
                                  </p:childTnLst>
                                </p:cTn>
                              </p:par>
                            </p:childTnLst>
                          </p:cTn>
                        </p:par>
                        <p:par>
                          <p:cTn id="193" fill="hold">
                            <p:stCondLst>
                              <p:cond delay="0"/>
                            </p:stCondLst>
                            <p:childTnLst>
                              <p:par>
                                <p:cTn id="194" presetID="1" presetClass="entr" presetSubtype="0" fill="hold" nodeType="afterEffect">
                                  <p:stCondLst>
                                    <p:cond delay="0"/>
                                  </p:stCondLst>
                                  <p:childTnLst>
                                    <p:set>
                                      <p:cBhvr>
                                        <p:cTn id="195" dur="1" fill="hold">
                                          <p:stCondLst>
                                            <p:cond delay="0"/>
                                          </p:stCondLst>
                                        </p:cTn>
                                        <p:tgtEl>
                                          <p:spTgt spid="43"/>
                                        </p:tgtEl>
                                        <p:attrNameLst>
                                          <p:attrName>style.visibility</p:attrName>
                                        </p:attrNameLst>
                                      </p:cBhvr>
                                      <p:to>
                                        <p:strVal val="visible"/>
                                      </p:to>
                                    </p:set>
                                  </p:childTnLst>
                                </p:cTn>
                              </p:par>
                            </p:childTnLst>
                          </p:cTn>
                        </p:par>
                      </p:childTnLst>
                    </p:cTn>
                  </p:par>
                  <p:par>
                    <p:cTn id="196" fill="hold">
                      <p:stCondLst>
                        <p:cond delay="indefinite"/>
                      </p:stCondLst>
                      <p:childTnLst>
                        <p:par>
                          <p:cTn id="197" fill="hold">
                            <p:stCondLst>
                              <p:cond delay="0"/>
                            </p:stCondLst>
                            <p:childTnLst>
                              <p:par>
                                <p:cTn id="198" presetID="1" presetClass="exit" presetSubtype="0" fill="hold" grpId="1" nodeType="clickEffect">
                                  <p:stCondLst>
                                    <p:cond delay="0"/>
                                  </p:stCondLst>
                                  <p:childTnLst>
                                    <p:set>
                                      <p:cBhvr>
                                        <p:cTn id="199" dur="1" fill="hold">
                                          <p:stCondLst>
                                            <p:cond delay="0"/>
                                          </p:stCondLst>
                                        </p:cTn>
                                        <p:tgtEl>
                                          <p:spTgt spid="74"/>
                                        </p:tgtEl>
                                        <p:attrNameLst>
                                          <p:attrName>style.visibility</p:attrName>
                                        </p:attrNameLst>
                                      </p:cBhvr>
                                      <p:to>
                                        <p:strVal val="hidden"/>
                                      </p:to>
                                    </p:set>
                                  </p:childTnLst>
                                </p:cTn>
                              </p:par>
                            </p:childTnLst>
                          </p:cTn>
                        </p:par>
                        <p:par>
                          <p:cTn id="200" fill="hold">
                            <p:stCondLst>
                              <p:cond delay="0"/>
                            </p:stCondLst>
                            <p:childTnLst>
                              <p:par>
                                <p:cTn id="201" presetID="31" presetClass="entr" presetSubtype="0" fill="hold" grpId="0" nodeType="afterEffect">
                                  <p:stCondLst>
                                    <p:cond delay="0"/>
                                  </p:stCondLst>
                                  <p:childTnLst>
                                    <p:set>
                                      <p:cBhvr>
                                        <p:cTn id="202" dur="1" fill="hold">
                                          <p:stCondLst>
                                            <p:cond delay="0"/>
                                          </p:stCondLst>
                                        </p:cTn>
                                        <p:tgtEl>
                                          <p:spTgt spid="80"/>
                                        </p:tgtEl>
                                        <p:attrNameLst>
                                          <p:attrName>style.visibility</p:attrName>
                                        </p:attrNameLst>
                                      </p:cBhvr>
                                      <p:to>
                                        <p:strVal val="visible"/>
                                      </p:to>
                                    </p:set>
                                    <p:anim calcmode="lin" valueType="num">
                                      <p:cBhvr>
                                        <p:cTn id="203" dur="1000" fill="hold"/>
                                        <p:tgtEl>
                                          <p:spTgt spid="80"/>
                                        </p:tgtEl>
                                        <p:attrNameLst>
                                          <p:attrName>ppt_w</p:attrName>
                                        </p:attrNameLst>
                                      </p:cBhvr>
                                      <p:tavLst>
                                        <p:tav tm="0">
                                          <p:val>
                                            <p:fltVal val="0"/>
                                          </p:val>
                                        </p:tav>
                                        <p:tav tm="100000">
                                          <p:val>
                                            <p:strVal val="#ppt_w"/>
                                          </p:val>
                                        </p:tav>
                                      </p:tavLst>
                                    </p:anim>
                                    <p:anim calcmode="lin" valueType="num">
                                      <p:cBhvr>
                                        <p:cTn id="204" dur="1000" fill="hold"/>
                                        <p:tgtEl>
                                          <p:spTgt spid="80"/>
                                        </p:tgtEl>
                                        <p:attrNameLst>
                                          <p:attrName>ppt_h</p:attrName>
                                        </p:attrNameLst>
                                      </p:cBhvr>
                                      <p:tavLst>
                                        <p:tav tm="0">
                                          <p:val>
                                            <p:fltVal val="0"/>
                                          </p:val>
                                        </p:tav>
                                        <p:tav tm="100000">
                                          <p:val>
                                            <p:strVal val="#ppt_h"/>
                                          </p:val>
                                        </p:tav>
                                      </p:tavLst>
                                    </p:anim>
                                    <p:anim calcmode="lin" valueType="num">
                                      <p:cBhvr>
                                        <p:cTn id="205" dur="1000" fill="hold"/>
                                        <p:tgtEl>
                                          <p:spTgt spid="80"/>
                                        </p:tgtEl>
                                        <p:attrNameLst>
                                          <p:attrName>style.rotation</p:attrName>
                                        </p:attrNameLst>
                                      </p:cBhvr>
                                      <p:tavLst>
                                        <p:tav tm="0">
                                          <p:val>
                                            <p:fltVal val="90"/>
                                          </p:val>
                                        </p:tav>
                                        <p:tav tm="100000">
                                          <p:val>
                                            <p:fltVal val="0"/>
                                          </p:val>
                                        </p:tav>
                                      </p:tavLst>
                                    </p:anim>
                                    <p:animEffect transition="in" filter="fade">
                                      <p:cBhvr>
                                        <p:cTn id="206" dur="1000"/>
                                        <p:tgtEl>
                                          <p:spTgt spid="80"/>
                                        </p:tgtEl>
                                      </p:cBhvr>
                                    </p:animEffect>
                                  </p:childTnLst>
                                </p:cTn>
                              </p:par>
                            </p:childTnLst>
                          </p:cTn>
                        </p:par>
                      </p:childTnLst>
                    </p:cTn>
                  </p:par>
                  <p:par>
                    <p:cTn id="207" fill="hold">
                      <p:stCondLst>
                        <p:cond delay="indefinite"/>
                      </p:stCondLst>
                      <p:childTnLst>
                        <p:par>
                          <p:cTn id="208" fill="hold">
                            <p:stCondLst>
                              <p:cond delay="0"/>
                            </p:stCondLst>
                            <p:childTnLst>
                              <p:par>
                                <p:cTn id="209" presetID="1" presetClass="exit" presetSubtype="0" fill="hold" nodeType="clickEffect">
                                  <p:stCondLst>
                                    <p:cond delay="0"/>
                                  </p:stCondLst>
                                  <p:childTnLst>
                                    <p:set>
                                      <p:cBhvr>
                                        <p:cTn id="210" dur="1" fill="hold">
                                          <p:stCondLst>
                                            <p:cond delay="0"/>
                                          </p:stCondLst>
                                        </p:cTn>
                                        <p:tgtEl>
                                          <p:spTgt spid="43"/>
                                        </p:tgtEl>
                                        <p:attrNameLst>
                                          <p:attrName>style.visibility</p:attrName>
                                        </p:attrNameLst>
                                      </p:cBhvr>
                                      <p:to>
                                        <p:strVal val="hidden"/>
                                      </p:to>
                                    </p:set>
                                  </p:childTnLst>
                                </p:cTn>
                              </p:par>
                            </p:childTnLst>
                          </p:cTn>
                        </p:par>
                        <p:par>
                          <p:cTn id="211" fill="hold">
                            <p:stCondLst>
                              <p:cond delay="0"/>
                            </p:stCondLst>
                            <p:childTnLst>
                              <p:par>
                                <p:cTn id="212" presetID="1" presetClass="entr" presetSubtype="0" fill="hold" nodeType="afterEffect">
                                  <p:stCondLst>
                                    <p:cond delay="0"/>
                                  </p:stCondLst>
                                  <p:childTnLst>
                                    <p:set>
                                      <p:cBhvr>
                                        <p:cTn id="213" dur="1" fill="hold">
                                          <p:stCondLst>
                                            <p:cond delay="0"/>
                                          </p:stCondLst>
                                        </p:cTn>
                                        <p:tgtEl>
                                          <p:spTgt spid="37"/>
                                        </p:tgtEl>
                                        <p:attrNameLst>
                                          <p:attrName>style.visibility</p:attrName>
                                        </p:attrNameLst>
                                      </p:cBhvr>
                                      <p:to>
                                        <p:strVal val="visible"/>
                                      </p:to>
                                    </p:set>
                                  </p:childTnLst>
                                </p:cTn>
                              </p:par>
                            </p:childTnLst>
                          </p:cTn>
                        </p:par>
                      </p:childTnLst>
                    </p:cTn>
                  </p:par>
                  <p:par>
                    <p:cTn id="214" fill="hold">
                      <p:stCondLst>
                        <p:cond delay="indefinite"/>
                      </p:stCondLst>
                      <p:childTnLst>
                        <p:par>
                          <p:cTn id="215" fill="hold">
                            <p:stCondLst>
                              <p:cond delay="0"/>
                            </p:stCondLst>
                            <p:childTnLst>
                              <p:par>
                                <p:cTn id="216" presetID="1" presetClass="exit" presetSubtype="0" fill="hold" grpId="1" nodeType="clickEffect">
                                  <p:stCondLst>
                                    <p:cond delay="0"/>
                                  </p:stCondLst>
                                  <p:childTnLst>
                                    <p:set>
                                      <p:cBhvr>
                                        <p:cTn id="217" dur="1" fill="hold">
                                          <p:stCondLst>
                                            <p:cond delay="0"/>
                                          </p:stCondLst>
                                        </p:cTn>
                                        <p:tgtEl>
                                          <p:spTgt spid="73"/>
                                        </p:tgtEl>
                                        <p:attrNameLst>
                                          <p:attrName>style.visibility</p:attrName>
                                        </p:attrNameLst>
                                      </p:cBhvr>
                                      <p:to>
                                        <p:strVal val="hidden"/>
                                      </p:to>
                                    </p:set>
                                  </p:childTnLst>
                                </p:cTn>
                              </p:par>
                            </p:childTnLst>
                          </p:cTn>
                        </p:par>
                        <p:par>
                          <p:cTn id="218" fill="hold">
                            <p:stCondLst>
                              <p:cond delay="0"/>
                            </p:stCondLst>
                            <p:childTnLst>
                              <p:par>
                                <p:cTn id="219" presetID="31" presetClass="entr" presetSubtype="0" fill="hold" grpId="0" nodeType="afterEffect">
                                  <p:stCondLst>
                                    <p:cond delay="0"/>
                                  </p:stCondLst>
                                  <p:childTnLst>
                                    <p:set>
                                      <p:cBhvr>
                                        <p:cTn id="220" dur="1" fill="hold">
                                          <p:stCondLst>
                                            <p:cond delay="0"/>
                                          </p:stCondLst>
                                        </p:cTn>
                                        <p:tgtEl>
                                          <p:spTgt spid="79"/>
                                        </p:tgtEl>
                                        <p:attrNameLst>
                                          <p:attrName>style.visibility</p:attrName>
                                        </p:attrNameLst>
                                      </p:cBhvr>
                                      <p:to>
                                        <p:strVal val="visible"/>
                                      </p:to>
                                    </p:set>
                                    <p:anim calcmode="lin" valueType="num">
                                      <p:cBhvr>
                                        <p:cTn id="221" dur="1000" fill="hold"/>
                                        <p:tgtEl>
                                          <p:spTgt spid="79"/>
                                        </p:tgtEl>
                                        <p:attrNameLst>
                                          <p:attrName>ppt_w</p:attrName>
                                        </p:attrNameLst>
                                      </p:cBhvr>
                                      <p:tavLst>
                                        <p:tav tm="0">
                                          <p:val>
                                            <p:fltVal val="0"/>
                                          </p:val>
                                        </p:tav>
                                        <p:tav tm="100000">
                                          <p:val>
                                            <p:strVal val="#ppt_w"/>
                                          </p:val>
                                        </p:tav>
                                      </p:tavLst>
                                    </p:anim>
                                    <p:anim calcmode="lin" valueType="num">
                                      <p:cBhvr>
                                        <p:cTn id="222" dur="1000" fill="hold"/>
                                        <p:tgtEl>
                                          <p:spTgt spid="79"/>
                                        </p:tgtEl>
                                        <p:attrNameLst>
                                          <p:attrName>ppt_h</p:attrName>
                                        </p:attrNameLst>
                                      </p:cBhvr>
                                      <p:tavLst>
                                        <p:tav tm="0">
                                          <p:val>
                                            <p:fltVal val="0"/>
                                          </p:val>
                                        </p:tav>
                                        <p:tav tm="100000">
                                          <p:val>
                                            <p:strVal val="#ppt_h"/>
                                          </p:val>
                                        </p:tav>
                                      </p:tavLst>
                                    </p:anim>
                                    <p:anim calcmode="lin" valueType="num">
                                      <p:cBhvr>
                                        <p:cTn id="223" dur="1000" fill="hold"/>
                                        <p:tgtEl>
                                          <p:spTgt spid="79"/>
                                        </p:tgtEl>
                                        <p:attrNameLst>
                                          <p:attrName>style.rotation</p:attrName>
                                        </p:attrNameLst>
                                      </p:cBhvr>
                                      <p:tavLst>
                                        <p:tav tm="0">
                                          <p:val>
                                            <p:fltVal val="90"/>
                                          </p:val>
                                        </p:tav>
                                        <p:tav tm="100000">
                                          <p:val>
                                            <p:fltVal val="0"/>
                                          </p:val>
                                        </p:tav>
                                      </p:tavLst>
                                    </p:anim>
                                    <p:animEffect transition="in" filter="fade">
                                      <p:cBhvr>
                                        <p:cTn id="224" dur="1000"/>
                                        <p:tgtEl>
                                          <p:spTgt spid="79"/>
                                        </p:tgtEl>
                                      </p:cBhvr>
                                    </p:animEffect>
                                  </p:childTnLst>
                                </p:cTn>
                              </p:par>
                            </p:childTnLst>
                          </p:cTn>
                        </p:par>
                      </p:childTnLst>
                    </p:cTn>
                  </p:par>
                  <p:par>
                    <p:cTn id="225" fill="hold">
                      <p:stCondLst>
                        <p:cond delay="indefinite"/>
                      </p:stCondLst>
                      <p:childTnLst>
                        <p:par>
                          <p:cTn id="226" fill="hold">
                            <p:stCondLst>
                              <p:cond delay="0"/>
                            </p:stCondLst>
                            <p:childTnLst>
                              <p:par>
                                <p:cTn id="227" presetID="1" presetClass="exit" presetSubtype="0" fill="hold" nodeType="clickEffect">
                                  <p:stCondLst>
                                    <p:cond delay="0"/>
                                  </p:stCondLst>
                                  <p:childTnLst>
                                    <p:set>
                                      <p:cBhvr>
                                        <p:cTn id="228" dur="1" fill="hold">
                                          <p:stCondLst>
                                            <p:cond delay="0"/>
                                          </p:stCondLst>
                                        </p:cTn>
                                        <p:tgtEl>
                                          <p:spTgt spid="37"/>
                                        </p:tgtEl>
                                        <p:attrNameLst>
                                          <p:attrName>style.visibility</p:attrName>
                                        </p:attrNameLst>
                                      </p:cBhvr>
                                      <p:to>
                                        <p:strVal val="hidden"/>
                                      </p:to>
                                    </p:set>
                                  </p:childTnLst>
                                </p:cTn>
                              </p:par>
                            </p:childTnLst>
                          </p:cTn>
                        </p:par>
                        <p:par>
                          <p:cTn id="229" fill="hold">
                            <p:stCondLst>
                              <p:cond delay="0"/>
                            </p:stCondLst>
                            <p:childTnLst>
                              <p:par>
                                <p:cTn id="230" presetID="1" presetClass="entr" presetSubtype="0" fill="hold" nodeType="afterEffect">
                                  <p:stCondLst>
                                    <p:cond delay="0"/>
                                  </p:stCondLst>
                                  <p:childTnLst>
                                    <p:set>
                                      <p:cBhvr>
                                        <p:cTn id="231" dur="1" fill="hold">
                                          <p:stCondLst>
                                            <p:cond delay="0"/>
                                          </p:stCondLst>
                                        </p:cTn>
                                        <p:tgtEl>
                                          <p:spTgt spid="40"/>
                                        </p:tgtEl>
                                        <p:attrNameLst>
                                          <p:attrName>style.visibility</p:attrName>
                                        </p:attrNameLst>
                                      </p:cBhvr>
                                      <p:to>
                                        <p:strVal val="visible"/>
                                      </p:to>
                                    </p:set>
                                  </p:childTnLst>
                                </p:cTn>
                              </p:par>
                            </p:childTnLst>
                          </p:cTn>
                        </p:par>
                      </p:childTnLst>
                    </p:cTn>
                  </p:par>
                  <p:par>
                    <p:cTn id="232" fill="hold">
                      <p:stCondLst>
                        <p:cond delay="indefinite"/>
                      </p:stCondLst>
                      <p:childTnLst>
                        <p:par>
                          <p:cTn id="233" fill="hold">
                            <p:stCondLst>
                              <p:cond delay="0"/>
                            </p:stCondLst>
                            <p:childTnLst>
                              <p:par>
                                <p:cTn id="234" presetID="1" presetClass="exit" presetSubtype="0" fill="hold" grpId="1" nodeType="clickEffect">
                                  <p:stCondLst>
                                    <p:cond delay="0"/>
                                  </p:stCondLst>
                                  <p:childTnLst>
                                    <p:set>
                                      <p:cBhvr>
                                        <p:cTn id="235" dur="1" fill="hold">
                                          <p:stCondLst>
                                            <p:cond delay="0"/>
                                          </p:stCondLst>
                                        </p:cTn>
                                        <p:tgtEl>
                                          <p:spTgt spid="72"/>
                                        </p:tgtEl>
                                        <p:attrNameLst>
                                          <p:attrName>style.visibility</p:attrName>
                                        </p:attrNameLst>
                                      </p:cBhvr>
                                      <p:to>
                                        <p:strVal val="hidden"/>
                                      </p:to>
                                    </p:set>
                                  </p:childTnLst>
                                </p:cTn>
                              </p:par>
                            </p:childTnLst>
                          </p:cTn>
                        </p:par>
                        <p:par>
                          <p:cTn id="236" fill="hold">
                            <p:stCondLst>
                              <p:cond delay="0"/>
                            </p:stCondLst>
                            <p:childTnLst>
                              <p:par>
                                <p:cTn id="237" presetID="31" presetClass="entr" presetSubtype="0" fill="hold" grpId="0" nodeType="afterEffect">
                                  <p:stCondLst>
                                    <p:cond delay="0"/>
                                  </p:stCondLst>
                                  <p:childTnLst>
                                    <p:set>
                                      <p:cBhvr>
                                        <p:cTn id="238" dur="1" fill="hold">
                                          <p:stCondLst>
                                            <p:cond delay="0"/>
                                          </p:stCondLst>
                                        </p:cTn>
                                        <p:tgtEl>
                                          <p:spTgt spid="78"/>
                                        </p:tgtEl>
                                        <p:attrNameLst>
                                          <p:attrName>style.visibility</p:attrName>
                                        </p:attrNameLst>
                                      </p:cBhvr>
                                      <p:to>
                                        <p:strVal val="visible"/>
                                      </p:to>
                                    </p:set>
                                    <p:anim calcmode="lin" valueType="num">
                                      <p:cBhvr>
                                        <p:cTn id="239" dur="1000" fill="hold"/>
                                        <p:tgtEl>
                                          <p:spTgt spid="78"/>
                                        </p:tgtEl>
                                        <p:attrNameLst>
                                          <p:attrName>ppt_w</p:attrName>
                                        </p:attrNameLst>
                                      </p:cBhvr>
                                      <p:tavLst>
                                        <p:tav tm="0">
                                          <p:val>
                                            <p:fltVal val="0"/>
                                          </p:val>
                                        </p:tav>
                                        <p:tav tm="100000">
                                          <p:val>
                                            <p:strVal val="#ppt_w"/>
                                          </p:val>
                                        </p:tav>
                                      </p:tavLst>
                                    </p:anim>
                                    <p:anim calcmode="lin" valueType="num">
                                      <p:cBhvr>
                                        <p:cTn id="240" dur="1000" fill="hold"/>
                                        <p:tgtEl>
                                          <p:spTgt spid="78"/>
                                        </p:tgtEl>
                                        <p:attrNameLst>
                                          <p:attrName>ppt_h</p:attrName>
                                        </p:attrNameLst>
                                      </p:cBhvr>
                                      <p:tavLst>
                                        <p:tav tm="0">
                                          <p:val>
                                            <p:fltVal val="0"/>
                                          </p:val>
                                        </p:tav>
                                        <p:tav tm="100000">
                                          <p:val>
                                            <p:strVal val="#ppt_h"/>
                                          </p:val>
                                        </p:tav>
                                      </p:tavLst>
                                    </p:anim>
                                    <p:anim calcmode="lin" valueType="num">
                                      <p:cBhvr>
                                        <p:cTn id="241" dur="1000" fill="hold"/>
                                        <p:tgtEl>
                                          <p:spTgt spid="78"/>
                                        </p:tgtEl>
                                        <p:attrNameLst>
                                          <p:attrName>style.rotation</p:attrName>
                                        </p:attrNameLst>
                                      </p:cBhvr>
                                      <p:tavLst>
                                        <p:tav tm="0">
                                          <p:val>
                                            <p:fltVal val="90"/>
                                          </p:val>
                                        </p:tav>
                                        <p:tav tm="100000">
                                          <p:val>
                                            <p:fltVal val="0"/>
                                          </p:val>
                                        </p:tav>
                                      </p:tavLst>
                                    </p:anim>
                                    <p:animEffect transition="in" filter="fade">
                                      <p:cBhvr>
                                        <p:cTn id="242" dur="1000"/>
                                        <p:tgtEl>
                                          <p:spTgt spid="78"/>
                                        </p:tgtEl>
                                      </p:cBhvr>
                                    </p:animEffec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nodeType="clickEffect">
                                  <p:stCondLst>
                                    <p:cond delay="0"/>
                                  </p:stCondLst>
                                  <p:childTnLst>
                                    <p:set>
                                      <p:cBhvr>
                                        <p:cTn id="246" dur="1" fill="hold">
                                          <p:stCondLst>
                                            <p:cond delay="0"/>
                                          </p:stCondLst>
                                        </p:cTn>
                                        <p:tgtEl>
                                          <p:spTgt spid="40"/>
                                        </p:tgtEl>
                                        <p:attrNameLst>
                                          <p:attrName>style.visibility</p:attrName>
                                        </p:attrNameLst>
                                      </p:cBhvr>
                                      <p:to>
                                        <p:strVal val="hidden"/>
                                      </p:to>
                                    </p:set>
                                  </p:childTnLst>
                                </p:cTn>
                              </p:par>
                            </p:childTnLst>
                          </p:cTn>
                        </p:par>
                        <p:par>
                          <p:cTn id="247" fill="hold">
                            <p:stCondLst>
                              <p:cond delay="0"/>
                            </p:stCondLst>
                            <p:childTnLst>
                              <p:par>
                                <p:cTn id="248" presetID="1" presetClass="entr" presetSubtype="0" fill="hold" nodeType="afterEffect">
                                  <p:stCondLst>
                                    <p:cond delay="0"/>
                                  </p:stCondLst>
                                  <p:childTnLst>
                                    <p:set>
                                      <p:cBhvr>
                                        <p:cTn id="249" dur="1" fill="hold">
                                          <p:stCondLst>
                                            <p:cond delay="0"/>
                                          </p:stCondLst>
                                        </p:cTn>
                                        <p:tgtEl>
                                          <p:spTgt spid="34"/>
                                        </p:tgtEl>
                                        <p:attrNameLst>
                                          <p:attrName>style.visibility</p:attrName>
                                        </p:attrNameLst>
                                      </p:cBhvr>
                                      <p:to>
                                        <p:strVal val="visible"/>
                                      </p:to>
                                    </p:set>
                                  </p:childTnLst>
                                </p:cTn>
                              </p:par>
                            </p:childTnLst>
                          </p:cTn>
                        </p:par>
                      </p:childTnLst>
                    </p:cTn>
                  </p:par>
                  <p:par>
                    <p:cTn id="250" fill="hold">
                      <p:stCondLst>
                        <p:cond delay="indefinite"/>
                      </p:stCondLst>
                      <p:childTnLst>
                        <p:par>
                          <p:cTn id="251" fill="hold">
                            <p:stCondLst>
                              <p:cond delay="0"/>
                            </p:stCondLst>
                            <p:childTnLst>
                              <p:par>
                                <p:cTn id="252" presetID="1" presetClass="exit" presetSubtype="0" fill="hold" grpId="1" nodeType="clickEffect">
                                  <p:stCondLst>
                                    <p:cond delay="0"/>
                                  </p:stCondLst>
                                  <p:childTnLst>
                                    <p:set>
                                      <p:cBhvr>
                                        <p:cTn id="253" dur="1" fill="hold">
                                          <p:stCondLst>
                                            <p:cond delay="0"/>
                                          </p:stCondLst>
                                        </p:cTn>
                                        <p:tgtEl>
                                          <p:spTgt spid="71"/>
                                        </p:tgtEl>
                                        <p:attrNameLst>
                                          <p:attrName>style.visibility</p:attrName>
                                        </p:attrNameLst>
                                      </p:cBhvr>
                                      <p:to>
                                        <p:strVal val="hidden"/>
                                      </p:to>
                                    </p:set>
                                  </p:childTnLst>
                                </p:cTn>
                              </p:par>
                            </p:childTnLst>
                          </p:cTn>
                        </p:par>
                        <p:par>
                          <p:cTn id="254" fill="hold">
                            <p:stCondLst>
                              <p:cond delay="0"/>
                            </p:stCondLst>
                            <p:childTnLst>
                              <p:par>
                                <p:cTn id="255" presetID="31" presetClass="entr" presetSubtype="0" fill="hold" grpId="0" nodeType="afterEffect">
                                  <p:stCondLst>
                                    <p:cond delay="0"/>
                                  </p:stCondLst>
                                  <p:childTnLst>
                                    <p:set>
                                      <p:cBhvr>
                                        <p:cTn id="256" dur="1" fill="hold">
                                          <p:stCondLst>
                                            <p:cond delay="0"/>
                                          </p:stCondLst>
                                        </p:cTn>
                                        <p:tgtEl>
                                          <p:spTgt spid="77"/>
                                        </p:tgtEl>
                                        <p:attrNameLst>
                                          <p:attrName>style.visibility</p:attrName>
                                        </p:attrNameLst>
                                      </p:cBhvr>
                                      <p:to>
                                        <p:strVal val="visible"/>
                                      </p:to>
                                    </p:set>
                                    <p:anim calcmode="lin" valueType="num">
                                      <p:cBhvr>
                                        <p:cTn id="257" dur="1000" fill="hold"/>
                                        <p:tgtEl>
                                          <p:spTgt spid="77"/>
                                        </p:tgtEl>
                                        <p:attrNameLst>
                                          <p:attrName>ppt_w</p:attrName>
                                        </p:attrNameLst>
                                      </p:cBhvr>
                                      <p:tavLst>
                                        <p:tav tm="0">
                                          <p:val>
                                            <p:fltVal val="0"/>
                                          </p:val>
                                        </p:tav>
                                        <p:tav tm="100000">
                                          <p:val>
                                            <p:strVal val="#ppt_w"/>
                                          </p:val>
                                        </p:tav>
                                      </p:tavLst>
                                    </p:anim>
                                    <p:anim calcmode="lin" valueType="num">
                                      <p:cBhvr>
                                        <p:cTn id="258" dur="1000" fill="hold"/>
                                        <p:tgtEl>
                                          <p:spTgt spid="77"/>
                                        </p:tgtEl>
                                        <p:attrNameLst>
                                          <p:attrName>ppt_h</p:attrName>
                                        </p:attrNameLst>
                                      </p:cBhvr>
                                      <p:tavLst>
                                        <p:tav tm="0">
                                          <p:val>
                                            <p:fltVal val="0"/>
                                          </p:val>
                                        </p:tav>
                                        <p:tav tm="100000">
                                          <p:val>
                                            <p:strVal val="#ppt_h"/>
                                          </p:val>
                                        </p:tav>
                                      </p:tavLst>
                                    </p:anim>
                                    <p:anim calcmode="lin" valueType="num">
                                      <p:cBhvr>
                                        <p:cTn id="259" dur="1000" fill="hold"/>
                                        <p:tgtEl>
                                          <p:spTgt spid="77"/>
                                        </p:tgtEl>
                                        <p:attrNameLst>
                                          <p:attrName>style.rotation</p:attrName>
                                        </p:attrNameLst>
                                      </p:cBhvr>
                                      <p:tavLst>
                                        <p:tav tm="0">
                                          <p:val>
                                            <p:fltVal val="90"/>
                                          </p:val>
                                        </p:tav>
                                        <p:tav tm="100000">
                                          <p:val>
                                            <p:fltVal val="0"/>
                                          </p:val>
                                        </p:tav>
                                      </p:tavLst>
                                    </p:anim>
                                    <p:animEffect transition="in" filter="fade">
                                      <p:cBhvr>
                                        <p:cTn id="260" dur="1000"/>
                                        <p:tgtEl>
                                          <p:spTgt spid="77"/>
                                        </p:tgtEl>
                                      </p:cBhvr>
                                    </p:animEffect>
                                  </p:childTnLst>
                                </p:cTn>
                              </p:par>
                            </p:childTnLst>
                          </p:cTn>
                        </p:par>
                      </p:childTnLst>
                    </p:cTn>
                  </p:par>
                  <p:par>
                    <p:cTn id="261" fill="hold">
                      <p:stCondLst>
                        <p:cond delay="indefinite"/>
                      </p:stCondLst>
                      <p:childTnLst>
                        <p:par>
                          <p:cTn id="262" fill="hold">
                            <p:stCondLst>
                              <p:cond delay="0"/>
                            </p:stCondLst>
                            <p:childTnLst>
                              <p:par>
                                <p:cTn id="263" presetID="1" presetClass="exit" presetSubtype="0" fill="hold" nodeType="clickEffect">
                                  <p:stCondLst>
                                    <p:cond delay="0"/>
                                  </p:stCondLst>
                                  <p:childTnLst>
                                    <p:set>
                                      <p:cBhvr>
                                        <p:cTn id="264" dur="1" fill="hold">
                                          <p:stCondLst>
                                            <p:cond delay="0"/>
                                          </p:stCondLst>
                                        </p:cTn>
                                        <p:tgtEl>
                                          <p:spTgt spid="34"/>
                                        </p:tgtEl>
                                        <p:attrNameLst>
                                          <p:attrName>style.visibility</p:attrName>
                                        </p:attrNameLst>
                                      </p:cBhvr>
                                      <p:to>
                                        <p:strVal val="hidden"/>
                                      </p:to>
                                    </p:set>
                                  </p:childTnLst>
                                </p:cTn>
                              </p:par>
                            </p:childTnLst>
                          </p:cTn>
                        </p:par>
                        <p:par>
                          <p:cTn id="265" fill="hold">
                            <p:stCondLst>
                              <p:cond delay="0"/>
                            </p:stCondLst>
                            <p:childTnLst>
                              <p:par>
                                <p:cTn id="266" presetID="1" presetClass="entr" presetSubtype="0" fill="hold" nodeType="afterEffect">
                                  <p:stCondLst>
                                    <p:cond delay="0"/>
                                  </p:stCondLst>
                                  <p:childTnLst>
                                    <p:set>
                                      <p:cBhvr>
                                        <p:cTn id="267" dur="1" fill="hold">
                                          <p:stCondLst>
                                            <p:cond delay="0"/>
                                          </p:stCondLst>
                                        </p:cTn>
                                        <p:tgtEl>
                                          <p:spTgt spid="119"/>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31" presetClass="entr" presetSubtype="0" fill="hold" grpId="0" nodeType="clickEffect">
                                  <p:stCondLst>
                                    <p:cond delay="0"/>
                                  </p:stCondLst>
                                  <p:childTnLst>
                                    <p:set>
                                      <p:cBhvr>
                                        <p:cTn id="271" dur="1" fill="hold">
                                          <p:stCondLst>
                                            <p:cond delay="0"/>
                                          </p:stCondLst>
                                        </p:cTn>
                                        <p:tgtEl>
                                          <p:spTgt spid="76"/>
                                        </p:tgtEl>
                                        <p:attrNameLst>
                                          <p:attrName>style.visibility</p:attrName>
                                        </p:attrNameLst>
                                      </p:cBhvr>
                                      <p:to>
                                        <p:strVal val="visible"/>
                                      </p:to>
                                    </p:set>
                                    <p:anim calcmode="lin" valueType="num">
                                      <p:cBhvr>
                                        <p:cTn id="272" dur="1000" fill="hold"/>
                                        <p:tgtEl>
                                          <p:spTgt spid="76"/>
                                        </p:tgtEl>
                                        <p:attrNameLst>
                                          <p:attrName>ppt_w</p:attrName>
                                        </p:attrNameLst>
                                      </p:cBhvr>
                                      <p:tavLst>
                                        <p:tav tm="0">
                                          <p:val>
                                            <p:fltVal val="0"/>
                                          </p:val>
                                        </p:tav>
                                        <p:tav tm="100000">
                                          <p:val>
                                            <p:strVal val="#ppt_w"/>
                                          </p:val>
                                        </p:tav>
                                      </p:tavLst>
                                    </p:anim>
                                    <p:anim calcmode="lin" valueType="num">
                                      <p:cBhvr>
                                        <p:cTn id="273" dur="1000" fill="hold"/>
                                        <p:tgtEl>
                                          <p:spTgt spid="76"/>
                                        </p:tgtEl>
                                        <p:attrNameLst>
                                          <p:attrName>ppt_h</p:attrName>
                                        </p:attrNameLst>
                                      </p:cBhvr>
                                      <p:tavLst>
                                        <p:tav tm="0">
                                          <p:val>
                                            <p:fltVal val="0"/>
                                          </p:val>
                                        </p:tav>
                                        <p:tav tm="100000">
                                          <p:val>
                                            <p:strVal val="#ppt_h"/>
                                          </p:val>
                                        </p:tav>
                                      </p:tavLst>
                                    </p:anim>
                                    <p:anim calcmode="lin" valueType="num">
                                      <p:cBhvr>
                                        <p:cTn id="274" dur="1000" fill="hold"/>
                                        <p:tgtEl>
                                          <p:spTgt spid="76"/>
                                        </p:tgtEl>
                                        <p:attrNameLst>
                                          <p:attrName>style.rotation</p:attrName>
                                        </p:attrNameLst>
                                      </p:cBhvr>
                                      <p:tavLst>
                                        <p:tav tm="0">
                                          <p:val>
                                            <p:fltVal val="90"/>
                                          </p:val>
                                        </p:tav>
                                        <p:tav tm="100000">
                                          <p:val>
                                            <p:fltVal val="0"/>
                                          </p:val>
                                        </p:tav>
                                      </p:tavLst>
                                    </p:anim>
                                    <p:animEffect transition="in" filter="fade">
                                      <p:cBhvr>
                                        <p:cTn id="275" dur="1000"/>
                                        <p:tgtEl>
                                          <p:spTgt spid="76"/>
                                        </p:tgtEl>
                                      </p:cBhvr>
                                    </p:animEffect>
                                  </p:childTnLst>
                                </p:cTn>
                              </p:par>
                            </p:childTnLst>
                          </p:cTn>
                        </p:par>
                      </p:childTnLst>
                    </p:cTn>
                  </p:par>
                  <p:par>
                    <p:cTn id="276" fill="hold">
                      <p:stCondLst>
                        <p:cond delay="indefinite"/>
                      </p:stCondLst>
                      <p:childTnLst>
                        <p:par>
                          <p:cTn id="277" fill="hold">
                            <p:stCondLst>
                              <p:cond delay="0"/>
                            </p:stCondLst>
                            <p:childTnLst>
                              <p:par>
                                <p:cTn id="278" presetID="1" presetClass="exit" presetSubtype="0" fill="hold" nodeType="clickEffect">
                                  <p:stCondLst>
                                    <p:cond delay="0"/>
                                  </p:stCondLst>
                                  <p:childTnLst>
                                    <p:set>
                                      <p:cBhvr>
                                        <p:cTn id="279" dur="1" fill="hold">
                                          <p:stCondLst>
                                            <p:cond delay="0"/>
                                          </p:stCondLst>
                                        </p:cTn>
                                        <p:tgtEl>
                                          <p:spTgt spid="119"/>
                                        </p:tgtEl>
                                        <p:attrNameLst>
                                          <p:attrName>style.visibility</p:attrName>
                                        </p:attrNameLst>
                                      </p:cBhvr>
                                      <p:to>
                                        <p:strVal val="hidden"/>
                                      </p:to>
                                    </p:set>
                                  </p:childTnLst>
                                </p:cTn>
                              </p:par>
                            </p:childTnLst>
                          </p:cTn>
                        </p:par>
                      </p:childTnLst>
                    </p:cTn>
                  </p:par>
                  <p:par>
                    <p:cTn id="280" fill="hold">
                      <p:stCondLst>
                        <p:cond delay="indefinite"/>
                      </p:stCondLst>
                      <p:childTnLst>
                        <p:par>
                          <p:cTn id="281" fill="hold">
                            <p:stCondLst>
                              <p:cond delay="0"/>
                            </p:stCondLst>
                            <p:childTnLst>
                              <p:par>
                                <p:cTn id="282" presetID="1" presetClass="exit" presetSubtype="0" fill="hold" nodeType="clickEffect">
                                  <p:stCondLst>
                                    <p:cond delay="0"/>
                                  </p:stCondLst>
                                  <p:childTnLst>
                                    <p:set>
                                      <p:cBhvr>
                                        <p:cTn id="283" dur="1" fill="hold">
                                          <p:stCondLst>
                                            <p:cond delay="0"/>
                                          </p:stCondLst>
                                        </p:cTn>
                                        <p:tgtEl>
                                          <p:spTgt spid="19"/>
                                        </p:tgtEl>
                                        <p:attrNameLst>
                                          <p:attrName>style.visibility</p:attrName>
                                        </p:attrNameLst>
                                      </p:cBhvr>
                                      <p:to>
                                        <p:strVal val="hidden"/>
                                      </p:to>
                                    </p:set>
                                  </p:childTnLst>
                                </p:cTn>
                              </p:par>
                            </p:childTnLst>
                          </p:cTn>
                        </p:par>
                        <p:par>
                          <p:cTn id="284" fill="hold">
                            <p:stCondLst>
                              <p:cond delay="0"/>
                            </p:stCondLst>
                            <p:childTnLst>
                              <p:par>
                                <p:cTn id="285" presetID="1" presetClass="exit" presetSubtype="0" fill="hold" grpId="1" nodeType="afterEffect">
                                  <p:stCondLst>
                                    <p:cond delay="0"/>
                                  </p:stCondLst>
                                  <p:childTnLst>
                                    <p:set>
                                      <p:cBhvr>
                                        <p:cTn id="286" dur="1" fill="hold">
                                          <p:stCondLst>
                                            <p:cond delay="0"/>
                                          </p:stCondLst>
                                        </p:cTn>
                                        <p:tgtEl>
                                          <p:spTgt spid="104"/>
                                        </p:tgtEl>
                                        <p:attrNameLst>
                                          <p:attrName>style.visibility</p:attrName>
                                        </p:attrNameLst>
                                      </p:cBhvr>
                                      <p:to>
                                        <p:strVal val="hidden"/>
                                      </p:to>
                                    </p:set>
                                  </p:childTnLst>
                                </p:cTn>
                              </p:par>
                            </p:childTnLst>
                          </p:cTn>
                        </p:par>
                        <p:par>
                          <p:cTn id="287" fill="hold">
                            <p:stCondLst>
                              <p:cond delay="0"/>
                            </p:stCondLst>
                            <p:childTnLst>
                              <p:par>
                                <p:cTn id="288" presetID="1" presetClass="entr" presetSubtype="0" fill="hold" nodeType="afterEffect">
                                  <p:stCondLst>
                                    <p:cond delay="0"/>
                                  </p:stCondLst>
                                  <p:childTnLst>
                                    <p:set>
                                      <p:cBhvr>
                                        <p:cTn id="289" dur="1" fill="hold">
                                          <p:stCondLst>
                                            <p:cond delay="0"/>
                                          </p:stCondLst>
                                        </p:cTn>
                                        <p:tgtEl>
                                          <p:spTgt spid="22"/>
                                        </p:tgtEl>
                                        <p:attrNameLst>
                                          <p:attrName>style.visibility</p:attrName>
                                        </p:attrNameLst>
                                      </p:cBhvr>
                                      <p:to>
                                        <p:strVal val="visible"/>
                                      </p:to>
                                    </p:set>
                                  </p:childTnLst>
                                </p:cTn>
                              </p:par>
                            </p:childTnLst>
                          </p:cTn>
                        </p:par>
                      </p:childTnLst>
                    </p:cTn>
                  </p:par>
                  <p:par>
                    <p:cTn id="290" fill="hold">
                      <p:stCondLst>
                        <p:cond delay="indefinite"/>
                      </p:stCondLst>
                      <p:childTnLst>
                        <p:par>
                          <p:cTn id="291" fill="hold">
                            <p:stCondLst>
                              <p:cond delay="0"/>
                            </p:stCondLst>
                            <p:childTnLst>
                              <p:par>
                                <p:cTn id="292" presetID="1" presetClass="entr" presetSubtype="0" fill="hold" grpId="0" nodeType="clickEffect">
                                  <p:stCondLst>
                                    <p:cond delay="0"/>
                                  </p:stCondLst>
                                  <p:childTnLst>
                                    <p:set>
                                      <p:cBhvr>
                                        <p:cTn id="293" dur="1" fill="hold">
                                          <p:stCondLst>
                                            <p:cond delay="0"/>
                                          </p:stCondLst>
                                        </p:cTn>
                                        <p:tgtEl>
                                          <p:spTgt spid="105"/>
                                        </p:tgtEl>
                                        <p:attrNameLst>
                                          <p:attrName>style.visibility</p:attrName>
                                        </p:attrNameLst>
                                      </p:cBhvr>
                                      <p:to>
                                        <p:strVal val="visible"/>
                                      </p:to>
                                    </p:set>
                                  </p:childTnLst>
                                </p:cTn>
                              </p:par>
                            </p:childTnLst>
                          </p:cTn>
                        </p:par>
                      </p:childTnLst>
                    </p:cTn>
                  </p:par>
                  <p:par>
                    <p:cTn id="294" fill="hold">
                      <p:stCondLst>
                        <p:cond delay="indefinite"/>
                      </p:stCondLst>
                      <p:childTnLst>
                        <p:par>
                          <p:cTn id="295" fill="hold">
                            <p:stCondLst>
                              <p:cond delay="0"/>
                            </p:stCondLst>
                            <p:childTnLst>
                              <p:par>
                                <p:cTn id="296" presetID="1" presetClass="entr" presetSubtype="0" fill="hold" nodeType="clickEffect">
                                  <p:stCondLst>
                                    <p:cond delay="0"/>
                                  </p:stCondLst>
                                  <p:childTnLst>
                                    <p:set>
                                      <p:cBhvr>
                                        <p:cTn id="297" dur="1" fill="hold">
                                          <p:stCondLst>
                                            <p:cond delay="0"/>
                                          </p:stCondLst>
                                        </p:cTn>
                                        <p:tgtEl>
                                          <p:spTgt spid="49"/>
                                        </p:tgtEl>
                                        <p:attrNameLst>
                                          <p:attrName>style.visibility</p:attrName>
                                        </p:attrNameLst>
                                      </p:cBhvr>
                                      <p:to>
                                        <p:strVal val="visible"/>
                                      </p:to>
                                    </p:set>
                                  </p:childTnLst>
                                </p:cTn>
                              </p:par>
                            </p:childTnLst>
                          </p:cTn>
                        </p:par>
                      </p:childTnLst>
                    </p:cTn>
                  </p:par>
                  <p:par>
                    <p:cTn id="298" fill="hold">
                      <p:stCondLst>
                        <p:cond delay="indefinite"/>
                      </p:stCondLst>
                      <p:childTnLst>
                        <p:par>
                          <p:cTn id="299" fill="hold">
                            <p:stCondLst>
                              <p:cond delay="0"/>
                            </p:stCondLst>
                            <p:childTnLst>
                              <p:par>
                                <p:cTn id="300" presetID="1" presetClass="exit" presetSubtype="0" fill="hold" grpId="1" nodeType="clickEffect">
                                  <p:stCondLst>
                                    <p:cond delay="0"/>
                                  </p:stCondLst>
                                  <p:childTnLst>
                                    <p:set>
                                      <p:cBhvr>
                                        <p:cTn id="301" dur="1" fill="hold">
                                          <p:stCondLst>
                                            <p:cond delay="0"/>
                                          </p:stCondLst>
                                        </p:cTn>
                                        <p:tgtEl>
                                          <p:spTgt spid="81"/>
                                        </p:tgtEl>
                                        <p:attrNameLst>
                                          <p:attrName>style.visibility</p:attrName>
                                        </p:attrNameLst>
                                      </p:cBhvr>
                                      <p:to>
                                        <p:strVal val="hidden"/>
                                      </p:to>
                                    </p:set>
                                  </p:childTnLst>
                                </p:cTn>
                              </p:par>
                              <p:par>
                                <p:cTn id="302" presetID="1" presetClass="exit" presetSubtype="0" fill="hold" grpId="0" nodeType="withEffect">
                                  <p:stCondLst>
                                    <p:cond delay="0"/>
                                  </p:stCondLst>
                                  <p:childTnLst>
                                    <p:set>
                                      <p:cBhvr>
                                        <p:cTn id="303" dur="1" fill="hold">
                                          <p:stCondLst>
                                            <p:cond delay="0"/>
                                          </p:stCondLst>
                                        </p:cTn>
                                        <p:tgtEl>
                                          <p:spTgt spid="67"/>
                                        </p:tgtEl>
                                        <p:attrNameLst>
                                          <p:attrName>style.visibility</p:attrName>
                                        </p:attrNameLst>
                                      </p:cBhvr>
                                      <p:to>
                                        <p:strVal val="hidden"/>
                                      </p:to>
                                    </p:set>
                                  </p:childTnLst>
                                </p:cTn>
                              </p:par>
                            </p:childTnLst>
                          </p:cTn>
                        </p:par>
                        <p:par>
                          <p:cTn id="304" fill="hold">
                            <p:stCondLst>
                              <p:cond delay="0"/>
                            </p:stCondLst>
                            <p:childTnLst>
                              <p:par>
                                <p:cTn id="305" presetID="31" presetClass="entr" presetSubtype="0" fill="hold" grpId="0" nodeType="afterEffect">
                                  <p:stCondLst>
                                    <p:cond delay="0"/>
                                  </p:stCondLst>
                                  <p:childTnLst>
                                    <p:set>
                                      <p:cBhvr>
                                        <p:cTn id="306" dur="1" fill="hold">
                                          <p:stCondLst>
                                            <p:cond delay="0"/>
                                          </p:stCondLst>
                                        </p:cTn>
                                        <p:tgtEl>
                                          <p:spTgt spid="83"/>
                                        </p:tgtEl>
                                        <p:attrNameLst>
                                          <p:attrName>style.visibility</p:attrName>
                                        </p:attrNameLst>
                                      </p:cBhvr>
                                      <p:to>
                                        <p:strVal val="visible"/>
                                      </p:to>
                                    </p:set>
                                    <p:anim calcmode="lin" valueType="num">
                                      <p:cBhvr>
                                        <p:cTn id="307" dur="1000" fill="hold"/>
                                        <p:tgtEl>
                                          <p:spTgt spid="83"/>
                                        </p:tgtEl>
                                        <p:attrNameLst>
                                          <p:attrName>ppt_w</p:attrName>
                                        </p:attrNameLst>
                                      </p:cBhvr>
                                      <p:tavLst>
                                        <p:tav tm="0">
                                          <p:val>
                                            <p:fltVal val="0"/>
                                          </p:val>
                                        </p:tav>
                                        <p:tav tm="100000">
                                          <p:val>
                                            <p:strVal val="#ppt_w"/>
                                          </p:val>
                                        </p:tav>
                                      </p:tavLst>
                                    </p:anim>
                                    <p:anim calcmode="lin" valueType="num">
                                      <p:cBhvr>
                                        <p:cTn id="308" dur="1000" fill="hold"/>
                                        <p:tgtEl>
                                          <p:spTgt spid="83"/>
                                        </p:tgtEl>
                                        <p:attrNameLst>
                                          <p:attrName>ppt_h</p:attrName>
                                        </p:attrNameLst>
                                      </p:cBhvr>
                                      <p:tavLst>
                                        <p:tav tm="0">
                                          <p:val>
                                            <p:fltVal val="0"/>
                                          </p:val>
                                        </p:tav>
                                        <p:tav tm="100000">
                                          <p:val>
                                            <p:strVal val="#ppt_h"/>
                                          </p:val>
                                        </p:tav>
                                      </p:tavLst>
                                    </p:anim>
                                    <p:anim calcmode="lin" valueType="num">
                                      <p:cBhvr>
                                        <p:cTn id="309" dur="1000" fill="hold"/>
                                        <p:tgtEl>
                                          <p:spTgt spid="83"/>
                                        </p:tgtEl>
                                        <p:attrNameLst>
                                          <p:attrName>style.rotation</p:attrName>
                                        </p:attrNameLst>
                                      </p:cBhvr>
                                      <p:tavLst>
                                        <p:tav tm="0">
                                          <p:val>
                                            <p:fltVal val="90"/>
                                          </p:val>
                                        </p:tav>
                                        <p:tav tm="100000">
                                          <p:val>
                                            <p:fltVal val="0"/>
                                          </p:val>
                                        </p:tav>
                                      </p:tavLst>
                                    </p:anim>
                                    <p:animEffect transition="in" filter="fade">
                                      <p:cBhvr>
                                        <p:cTn id="310" dur="1000"/>
                                        <p:tgtEl>
                                          <p:spTgt spid="83"/>
                                        </p:tgtEl>
                                      </p:cBhvr>
                                    </p:animEffect>
                                  </p:childTnLst>
                                </p:cTn>
                              </p:par>
                            </p:childTnLst>
                          </p:cTn>
                        </p:par>
                      </p:childTnLst>
                    </p:cTn>
                  </p:par>
                  <p:par>
                    <p:cTn id="311" fill="hold">
                      <p:stCondLst>
                        <p:cond delay="indefinite"/>
                      </p:stCondLst>
                      <p:childTnLst>
                        <p:par>
                          <p:cTn id="312" fill="hold">
                            <p:stCondLst>
                              <p:cond delay="0"/>
                            </p:stCondLst>
                            <p:childTnLst>
                              <p:par>
                                <p:cTn id="313" presetID="1" presetClass="exit" presetSubtype="0" fill="hold" nodeType="clickEffect">
                                  <p:stCondLst>
                                    <p:cond delay="0"/>
                                  </p:stCondLst>
                                  <p:childTnLst>
                                    <p:set>
                                      <p:cBhvr>
                                        <p:cTn id="314" dur="1" fill="hold">
                                          <p:stCondLst>
                                            <p:cond delay="0"/>
                                          </p:stCondLst>
                                        </p:cTn>
                                        <p:tgtEl>
                                          <p:spTgt spid="49"/>
                                        </p:tgtEl>
                                        <p:attrNameLst>
                                          <p:attrName>style.visibility</p:attrName>
                                        </p:attrNameLst>
                                      </p:cBhvr>
                                      <p:to>
                                        <p:strVal val="hidden"/>
                                      </p:to>
                                    </p:set>
                                  </p:childTnLst>
                                </p:cTn>
                              </p:par>
                            </p:childTnLst>
                          </p:cTn>
                        </p:par>
                        <p:par>
                          <p:cTn id="315" fill="hold">
                            <p:stCondLst>
                              <p:cond delay="0"/>
                            </p:stCondLst>
                            <p:childTnLst>
                              <p:par>
                                <p:cTn id="316" presetID="1" presetClass="entr" presetSubtype="0" fill="hold" nodeType="afterEffect">
                                  <p:stCondLst>
                                    <p:cond delay="0"/>
                                  </p:stCondLst>
                                  <p:childTnLst>
                                    <p:set>
                                      <p:cBhvr>
                                        <p:cTn id="317" dur="1" fill="hold">
                                          <p:stCondLst>
                                            <p:cond delay="0"/>
                                          </p:stCondLst>
                                        </p:cTn>
                                        <p:tgtEl>
                                          <p:spTgt spid="46"/>
                                        </p:tgtEl>
                                        <p:attrNameLst>
                                          <p:attrName>style.visibility</p:attrName>
                                        </p:attrNameLst>
                                      </p:cBhvr>
                                      <p:to>
                                        <p:strVal val="visible"/>
                                      </p:to>
                                    </p:set>
                                  </p:childTnLst>
                                </p:cTn>
                              </p:par>
                            </p:childTnLst>
                          </p:cTn>
                        </p:par>
                      </p:childTnLst>
                    </p:cTn>
                  </p:par>
                  <p:par>
                    <p:cTn id="318" fill="hold">
                      <p:stCondLst>
                        <p:cond delay="indefinite"/>
                      </p:stCondLst>
                      <p:childTnLst>
                        <p:par>
                          <p:cTn id="319" fill="hold">
                            <p:stCondLst>
                              <p:cond delay="0"/>
                            </p:stCondLst>
                            <p:childTnLst>
                              <p:par>
                                <p:cTn id="320" presetID="31" presetClass="entr" presetSubtype="0" fill="hold" grpId="0" nodeType="clickEffect">
                                  <p:stCondLst>
                                    <p:cond delay="0"/>
                                  </p:stCondLst>
                                  <p:childTnLst>
                                    <p:set>
                                      <p:cBhvr>
                                        <p:cTn id="321" dur="1" fill="hold">
                                          <p:stCondLst>
                                            <p:cond delay="0"/>
                                          </p:stCondLst>
                                        </p:cTn>
                                        <p:tgtEl>
                                          <p:spTgt spid="82"/>
                                        </p:tgtEl>
                                        <p:attrNameLst>
                                          <p:attrName>style.visibility</p:attrName>
                                        </p:attrNameLst>
                                      </p:cBhvr>
                                      <p:to>
                                        <p:strVal val="visible"/>
                                      </p:to>
                                    </p:set>
                                    <p:anim calcmode="lin" valueType="num">
                                      <p:cBhvr>
                                        <p:cTn id="322" dur="1000" fill="hold"/>
                                        <p:tgtEl>
                                          <p:spTgt spid="82"/>
                                        </p:tgtEl>
                                        <p:attrNameLst>
                                          <p:attrName>ppt_w</p:attrName>
                                        </p:attrNameLst>
                                      </p:cBhvr>
                                      <p:tavLst>
                                        <p:tav tm="0">
                                          <p:val>
                                            <p:fltVal val="0"/>
                                          </p:val>
                                        </p:tav>
                                        <p:tav tm="100000">
                                          <p:val>
                                            <p:strVal val="#ppt_w"/>
                                          </p:val>
                                        </p:tav>
                                      </p:tavLst>
                                    </p:anim>
                                    <p:anim calcmode="lin" valueType="num">
                                      <p:cBhvr>
                                        <p:cTn id="323" dur="1000" fill="hold"/>
                                        <p:tgtEl>
                                          <p:spTgt spid="82"/>
                                        </p:tgtEl>
                                        <p:attrNameLst>
                                          <p:attrName>ppt_h</p:attrName>
                                        </p:attrNameLst>
                                      </p:cBhvr>
                                      <p:tavLst>
                                        <p:tav tm="0">
                                          <p:val>
                                            <p:fltVal val="0"/>
                                          </p:val>
                                        </p:tav>
                                        <p:tav tm="100000">
                                          <p:val>
                                            <p:strVal val="#ppt_h"/>
                                          </p:val>
                                        </p:tav>
                                      </p:tavLst>
                                    </p:anim>
                                    <p:anim calcmode="lin" valueType="num">
                                      <p:cBhvr>
                                        <p:cTn id="324" dur="1000" fill="hold"/>
                                        <p:tgtEl>
                                          <p:spTgt spid="82"/>
                                        </p:tgtEl>
                                        <p:attrNameLst>
                                          <p:attrName>style.rotation</p:attrName>
                                        </p:attrNameLst>
                                      </p:cBhvr>
                                      <p:tavLst>
                                        <p:tav tm="0">
                                          <p:val>
                                            <p:fltVal val="90"/>
                                          </p:val>
                                        </p:tav>
                                        <p:tav tm="100000">
                                          <p:val>
                                            <p:fltVal val="0"/>
                                          </p:val>
                                        </p:tav>
                                      </p:tavLst>
                                    </p:anim>
                                    <p:animEffect transition="in" filter="fade">
                                      <p:cBhvr>
                                        <p:cTn id="325" dur="1000"/>
                                        <p:tgtEl>
                                          <p:spTgt spid="82"/>
                                        </p:tgtEl>
                                      </p:cBhvr>
                                    </p:animEffect>
                                  </p:childTnLst>
                                </p:cTn>
                              </p:par>
                            </p:childTnLst>
                          </p:cTn>
                        </p:par>
                      </p:childTnLst>
                    </p:cTn>
                  </p:par>
                  <p:par>
                    <p:cTn id="326" fill="hold">
                      <p:stCondLst>
                        <p:cond delay="indefinite"/>
                      </p:stCondLst>
                      <p:childTnLst>
                        <p:par>
                          <p:cTn id="327" fill="hold">
                            <p:stCondLst>
                              <p:cond delay="0"/>
                            </p:stCondLst>
                            <p:childTnLst>
                              <p:par>
                                <p:cTn id="328" presetID="1" presetClass="exit" presetSubtype="0" fill="hold" nodeType="clickEffect">
                                  <p:stCondLst>
                                    <p:cond delay="0"/>
                                  </p:stCondLst>
                                  <p:childTnLst>
                                    <p:set>
                                      <p:cBhvr>
                                        <p:cTn id="329" dur="1" fill="hold">
                                          <p:stCondLst>
                                            <p:cond delay="0"/>
                                          </p:stCondLst>
                                        </p:cTn>
                                        <p:tgtEl>
                                          <p:spTgt spid="46"/>
                                        </p:tgtEl>
                                        <p:attrNameLst>
                                          <p:attrName>style.visibility</p:attrName>
                                        </p:attrNameLst>
                                      </p:cBhvr>
                                      <p:to>
                                        <p:strVal val="hidden"/>
                                      </p:to>
                                    </p:set>
                                  </p:childTnLst>
                                </p:cTn>
                              </p:par>
                            </p:childTnLst>
                          </p:cTn>
                        </p:par>
                      </p:childTnLst>
                    </p:cTn>
                  </p:par>
                  <p:par>
                    <p:cTn id="330" fill="hold">
                      <p:stCondLst>
                        <p:cond delay="indefinite"/>
                      </p:stCondLst>
                      <p:childTnLst>
                        <p:par>
                          <p:cTn id="331" fill="hold">
                            <p:stCondLst>
                              <p:cond delay="0"/>
                            </p:stCondLst>
                            <p:childTnLst>
                              <p:par>
                                <p:cTn id="332" presetID="1" presetClass="exit" presetSubtype="0" fill="hold" nodeType="clickEffect">
                                  <p:stCondLst>
                                    <p:cond delay="0"/>
                                  </p:stCondLst>
                                  <p:childTnLst>
                                    <p:set>
                                      <p:cBhvr>
                                        <p:cTn id="333" dur="1" fill="hold">
                                          <p:stCondLst>
                                            <p:cond delay="0"/>
                                          </p:stCondLst>
                                        </p:cTn>
                                        <p:tgtEl>
                                          <p:spTgt spid="22"/>
                                        </p:tgtEl>
                                        <p:attrNameLst>
                                          <p:attrName>style.visibility</p:attrName>
                                        </p:attrNameLst>
                                      </p:cBhvr>
                                      <p:to>
                                        <p:strVal val="hidden"/>
                                      </p:to>
                                    </p:set>
                                  </p:childTnLst>
                                </p:cTn>
                              </p:par>
                            </p:childTnLst>
                          </p:cTn>
                        </p:par>
                        <p:par>
                          <p:cTn id="334" fill="hold">
                            <p:stCondLst>
                              <p:cond delay="0"/>
                            </p:stCondLst>
                            <p:childTnLst>
                              <p:par>
                                <p:cTn id="335" presetID="1" presetClass="exit" presetSubtype="0" fill="hold" grpId="1" nodeType="afterEffect">
                                  <p:stCondLst>
                                    <p:cond delay="0"/>
                                  </p:stCondLst>
                                  <p:childTnLst>
                                    <p:set>
                                      <p:cBhvr>
                                        <p:cTn id="336" dur="1" fill="hold">
                                          <p:stCondLst>
                                            <p:cond delay="0"/>
                                          </p:stCondLst>
                                        </p:cTn>
                                        <p:tgtEl>
                                          <p:spTgt spid="105"/>
                                        </p:tgtEl>
                                        <p:attrNameLst>
                                          <p:attrName>style.visibility</p:attrName>
                                        </p:attrNameLst>
                                      </p:cBhvr>
                                      <p:to>
                                        <p:strVal val="hidden"/>
                                      </p:to>
                                    </p:set>
                                  </p:childTnLst>
                                </p:cTn>
                              </p:par>
                            </p:childTnLst>
                          </p:cTn>
                        </p:par>
                        <p:par>
                          <p:cTn id="337" fill="hold">
                            <p:stCondLst>
                              <p:cond delay="0"/>
                            </p:stCondLst>
                            <p:childTnLst>
                              <p:par>
                                <p:cTn id="338" presetID="1" presetClass="entr" presetSubtype="0" fill="hold" nodeType="afterEffect">
                                  <p:stCondLst>
                                    <p:cond delay="0"/>
                                  </p:stCondLst>
                                  <p:childTnLst>
                                    <p:set>
                                      <p:cBhvr>
                                        <p:cTn id="339" dur="1" fill="hold">
                                          <p:stCondLst>
                                            <p:cond delay="0"/>
                                          </p:stCondLst>
                                        </p:cTn>
                                        <p:tgtEl>
                                          <p:spTgt spid="25"/>
                                        </p:tgtEl>
                                        <p:attrNameLst>
                                          <p:attrName>style.visibility</p:attrName>
                                        </p:attrNameLst>
                                      </p:cBhvr>
                                      <p:to>
                                        <p:strVal val="visible"/>
                                      </p:to>
                                    </p:set>
                                  </p:childTnLst>
                                </p:cTn>
                              </p:par>
                            </p:childTnLst>
                          </p:cTn>
                        </p:par>
                      </p:childTnLst>
                    </p:cTn>
                  </p:par>
                  <p:par>
                    <p:cTn id="340" fill="hold">
                      <p:stCondLst>
                        <p:cond delay="indefinite"/>
                      </p:stCondLst>
                      <p:childTnLst>
                        <p:par>
                          <p:cTn id="341" fill="hold">
                            <p:stCondLst>
                              <p:cond delay="0"/>
                            </p:stCondLst>
                            <p:childTnLst>
                              <p:par>
                                <p:cTn id="342" presetID="1" presetClass="entr" presetSubtype="0" fill="hold" grpId="0" nodeType="clickEffect">
                                  <p:stCondLst>
                                    <p:cond delay="0"/>
                                  </p:stCondLst>
                                  <p:childTnLst>
                                    <p:set>
                                      <p:cBhvr>
                                        <p:cTn id="343" dur="1" fill="hold">
                                          <p:stCondLst>
                                            <p:cond delay="0"/>
                                          </p:stCondLst>
                                        </p:cTn>
                                        <p:tgtEl>
                                          <p:spTgt spid="106"/>
                                        </p:tgtEl>
                                        <p:attrNameLst>
                                          <p:attrName>style.visibility</p:attrName>
                                        </p:attrNameLst>
                                      </p:cBhvr>
                                      <p:to>
                                        <p:strVal val="visible"/>
                                      </p:to>
                                    </p:set>
                                  </p:childTnLst>
                                </p:cTn>
                              </p:par>
                            </p:childTnLst>
                          </p:cTn>
                        </p:par>
                      </p:childTnLst>
                    </p:cTn>
                  </p:par>
                  <p:par>
                    <p:cTn id="344" fill="hold">
                      <p:stCondLst>
                        <p:cond delay="indefinite"/>
                      </p:stCondLst>
                      <p:childTnLst>
                        <p:par>
                          <p:cTn id="345" fill="hold">
                            <p:stCondLst>
                              <p:cond delay="0"/>
                            </p:stCondLst>
                            <p:childTnLst>
                              <p:par>
                                <p:cTn id="346" presetID="1" presetClass="entr" presetSubtype="0" fill="hold" nodeType="clickEffect">
                                  <p:stCondLst>
                                    <p:cond delay="0"/>
                                  </p:stCondLst>
                                  <p:childTnLst>
                                    <p:set>
                                      <p:cBhvr>
                                        <p:cTn id="347" dur="1" fill="hold">
                                          <p:stCondLst>
                                            <p:cond delay="0"/>
                                          </p:stCondLst>
                                        </p:cTn>
                                        <p:tgtEl>
                                          <p:spTgt spid="52"/>
                                        </p:tgtEl>
                                        <p:attrNameLst>
                                          <p:attrName>style.visibility</p:attrName>
                                        </p:attrNameLst>
                                      </p:cBhvr>
                                      <p:to>
                                        <p:strVal val="visible"/>
                                      </p:to>
                                    </p:set>
                                  </p:childTnLst>
                                </p:cTn>
                              </p:par>
                            </p:childTnLst>
                          </p:cTn>
                        </p:par>
                      </p:childTnLst>
                    </p:cTn>
                  </p:par>
                  <p:par>
                    <p:cTn id="348" fill="hold">
                      <p:stCondLst>
                        <p:cond delay="indefinite"/>
                      </p:stCondLst>
                      <p:childTnLst>
                        <p:par>
                          <p:cTn id="349" fill="hold">
                            <p:stCondLst>
                              <p:cond delay="0"/>
                            </p:stCondLst>
                            <p:childTnLst>
                              <p:par>
                                <p:cTn id="350" presetID="1" presetClass="exit" presetSubtype="0" fill="hold" grpId="1" nodeType="clickEffect">
                                  <p:stCondLst>
                                    <p:cond delay="0"/>
                                  </p:stCondLst>
                                  <p:childTnLst>
                                    <p:set>
                                      <p:cBhvr>
                                        <p:cTn id="351" dur="1" fill="hold">
                                          <p:stCondLst>
                                            <p:cond delay="0"/>
                                          </p:stCondLst>
                                        </p:cTn>
                                        <p:tgtEl>
                                          <p:spTgt spid="83"/>
                                        </p:tgtEl>
                                        <p:attrNameLst>
                                          <p:attrName>style.visibility</p:attrName>
                                        </p:attrNameLst>
                                      </p:cBhvr>
                                      <p:to>
                                        <p:strVal val="hidden"/>
                                      </p:to>
                                    </p:set>
                                  </p:childTnLst>
                                </p:cTn>
                              </p:par>
                              <p:par>
                                <p:cTn id="352" presetID="1" presetClass="exit" presetSubtype="0" fill="hold" grpId="0" nodeType="withEffect">
                                  <p:stCondLst>
                                    <p:cond delay="0"/>
                                  </p:stCondLst>
                                  <p:childTnLst>
                                    <p:set>
                                      <p:cBhvr>
                                        <p:cTn id="353" dur="1" fill="hold">
                                          <p:stCondLst>
                                            <p:cond delay="0"/>
                                          </p:stCondLst>
                                        </p:cTn>
                                        <p:tgtEl>
                                          <p:spTgt spid="68"/>
                                        </p:tgtEl>
                                        <p:attrNameLst>
                                          <p:attrName>style.visibility</p:attrName>
                                        </p:attrNameLst>
                                      </p:cBhvr>
                                      <p:to>
                                        <p:strVal val="hidden"/>
                                      </p:to>
                                    </p:set>
                                  </p:childTnLst>
                                </p:cTn>
                              </p:par>
                            </p:childTnLst>
                          </p:cTn>
                        </p:par>
                        <p:par>
                          <p:cTn id="354" fill="hold">
                            <p:stCondLst>
                              <p:cond delay="0"/>
                            </p:stCondLst>
                            <p:childTnLst>
                              <p:par>
                                <p:cTn id="355" presetID="31" presetClass="entr" presetSubtype="0" fill="hold" grpId="0" nodeType="afterEffect">
                                  <p:stCondLst>
                                    <p:cond delay="0"/>
                                  </p:stCondLst>
                                  <p:childTnLst>
                                    <p:set>
                                      <p:cBhvr>
                                        <p:cTn id="356" dur="1" fill="hold">
                                          <p:stCondLst>
                                            <p:cond delay="0"/>
                                          </p:stCondLst>
                                        </p:cTn>
                                        <p:tgtEl>
                                          <p:spTgt spid="88"/>
                                        </p:tgtEl>
                                        <p:attrNameLst>
                                          <p:attrName>style.visibility</p:attrName>
                                        </p:attrNameLst>
                                      </p:cBhvr>
                                      <p:to>
                                        <p:strVal val="visible"/>
                                      </p:to>
                                    </p:set>
                                    <p:anim calcmode="lin" valueType="num">
                                      <p:cBhvr>
                                        <p:cTn id="357" dur="1000" fill="hold"/>
                                        <p:tgtEl>
                                          <p:spTgt spid="88"/>
                                        </p:tgtEl>
                                        <p:attrNameLst>
                                          <p:attrName>ppt_w</p:attrName>
                                        </p:attrNameLst>
                                      </p:cBhvr>
                                      <p:tavLst>
                                        <p:tav tm="0">
                                          <p:val>
                                            <p:fltVal val="0"/>
                                          </p:val>
                                        </p:tav>
                                        <p:tav tm="100000">
                                          <p:val>
                                            <p:strVal val="#ppt_w"/>
                                          </p:val>
                                        </p:tav>
                                      </p:tavLst>
                                    </p:anim>
                                    <p:anim calcmode="lin" valueType="num">
                                      <p:cBhvr>
                                        <p:cTn id="358" dur="1000" fill="hold"/>
                                        <p:tgtEl>
                                          <p:spTgt spid="88"/>
                                        </p:tgtEl>
                                        <p:attrNameLst>
                                          <p:attrName>ppt_h</p:attrName>
                                        </p:attrNameLst>
                                      </p:cBhvr>
                                      <p:tavLst>
                                        <p:tav tm="0">
                                          <p:val>
                                            <p:fltVal val="0"/>
                                          </p:val>
                                        </p:tav>
                                        <p:tav tm="100000">
                                          <p:val>
                                            <p:strVal val="#ppt_h"/>
                                          </p:val>
                                        </p:tav>
                                      </p:tavLst>
                                    </p:anim>
                                    <p:anim calcmode="lin" valueType="num">
                                      <p:cBhvr>
                                        <p:cTn id="359" dur="1000" fill="hold"/>
                                        <p:tgtEl>
                                          <p:spTgt spid="88"/>
                                        </p:tgtEl>
                                        <p:attrNameLst>
                                          <p:attrName>style.rotation</p:attrName>
                                        </p:attrNameLst>
                                      </p:cBhvr>
                                      <p:tavLst>
                                        <p:tav tm="0">
                                          <p:val>
                                            <p:fltVal val="90"/>
                                          </p:val>
                                        </p:tav>
                                        <p:tav tm="100000">
                                          <p:val>
                                            <p:fltVal val="0"/>
                                          </p:val>
                                        </p:tav>
                                      </p:tavLst>
                                    </p:anim>
                                    <p:animEffect transition="in" filter="fade">
                                      <p:cBhvr>
                                        <p:cTn id="360" dur="1000"/>
                                        <p:tgtEl>
                                          <p:spTgt spid="88"/>
                                        </p:tgtEl>
                                      </p:cBhvr>
                                    </p:animEffect>
                                  </p:childTnLst>
                                </p:cTn>
                              </p:par>
                            </p:childTnLst>
                          </p:cTn>
                        </p:par>
                      </p:childTnLst>
                    </p:cTn>
                  </p:par>
                  <p:par>
                    <p:cTn id="361" fill="hold">
                      <p:stCondLst>
                        <p:cond delay="indefinite"/>
                      </p:stCondLst>
                      <p:childTnLst>
                        <p:par>
                          <p:cTn id="362" fill="hold">
                            <p:stCondLst>
                              <p:cond delay="0"/>
                            </p:stCondLst>
                            <p:childTnLst>
                              <p:par>
                                <p:cTn id="363" presetID="1" presetClass="exit" presetSubtype="0" fill="hold" nodeType="clickEffect">
                                  <p:stCondLst>
                                    <p:cond delay="0"/>
                                  </p:stCondLst>
                                  <p:childTnLst>
                                    <p:set>
                                      <p:cBhvr>
                                        <p:cTn id="364" dur="1" fill="hold">
                                          <p:stCondLst>
                                            <p:cond delay="0"/>
                                          </p:stCondLst>
                                        </p:cTn>
                                        <p:tgtEl>
                                          <p:spTgt spid="52"/>
                                        </p:tgtEl>
                                        <p:attrNameLst>
                                          <p:attrName>style.visibility</p:attrName>
                                        </p:attrNameLst>
                                      </p:cBhvr>
                                      <p:to>
                                        <p:strVal val="hidden"/>
                                      </p:to>
                                    </p:set>
                                  </p:childTnLst>
                                </p:cTn>
                              </p:par>
                            </p:childTnLst>
                          </p:cTn>
                        </p:par>
                        <p:par>
                          <p:cTn id="365" fill="hold">
                            <p:stCondLst>
                              <p:cond delay="0"/>
                            </p:stCondLst>
                            <p:childTnLst>
                              <p:par>
                                <p:cTn id="366" presetID="1" presetClass="entr" presetSubtype="0" fill="hold" nodeType="afterEffect">
                                  <p:stCondLst>
                                    <p:cond delay="0"/>
                                  </p:stCondLst>
                                  <p:childTnLst>
                                    <p:set>
                                      <p:cBhvr>
                                        <p:cTn id="367" dur="1" fill="hold">
                                          <p:stCondLst>
                                            <p:cond delay="0"/>
                                          </p:stCondLst>
                                        </p:cTn>
                                        <p:tgtEl>
                                          <p:spTgt spid="49"/>
                                        </p:tgtEl>
                                        <p:attrNameLst>
                                          <p:attrName>style.visibility</p:attrName>
                                        </p:attrNameLst>
                                      </p:cBhvr>
                                      <p:to>
                                        <p:strVal val="visible"/>
                                      </p:to>
                                    </p:set>
                                  </p:childTnLst>
                                </p:cTn>
                              </p:par>
                            </p:childTnLst>
                          </p:cTn>
                        </p:par>
                      </p:childTnLst>
                    </p:cTn>
                  </p:par>
                  <p:par>
                    <p:cTn id="368" fill="hold">
                      <p:stCondLst>
                        <p:cond delay="indefinite"/>
                      </p:stCondLst>
                      <p:childTnLst>
                        <p:par>
                          <p:cTn id="369" fill="hold">
                            <p:stCondLst>
                              <p:cond delay="0"/>
                            </p:stCondLst>
                            <p:childTnLst>
                              <p:par>
                                <p:cTn id="370" presetID="1" presetClass="exit" presetSubtype="0" fill="hold" grpId="1" nodeType="clickEffect">
                                  <p:stCondLst>
                                    <p:cond delay="0"/>
                                  </p:stCondLst>
                                  <p:childTnLst>
                                    <p:set>
                                      <p:cBhvr>
                                        <p:cTn id="371" dur="1" fill="hold">
                                          <p:stCondLst>
                                            <p:cond delay="0"/>
                                          </p:stCondLst>
                                        </p:cTn>
                                        <p:tgtEl>
                                          <p:spTgt spid="82"/>
                                        </p:tgtEl>
                                        <p:attrNameLst>
                                          <p:attrName>style.visibility</p:attrName>
                                        </p:attrNameLst>
                                      </p:cBhvr>
                                      <p:to>
                                        <p:strVal val="hidden"/>
                                      </p:to>
                                    </p:set>
                                  </p:childTnLst>
                                </p:cTn>
                              </p:par>
                            </p:childTnLst>
                          </p:cTn>
                        </p:par>
                        <p:par>
                          <p:cTn id="372" fill="hold">
                            <p:stCondLst>
                              <p:cond delay="0"/>
                            </p:stCondLst>
                            <p:childTnLst>
                              <p:par>
                                <p:cTn id="373" presetID="31" presetClass="entr" presetSubtype="0" fill="hold" grpId="0" nodeType="afterEffect">
                                  <p:stCondLst>
                                    <p:cond delay="0"/>
                                  </p:stCondLst>
                                  <p:childTnLst>
                                    <p:set>
                                      <p:cBhvr>
                                        <p:cTn id="374" dur="1" fill="hold">
                                          <p:stCondLst>
                                            <p:cond delay="0"/>
                                          </p:stCondLst>
                                        </p:cTn>
                                        <p:tgtEl>
                                          <p:spTgt spid="87"/>
                                        </p:tgtEl>
                                        <p:attrNameLst>
                                          <p:attrName>style.visibility</p:attrName>
                                        </p:attrNameLst>
                                      </p:cBhvr>
                                      <p:to>
                                        <p:strVal val="visible"/>
                                      </p:to>
                                    </p:set>
                                    <p:anim calcmode="lin" valueType="num">
                                      <p:cBhvr>
                                        <p:cTn id="375" dur="1000" fill="hold"/>
                                        <p:tgtEl>
                                          <p:spTgt spid="87"/>
                                        </p:tgtEl>
                                        <p:attrNameLst>
                                          <p:attrName>ppt_w</p:attrName>
                                        </p:attrNameLst>
                                      </p:cBhvr>
                                      <p:tavLst>
                                        <p:tav tm="0">
                                          <p:val>
                                            <p:fltVal val="0"/>
                                          </p:val>
                                        </p:tav>
                                        <p:tav tm="100000">
                                          <p:val>
                                            <p:strVal val="#ppt_w"/>
                                          </p:val>
                                        </p:tav>
                                      </p:tavLst>
                                    </p:anim>
                                    <p:anim calcmode="lin" valueType="num">
                                      <p:cBhvr>
                                        <p:cTn id="376" dur="1000" fill="hold"/>
                                        <p:tgtEl>
                                          <p:spTgt spid="87"/>
                                        </p:tgtEl>
                                        <p:attrNameLst>
                                          <p:attrName>ppt_h</p:attrName>
                                        </p:attrNameLst>
                                      </p:cBhvr>
                                      <p:tavLst>
                                        <p:tav tm="0">
                                          <p:val>
                                            <p:fltVal val="0"/>
                                          </p:val>
                                        </p:tav>
                                        <p:tav tm="100000">
                                          <p:val>
                                            <p:strVal val="#ppt_h"/>
                                          </p:val>
                                        </p:tav>
                                      </p:tavLst>
                                    </p:anim>
                                    <p:anim calcmode="lin" valueType="num">
                                      <p:cBhvr>
                                        <p:cTn id="377" dur="1000" fill="hold"/>
                                        <p:tgtEl>
                                          <p:spTgt spid="87"/>
                                        </p:tgtEl>
                                        <p:attrNameLst>
                                          <p:attrName>style.rotation</p:attrName>
                                        </p:attrNameLst>
                                      </p:cBhvr>
                                      <p:tavLst>
                                        <p:tav tm="0">
                                          <p:val>
                                            <p:fltVal val="90"/>
                                          </p:val>
                                        </p:tav>
                                        <p:tav tm="100000">
                                          <p:val>
                                            <p:fltVal val="0"/>
                                          </p:val>
                                        </p:tav>
                                      </p:tavLst>
                                    </p:anim>
                                    <p:animEffect transition="in" filter="fade">
                                      <p:cBhvr>
                                        <p:cTn id="378" dur="1000"/>
                                        <p:tgtEl>
                                          <p:spTgt spid="87"/>
                                        </p:tgtEl>
                                      </p:cBhvr>
                                    </p:animEffect>
                                  </p:childTnLst>
                                </p:cTn>
                              </p:par>
                            </p:childTnLst>
                          </p:cTn>
                        </p:par>
                      </p:childTnLst>
                    </p:cTn>
                  </p:par>
                  <p:par>
                    <p:cTn id="379" fill="hold">
                      <p:stCondLst>
                        <p:cond delay="indefinite"/>
                      </p:stCondLst>
                      <p:childTnLst>
                        <p:par>
                          <p:cTn id="380" fill="hold">
                            <p:stCondLst>
                              <p:cond delay="0"/>
                            </p:stCondLst>
                            <p:childTnLst>
                              <p:par>
                                <p:cTn id="381" presetID="1" presetClass="exit" presetSubtype="0" fill="hold" nodeType="clickEffect">
                                  <p:stCondLst>
                                    <p:cond delay="0"/>
                                  </p:stCondLst>
                                  <p:childTnLst>
                                    <p:set>
                                      <p:cBhvr>
                                        <p:cTn id="382" dur="1" fill="hold">
                                          <p:stCondLst>
                                            <p:cond delay="0"/>
                                          </p:stCondLst>
                                        </p:cTn>
                                        <p:tgtEl>
                                          <p:spTgt spid="49"/>
                                        </p:tgtEl>
                                        <p:attrNameLst>
                                          <p:attrName>style.visibility</p:attrName>
                                        </p:attrNameLst>
                                      </p:cBhvr>
                                      <p:to>
                                        <p:strVal val="hidden"/>
                                      </p:to>
                                    </p:set>
                                  </p:childTnLst>
                                </p:cTn>
                              </p:par>
                            </p:childTnLst>
                          </p:cTn>
                        </p:par>
                        <p:par>
                          <p:cTn id="383" fill="hold">
                            <p:stCondLst>
                              <p:cond delay="0"/>
                            </p:stCondLst>
                            <p:childTnLst>
                              <p:par>
                                <p:cTn id="384" presetID="1" presetClass="entr" presetSubtype="0" fill="hold" nodeType="afterEffect">
                                  <p:stCondLst>
                                    <p:cond delay="0"/>
                                  </p:stCondLst>
                                  <p:childTnLst>
                                    <p:set>
                                      <p:cBhvr>
                                        <p:cTn id="385" dur="1" fill="hold">
                                          <p:stCondLst>
                                            <p:cond delay="0"/>
                                          </p:stCondLst>
                                        </p:cTn>
                                        <p:tgtEl>
                                          <p:spTgt spid="46"/>
                                        </p:tgtEl>
                                        <p:attrNameLst>
                                          <p:attrName>style.visibility</p:attrName>
                                        </p:attrNameLst>
                                      </p:cBhvr>
                                      <p:to>
                                        <p:strVal val="visible"/>
                                      </p:to>
                                    </p:set>
                                  </p:childTnLst>
                                </p:cTn>
                              </p:par>
                            </p:childTnLst>
                          </p:cTn>
                        </p:par>
                      </p:childTnLst>
                    </p:cTn>
                  </p:par>
                  <p:par>
                    <p:cTn id="386" fill="hold">
                      <p:stCondLst>
                        <p:cond delay="indefinite"/>
                      </p:stCondLst>
                      <p:childTnLst>
                        <p:par>
                          <p:cTn id="387" fill="hold">
                            <p:stCondLst>
                              <p:cond delay="0"/>
                            </p:stCondLst>
                            <p:childTnLst>
                              <p:par>
                                <p:cTn id="388" presetID="1" presetClass="exit" presetSubtype="0" fill="hold" grpId="1" nodeType="clickEffect">
                                  <p:stCondLst>
                                    <p:cond delay="0"/>
                                  </p:stCondLst>
                                  <p:childTnLst>
                                    <p:set>
                                      <p:cBhvr>
                                        <p:cTn id="389" dur="1" fill="hold">
                                          <p:stCondLst>
                                            <p:cond delay="0"/>
                                          </p:stCondLst>
                                        </p:cTn>
                                        <p:tgtEl>
                                          <p:spTgt spid="80"/>
                                        </p:tgtEl>
                                        <p:attrNameLst>
                                          <p:attrName>style.visibility</p:attrName>
                                        </p:attrNameLst>
                                      </p:cBhvr>
                                      <p:to>
                                        <p:strVal val="hidden"/>
                                      </p:to>
                                    </p:set>
                                  </p:childTnLst>
                                </p:cTn>
                              </p:par>
                            </p:childTnLst>
                          </p:cTn>
                        </p:par>
                        <p:par>
                          <p:cTn id="390" fill="hold">
                            <p:stCondLst>
                              <p:cond delay="0"/>
                            </p:stCondLst>
                            <p:childTnLst>
                              <p:par>
                                <p:cTn id="391" presetID="31" presetClass="entr" presetSubtype="0" fill="hold" grpId="0" nodeType="afterEffect">
                                  <p:stCondLst>
                                    <p:cond delay="0"/>
                                  </p:stCondLst>
                                  <p:childTnLst>
                                    <p:set>
                                      <p:cBhvr>
                                        <p:cTn id="392" dur="1" fill="hold">
                                          <p:stCondLst>
                                            <p:cond delay="0"/>
                                          </p:stCondLst>
                                        </p:cTn>
                                        <p:tgtEl>
                                          <p:spTgt spid="86"/>
                                        </p:tgtEl>
                                        <p:attrNameLst>
                                          <p:attrName>style.visibility</p:attrName>
                                        </p:attrNameLst>
                                      </p:cBhvr>
                                      <p:to>
                                        <p:strVal val="visible"/>
                                      </p:to>
                                    </p:set>
                                    <p:anim calcmode="lin" valueType="num">
                                      <p:cBhvr>
                                        <p:cTn id="393" dur="1000" fill="hold"/>
                                        <p:tgtEl>
                                          <p:spTgt spid="86"/>
                                        </p:tgtEl>
                                        <p:attrNameLst>
                                          <p:attrName>ppt_w</p:attrName>
                                        </p:attrNameLst>
                                      </p:cBhvr>
                                      <p:tavLst>
                                        <p:tav tm="0">
                                          <p:val>
                                            <p:fltVal val="0"/>
                                          </p:val>
                                        </p:tav>
                                        <p:tav tm="100000">
                                          <p:val>
                                            <p:strVal val="#ppt_w"/>
                                          </p:val>
                                        </p:tav>
                                      </p:tavLst>
                                    </p:anim>
                                    <p:anim calcmode="lin" valueType="num">
                                      <p:cBhvr>
                                        <p:cTn id="394" dur="1000" fill="hold"/>
                                        <p:tgtEl>
                                          <p:spTgt spid="86"/>
                                        </p:tgtEl>
                                        <p:attrNameLst>
                                          <p:attrName>ppt_h</p:attrName>
                                        </p:attrNameLst>
                                      </p:cBhvr>
                                      <p:tavLst>
                                        <p:tav tm="0">
                                          <p:val>
                                            <p:fltVal val="0"/>
                                          </p:val>
                                        </p:tav>
                                        <p:tav tm="100000">
                                          <p:val>
                                            <p:strVal val="#ppt_h"/>
                                          </p:val>
                                        </p:tav>
                                      </p:tavLst>
                                    </p:anim>
                                    <p:anim calcmode="lin" valueType="num">
                                      <p:cBhvr>
                                        <p:cTn id="395" dur="1000" fill="hold"/>
                                        <p:tgtEl>
                                          <p:spTgt spid="86"/>
                                        </p:tgtEl>
                                        <p:attrNameLst>
                                          <p:attrName>style.rotation</p:attrName>
                                        </p:attrNameLst>
                                      </p:cBhvr>
                                      <p:tavLst>
                                        <p:tav tm="0">
                                          <p:val>
                                            <p:fltVal val="90"/>
                                          </p:val>
                                        </p:tav>
                                        <p:tav tm="100000">
                                          <p:val>
                                            <p:fltVal val="0"/>
                                          </p:val>
                                        </p:tav>
                                      </p:tavLst>
                                    </p:anim>
                                    <p:animEffect transition="in" filter="fade">
                                      <p:cBhvr>
                                        <p:cTn id="396" dur="1000"/>
                                        <p:tgtEl>
                                          <p:spTgt spid="86"/>
                                        </p:tgtEl>
                                      </p:cBhvr>
                                    </p:animEffect>
                                  </p:childTnLst>
                                </p:cTn>
                              </p:par>
                            </p:childTnLst>
                          </p:cTn>
                        </p:par>
                      </p:childTnLst>
                    </p:cTn>
                  </p:par>
                  <p:par>
                    <p:cTn id="397" fill="hold">
                      <p:stCondLst>
                        <p:cond delay="indefinite"/>
                      </p:stCondLst>
                      <p:childTnLst>
                        <p:par>
                          <p:cTn id="398" fill="hold">
                            <p:stCondLst>
                              <p:cond delay="0"/>
                            </p:stCondLst>
                            <p:childTnLst>
                              <p:par>
                                <p:cTn id="399" presetID="1" presetClass="exit" presetSubtype="0" fill="hold" nodeType="clickEffect">
                                  <p:stCondLst>
                                    <p:cond delay="0"/>
                                  </p:stCondLst>
                                  <p:childTnLst>
                                    <p:set>
                                      <p:cBhvr>
                                        <p:cTn id="400" dur="1" fill="hold">
                                          <p:stCondLst>
                                            <p:cond delay="0"/>
                                          </p:stCondLst>
                                        </p:cTn>
                                        <p:tgtEl>
                                          <p:spTgt spid="46"/>
                                        </p:tgtEl>
                                        <p:attrNameLst>
                                          <p:attrName>style.visibility</p:attrName>
                                        </p:attrNameLst>
                                      </p:cBhvr>
                                      <p:to>
                                        <p:strVal val="hidden"/>
                                      </p:to>
                                    </p:set>
                                  </p:childTnLst>
                                </p:cTn>
                              </p:par>
                            </p:childTnLst>
                          </p:cTn>
                        </p:par>
                        <p:par>
                          <p:cTn id="401" fill="hold">
                            <p:stCondLst>
                              <p:cond delay="0"/>
                            </p:stCondLst>
                            <p:childTnLst>
                              <p:par>
                                <p:cTn id="402" presetID="1" presetClass="entr" presetSubtype="0" fill="hold" nodeType="afterEffect">
                                  <p:stCondLst>
                                    <p:cond delay="0"/>
                                  </p:stCondLst>
                                  <p:childTnLst>
                                    <p:set>
                                      <p:cBhvr>
                                        <p:cTn id="403" dur="1" fill="hold">
                                          <p:stCondLst>
                                            <p:cond delay="0"/>
                                          </p:stCondLst>
                                        </p:cTn>
                                        <p:tgtEl>
                                          <p:spTgt spid="43"/>
                                        </p:tgtEl>
                                        <p:attrNameLst>
                                          <p:attrName>style.visibility</p:attrName>
                                        </p:attrNameLst>
                                      </p:cBhvr>
                                      <p:to>
                                        <p:strVal val="visible"/>
                                      </p:to>
                                    </p:set>
                                  </p:childTnLst>
                                </p:cTn>
                              </p:par>
                            </p:childTnLst>
                          </p:cTn>
                        </p:par>
                      </p:childTnLst>
                    </p:cTn>
                  </p:par>
                  <p:par>
                    <p:cTn id="404" fill="hold">
                      <p:stCondLst>
                        <p:cond delay="indefinite"/>
                      </p:stCondLst>
                      <p:childTnLst>
                        <p:par>
                          <p:cTn id="405" fill="hold">
                            <p:stCondLst>
                              <p:cond delay="0"/>
                            </p:stCondLst>
                            <p:childTnLst>
                              <p:par>
                                <p:cTn id="406" presetID="1" presetClass="exit" presetSubtype="0" fill="hold" grpId="1" nodeType="clickEffect">
                                  <p:stCondLst>
                                    <p:cond delay="0"/>
                                  </p:stCondLst>
                                  <p:childTnLst>
                                    <p:set>
                                      <p:cBhvr>
                                        <p:cTn id="407" dur="1" fill="hold">
                                          <p:stCondLst>
                                            <p:cond delay="0"/>
                                          </p:stCondLst>
                                        </p:cTn>
                                        <p:tgtEl>
                                          <p:spTgt spid="79"/>
                                        </p:tgtEl>
                                        <p:attrNameLst>
                                          <p:attrName>style.visibility</p:attrName>
                                        </p:attrNameLst>
                                      </p:cBhvr>
                                      <p:to>
                                        <p:strVal val="hidden"/>
                                      </p:to>
                                    </p:set>
                                  </p:childTnLst>
                                </p:cTn>
                              </p:par>
                            </p:childTnLst>
                          </p:cTn>
                        </p:par>
                        <p:par>
                          <p:cTn id="408" fill="hold">
                            <p:stCondLst>
                              <p:cond delay="0"/>
                            </p:stCondLst>
                            <p:childTnLst>
                              <p:par>
                                <p:cTn id="409" presetID="31" presetClass="entr" presetSubtype="0" fill="hold" grpId="0" nodeType="afterEffect">
                                  <p:stCondLst>
                                    <p:cond delay="0"/>
                                  </p:stCondLst>
                                  <p:childTnLst>
                                    <p:set>
                                      <p:cBhvr>
                                        <p:cTn id="410" dur="1" fill="hold">
                                          <p:stCondLst>
                                            <p:cond delay="0"/>
                                          </p:stCondLst>
                                        </p:cTn>
                                        <p:tgtEl>
                                          <p:spTgt spid="85"/>
                                        </p:tgtEl>
                                        <p:attrNameLst>
                                          <p:attrName>style.visibility</p:attrName>
                                        </p:attrNameLst>
                                      </p:cBhvr>
                                      <p:to>
                                        <p:strVal val="visible"/>
                                      </p:to>
                                    </p:set>
                                    <p:anim calcmode="lin" valueType="num">
                                      <p:cBhvr>
                                        <p:cTn id="411" dur="1000" fill="hold"/>
                                        <p:tgtEl>
                                          <p:spTgt spid="85"/>
                                        </p:tgtEl>
                                        <p:attrNameLst>
                                          <p:attrName>ppt_w</p:attrName>
                                        </p:attrNameLst>
                                      </p:cBhvr>
                                      <p:tavLst>
                                        <p:tav tm="0">
                                          <p:val>
                                            <p:fltVal val="0"/>
                                          </p:val>
                                        </p:tav>
                                        <p:tav tm="100000">
                                          <p:val>
                                            <p:strVal val="#ppt_w"/>
                                          </p:val>
                                        </p:tav>
                                      </p:tavLst>
                                    </p:anim>
                                    <p:anim calcmode="lin" valueType="num">
                                      <p:cBhvr>
                                        <p:cTn id="412" dur="1000" fill="hold"/>
                                        <p:tgtEl>
                                          <p:spTgt spid="85"/>
                                        </p:tgtEl>
                                        <p:attrNameLst>
                                          <p:attrName>ppt_h</p:attrName>
                                        </p:attrNameLst>
                                      </p:cBhvr>
                                      <p:tavLst>
                                        <p:tav tm="0">
                                          <p:val>
                                            <p:fltVal val="0"/>
                                          </p:val>
                                        </p:tav>
                                        <p:tav tm="100000">
                                          <p:val>
                                            <p:strVal val="#ppt_h"/>
                                          </p:val>
                                        </p:tav>
                                      </p:tavLst>
                                    </p:anim>
                                    <p:anim calcmode="lin" valueType="num">
                                      <p:cBhvr>
                                        <p:cTn id="413" dur="1000" fill="hold"/>
                                        <p:tgtEl>
                                          <p:spTgt spid="85"/>
                                        </p:tgtEl>
                                        <p:attrNameLst>
                                          <p:attrName>style.rotation</p:attrName>
                                        </p:attrNameLst>
                                      </p:cBhvr>
                                      <p:tavLst>
                                        <p:tav tm="0">
                                          <p:val>
                                            <p:fltVal val="90"/>
                                          </p:val>
                                        </p:tav>
                                        <p:tav tm="100000">
                                          <p:val>
                                            <p:fltVal val="0"/>
                                          </p:val>
                                        </p:tav>
                                      </p:tavLst>
                                    </p:anim>
                                    <p:animEffect transition="in" filter="fade">
                                      <p:cBhvr>
                                        <p:cTn id="414" dur="1000"/>
                                        <p:tgtEl>
                                          <p:spTgt spid="85"/>
                                        </p:tgtEl>
                                      </p:cBhvr>
                                    </p:animEffect>
                                  </p:childTnLst>
                                </p:cTn>
                              </p:par>
                            </p:childTnLst>
                          </p:cTn>
                        </p:par>
                      </p:childTnLst>
                    </p:cTn>
                  </p:par>
                  <p:par>
                    <p:cTn id="415" fill="hold">
                      <p:stCondLst>
                        <p:cond delay="indefinite"/>
                      </p:stCondLst>
                      <p:childTnLst>
                        <p:par>
                          <p:cTn id="416" fill="hold">
                            <p:stCondLst>
                              <p:cond delay="0"/>
                            </p:stCondLst>
                            <p:childTnLst>
                              <p:par>
                                <p:cTn id="417" presetID="1" presetClass="exit" presetSubtype="0" fill="hold" nodeType="clickEffect">
                                  <p:stCondLst>
                                    <p:cond delay="0"/>
                                  </p:stCondLst>
                                  <p:childTnLst>
                                    <p:set>
                                      <p:cBhvr>
                                        <p:cTn id="418" dur="1" fill="hold">
                                          <p:stCondLst>
                                            <p:cond delay="0"/>
                                          </p:stCondLst>
                                        </p:cTn>
                                        <p:tgtEl>
                                          <p:spTgt spid="43"/>
                                        </p:tgtEl>
                                        <p:attrNameLst>
                                          <p:attrName>style.visibility</p:attrName>
                                        </p:attrNameLst>
                                      </p:cBhvr>
                                      <p:to>
                                        <p:strVal val="hidden"/>
                                      </p:to>
                                    </p:set>
                                  </p:childTnLst>
                                </p:cTn>
                              </p:par>
                            </p:childTnLst>
                          </p:cTn>
                        </p:par>
                        <p:par>
                          <p:cTn id="419" fill="hold">
                            <p:stCondLst>
                              <p:cond delay="0"/>
                            </p:stCondLst>
                            <p:childTnLst>
                              <p:par>
                                <p:cTn id="420" presetID="1" presetClass="entr" presetSubtype="0" fill="hold" nodeType="afterEffect">
                                  <p:stCondLst>
                                    <p:cond delay="0"/>
                                  </p:stCondLst>
                                  <p:childTnLst>
                                    <p:set>
                                      <p:cBhvr>
                                        <p:cTn id="421" dur="1" fill="hold">
                                          <p:stCondLst>
                                            <p:cond delay="0"/>
                                          </p:stCondLst>
                                        </p:cTn>
                                        <p:tgtEl>
                                          <p:spTgt spid="37"/>
                                        </p:tgtEl>
                                        <p:attrNameLst>
                                          <p:attrName>style.visibility</p:attrName>
                                        </p:attrNameLst>
                                      </p:cBhvr>
                                      <p:to>
                                        <p:strVal val="visible"/>
                                      </p:to>
                                    </p:set>
                                  </p:childTnLst>
                                </p:cTn>
                              </p:par>
                            </p:childTnLst>
                          </p:cTn>
                        </p:par>
                      </p:childTnLst>
                    </p:cTn>
                  </p:par>
                  <p:par>
                    <p:cTn id="422" fill="hold">
                      <p:stCondLst>
                        <p:cond delay="indefinite"/>
                      </p:stCondLst>
                      <p:childTnLst>
                        <p:par>
                          <p:cTn id="423" fill="hold">
                            <p:stCondLst>
                              <p:cond delay="0"/>
                            </p:stCondLst>
                            <p:childTnLst>
                              <p:par>
                                <p:cTn id="424" presetID="31" presetClass="entr" presetSubtype="0" fill="hold" grpId="0" nodeType="clickEffect">
                                  <p:stCondLst>
                                    <p:cond delay="0"/>
                                  </p:stCondLst>
                                  <p:childTnLst>
                                    <p:set>
                                      <p:cBhvr>
                                        <p:cTn id="425" dur="1" fill="hold">
                                          <p:stCondLst>
                                            <p:cond delay="0"/>
                                          </p:stCondLst>
                                        </p:cTn>
                                        <p:tgtEl>
                                          <p:spTgt spid="84"/>
                                        </p:tgtEl>
                                        <p:attrNameLst>
                                          <p:attrName>style.visibility</p:attrName>
                                        </p:attrNameLst>
                                      </p:cBhvr>
                                      <p:to>
                                        <p:strVal val="visible"/>
                                      </p:to>
                                    </p:set>
                                    <p:anim calcmode="lin" valueType="num">
                                      <p:cBhvr>
                                        <p:cTn id="426" dur="1000" fill="hold"/>
                                        <p:tgtEl>
                                          <p:spTgt spid="84"/>
                                        </p:tgtEl>
                                        <p:attrNameLst>
                                          <p:attrName>ppt_w</p:attrName>
                                        </p:attrNameLst>
                                      </p:cBhvr>
                                      <p:tavLst>
                                        <p:tav tm="0">
                                          <p:val>
                                            <p:fltVal val="0"/>
                                          </p:val>
                                        </p:tav>
                                        <p:tav tm="100000">
                                          <p:val>
                                            <p:strVal val="#ppt_w"/>
                                          </p:val>
                                        </p:tav>
                                      </p:tavLst>
                                    </p:anim>
                                    <p:anim calcmode="lin" valueType="num">
                                      <p:cBhvr>
                                        <p:cTn id="427" dur="1000" fill="hold"/>
                                        <p:tgtEl>
                                          <p:spTgt spid="84"/>
                                        </p:tgtEl>
                                        <p:attrNameLst>
                                          <p:attrName>ppt_h</p:attrName>
                                        </p:attrNameLst>
                                      </p:cBhvr>
                                      <p:tavLst>
                                        <p:tav tm="0">
                                          <p:val>
                                            <p:fltVal val="0"/>
                                          </p:val>
                                        </p:tav>
                                        <p:tav tm="100000">
                                          <p:val>
                                            <p:strVal val="#ppt_h"/>
                                          </p:val>
                                        </p:tav>
                                      </p:tavLst>
                                    </p:anim>
                                    <p:anim calcmode="lin" valueType="num">
                                      <p:cBhvr>
                                        <p:cTn id="428" dur="1000" fill="hold"/>
                                        <p:tgtEl>
                                          <p:spTgt spid="84"/>
                                        </p:tgtEl>
                                        <p:attrNameLst>
                                          <p:attrName>style.rotation</p:attrName>
                                        </p:attrNameLst>
                                      </p:cBhvr>
                                      <p:tavLst>
                                        <p:tav tm="0">
                                          <p:val>
                                            <p:fltVal val="90"/>
                                          </p:val>
                                        </p:tav>
                                        <p:tav tm="100000">
                                          <p:val>
                                            <p:fltVal val="0"/>
                                          </p:val>
                                        </p:tav>
                                      </p:tavLst>
                                    </p:anim>
                                    <p:animEffect transition="in" filter="fade">
                                      <p:cBhvr>
                                        <p:cTn id="429" dur="1000"/>
                                        <p:tgtEl>
                                          <p:spTgt spid="84"/>
                                        </p:tgtEl>
                                      </p:cBhvr>
                                    </p:animEffect>
                                  </p:childTnLst>
                                </p:cTn>
                              </p:par>
                            </p:childTnLst>
                          </p:cTn>
                        </p:par>
                      </p:childTnLst>
                    </p:cTn>
                  </p:par>
                  <p:par>
                    <p:cTn id="430" fill="hold">
                      <p:stCondLst>
                        <p:cond delay="indefinite"/>
                      </p:stCondLst>
                      <p:childTnLst>
                        <p:par>
                          <p:cTn id="431" fill="hold">
                            <p:stCondLst>
                              <p:cond delay="0"/>
                            </p:stCondLst>
                            <p:childTnLst>
                              <p:par>
                                <p:cTn id="432" presetID="1" presetClass="exit" presetSubtype="0" fill="hold" nodeType="clickEffect">
                                  <p:stCondLst>
                                    <p:cond delay="0"/>
                                  </p:stCondLst>
                                  <p:childTnLst>
                                    <p:set>
                                      <p:cBhvr>
                                        <p:cTn id="433" dur="1" fill="hold">
                                          <p:stCondLst>
                                            <p:cond delay="0"/>
                                          </p:stCondLst>
                                        </p:cTn>
                                        <p:tgtEl>
                                          <p:spTgt spid="37"/>
                                        </p:tgtEl>
                                        <p:attrNameLst>
                                          <p:attrName>style.visibility</p:attrName>
                                        </p:attrNameLst>
                                      </p:cBhvr>
                                      <p:to>
                                        <p:strVal val="hidden"/>
                                      </p:to>
                                    </p:set>
                                  </p:childTnLst>
                                </p:cTn>
                              </p:par>
                            </p:childTnLst>
                          </p:cTn>
                        </p:par>
                      </p:childTnLst>
                    </p:cTn>
                  </p:par>
                  <p:par>
                    <p:cTn id="434" fill="hold">
                      <p:stCondLst>
                        <p:cond delay="indefinite"/>
                      </p:stCondLst>
                      <p:childTnLst>
                        <p:par>
                          <p:cTn id="435" fill="hold">
                            <p:stCondLst>
                              <p:cond delay="0"/>
                            </p:stCondLst>
                            <p:childTnLst>
                              <p:par>
                                <p:cTn id="436" presetID="1" presetClass="exit" presetSubtype="0" fill="hold" nodeType="clickEffect">
                                  <p:stCondLst>
                                    <p:cond delay="0"/>
                                  </p:stCondLst>
                                  <p:childTnLst>
                                    <p:set>
                                      <p:cBhvr>
                                        <p:cTn id="437" dur="1" fill="hold">
                                          <p:stCondLst>
                                            <p:cond delay="0"/>
                                          </p:stCondLst>
                                        </p:cTn>
                                        <p:tgtEl>
                                          <p:spTgt spid="25"/>
                                        </p:tgtEl>
                                        <p:attrNameLst>
                                          <p:attrName>style.visibility</p:attrName>
                                        </p:attrNameLst>
                                      </p:cBhvr>
                                      <p:to>
                                        <p:strVal val="hidden"/>
                                      </p:to>
                                    </p:set>
                                  </p:childTnLst>
                                </p:cTn>
                              </p:par>
                            </p:childTnLst>
                          </p:cTn>
                        </p:par>
                        <p:par>
                          <p:cTn id="438" fill="hold">
                            <p:stCondLst>
                              <p:cond delay="0"/>
                            </p:stCondLst>
                            <p:childTnLst>
                              <p:par>
                                <p:cTn id="439" presetID="1" presetClass="exit" presetSubtype="0" fill="hold" grpId="1" nodeType="afterEffect">
                                  <p:stCondLst>
                                    <p:cond delay="0"/>
                                  </p:stCondLst>
                                  <p:childTnLst>
                                    <p:set>
                                      <p:cBhvr>
                                        <p:cTn id="440" dur="1" fill="hold">
                                          <p:stCondLst>
                                            <p:cond delay="0"/>
                                          </p:stCondLst>
                                        </p:cTn>
                                        <p:tgtEl>
                                          <p:spTgt spid="106"/>
                                        </p:tgtEl>
                                        <p:attrNameLst>
                                          <p:attrName>style.visibility</p:attrName>
                                        </p:attrNameLst>
                                      </p:cBhvr>
                                      <p:to>
                                        <p:strVal val="hidden"/>
                                      </p:to>
                                    </p:set>
                                  </p:childTnLst>
                                </p:cTn>
                              </p:par>
                            </p:childTnLst>
                          </p:cTn>
                        </p:par>
                        <p:par>
                          <p:cTn id="441" fill="hold">
                            <p:stCondLst>
                              <p:cond delay="0"/>
                            </p:stCondLst>
                            <p:childTnLst>
                              <p:par>
                                <p:cTn id="442" presetID="1" presetClass="entr" presetSubtype="0" fill="hold" nodeType="afterEffect">
                                  <p:stCondLst>
                                    <p:cond delay="0"/>
                                  </p:stCondLst>
                                  <p:childTnLst>
                                    <p:set>
                                      <p:cBhvr>
                                        <p:cTn id="443" dur="1" fill="hold">
                                          <p:stCondLst>
                                            <p:cond delay="0"/>
                                          </p:stCondLst>
                                        </p:cTn>
                                        <p:tgtEl>
                                          <p:spTgt spid="28"/>
                                        </p:tgtEl>
                                        <p:attrNameLst>
                                          <p:attrName>style.visibility</p:attrName>
                                        </p:attrNameLst>
                                      </p:cBhvr>
                                      <p:to>
                                        <p:strVal val="visible"/>
                                      </p:to>
                                    </p:set>
                                  </p:childTnLst>
                                </p:cTn>
                              </p:par>
                            </p:childTnLst>
                          </p:cTn>
                        </p:par>
                      </p:childTnLst>
                    </p:cTn>
                  </p:par>
                  <p:par>
                    <p:cTn id="444" fill="hold">
                      <p:stCondLst>
                        <p:cond delay="indefinite"/>
                      </p:stCondLst>
                      <p:childTnLst>
                        <p:par>
                          <p:cTn id="445" fill="hold">
                            <p:stCondLst>
                              <p:cond delay="0"/>
                            </p:stCondLst>
                            <p:childTnLst>
                              <p:par>
                                <p:cTn id="446" presetID="1" presetClass="entr" presetSubtype="0" fill="hold" grpId="0" nodeType="clickEffect">
                                  <p:stCondLst>
                                    <p:cond delay="0"/>
                                  </p:stCondLst>
                                  <p:childTnLst>
                                    <p:set>
                                      <p:cBhvr>
                                        <p:cTn id="447" dur="1" fill="hold">
                                          <p:stCondLst>
                                            <p:cond delay="0"/>
                                          </p:stCondLst>
                                        </p:cTn>
                                        <p:tgtEl>
                                          <p:spTgt spid="107"/>
                                        </p:tgtEl>
                                        <p:attrNameLst>
                                          <p:attrName>style.visibility</p:attrName>
                                        </p:attrNameLst>
                                      </p:cBhvr>
                                      <p:to>
                                        <p:strVal val="visible"/>
                                      </p:to>
                                    </p:set>
                                  </p:childTnLst>
                                </p:cTn>
                              </p:par>
                            </p:childTnLst>
                          </p:cTn>
                        </p:par>
                      </p:childTnLst>
                    </p:cTn>
                  </p:par>
                  <p:par>
                    <p:cTn id="448" fill="hold">
                      <p:stCondLst>
                        <p:cond delay="indefinite"/>
                      </p:stCondLst>
                      <p:childTnLst>
                        <p:par>
                          <p:cTn id="449" fill="hold">
                            <p:stCondLst>
                              <p:cond delay="0"/>
                            </p:stCondLst>
                            <p:childTnLst>
                              <p:par>
                                <p:cTn id="450" presetID="1" presetClass="entr" presetSubtype="0" fill="hold" nodeType="clickEffect">
                                  <p:stCondLst>
                                    <p:cond delay="0"/>
                                  </p:stCondLst>
                                  <p:childTnLst>
                                    <p:set>
                                      <p:cBhvr>
                                        <p:cTn id="451" dur="1" fill="hold">
                                          <p:stCondLst>
                                            <p:cond delay="0"/>
                                          </p:stCondLst>
                                        </p:cTn>
                                        <p:tgtEl>
                                          <p:spTgt spid="55"/>
                                        </p:tgtEl>
                                        <p:attrNameLst>
                                          <p:attrName>style.visibility</p:attrName>
                                        </p:attrNameLst>
                                      </p:cBhvr>
                                      <p:to>
                                        <p:strVal val="visible"/>
                                      </p:to>
                                    </p:set>
                                  </p:childTnLst>
                                </p:cTn>
                              </p:par>
                            </p:childTnLst>
                          </p:cTn>
                        </p:par>
                      </p:childTnLst>
                    </p:cTn>
                  </p:par>
                  <p:par>
                    <p:cTn id="452" fill="hold">
                      <p:stCondLst>
                        <p:cond delay="indefinite"/>
                      </p:stCondLst>
                      <p:childTnLst>
                        <p:par>
                          <p:cTn id="453" fill="hold">
                            <p:stCondLst>
                              <p:cond delay="0"/>
                            </p:stCondLst>
                            <p:childTnLst>
                              <p:par>
                                <p:cTn id="454" presetID="1" presetClass="exit" presetSubtype="0" fill="hold" grpId="1" nodeType="clickEffect">
                                  <p:stCondLst>
                                    <p:cond delay="0"/>
                                  </p:stCondLst>
                                  <p:childTnLst>
                                    <p:set>
                                      <p:cBhvr>
                                        <p:cTn id="455" dur="1" fill="hold">
                                          <p:stCondLst>
                                            <p:cond delay="0"/>
                                          </p:stCondLst>
                                        </p:cTn>
                                        <p:tgtEl>
                                          <p:spTgt spid="88"/>
                                        </p:tgtEl>
                                        <p:attrNameLst>
                                          <p:attrName>style.visibility</p:attrName>
                                        </p:attrNameLst>
                                      </p:cBhvr>
                                      <p:to>
                                        <p:strVal val="hidden"/>
                                      </p:to>
                                    </p:set>
                                  </p:childTnLst>
                                </p:cTn>
                              </p:par>
                              <p:par>
                                <p:cTn id="456" presetID="1" presetClass="exit" presetSubtype="0" fill="hold" grpId="0" nodeType="withEffect">
                                  <p:stCondLst>
                                    <p:cond delay="0"/>
                                  </p:stCondLst>
                                  <p:childTnLst>
                                    <p:set>
                                      <p:cBhvr>
                                        <p:cTn id="457" dur="1" fill="hold">
                                          <p:stCondLst>
                                            <p:cond delay="0"/>
                                          </p:stCondLst>
                                        </p:cTn>
                                        <p:tgtEl>
                                          <p:spTgt spid="69"/>
                                        </p:tgtEl>
                                        <p:attrNameLst>
                                          <p:attrName>style.visibility</p:attrName>
                                        </p:attrNameLst>
                                      </p:cBhvr>
                                      <p:to>
                                        <p:strVal val="hidden"/>
                                      </p:to>
                                    </p:set>
                                  </p:childTnLst>
                                </p:cTn>
                              </p:par>
                            </p:childTnLst>
                          </p:cTn>
                        </p:par>
                        <p:par>
                          <p:cTn id="458" fill="hold">
                            <p:stCondLst>
                              <p:cond delay="0"/>
                            </p:stCondLst>
                            <p:childTnLst>
                              <p:par>
                                <p:cTn id="459" presetID="31" presetClass="entr" presetSubtype="0" fill="hold" grpId="0" nodeType="afterEffect">
                                  <p:stCondLst>
                                    <p:cond delay="0"/>
                                  </p:stCondLst>
                                  <p:childTnLst>
                                    <p:set>
                                      <p:cBhvr>
                                        <p:cTn id="460" dur="1" fill="hold">
                                          <p:stCondLst>
                                            <p:cond delay="0"/>
                                          </p:stCondLst>
                                        </p:cTn>
                                        <p:tgtEl>
                                          <p:spTgt spid="91"/>
                                        </p:tgtEl>
                                        <p:attrNameLst>
                                          <p:attrName>style.visibility</p:attrName>
                                        </p:attrNameLst>
                                      </p:cBhvr>
                                      <p:to>
                                        <p:strVal val="visible"/>
                                      </p:to>
                                    </p:set>
                                    <p:anim calcmode="lin" valueType="num">
                                      <p:cBhvr>
                                        <p:cTn id="461" dur="1000" fill="hold"/>
                                        <p:tgtEl>
                                          <p:spTgt spid="91"/>
                                        </p:tgtEl>
                                        <p:attrNameLst>
                                          <p:attrName>ppt_w</p:attrName>
                                        </p:attrNameLst>
                                      </p:cBhvr>
                                      <p:tavLst>
                                        <p:tav tm="0">
                                          <p:val>
                                            <p:fltVal val="0"/>
                                          </p:val>
                                        </p:tav>
                                        <p:tav tm="100000">
                                          <p:val>
                                            <p:strVal val="#ppt_w"/>
                                          </p:val>
                                        </p:tav>
                                      </p:tavLst>
                                    </p:anim>
                                    <p:anim calcmode="lin" valueType="num">
                                      <p:cBhvr>
                                        <p:cTn id="462" dur="1000" fill="hold"/>
                                        <p:tgtEl>
                                          <p:spTgt spid="91"/>
                                        </p:tgtEl>
                                        <p:attrNameLst>
                                          <p:attrName>ppt_h</p:attrName>
                                        </p:attrNameLst>
                                      </p:cBhvr>
                                      <p:tavLst>
                                        <p:tav tm="0">
                                          <p:val>
                                            <p:fltVal val="0"/>
                                          </p:val>
                                        </p:tav>
                                        <p:tav tm="100000">
                                          <p:val>
                                            <p:strVal val="#ppt_h"/>
                                          </p:val>
                                        </p:tav>
                                      </p:tavLst>
                                    </p:anim>
                                    <p:anim calcmode="lin" valueType="num">
                                      <p:cBhvr>
                                        <p:cTn id="463" dur="1000" fill="hold"/>
                                        <p:tgtEl>
                                          <p:spTgt spid="91"/>
                                        </p:tgtEl>
                                        <p:attrNameLst>
                                          <p:attrName>style.rotation</p:attrName>
                                        </p:attrNameLst>
                                      </p:cBhvr>
                                      <p:tavLst>
                                        <p:tav tm="0">
                                          <p:val>
                                            <p:fltVal val="90"/>
                                          </p:val>
                                        </p:tav>
                                        <p:tav tm="100000">
                                          <p:val>
                                            <p:fltVal val="0"/>
                                          </p:val>
                                        </p:tav>
                                      </p:tavLst>
                                    </p:anim>
                                    <p:animEffect transition="in" filter="fade">
                                      <p:cBhvr>
                                        <p:cTn id="464" dur="1000"/>
                                        <p:tgtEl>
                                          <p:spTgt spid="91"/>
                                        </p:tgtEl>
                                      </p:cBhvr>
                                    </p:animEffect>
                                  </p:childTnLst>
                                </p:cTn>
                              </p:par>
                            </p:childTnLst>
                          </p:cTn>
                        </p:par>
                      </p:childTnLst>
                    </p:cTn>
                  </p:par>
                  <p:par>
                    <p:cTn id="465" fill="hold">
                      <p:stCondLst>
                        <p:cond delay="indefinite"/>
                      </p:stCondLst>
                      <p:childTnLst>
                        <p:par>
                          <p:cTn id="466" fill="hold">
                            <p:stCondLst>
                              <p:cond delay="0"/>
                            </p:stCondLst>
                            <p:childTnLst>
                              <p:par>
                                <p:cTn id="467" presetID="1" presetClass="exit" presetSubtype="0" fill="hold" nodeType="clickEffect">
                                  <p:stCondLst>
                                    <p:cond delay="0"/>
                                  </p:stCondLst>
                                  <p:childTnLst>
                                    <p:set>
                                      <p:cBhvr>
                                        <p:cTn id="468" dur="1" fill="hold">
                                          <p:stCondLst>
                                            <p:cond delay="0"/>
                                          </p:stCondLst>
                                        </p:cTn>
                                        <p:tgtEl>
                                          <p:spTgt spid="55"/>
                                        </p:tgtEl>
                                        <p:attrNameLst>
                                          <p:attrName>style.visibility</p:attrName>
                                        </p:attrNameLst>
                                      </p:cBhvr>
                                      <p:to>
                                        <p:strVal val="hidden"/>
                                      </p:to>
                                    </p:set>
                                  </p:childTnLst>
                                </p:cTn>
                              </p:par>
                            </p:childTnLst>
                          </p:cTn>
                        </p:par>
                        <p:par>
                          <p:cTn id="469" fill="hold">
                            <p:stCondLst>
                              <p:cond delay="0"/>
                            </p:stCondLst>
                            <p:childTnLst>
                              <p:par>
                                <p:cTn id="470" presetID="1" presetClass="entr" presetSubtype="0" fill="hold" nodeType="afterEffect">
                                  <p:stCondLst>
                                    <p:cond delay="0"/>
                                  </p:stCondLst>
                                  <p:childTnLst>
                                    <p:set>
                                      <p:cBhvr>
                                        <p:cTn id="471" dur="1" fill="hold">
                                          <p:stCondLst>
                                            <p:cond delay="0"/>
                                          </p:stCondLst>
                                        </p:cTn>
                                        <p:tgtEl>
                                          <p:spTgt spid="52"/>
                                        </p:tgtEl>
                                        <p:attrNameLst>
                                          <p:attrName>style.visibility</p:attrName>
                                        </p:attrNameLst>
                                      </p:cBhvr>
                                      <p:to>
                                        <p:strVal val="visible"/>
                                      </p:to>
                                    </p:set>
                                  </p:childTnLst>
                                </p:cTn>
                              </p:par>
                            </p:childTnLst>
                          </p:cTn>
                        </p:par>
                      </p:childTnLst>
                    </p:cTn>
                  </p:par>
                  <p:par>
                    <p:cTn id="472" fill="hold">
                      <p:stCondLst>
                        <p:cond delay="indefinite"/>
                      </p:stCondLst>
                      <p:childTnLst>
                        <p:par>
                          <p:cTn id="473" fill="hold">
                            <p:stCondLst>
                              <p:cond delay="0"/>
                            </p:stCondLst>
                            <p:childTnLst>
                              <p:par>
                                <p:cTn id="474" presetID="1" presetClass="exit" presetSubtype="0" fill="hold" grpId="1" nodeType="clickEffect">
                                  <p:stCondLst>
                                    <p:cond delay="0"/>
                                  </p:stCondLst>
                                  <p:childTnLst>
                                    <p:set>
                                      <p:cBhvr>
                                        <p:cTn id="475" dur="1" fill="hold">
                                          <p:stCondLst>
                                            <p:cond delay="0"/>
                                          </p:stCondLst>
                                        </p:cTn>
                                        <p:tgtEl>
                                          <p:spTgt spid="87"/>
                                        </p:tgtEl>
                                        <p:attrNameLst>
                                          <p:attrName>style.visibility</p:attrName>
                                        </p:attrNameLst>
                                      </p:cBhvr>
                                      <p:to>
                                        <p:strVal val="hidden"/>
                                      </p:to>
                                    </p:set>
                                  </p:childTnLst>
                                </p:cTn>
                              </p:par>
                            </p:childTnLst>
                          </p:cTn>
                        </p:par>
                        <p:par>
                          <p:cTn id="476" fill="hold">
                            <p:stCondLst>
                              <p:cond delay="0"/>
                            </p:stCondLst>
                            <p:childTnLst>
                              <p:par>
                                <p:cTn id="477" presetID="31" presetClass="entr" presetSubtype="0" fill="hold" grpId="0" nodeType="afterEffect">
                                  <p:stCondLst>
                                    <p:cond delay="0"/>
                                  </p:stCondLst>
                                  <p:childTnLst>
                                    <p:set>
                                      <p:cBhvr>
                                        <p:cTn id="478" dur="1" fill="hold">
                                          <p:stCondLst>
                                            <p:cond delay="0"/>
                                          </p:stCondLst>
                                        </p:cTn>
                                        <p:tgtEl>
                                          <p:spTgt spid="90"/>
                                        </p:tgtEl>
                                        <p:attrNameLst>
                                          <p:attrName>style.visibility</p:attrName>
                                        </p:attrNameLst>
                                      </p:cBhvr>
                                      <p:to>
                                        <p:strVal val="visible"/>
                                      </p:to>
                                    </p:set>
                                    <p:anim calcmode="lin" valueType="num">
                                      <p:cBhvr>
                                        <p:cTn id="479" dur="1000" fill="hold"/>
                                        <p:tgtEl>
                                          <p:spTgt spid="90"/>
                                        </p:tgtEl>
                                        <p:attrNameLst>
                                          <p:attrName>ppt_w</p:attrName>
                                        </p:attrNameLst>
                                      </p:cBhvr>
                                      <p:tavLst>
                                        <p:tav tm="0">
                                          <p:val>
                                            <p:fltVal val="0"/>
                                          </p:val>
                                        </p:tav>
                                        <p:tav tm="100000">
                                          <p:val>
                                            <p:strVal val="#ppt_w"/>
                                          </p:val>
                                        </p:tav>
                                      </p:tavLst>
                                    </p:anim>
                                    <p:anim calcmode="lin" valueType="num">
                                      <p:cBhvr>
                                        <p:cTn id="480" dur="1000" fill="hold"/>
                                        <p:tgtEl>
                                          <p:spTgt spid="90"/>
                                        </p:tgtEl>
                                        <p:attrNameLst>
                                          <p:attrName>ppt_h</p:attrName>
                                        </p:attrNameLst>
                                      </p:cBhvr>
                                      <p:tavLst>
                                        <p:tav tm="0">
                                          <p:val>
                                            <p:fltVal val="0"/>
                                          </p:val>
                                        </p:tav>
                                        <p:tav tm="100000">
                                          <p:val>
                                            <p:strVal val="#ppt_h"/>
                                          </p:val>
                                        </p:tav>
                                      </p:tavLst>
                                    </p:anim>
                                    <p:anim calcmode="lin" valueType="num">
                                      <p:cBhvr>
                                        <p:cTn id="481" dur="1000" fill="hold"/>
                                        <p:tgtEl>
                                          <p:spTgt spid="90"/>
                                        </p:tgtEl>
                                        <p:attrNameLst>
                                          <p:attrName>style.rotation</p:attrName>
                                        </p:attrNameLst>
                                      </p:cBhvr>
                                      <p:tavLst>
                                        <p:tav tm="0">
                                          <p:val>
                                            <p:fltVal val="90"/>
                                          </p:val>
                                        </p:tav>
                                        <p:tav tm="100000">
                                          <p:val>
                                            <p:fltVal val="0"/>
                                          </p:val>
                                        </p:tav>
                                      </p:tavLst>
                                    </p:anim>
                                    <p:animEffect transition="in" filter="fade">
                                      <p:cBhvr>
                                        <p:cTn id="482" dur="1000"/>
                                        <p:tgtEl>
                                          <p:spTgt spid="90"/>
                                        </p:tgtEl>
                                      </p:cBhvr>
                                    </p:animEffect>
                                  </p:childTnLst>
                                </p:cTn>
                              </p:par>
                            </p:childTnLst>
                          </p:cTn>
                        </p:par>
                      </p:childTnLst>
                    </p:cTn>
                  </p:par>
                  <p:par>
                    <p:cTn id="483" fill="hold">
                      <p:stCondLst>
                        <p:cond delay="indefinite"/>
                      </p:stCondLst>
                      <p:childTnLst>
                        <p:par>
                          <p:cTn id="484" fill="hold">
                            <p:stCondLst>
                              <p:cond delay="0"/>
                            </p:stCondLst>
                            <p:childTnLst>
                              <p:par>
                                <p:cTn id="485" presetID="1" presetClass="exit" presetSubtype="0" fill="hold" nodeType="clickEffect">
                                  <p:stCondLst>
                                    <p:cond delay="0"/>
                                  </p:stCondLst>
                                  <p:childTnLst>
                                    <p:set>
                                      <p:cBhvr>
                                        <p:cTn id="486" dur="1" fill="hold">
                                          <p:stCondLst>
                                            <p:cond delay="0"/>
                                          </p:stCondLst>
                                        </p:cTn>
                                        <p:tgtEl>
                                          <p:spTgt spid="52"/>
                                        </p:tgtEl>
                                        <p:attrNameLst>
                                          <p:attrName>style.visibility</p:attrName>
                                        </p:attrNameLst>
                                      </p:cBhvr>
                                      <p:to>
                                        <p:strVal val="hidden"/>
                                      </p:to>
                                    </p:set>
                                  </p:childTnLst>
                                </p:cTn>
                              </p:par>
                            </p:childTnLst>
                          </p:cTn>
                        </p:par>
                        <p:par>
                          <p:cTn id="487" fill="hold">
                            <p:stCondLst>
                              <p:cond delay="0"/>
                            </p:stCondLst>
                            <p:childTnLst>
                              <p:par>
                                <p:cTn id="488" presetID="1" presetClass="entr" presetSubtype="0" fill="hold" nodeType="afterEffect">
                                  <p:stCondLst>
                                    <p:cond delay="0"/>
                                  </p:stCondLst>
                                  <p:childTnLst>
                                    <p:set>
                                      <p:cBhvr>
                                        <p:cTn id="489" dur="1" fill="hold">
                                          <p:stCondLst>
                                            <p:cond delay="0"/>
                                          </p:stCondLst>
                                        </p:cTn>
                                        <p:tgtEl>
                                          <p:spTgt spid="49"/>
                                        </p:tgtEl>
                                        <p:attrNameLst>
                                          <p:attrName>style.visibility</p:attrName>
                                        </p:attrNameLst>
                                      </p:cBhvr>
                                      <p:to>
                                        <p:strVal val="visible"/>
                                      </p:to>
                                    </p:set>
                                  </p:childTnLst>
                                </p:cTn>
                              </p:par>
                            </p:childTnLst>
                          </p:cTn>
                        </p:par>
                      </p:childTnLst>
                    </p:cTn>
                  </p:par>
                  <p:par>
                    <p:cTn id="490" fill="hold">
                      <p:stCondLst>
                        <p:cond delay="indefinite"/>
                      </p:stCondLst>
                      <p:childTnLst>
                        <p:par>
                          <p:cTn id="491" fill="hold">
                            <p:stCondLst>
                              <p:cond delay="0"/>
                            </p:stCondLst>
                            <p:childTnLst>
                              <p:par>
                                <p:cTn id="492" presetID="31" presetClass="entr" presetSubtype="0" fill="hold" grpId="0" nodeType="clickEffect">
                                  <p:stCondLst>
                                    <p:cond delay="0"/>
                                  </p:stCondLst>
                                  <p:childTnLst>
                                    <p:set>
                                      <p:cBhvr>
                                        <p:cTn id="493" dur="1" fill="hold">
                                          <p:stCondLst>
                                            <p:cond delay="0"/>
                                          </p:stCondLst>
                                        </p:cTn>
                                        <p:tgtEl>
                                          <p:spTgt spid="89"/>
                                        </p:tgtEl>
                                        <p:attrNameLst>
                                          <p:attrName>style.visibility</p:attrName>
                                        </p:attrNameLst>
                                      </p:cBhvr>
                                      <p:to>
                                        <p:strVal val="visible"/>
                                      </p:to>
                                    </p:set>
                                    <p:anim calcmode="lin" valueType="num">
                                      <p:cBhvr>
                                        <p:cTn id="494" dur="1000" fill="hold"/>
                                        <p:tgtEl>
                                          <p:spTgt spid="89"/>
                                        </p:tgtEl>
                                        <p:attrNameLst>
                                          <p:attrName>ppt_w</p:attrName>
                                        </p:attrNameLst>
                                      </p:cBhvr>
                                      <p:tavLst>
                                        <p:tav tm="0">
                                          <p:val>
                                            <p:fltVal val="0"/>
                                          </p:val>
                                        </p:tav>
                                        <p:tav tm="100000">
                                          <p:val>
                                            <p:strVal val="#ppt_w"/>
                                          </p:val>
                                        </p:tav>
                                      </p:tavLst>
                                    </p:anim>
                                    <p:anim calcmode="lin" valueType="num">
                                      <p:cBhvr>
                                        <p:cTn id="495" dur="1000" fill="hold"/>
                                        <p:tgtEl>
                                          <p:spTgt spid="89"/>
                                        </p:tgtEl>
                                        <p:attrNameLst>
                                          <p:attrName>ppt_h</p:attrName>
                                        </p:attrNameLst>
                                      </p:cBhvr>
                                      <p:tavLst>
                                        <p:tav tm="0">
                                          <p:val>
                                            <p:fltVal val="0"/>
                                          </p:val>
                                        </p:tav>
                                        <p:tav tm="100000">
                                          <p:val>
                                            <p:strVal val="#ppt_h"/>
                                          </p:val>
                                        </p:tav>
                                      </p:tavLst>
                                    </p:anim>
                                    <p:anim calcmode="lin" valueType="num">
                                      <p:cBhvr>
                                        <p:cTn id="496" dur="1000" fill="hold"/>
                                        <p:tgtEl>
                                          <p:spTgt spid="89"/>
                                        </p:tgtEl>
                                        <p:attrNameLst>
                                          <p:attrName>style.rotation</p:attrName>
                                        </p:attrNameLst>
                                      </p:cBhvr>
                                      <p:tavLst>
                                        <p:tav tm="0">
                                          <p:val>
                                            <p:fltVal val="90"/>
                                          </p:val>
                                        </p:tav>
                                        <p:tav tm="100000">
                                          <p:val>
                                            <p:fltVal val="0"/>
                                          </p:val>
                                        </p:tav>
                                      </p:tavLst>
                                    </p:anim>
                                    <p:animEffect transition="in" filter="fade">
                                      <p:cBhvr>
                                        <p:cTn id="497" dur="1000"/>
                                        <p:tgtEl>
                                          <p:spTgt spid="89"/>
                                        </p:tgtEl>
                                      </p:cBhvr>
                                    </p:animEffect>
                                  </p:childTnLst>
                                </p:cTn>
                              </p:par>
                            </p:childTnLst>
                          </p:cTn>
                        </p:par>
                      </p:childTnLst>
                    </p:cTn>
                  </p:par>
                  <p:par>
                    <p:cTn id="498" fill="hold">
                      <p:stCondLst>
                        <p:cond delay="indefinite"/>
                      </p:stCondLst>
                      <p:childTnLst>
                        <p:par>
                          <p:cTn id="499" fill="hold">
                            <p:stCondLst>
                              <p:cond delay="0"/>
                            </p:stCondLst>
                            <p:childTnLst>
                              <p:par>
                                <p:cTn id="500" presetID="1" presetClass="exit" presetSubtype="0" fill="hold" nodeType="clickEffect">
                                  <p:stCondLst>
                                    <p:cond delay="0"/>
                                  </p:stCondLst>
                                  <p:childTnLst>
                                    <p:set>
                                      <p:cBhvr>
                                        <p:cTn id="501" dur="1" fill="hold">
                                          <p:stCondLst>
                                            <p:cond delay="0"/>
                                          </p:stCondLst>
                                        </p:cTn>
                                        <p:tgtEl>
                                          <p:spTgt spid="49"/>
                                        </p:tgtEl>
                                        <p:attrNameLst>
                                          <p:attrName>style.visibility</p:attrName>
                                        </p:attrNameLst>
                                      </p:cBhvr>
                                      <p:to>
                                        <p:strVal val="hidden"/>
                                      </p:to>
                                    </p:set>
                                  </p:childTnLst>
                                </p:cTn>
                              </p:par>
                            </p:childTnLst>
                          </p:cTn>
                        </p:par>
                      </p:childTnLst>
                    </p:cTn>
                  </p:par>
                  <p:par>
                    <p:cTn id="502" fill="hold">
                      <p:stCondLst>
                        <p:cond delay="indefinite"/>
                      </p:stCondLst>
                      <p:childTnLst>
                        <p:par>
                          <p:cTn id="503" fill="hold">
                            <p:stCondLst>
                              <p:cond delay="0"/>
                            </p:stCondLst>
                            <p:childTnLst>
                              <p:par>
                                <p:cTn id="504" presetID="1" presetClass="exit" presetSubtype="0" fill="hold" nodeType="clickEffect">
                                  <p:stCondLst>
                                    <p:cond delay="0"/>
                                  </p:stCondLst>
                                  <p:childTnLst>
                                    <p:set>
                                      <p:cBhvr>
                                        <p:cTn id="505" dur="1" fill="hold">
                                          <p:stCondLst>
                                            <p:cond delay="0"/>
                                          </p:stCondLst>
                                        </p:cTn>
                                        <p:tgtEl>
                                          <p:spTgt spid="28"/>
                                        </p:tgtEl>
                                        <p:attrNameLst>
                                          <p:attrName>style.visibility</p:attrName>
                                        </p:attrNameLst>
                                      </p:cBhvr>
                                      <p:to>
                                        <p:strVal val="hidden"/>
                                      </p:to>
                                    </p:set>
                                  </p:childTnLst>
                                </p:cTn>
                              </p:par>
                            </p:childTnLst>
                          </p:cTn>
                        </p:par>
                        <p:par>
                          <p:cTn id="506" fill="hold">
                            <p:stCondLst>
                              <p:cond delay="0"/>
                            </p:stCondLst>
                            <p:childTnLst>
                              <p:par>
                                <p:cTn id="507" presetID="1" presetClass="exit" presetSubtype="0" fill="hold" grpId="1" nodeType="afterEffect">
                                  <p:stCondLst>
                                    <p:cond delay="0"/>
                                  </p:stCondLst>
                                  <p:childTnLst>
                                    <p:set>
                                      <p:cBhvr>
                                        <p:cTn id="508" dur="1" fill="hold">
                                          <p:stCondLst>
                                            <p:cond delay="0"/>
                                          </p:stCondLst>
                                        </p:cTn>
                                        <p:tgtEl>
                                          <p:spTgt spid="107"/>
                                        </p:tgtEl>
                                        <p:attrNameLst>
                                          <p:attrName>style.visibility</p:attrName>
                                        </p:attrNameLst>
                                      </p:cBhvr>
                                      <p:to>
                                        <p:strVal val="hidden"/>
                                      </p:to>
                                    </p:set>
                                  </p:childTnLst>
                                </p:cTn>
                              </p:par>
                            </p:childTnLst>
                          </p:cTn>
                        </p:par>
                        <p:par>
                          <p:cTn id="509" fill="hold">
                            <p:stCondLst>
                              <p:cond delay="0"/>
                            </p:stCondLst>
                            <p:childTnLst>
                              <p:par>
                                <p:cTn id="510" presetID="1" presetClass="entr" presetSubtype="0" fill="hold" nodeType="afterEffect">
                                  <p:stCondLst>
                                    <p:cond delay="0"/>
                                  </p:stCondLst>
                                  <p:childTnLst>
                                    <p:set>
                                      <p:cBhvr>
                                        <p:cTn id="511" dur="1" fill="hold">
                                          <p:stCondLst>
                                            <p:cond delay="0"/>
                                          </p:stCondLst>
                                        </p:cTn>
                                        <p:tgtEl>
                                          <p:spTgt spid="31"/>
                                        </p:tgtEl>
                                        <p:attrNameLst>
                                          <p:attrName>style.visibility</p:attrName>
                                        </p:attrNameLst>
                                      </p:cBhvr>
                                      <p:to>
                                        <p:strVal val="visible"/>
                                      </p:to>
                                    </p:set>
                                  </p:childTnLst>
                                </p:cTn>
                              </p:par>
                            </p:childTnLst>
                          </p:cTn>
                        </p:par>
                      </p:childTnLst>
                    </p:cTn>
                  </p:par>
                  <p:par>
                    <p:cTn id="512" fill="hold">
                      <p:stCondLst>
                        <p:cond delay="indefinite"/>
                      </p:stCondLst>
                      <p:childTnLst>
                        <p:par>
                          <p:cTn id="513" fill="hold">
                            <p:stCondLst>
                              <p:cond delay="0"/>
                            </p:stCondLst>
                            <p:childTnLst>
                              <p:par>
                                <p:cTn id="514" presetID="1" presetClass="entr" presetSubtype="0" fill="hold" grpId="0" nodeType="clickEffect">
                                  <p:stCondLst>
                                    <p:cond delay="0"/>
                                  </p:stCondLst>
                                  <p:childTnLst>
                                    <p:set>
                                      <p:cBhvr>
                                        <p:cTn id="515" dur="1" fill="hold">
                                          <p:stCondLst>
                                            <p:cond delay="0"/>
                                          </p:stCondLst>
                                        </p:cTn>
                                        <p:tgtEl>
                                          <p:spTgt spid="108"/>
                                        </p:tgtEl>
                                        <p:attrNameLst>
                                          <p:attrName>style.visibility</p:attrName>
                                        </p:attrNameLst>
                                      </p:cBhvr>
                                      <p:to>
                                        <p:strVal val="visible"/>
                                      </p:to>
                                    </p:set>
                                  </p:childTnLst>
                                </p:cTn>
                              </p:par>
                            </p:childTnLst>
                          </p:cTn>
                        </p:par>
                      </p:childTnLst>
                    </p:cTn>
                  </p:par>
                  <p:par>
                    <p:cTn id="516" fill="hold">
                      <p:stCondLst>
                        <p:cond delay="indefinite"/>
                      </p:stCondLst>
                      <p:childTnLst>
                        <p:par>
                          <p:cTn id="517" fill="hold">
                            <p:stCondLst>
                              <p:cond delay="0"/>
                            </p:stCondLst>
                            <p:childTnLst>
                              <p:par>
                                <p:cTn id="518" presetID="1" presetClass="entr" presetSubtype="0" fill="hold" nodeType="clickEffect">
                                  <p:stCondLst>
                                    <p:cond delay="0"/>
                                  </p:stCondLst>
                                  <p:childTnLst>
                                    <p:set>
                                      <p:cBhvr>
                                        <p:cTn id="519" dur="1" fill="hold">
                                          <p:stCondLst>
                                            <p:cond delay="0"/>
                                          </p:stCondLst>
                                        </p:cTn>
                                        <p:tgtEl>
                                          <p:spTgt spid="58"/>
                                        </p:tgtEl>
                                        <p:attrNameLst>
                                          <p:attrName>style.visibility</p:attrName>
                                        </p:attrNameLst>
                                      </p:cBhvr>
                                      <p:to>
                                        <p:strVal val="visible"/>
                                      </p:to>
                                    </p:set>
                                  </p:childTnLst>
                                </p:cTn>
                              </p:par>
                            </p:childTnLst>
                          </p:cTn>
                        </p:par>
                      </p:childTnLst>
                    </p:cTn>
                  </p:par>
                  <p:par>
                    <p:cTn id="520" fill="hold">
                      <p:stCondLst>
                        <p:cond delay="indefinite"/>
                      </p:stCondLst>
                      <p:childTnLst>
                        <p:par>
                          <p:cTn id="521" fill="hold">
                            <p:stCondLst>
                              <p:cond delay="0"/>
                            </p:stCondLst>
                            <p:childTnLst>
                              <p:par>
                                <p:cTn id="522" presetID="1" presetClass="exit" presetSubtype="0" fill="hold" grpId="1" nodeType="clickEffect">
                                  <p:stCondLst>
                                    <p:cond delay="0"/>
                                  </p:stCondLst>
                                  <p:childTnLst>
                                    <p:set>
                                      <p:cBhvr>
                                        <p:cTn id="523" dur="1" fill="hold">
                                          <p:stCondLst>
                                            <p:cond delay="0"/>
                                          </p:stCondLst>
                                        </p:cTn>
                                        <p:tgtEl>
                                          <p:spTgt spid="91"/>
                                        </p:tgtEl>
                                        <p:attrNameLst>
                                          <p:attrName>style.visibility</p:attrName>
                                        </p:attrNameLst>
                                      </p:cBhvr>
                                      <p:to>
                                        <p:strVal val="hidden"/>
                                      </p:to>
                                    </p:set>
                                  </p:childTnLst>
                                </p:cTn>
                              </p:par>
                              <p:par>
                                <p:cTn id="524" presetID="1" presetClass="exit" presetSubtype="0" fill="hold" grpId="0" nodeType="withEffect">
                                  <p:stCondLst>
                                    <p:cond delay="0"/>
                                  </p:stCondLst>
                                  <p:childTnLst>
                                    <p:set>
                                      <p:cBhvr>
                                        <p:cTn id="525" dur="1" fill="hold">
                                          <p:stCondLst>
                                            <p:cond delay="0"/>
                                          </p:stCondLst>
                                        </p:cTn>
                                        <p:tgtEl>
                                          <p:spTgt spid="70"/>
                                        </p:tgtEl>
                                        <p:attrNameLst>
                                          <p:attrName>style.visibility</p:attrName>
                                        </p:attrNameLst>
                                      </p:cBhvr>
                                      <p:to>
                                        <p:strVal val="hidden"/>
                                      </p:to>
                                    </p:set>
                                  </p:childTnLst>
                                </p:cTn>
                              </p:par>
                            </p:childTnLst>
                          </p:cTn>
                        </p:par>
                        <p:par>
                          <p:cTn id="526" fill="hold">
                            <p:stCondLst>
                              <p:cond delay="0"/>
                            </p:stCondLst>
                            <p:childTnLst>
                              <p:par>
                                <p:cTn id="527" presetID="31" presetClass="entr" presetSubtype="0" fill="hold" grpId="0" nodeType="afterEffect">
                                  <p:stCondLst>
                                    <p:cond delay="0"/>
                                  </p:stCondLst>
                                  <p:childTnLst>
                                    <p:set>
                                      <p:cBhvr>
                                        <p:cTn id="528" dur="1" fill="hold">
                                          <p:stCondLst>
                                            <p:cond delay="0"/>
                                          </p:stCondLst>
                                        </p:cTn>
                                        <p:tgtEl>
                                          <p:spTgt spid="98"/>
                                        </p:tgtEl>
                                        <p:attrNameLst>
                                          <p:attrName>style.visibility</p:attrName>
                                        </p:attrNameLst>
                                      </p:cBhvr>
                                      <p:to>
                                        <p:strVal val="visible"/>
                                      </p:to>
                                    </p:set>
                                    <p:anim calcmode="lin" valueType="num">
                                      <p:cBhvr>
                                        <p:cTn id="529" dur="1000" fill="hold"/>
                                        <p:tgtEl>
                                          <p:spTgt spid="98"/>
                                        </p:tgtEl>
                                        <p:attrNameLst>
                                          <p:attrName>ppt_w</p:attrName>
                                        </p:attrNameLst>
                                      </p:cBhvr>
                                      <p:tavLst>
                                        <p:tav tm="0">
                                          <p:val>
                                            <p:fltVal val="0"/>
                                          </p:val>
                                        </p:tav>
                                        <p:tav tm="100000">
                                          <p:val>
                                            <p:strVal val="#ppt_w"/>
                                          </p:val>
                                        </p:tav>
                                      </p:tavLst>
                                    </p:anim>
                                    <p:anim calcmode="lin" valueType="num">
                                      <p:cBhvr>
                                        <p:cTn id="530" dur="1000" fill="hold"/>
                                        <p:tgtEl>
                                          <p:spTgt spid="98"/>
                                        </p:tgtEl>
                                        <p:attrNameLst>
                                          <p:attrName>ppt_h</p:attrName>
                                        </p:attrNameLst>
                                      </p:cBhvr>
                                      <p:tavLst>
                                        <p:tav tm="0">
                                          <p:val>
                                            <p:fltVal val="0"/>
                                          </p:val>
                                        </p:tav>
                                        <p:tav tm="100000">
                                          <p:val>
                                            <p:strVal val="#ppt_h"/>
                                          </p:val>
                                        </p:tav>
                                      </p:tavLst>
                                    </p:anim>
                                    <p:anim calcmode="lin" valueType="num">
                                      <p:cBhvr>
                                        <p:cTn id="531" dur="1000" fill="hold"/>
                                        <p:tgtEl>
                                          <p:spTgt spid="98"/>
                                        </p:tgtEl>
                                        <p:attrNameLst>
                                          <p:attrName>style.rotation</p:attrName>
                                        </p:attrNameLst>
                                      </p:cBhvr>
                                      <p:tavLst>
                                        <p:tav tm="0">
                                          <p:val>
                                            <p:fltVal val="90"/>
                                          </p:val>
                                        </p:tav>
                                        <p:tav tm="100000">
                                          <p:val>
                                            <p:fltVal val="0"/>
                                          </p:val>
                                        </p:tav>
                                      </p:tavLst>
                                    </p:anim>
                                    <p:animEffect transition="in" filter="fade">
                                      <p:cBhvr>
                                        <p:cTn id="532" dur="1000"/>
                                        <p:tgtEl>
                                          <p:spTgt spid="98"/>
                                        </p:tgtEl>
                                      </p:cBhvr>
                                    </p:animEffect>
                                  </p:childTnLst>
                                </p:cTn>
                              </p:par>
                            </p:childTnLst>
                          </p:cTn>
                        </p:par>
                      </p:childTnLst>
                    </p:cTn>
                  </p:par>
                  <p:par>
                    <p:cTn id="533" fill="hold">
                      <p:stCondLst>
                        <p:cond delay="indefinite"/>
                      </p:stCondLst>
                      <p:childTnLst>
                        <p:par>
                          <p:cTn id="534" fill="hold">
                            <p:stCondLst>
                              <p:cond delay="0"/>
                            </p:stCondLst>
                            <p:childTnLst>
                              <p:par>
                                <p:cTn id="535" presetID="1" presetClass="exit" presetSubtype="0" fill="hold" nodeType="clickEffect">
                                  <p:stCondLst>
                                    <p:cond delay="0"/>
                                  </p:stCondLst>
                                  <p:childTnLst>
                                    <p:set>
                                      <p:cBhvr>
                                        <p:cTn id="536" dur="1" fill="hold">
                                          <p:stCondLst>
                                            <p:cond delay="0"/>
                                          </p:stCondLst>
                                        </p:cTn>
                                        <p:tgtEl>
                                          <p:spTgt spid="58"/>
                                        </p:tgtEl>
                                        <p:attrNameLst>
                                          <p:attrName>style.visibility</p:attrName>
                                        </p:attrNameLst>
                                      </p:cBhvr>
                                      <p:to>
                                        <p:strVal val="hidden"/>
                                      </p:to>
                                    </p:set>
                                  </p:childTnLst>
                                </p:cTn>
                              </p:par>
                            </p:childTnLst>
                          </p:cTn>
                        </p:par>
                        <p:par>
                          <p:cTn id="537" fill="hold">
                            <p:stCondLst>
                              <p:cond delay="0"/>
                            </p:stCondLst>
                            <p:childTnLst>
                              <p:par>
                                <p:cTn id="538" presetID="1" presetClass="entr" presetSubtype="0" fill="hold" nodeType="afterEffect">
                                  <p:stCondLst>
                                    <p:cond delay="0"/>
                                  </p:stCondLst>
                                  <p:childTnLst>
                                    <p:set>
                                      <p:cBhvr>
                                        <p:cTn id="539" dur="1" fill="hold">
                                          <p:stCondLst>
                                            <p:cond delay="0"/>
                                          </p:stCondLst>
                                        </p:cTn>
                                        <p:tgtEl>
                                          <p:spTgt spid="55"/>
                                        </p:tgtEl>
                                        <p:attrNameLst>
                                          <p:attrName>style.visibility</p:attrName>
                                        </p:attrNameLst>
                                      </p:cBhvr>
                                      <p:to>
                                        <p:strVal val="visible"/>
                                      </p:to>
                                    </p:set>
                                  </p:childTnLst>
                                </p:cTn>
                              </p:par>
                            </p:childTnLst>
                          </p:cTn>
                        </p:par>
                      </p:childTnLst>
                    </p:cTn>
                  </p:par>
                  <p:par>
                    <p:cTn id="540" fill="hold">
                      <p:stCondLst>
                        <p:cond delay="indefinite"/>
                      </p:stCondLst>
                      <p:childTnLst>
                        <p:par>
                          <p:cTn id="541" fill="hold">
                            <p:stCondLst>
                              <p:cond delay="0"/>
                            </p:stCondLst>
                            <p:childTnLst>
                              <p:par>
                                <p:cTn id="542" presetID="1" presetClass="exit" presetSubtype="0" fill="hold" grpId="1" nodeType="clickEffect">
                                  <p:stCondLst>
                                    <p:cond delay="0"/>
                                  </p:stCondLst>
                                  <p:childTnLst>
                                    <p:set>
                                      <p:cBhvr>
                                        <p:cTn id="543" dur="1" fill="hold">
                                          <p:stCondLst>
                                            <p:cond delay="0"/>
                                          </p:stCondLst>
                                        </p:cTn>
                                        <p:tgtEl>
                                          <p:spTgt spid="90"/>
                                        </p:tgtEl>
                                        <p:attrNameLst>
                                          <p:attrName>style.visibility</p:attrName>
                                        </p:attrNameLst>
                                      </p:cBhvr>
                                      <p:to>
                                        <p:strVal val="hidden"/>
                                      </p:to>
                                    </p:set>
                                  </p:childTnLst>
                                </p:cTn>
                              </p:par>
                            </p:childTnLst>
                          </p:cTn>
                        </p:par>
                        <p:par>
                          <p:cTn id="544" fill="hold">
                            <p:stCondLst>
                              <p:cond delay="0"/>
                            </p:stCondLst>
                            <p:childTnLst>
                              <p:par>
                                <p:cTn id="545" presetID="31" presetClass="entr" presetSubtype="0" fill="hold" grpId="0" nodeType="afterEffect">
                                  <p:stCondLst>
                                    <p:cond delay="0"/>
                                  </p:stCondLst>
                                  <p:childTnLst>
                                    <p:set>
                                      <p:cBhvr>
                                        <p:cTn id="546" dur="1" fill="hold">
                                          <p:stCondLst>
                                            <p:cond delay="0"/>
                                          </p:stCondLst>
                                        </p:cTn>
                                        <p:tgtEl>
                                          <p:spTgt spid="97"/>
                                        </p:tgtEl>
                                        <p:attrNameLst>
                                          <p:attrName>style.visibility</p:attrName>
                                        </p:attrNameLst>
                                      </p:cBhvr>
                                      <p:to>
                                        <p:strVal val="visible"/>
                                      </p:to>
                                    </p:set>
                                    <p:anim calcmode="lin" valueType="num">
                                      <p:cBhvr>
                                        <p:cTn id="547" dur="1000" fill="hold"/>
                                        <p:tgtEl>
                                          <p:spTgt spid="97"/>
                                        </p:tgtEl>
                                        <p:attrNameLst>
                                          <p:attrName>ppt_w</p:attrName>
                                        </p:attrNameLst>
                                      </p:cBhvr>
                                      <p:tavLst>
                                        <p:tav tm="0">
                                          <p:val>
                                            <p:fltVal val="0"/>
                                          </p:val>
                                        </p:tav>
                                        <p:tav tm="100000">
                                          <p:val>
                                            <p:strVal val="#ppt_w"/>
                                          </p:val>
                                        </p:tav>
                                      </p:tavLst>
                                    </p:anim>
                                    <p:anim calcmode="lin" valueType="num">
                                      <p:cBhvr>
                                        <p:cTn id="548" dur="1000" fill="hold"/>
                                        <p:tgtEl>
                                          <p:spTgt spid="97"/>
                                        </p:tgtEl>
                                        <p:attrNameLst>
                                          <p:attrName>ppt_h</p:attrName>
                                        </p:attrNameLst>
                                      </p:cBhvr>
                                      <p:tavLst>
                                        <p:tav tm="0">
                                          <p:val>
                                            <p:fltVal val="0"/>
                                          </p:val>
                                        </p:tav>
                                        <p:tav tm="100000">
                                          <p:val>
                                            <p:strVal val="#ppt_h"/>
                                          </p:val>
                                        </p:tav>
                                      </p:tavLst>
                                    </p:anim>
                                    <p:anim calcmode="lin" valueType="num">
                                      <p:cBhvr>
                                        <p:cTn id="549" dur="1000" fill="hold"/>
                                        <p:tgtEl>
                                          <p:spTgt spid="97"/>
                                        </p:tgtEl>
                                        <p:attrNameLst>
                                          <p:attrName>style.rotation</p:attrName>
                                        </p:attrNameLst>
                                      </p:cBhvr>
                                      <p:tavLst>
                                        <p:tav tm="0">
                                          <p:val>
                                            <p:fltVal val="90"/>
                                          </p:val>
                                        </p:tav>
                                        <p:tav tm="100000">
                                          <p:val>
                                            <p:fltVal val="0"/>
                                          </p:val>
                                        </p:tav>
                                      </p:tavLst>
                                    </p:anim>
                                    <p:animEffect transition="in" filter="fade">
                                      <p:cBhvr>
                                        <p:cTn id="550" dur="1000"/>
                                        <p:tgtEl>
                                          <p:spTgt spid="97"/>
                                        </p:tgtEl>
                                      </p:cBhvr>
                                    </p:animEffect>
                                  </p:childTnLst>
                                </p:cTn>
                              </p:par>
                            </p:childTnLst>
                          </p:cTn>
                        </p:par>
                      </p:childTnLst>
                    </p:cTn>
                  </p:par>
                  <p:par>
                    <p:cTn id="551" fill="hold">
                      <p:stCondLst>
                        <p:cond delay="indefinite"/>
                      </p:stCondLst>
                      <p:childTnLst>
                        <p:par>
                          <p:cTn id="552" fill="hold">
                            <p:stCondLst>
                              <p:cond delay="0"/>
                            </p:stCondLst>
                            <p:childTnLst>
                              <p:par>
                                <p:cTn id="553" presetID="1" presetClass="exit" presetSubtype="0" fill="hold" nodeType="clickEffect">
                                  <p:stCondLst>
                                    <p:cond delay="0"/>
                                  </p:stCondLst>
                                  <p:childTnLst>
                                    <p:set>
                                      <p:cBhvr>
                                        <p:cTn id="554" dur="1" fill="hold">
                                          <p:stCondLst>
                                            <p:cond delay="0"/>
                                          </p:stCondLst>
                                        </p:cTn>
                                        <p:tgtEl>
                                          <p:spTgt spid="55"/>
                                        </p:tgtEl>
                                        <p:attrNameLst>
                                          <p:attrName>style.visibility</p:attrName>
                                        </p:attrNameLst>
                                      </p:cBhvr>
                                      <p:to>
                                        <p:strVal val="hidden"/>
                                      </p:to>
                                    </p:set>
                                  </p:childTnLst>
                                </p:cTn>
                              </p:par>
                            </p:childTnLst>
                          </p:cTn>
                        </p:par>
                        <p:par>
                          <p:cTn id="555" fill="hold">
                            <p:stCondLst>
                              <p:cond delay="0"/>
                            </p:stCondLst>
                            <p:childTnLst>
                              <p:par>
                                <p:cTn id="556" presetID="1" presetClass="entr" presetSubtype="0" fill="hold" nodeType="afterEffect">
                                  <p:stCondLst>
                                    <p:cond delay="0"/>
                                  </p:stCondLst>
                                  <p:childTnLst>
                                    <p:set>
                                      <p:cBhvr>
                                        <p:cTn id="557" dur="1" fill="hold">
                                          <p:stCondLst>
                                            <p:cond delay="0"/>
                                          </p:stCondLst>
                                        </p:cTn>
                                        <p:tgtEl>
                                          <p:spTgt spid="52"/>
                                        </p:tgtEl>
                                        <p:attrNameLst>
                                          <p:attrName>style.visibility</p:attrName>
                                        </p:attrNameLst>
                                      </p:cBhvr>
                                      <p:to>
                                        <p:strVal val="visible"/>
                                      </p:to>
                                    </p:set>
                                  </p:childTnLst>
                                </p:cTn>
                              </p:par>
                            </p:childTnLst>
                          </p:cTn>
                        </p:par>
                      </p:childTnLst>
                    </p:cTn>
                  </p:par>
                  <p:par>
                    <p:cTn id="558" fill="hold">
                      <p:stCondLst>
                        <p:cond delay="indefinite"/>
                      </p:stCondLst>
                      <p:childTnLst>
                        <p:par>
                          <p:cTn id="559" fill="hold">
                            <p:stCondLst>
                              <p:cond delay="0"/>
                            </p:stCondLst>
                            <p:childTnLst>
                              <p:par>
                                <p:cTn id="560" presetID="1" presetClass="exit" presetSubtype="0" fill="hold" grpId="1" nodeType="clickEffect">
                                  <p:stCondLst>
                                    <p:cond delay="0"/>
                                  </p:stCondLst>
                                  <p:childTnLst>
                                    <p:set>
                                      <p:cBhvr>
                                        <p:cTn id="561" dur="1" fill="hold">
                                          <p:stCondLst>
                                            <p:cond delay="0"/>
                                          </p:stCondLst>
                                        </p:cTn>
                                        <p:tgtEl>
                                          <p:spTgt spid="89"/>
                                        </p:tgtEl>
                                        <p:attrNameLst>
                                          <p:attrName>style.visibility</p:attrName>
                                        </p:attrNameLst>
                                      </p:cBhvr>
                                      <p:to>
                                        <p:strVal val="hidden"/>
                                      </p:to>
                                    </p:set>
                                  </p:childTnLst>
                                </p:cTn>
                              </p:par>
                            </p:childTnLst>
                          </p:cTn>
                        </p:par>
                        <p:par>
                          <p:cTn id="562" fill="hold">
                            <p:stCondLst>
                              <p:cond delay="0"/>
                            </p:stCondLst>
                            <p:childTnLst>
                              <p:par>
                                <p:cTn id="563" presetID="31" presetClass="entr" presetSubtype="0" fill="hold" grpId="0" nodeType="afterEffect">
                                  <p:stCondLst>
                                    <p:cond delay="0"/>
                                  </p:stCondLst>
                                  <p:childTnLst>
                                    <p:set>
                                      <p:cBhvr>
                                        <p:cTn id="564" dur="1" fill="hold">
                                          <p:stCondLst>
                                            <p:cond delay="0"/>
                                          </p:stCondLst>
                                        </p:cTn>
                                        <p:tgtEl>
                                          <p:spTgt spid="96"/>
                                        </p:tgtEl>
                                        <p:attrNameLst>
                                          <p:attrName>style.visibility</p:attrName>
                                        </p:attrNameLst>
                                      </p:cBhvr>
                                      <p:to>
                                        <p:strVal val="visible"/>
                                      </p:to>
                                    </p:set>
                                    <p:anim calcmode="lin" valueType="num">
                                      <p:cBhvr>
                                        <p:cTn id="565" dur="1000" fill="hold"/>
                                        <p:tgtEl>
                                          <p:spTgt spid="96"/>
                                        </p:tgtEl>
                                        <p:attrNameLst>
                                          <p:attrName>ppt_w</p:attrName>
                                        </p:attrNameLst>
                                      </p:cBhvr>
                                      <p:tavLst>
                                        <p:tav tm="0">
                                          <p:val>
                                            <p:fltVal val="0"/>
                                          </p:val>
                                        </p:tav>
                                        <p:tav tm="100000">
                                          <p:val>
                                            <p:strVal val="#ppt_w"/>
                                          </p:val>
                                        </p:tav>
                                      </p:tavLst>
                                    </p:anim>
                                    <p:anim calcmode="lin" valueType="num">
                                      <p:cBhvr>
                                        <p:cTn id="566" dur="1000" fill="hold"/>
                                        <p:tgtEl>
                                          <p:spTgt spid="96"/>
                                        </p:tgtEl>
                                        <p:attrNameLst>
                                          <p:attrName>ppt_h</p:attrName>
                                        </p:attrNameLst>
                                      </p:cBhvr>
                                      <p:tavLst>
                                        <p:tav tm="0">
                                          <p:val>
                                            <p:fltVal val="0"/>
                                          </p:val>
                                        </p:tav>
                                        <p:tav tm="100000">
                                          <p:val>
                                            <p:strVal val="#ppt_h"/>
                                          </p:val>
                                        </p:tav>
                                      </p:tavLst>
                                    </p:anim>
                                    <p:anim calcmode="lin" valueType="num">
                                      <p:cBhvr>
                                        <p:cTn id="567" dur="1000" fill="hold"/>
                                        <p:tgtEl>
                                          <p:spTgt spid="96"/>
                                        </p:tgtEl>
                                        <p:attrNameLst>
                                          <p:attrName>style.rotation</p:attrName>
                                        </p:attrNameLst>
                                      </p:cBhvr>
                                      <p:tavLst>
                                        <p:tav tm="0">
                                          <p:val>
                                            <p:fltVal val="90"/>
                                          </p:val>
                                        </p:tav>
                                        <p:tav tm="100000">
                                          <p:val>
                                            <p:fltVal val="0"/>
                                          </p:val>
                                        </p:tav>
                                      </p:tavLst>
                                    </p:anim>
                                    <p:animEffect transition="in" filter="fade">
                                      <p:cBhvr>
                                        <p:cTn id="568" dur="1000"/>
                                        <p:tgtEl>
                                          <p:spTgt spid="96"/>
                                        </p:tgtEl>
                                      </p:cBhvr>
                                    </p:animEffect>
                                  </p:childTnLst>
                                </p:cTn>
                              </p:par>
                            </p:childTnLst>
                          </p:cTn>
                        </p:par>
                      </p:childTnLst>
                    </p:cTn>
                  </p:par>
                  <p:par>
                    <p:cTn id="569" fill="hold">
                      <p:stCondLst>
                        <p:cond delay="indefinite"/>
                      </p:stCondLst>
                      <p:childTnLst>
                        <p:par>
                          <p:cTn id="570" fill="hold">
                            <p:stCondLst>
                              <p:cond delay="0"/>
                            </p:stCondLst>
                            <p:childTnLst>
                              <p:par>
                                <p:cTn id="571" presetID="1" presetClass="exit" presetSubtype="0" fill="hold" nodeType="clickEffect">
                                  <p:stCondLst>
                                    <p:cond delay="0"/>
                                  </p:stCondLst>
                                  <p:childTnLst>
                                    <p:set>
                                      <p:cBhvr>
                                        <p:cTn id="572" dur="1" fill="hold">
                                          <p:stCondLst>
                                            <p:cond delay="0"/>
                                          </p:stCondLst>
                                        </p:cTn>
                                        <p:tgtEl>
                                          <p:spTgt spid="52"/>
                                        </p:tgtEl>
                                        <p:attrNameLst>
                                          <p:attrName>style.visibility</p:attrName>
                                        </p:attrNameLst>
                                      </p:cBhvr>
                                      <p:to>
                                        <p:strVal val="hidden"/>
                                      </p:to>
                                    </p:set>
                                  </p:childTnLst>
                                </p:cTn>
                              </p:par>
                            </p:childTnLst>
                          </p:cTn>
                        </p:par>
                        <p:par>
                          <p:cTn id="573" fill="hold">
                            <p:stCondLst>
                              <p:cond delay="0"/>
                            </p:stCondLst>
                            <p:childTnLst>
                              <p:par>
                                <p:cTn id="574" presetID="1" presetClass="entr" presetSubtype="0" fill="hold" nodeType="afterEffect">
                                  <p:stCondLst>
                                    <p:cond delay="0"/>
                                  </p:stCondLst>
                                  <p:childTnLst>
                                    <p:set>
                                      <p:cBhvr>
                                        <p:cTn id="575" dur="1" fill="hold">
                                          <p:stCondLst>
                                            <p:cond delay="0"/>
                                          </p:stCondLst>
                                        </p:cTn>
                                        <p:tgtEl>
                                          <p:spTgt spid="49"/>
                                        </p:tgtEl>
                                        <p:attrNameLst>
                                          <p:attrName>style.visibility</p:attrName>
                                        </p:attrNameLst>
                                      </p:cBhvr>
                                      <p:to>
                                        <p:strVal val="visible"/>
                                      </p:to>
                                    </p:set>
                                  </p:childTnLst>
                                </p:cTn>
                              </p:par>
                            </p:childTnLst>
                          </p:cTn>
                        </p:par>
                      </p:childTnLst>
                    </p:cTn>
                  </p:par>
                  <p:par>
                    <p:cTn id="576" fill="hold">
                      <p:stCondLst>
                        <p:cond delay="indefinite"/>
                      </p:stCondLst>
                      <p:childTnLst>
                        <p:par>
                          <p:cTn id="577" fill="hold">
                            <p:stCondLst>
                              <p:cond delay="0"/>
                            </p:stCondLst>
                            <p:childTnLst>
                              <p:par>
                                <p:cTn id="578" presetID="1" presetClass="exit" presetSubtype="0" fill="hold" grpId="1" nodeType="clickEffect">
                                  <p:stCondLst>
                                    <p:cond delay="0"/>
                                  </p:stCondLst>
                                  <p:childTnLst>
                                    <p:set>
                                      <p:cBhvr>
                                        <p:cTn id="579" dur="1" fill="hold">
                                          <p:stCondLst>
                                            <p:cond delay="0"/>
                                          </p:stCondLst>
                                        </p:cTn>
                                        <p:tgtEl>
                                          <p:spTgt spid="86"/>
                                        </p:tgtEl>
                                        <p:attrNameLst>
                                          <p:attrName>style.visibility</p:attrName>
                                        </p:attrNameLst>
                                      </p:cBhvr>
                                      <p:to>
                                        <p:strVal val="hidden"/>
                                      </p:to>
                                    </p:set>
                                  </p:childTnLst>
                                </p:cTn>
                              </p:par>
                            </p:childTnLst>
                          </p:cTn>
                        </p:par>
                        <p:par>
                          <p:cTn id="580" fill="hold">
                            <p:stCondLst>
                              <p:cond delay="0"/>
                            </p:stCondLst>
                            <p:childTnLst>
                              <p:par>
                                <p:cTn id="581" presetID="31" presetClass="entr" presetSubtype="0" fill="hold" grpId="0" nodeType="afterEffect">
                                  <p:stCondLst>
                                    <p:cond delay="0"/>
                                  </p:stCondLst>
                                  <p:childTnLst>
                                    <p:set>
                                      <p:cBhvr>
                                        <p:cTn id="582" dur="1" fill="hold">
                                          <p:stCondLst>
                                            <p:cond delay="0"/>
                                          </p:stCondLst>
                                        </p:cTn>
                                        <p:tgtEl>
                                          <p:spTgt spid="95"/>
                                        </p:tgtEl>
                                        <p:attrNameLst>
                                          <p:attrName>style.visibility</p:attrName>
                                        </p:attrNameLst>
                                      </p:cBhvr>
                                      <p:to>
                                        <p:strVal val="visible"/>
                                      </p:to>
                                    </p:set>
                                    <p:anim calcmode="lin" valueType="num">
                                      <p:cBhvr>
                                        <p:cTn id="583" dur="1000" fill="hold"/>
                                        <p:tgtEl>
                                          <p:spTgt spid="95"/>
                                        </p:tgtEl>
                                        <p:attrNameLst>
                                          <p:attrName>ppt_w</p:attrName>
                                        </p:attrNameLst>
                                      </p:cBhvr>
                                      <p:tavLst>
                                        <p:tav tm="0">
                                          <p:val>
                                            <p:fltVal val="0"/>
                                          </p:val>
                                        </p:tav>
                                        <p:tav tm="100000">
                                          <p:val>
                                            <p:strVal val="#ppt_w"/>
                                          </p:val>
                                        </p:tav>
                                      </p:tavLst>
                                    </p:anim>
                                    <p:anim calcmode="lin" valueType="num">
                                      <p:cBhvr>
                                        <p:cTn id="584" dur="1000" fill="hold"/>
                                        <p:tgtEl>
                                          <p:spTgt spid="95"/>
                                        </p:tgtEl>
                                        <p:attrNameLst>
                                          <p:attrName>ppt_h</p:attrName>
                                        </p:attrNameLst>
                                      </p:cBhvr>
                                      <p:tavLst>
                                        <p:tav tm="0">
                                          <p:val>
                                            <p:fltVal val="0"/>
                                          </p:val>
                                        </p:tav>
                                        <p:tav tm="100000">
                                          <p:val>
                                            <p:strVal val="#ppt_h"/>
                                          </p:val>
                                        </p:tav>
                                      </p:tavLst>
                                    </p:anim>
                                    <p:anim calcmode="lin" valueType="num">
                                      <p:cBhvr>
                                        <p:cTn id="585" dur="1000" fill="hold"/>
                                        <p:tgtEl>
                                          <p:spTgt spid="95"/>
                                        </p:tgtEl>
                                        <p:attrNameLst>
                                          <p:attrName>style.rotation</p:attrName>
                                        </p:attrNameLst>
                                      </p:cBhvr>
                                      <p:tavLst>
                                        <p:tav tm="0">
                                          <p:val>
                                            <p:fltVal val="90"/>
                                          </p:val>
                                        </p:tav>
                                        <p:tav tm="100000">
                                          <p:val>
                                            <p:fltVal val="0"/>
                                          </p:val>
                                        </p:tav>
                                      </p:tavLst>
                                    </p:anim>
                                    <p:animEffect transition="in" filter="fade">
                                      <p:cBhvr>
                                        <p:cTn id="586" dur="1000"/>
                                        <p:tgtEl>
                                          <p:spTgt spid="95"/>
                                        </p:tgtEl>
                                      </p:cBhvr>
                                    </p:animEffect>
                                  </p:childTnLst>
                                </p:cTn>
                              </p:par>
                            </p:childTnLst>
                          </p:cTn>
                        </p:par>
                      </p:childTnLst>
                    </p:cTn>
                  </p:par>
                  <p:par>
                    <p:cTn id="587" fill="hold">
                      <p:stCondLst>
                        <p:cond delay="indefinite"/>
                      </p:stCondLst>
                      <p:childTnLst>
                        <p:par>
                          <p:cTn id="588" fill="hold">
                            <p:stCondLst>
                              <p:cond delay="0"/>
                            </p:stCondLst>
                            <p:childTnLst>
                              <p:par>
                                <p:cTn id="589" presetID="1" presetClass="exit" presetSubtype="0" fill="hold" nodeType="clickEffect">
                                  <p:stCondLst>
                                    <p:cond delay="0"/>
                                  </p:stCondLst>
                                  <p:childTnLst>
                                    <p:set>
                                      <p:cBhvr>
                                        <p:cTn id="590" dur="1" fill="hold">
                                          <p:stCondLst>
                                            <p:cond delay="0"/>
                                          </p:stCondLst>
                                        </p:cTn>
                                        <p:tgtEl>
                                          <p:spTgt spid="49"/>
                                        </p:tgtEl>
                                        <p:attrNameLst>
                                          <p:attrName>style.visibility</p:attrName>
                                        </p:attrNameLst>
                                      </p:cBhvr>
                                      <p:to>
                                        <p:strVal val="hidden"/>
                                      </p:to>
                                    </p:set>
                                  </p:childTnLst>
                                </p:cTn>
                              </p:par>
                            </p:childTnLst>
                          </p:cTn>
                        </p:par>
                        <p:par>
                          <p:cTn id="591" fill="hold">
                            <p:stCondLst>
                              <p:cond delay="0"/>
                            </p:stCondLst>
                            <p:childTnLst>
                              <p:par>
                                <p:cTn id="592" presetID="1" presetClass="entr" presetSubtype="0" fill="hold" nodeType="afterEffect">
                                  <p:stCondLst>
                                    <p:cond delay="0"/>
                                  </p:stCondLst>
                                  <p:childTnLst>
                                    <p:set>
                                      <p:cBhvr>
                                        <p:cTn id="593" dur="1" fill="hold">
                                          <p:stCondLst>
                                            <p:cond delay="0"/>
                                          </p:stCondLst>
                                        </p:cTn>
                                        <p:tgtEl>
                                          <p:spTgt spid="46"/>
                                        </p:tgtEl>
                                        <p:attrNameLst>
                                          <p:attrName>style.visibility</p:attrName>
                                        </p:attrNameLst>
                                      </p:cBhvr>
                                      <p:to>
                                        <p:strVal val="visible"/>
                                      </p:to>
                                    </p:set>
                                  </p:childTnLst>
                                </p:cTn>
                              </p:par>
                            </p:childTnLst>
                          </p:cTn>
                        </p:par>
                      </p:childTnLst>
                    </p:cTn>
                  </p:par>
                  <p:par>
                    <p:cTn id="594" fill="hold">
                      <p:stCondLst>
                        <p:cond delay="indefinite"/>
                      </p:stCondLst>
                      <p:childTnLst>
                        <p:par>
                          <p:cTn id="595" fill="hold">
                            <p:stCondLst>
                              <p:cond delay="0"/>
                            </p:stCondLst>
                            <p:childTnLst>
                              <p:par>
                                <p:cTn id="596" presetID="1" presetClass="exit" presetSubtype="0" fill="hold" grpId="1" nodeType="clickEffect">
                                  <p:stCondLst>
                                    <p:cond delay="0"/>
                                  </p:stCondLst>
                                  <p:childTnLst>
                                    <p:set>
                                      <p:cBhvr>
                                        <p:cTn id="597" dur="1" fill="hold">
                                          <p:stCondLst>
                                            <p:cond delay="0"/>
                                          </p:stCondLst>
                                        </p:cTn>
                                        <p:tgtEl>
                                          <p:spTgt spid="85"/>
                                        </p:tgtEl>
                                        <p:attrNameLst>
                                          <p:attrName>style.visibility</p:attrName>
                                        </p:attrNameLst>
                                      </p:cBhvr>
                                      <p:to>
                                        <p:strVal val="hidden"/>
                                      </p:to>
                                    </p:set>
                                  </p:childTnLst>
                                </p:cTn>
                              </p:par>
                            </p:childTnLst>
                          </p:cTn>
                        </p:par>
                        <p:par>
                          <p:cTn id="598" fill="hold">
                            <p:stCondLst>
                              <p:cond delay="0"/>
                            </p:stCondLst>
                            <p:childTnLst>
                              <p:par>
                                <p:cTn id="599" presetID="31" presetClass="entr" presetSubtype="0" fill="hold" grpId="0" nodeType="afterEffect">
                                  <p:stCondLst>
                                    <p:cond delay="0"/>
                                  </p:stCondLst>
                                  <p:childTnLst>
                                    <p:set>
                                      <p:cBhvr>
                                        <p:cTn id="600" dur="1" fill="hold">
                                          <p:stCondLst>
                                            <p:cond delay="0"/>
                                          </p:stCondLst>
                                        </p:cTn>
                                        <p:tgtEl>
                                          <p:spTgt spid="94"/>
                                        </p:tgtEl>
                                        <p:attrNameLst>
                                          <p:attrName>style.visibility</p:attrName>
                                        </p:attrNameLst>
                                      </p:cBhvr>
                                      <p:to>
                                        <p:strVal val="visible"/>
                                      </p:to>
                                    </p:set>
                                    <p:anim calcmode="lin" valueType="num">
                                      <p:cBhvr>
                                        <p:cTn id="601" dur="1000" fill="hold"/>
                                        <p:tgtEl>
                                          <p:spTgt spid="94"/>
                                        </p:tgtEl>
                                        <p:attrNameLst>
                                          <p:attrName>ppt_w</p:attrName>
                                        </p:attrNameLst>
                                      </p:cBhvr>
                                      <p:tavLst>
                                        <p:tav tm="0">
                                          <p:val>
                                            <p:fltVal val="0"/>
                                          </p:val>
                                        </p:tav>
                                        <p:tav tm="100000">
                                          <p:val>
                                            <p:strVal val="#ppt_w"/>
                                          </p:val>
                                        </p:tav>
                                      </p:tavLst>
                                    </p:anim>
                                    <p:anim calcmode="lin" valueType="num">
                                      <p:cBhvr>
                                        <p:cTn id="602" dur="1000" fill="hold"/>
                                        <p:tgtEl>
                                          <p:spTgt spid="94"/>
                                        </p:tgtEl>
                                        <p:attrNameLst>
                                          <p:attrName>ppt_h</p:attrName>
                                        </p:attrNameLst>
                                      </p:cBhvr>
                                      <p:tavLst>
                                        <p:tav tm="0">
                                          <p:val>
                                            <p:fltVal val="0"/>
                                          </p:val>
                                        </p:tav>
                                        <p:tav tm="100000">
                                          <p:val>
                                            <p:strVal val="#ppt_h"/>
                                          </p:val>
                                        </p:tav>
                                      </p:tavLst>
                                    </p:anim>
                                    <p:anim calcmode="lin" valueType="num">
                                      <p:cBhvr>
                                        <p:cTn id="603" dur="1000" fill="hold"/>
                                        <p:tgtEl>
                                          <p:spTgt spid="94"/>
                                        </p:tgtEl>
                                        <p:attrNameLst>
                                          <p:attrName>style.rotation</p:attrName>
                                        </p:attrNameLst>
                                      </p:cBhvr>
                                      <p:tavLst>
                                        <p:tav tm="0">
                                          <p:val>
                                            <p:fltVal val="90"/>
                                          </p:val>
                                        </p:tav>
                                        <p:tav tm="100000">
                                          <p:val>
                                            <p:fltVal val="0"/>
                                          </p:val>
                                        </p:tav>
                                      </p:tavLst>
                                    </p:anim>
                                    <p:animEffect transition="in" filter="fade">
                                      <p:cBhvr>
                                        <p:cTn id="604" dur="1000"/>
                                        <p:tgtEl>
                                          <p:spTgt spid="94"/>
                                        </p:tgtEl>
                                      </p:cBhvr>
                                    </p:animEffect>
                                  </p:childTnLst>
                                </p:cTn>
                              </p:par>
                            </p:childTnLst>
                          </p:cTn>
                        </p:par>
                      </p:childTnLst>
                    </p:cTn>
                  </p:par>
                  <p:par>
                    <p:cTn id="605" fill="hold">
                      <p:stCondLst>
                        <p:cond delay="indefinite"/>
                      </p:stCondLst>
                      <p:childTnLst>
                        <p:par>
                          <p:cTn id="606" fill="hold">
                            <p:stCondLst>
                              <p:cond delay="0"/>
                            </p:stCondLst>
                            <p:childTnLst>
                              <p:par>
                                <p:cTn id="607" presetID="1" presetClass="exit" presetSubtype="0" fill="hold" nodeType="clickEffect">
                                  <p:stCondLst>
                                    <p:cond delay="0"/>
                                  </p:stCondLst>
                                  <p:childTnLst>
                                    <p:set>
                                      <p:cBhvr>
                                        <p:cTn id="608" dur="1" fill="hold">
                                          <p:stCondLst>
                                            <p:cond delay="0"/>
                                          </p:stCondLst>
                                        </p:cTn>
                                        <p:tgtEl>
                                          <p:spTgt spid="46"/>
                                        </p:tgtEl>
                                        <p:attrNameLst>
                                          <p:attrName>style.visibility</p:attrName>
                                        </p:attrNameLst>
                                      </p:cBhvr>
                                      <p:to>
                                        <p:strVal val="hidden"/>
                                      </p:to>
                                    </p:set>
                                  </p:childTnLst>
                                </p:cTn>
                              </p:par>
                            </p:childTnLst>
                          </p:cTn>
                        </p:par>
                        <p:par>
                          <p:cTn id="609" fill="hold">
                            <p:stCondLst>
                              <p:cond delay="0"/>
                            </p:stCondLst>
                            <p:childTnLst>
                              <p:par>
                                <p:cTn id="610" presetID="1" presetClass="entr" presetSubtype="0" fill="hold" nodeType="afterEffect">
                                  <p:stCondLst>
                                    <p:cond delay="0"/>
                                  </p:stCondLst>
                                  <p:childTnLst>
                                    <p:set>
                                      <p:cBhvr>
                                        <p:cTn id="611" dur="1" fill="hold">
                                          <p:stCondLst>
                                            <p:cond delay="0"/>
                                          </p:stCondLst>
                                        </p:cTn>
                                        <p:tgtEl>
                                          <p:spTgt spid="43"/>
                                        </p:tgtEl>
                                        <p:attrNameLst>
                                          <p:attrName>style.visibility</p:attrName>
                                        </p:attrNameLst>
                                      </p:cBhvr>
                                      <p:to>
                                        <p:strVal val="visible"/>
                                      </p:to>
                                    </p:set>
                                  </p:childTnLst>
                                </p:cTn>
                              </p:par>
                            </p:childTnLst>
                          </p:cTn>
                        </p:par>
                      </p:childTnLst>
                    </p:cTn>
                  </p:par>
                  <p:par>
                    <p:cTn id="612" fill="hold">
                      <p:stCondLst>
                        <p:cond delay="indefinite"/>
                      </p:stCondLst>
                      <p:childTnLst>
                        <p:par>
                          <p:cTn id="613" fill="hold">
                            <p:stCondLst>
                              <p:cond delay="0"/>
                            </p:stCondLst>
                            <p:childTnLst>
                              <p:par>
                                <p:cTn id="614" presetID="1" presetClass="exit" presetSubtype="0" fill="hold" grpId="1" nodeType="clickEffect">
                                  <p:stCondLst>
                                    <p:cond delay="0"/>
                                  </p:stCondLst>
                                  <p:childTnLst>
                                    <p:set>
                                      <p:cBhvr>
                                        <p:cTn id="615" dur="1" fill="hold">
                                          <p:stCondLst>
                                            <p:cond delay="0"/>
                                          </p:stCondLst>
                                        </p:cTn>
                                        <p:tgtEl>
                                          <p:spTgt spid="84"/>
                                        </p:tgtEl>
                                        <p:attrNameLst>
                                          <p:attrName>style.visibility</p:attrName>
                                        </p:attrNameLst>
                                      </p:cBhvr>
                                      <p:to>
                                        <p:strVal val="hidden"/>
                                      </p:to>
                                    </p:set>
                                  </p:childTnLst>
                                </p:cTn>
                              </p:par>
                            </p:childTnLst>
                          </p:cTn>
                        </p:par>
                        <p:par>
                          <p:cTn id="616" fill="hold">
                            <p:stCondLst>
                              <p:cond delay="0"/>
                            </p:stCondLst>
                            <p:childTnLst>
                              <p:par>
                                <p:cTn id="617" presetID="31" presetClass="entr" presetSubtype="0" fill="hold" grpId="0" nodeType="afterEffect">
                                  <p:stCondLst>
                                    <p:cond delay="0"/>
                                  </p:stCondLst>
                                  <p:childTnLst>
                                    <p:set>
                                      <p:cBhvr>
                                        <p:cTn id="618" dur="1" fill="hold">
                                          <p:stCondLst>
                                            <p:cond delay="0"/>
                                          </p:stCondLst>
                                        </p:cTn>
                                        <p:tgtEl>
                                          <p:spTgt spid="93"/>
                                        </p:tgtEl>
                                        <p:attrNameLst>
                                          <p:attrName>style.visibility</p:attrName>
                                        </p:attrNameLst>
                                      </p:cBhvr>
                                      <p:to>
                                        <p:strVal val="visible"/>
                                      </p:to>
                                    </p:set>
                                    <p:anim calcmode="lin" valueType="num">
                                      <p:cBhvr>
                                        <p:cTn id="619" dur="1000" fill="hold"/>
                                        <p:tgtEl>
                                          <p:spTgt spid="93"/>
                                        </p:tgtEl>
                                        <p:attrNameLst>
                                          <p:attrName>ppt_w</p:attrName>
                                        </p:attrNameLst>
                                      </p:cBhvr>
                                      <p:tavLst>
                                        <p:tav tm="0">
                                          <p:val>
                                            <p:fltVal val="0"/>
                                          </p:val>
                                        </p:tav>
                                        <p:tav tm="100000">
                                          <p:val>
                                            <p:strVal val="#ppt_w"/>
                                          </p:val>
                                        </p:tav>
                                      </p:tavLst>
                                    </p:anim>
                                    <p:anim calcmode="lin" valueType="num">
                                      <p:cBhvr>
                                        <p:cTn id="620" dur="1000" fill="hold"/>
                                        <p:tgtEl>
                                          <p:spTgt spid="93"/>
                                        </p:tgtEl>
                                        <p:attrNameLst>
                                          <p:attrName>ppt_h</p:attrName>
                                        </p:attrNameLst>
                                      </p:cBhvr>
                                      <p:tavLst>
                                        <p:tav tm="0">
                                          <p:val>
                                            <p:fltVal val="0"/>
                                          </p:val>
                                        </p:tav>
                                        <p:tav tm="100000">
                                          <p:val>
                                            <p:strVal val="#ppt_h"/>
                                          </p:val>
                                        </p:tav>
                                      </p:tavLst>
                                    </p:anim>
                                    <p:anim calcmode="lin" valueType="num">
                                      <p:cBhvr>
                                        <p:cTn id="621" dur="1000" fill="hold"/>
                                        <p:tgtEl>
                                          <p:spTgt spid="93"/>
                                        </p:tgtEl>
                                        <p:attrNameLst>
                                          <p:attrName>style.rotation</p:attrName>
                                        </p:attrNameLst>
                                      </p:cBhvr>
                                      <p:tavLst>
                                        <p:tav tm="0">
                                          <p:val>
                                            <p:fltVal val="90"/>
                                          </p:val>
                                        </p:tav>
                                        <p:tav tm="100000">
                                          <p:val>
                                            <p:fltVal val="0"/>
                                          </p:val>
                                        </p:tav>
                                      </p:tavLst>
                                    </p:anim>
                                    <p:animEffect transition="in" filter="fade">
                                      <p:cBhvr>
                                        <p:cTn id="622" dur="1000"/>
                                        <p:tgtEl>
                                          <p:spTgt spid="93"/>
                                        </p:tgtEl>
                                      </p:cBhvr>
                                    </p:animEffect>
                                  </p:childTnLst>
                                </p:cTn>
                              </p:par>
                            </p:childTnLst>
                          </p:cTn>
                        </p:par>
                      </p:childTnLst>
                    </p:cTn>
                  </p:par>
                  <p:par>
                    <p:cTn id="623" fill="hold">
                      <p:stCondLst>
                        <p:cond delay="indefinite"/>
                      </p:stCondLst>
                      <p:childTnLst>
                        <p:par>
                          <p:cTn id="624" fill="hold">
                            <p:stCondLst>
                              <p:cond delay="0"/>
                            </p:stCondLst>
                            <p:childTnLst>
                              <p:par>
                                <p:cTn id="625" presetID="1" presetClass="exit" presetSubtype="0" fill="hold" nodeType="clickEffect">
                                  <p:stCondLst>
                                    <p:cond delay="0"/>
                                  </p:stCondLst>
                                  <p:childTnLst>
                                    <p:set>
                                      <p:cBhvr>
                                        <p:cTn id="626" dur="1" fill="hold">
                                          <p:stCondLst>
                                            <p:cond delay="0"/>
                                          </p:stCondLst>
                                        </p:cTn>
                                        <p:tgtEl>
                                          <p:spTgt spid="43"/>
                                        </p:tgtEl>
                                        <p:attrNameLst>
                                          <p:attrName>style.visibility</p:attrName>
                                        </p:attrNameLst>
                                      </p:cBhvr>
                                      <p:to>
                                        <p:strVal val="hidden"/>
                                      </p:to>
                                    </p:set>
                                  </p:childTnLst>
                                </p:cTn>
                              </p:par>
                            </p:childTnLst>
                          </p:cTn>
                        </p:par>
                        <p:par>
                          <p:cTn id="627" fill="hold">
                            <p:stCondLst>
                              <p:cond delay="0"/>
                            </p:stCondLst>
                            <p:childTnLst>
                              <p:par>
                                <p:cTn id="628" presetID="1" presetClass="entr" presetSubtype="0" fill="hold" nodeType="afterEffect">
                                  <p:stCondLst>
                                    <p:cond delay="0"/>
                                  </p:stCondLst>
                                  <p:childTnLst>
                                    <p:set>
                                      <p:cBhvr>
                                        <p:cTn id="629" dur="1" fill="hold">
                                          <p:stCondLst>
                                            <p:cond delay="0"/>
                                          </p:stCondLst>
                                        </p:cTn>
                                        <p:tgtEl>
                                          <p:spTgt spid="37"/>
                                        </p:tgtEl>
                                        <p:attrNameLst>
                                          <p:attrName>style.visibility</p:attrName>
                                        </p:attrNameLst>
                                      </p:cBhvr>
                                      <p:to>
                                        <p:strVal val="visible"/>
                                      </p:to>
                                    </p:set>
                                  </p:childTnLst>
                                </p:cTn>
                              </p:par>
                            </p:childTnLst>
                          </p:cTn>
                        </p:par>
                      </p:childTnLst>
                    </p:cTn>
                  </p:par>
                  <p:par>
                    <p:cTn id="630" fill="hold">
                      <p:stCondLst>
                        <p:cond delay="indefinite"/>
                      </p:stCondLst>
                      <p:childTnLst>
                        <p:par>
                          <p:cTn id="631" fill="hold">
                            <p:stCondLst>
                              <p:cond delay="0"/>
                            </p:stCondLst>
                            <p:childTnLst>
                              <p:par>
                                <p:cTn id="632" presetID="31" presetClass="entr" presetSubtype="0" fill="hold" grpId="0" nodeType="clickEffect">
                                  <p:stCondLst>
                                    <p:cond delay="0"/>
                                  </p:stCondLst>
                                  <p:childTnLst>
                                    <p:set>
                                      <p:cBhvr>
                                        <p:cTn id="633" dur="1" fill="hold">
                                          <p:stCondLst>
                                            <p:cond delay="0"/>
                                          </p:stCondLst>
                                        </p:cTn>
                                        <p:tgtEl>
                                          <p:spTgt spid="92"/>
                                        </p:tgtEl>
                                        <p:attrNameLst>
                                          <p:attrName>style.visibility</p:attrName>
                                        </p:attrNameLst>
                                      </p:cBhvr>
                                      <p:to>
                                        <p:strVal val="visible"/>
                                      </p:to>
                                    </p:set>
                                    <p:anim calcmode="lin" valueType="num">
                                      <p:cBhvr>
                                        <p:cTn id="634" dur="1000" fill="hold"/>
                                        <p:tgtEl>
                                          <p:spTgt spid="92"/>
                                        </p:tgtEl>
                                        <p:attrNameLst>
                                          <p:attrName>ppt_w</p:attrName>
                                        </p:attrNameLst>
                                      </p:cBhvr>
                                      <p:tavLst>
                                        <p:tav tm="0">
                                          <p:val>
                                            <p:fltVal val="0"/>
                                          </p:val>
                                        </p:tav>
                                        <p:tav tm="100000">
                                          <p:val>
                                            <p:strVal val="#ppt_w"/>
                                          </p:val>
                                        </p:tav>
                                      </p:tavLst>
                                    </p:anim>
                                    <p:anim calcmode="lin" valueType="num">
                                      <p:cBhvr>
                                        <p:cTn id="635" dur="1000" fill="hold"/>
                                        <p:tgtEl>
                                          <p:spTgt spid="92"/>
                                        </p:tgtEl>
                                        <p:attrNameLst>
                                          <p:attrName>ppt_h</p:attrName>
                                        </p:attrNameLst>
                                      </p:cBhvr>
                                      <p:tavLst>
                                        <p:tav tm="0">
                                          <p:val>
                                            <p:fltVal val="0"/>
                                          </p:val>
                                        </p:tav>
                                        <p:tav tm="100000">
                                          <p:val>
                                            <p:strVal val="#ppt_h"/>
                                          </p:val>
                                        </p:tav>
                                      </p:tavLst>
                                    </p:anim>
                                    <p:anim calcmode="lin" valueType="num">
                                      <p:cBhvr>
                                        <p:cTn id="636" dur="1000" fill="hold"/>
                                        <p:tgtEl>
                                          <p:spTgt spid="92"/>
                                        </p:tgtEl>
                                        <p:attrNameLst>
                                          <p:attrName>style.rotation</p:attrName>
                                        </p:attrNameLst>
                                      </p:cBhvr>
                                      <p:tavLst>
                                        <p:tav tm="0">
                                          <p:val>
                                            <p:fltVal val="90"/>
                                          </p:val>
                                        </p:tav>
                                        <p:tav tm="100000">
                                          <p:val>
                                            <p:fltVal val="0"/>
                                          </p:val>
                                        </p:tav>
                                      </p:tavLst>
                                    </p:anim>
                                    <p:animEffect transition="in" filter="fade">
                                      <p:cBhvr>
                                        <p:cTn id="637" dur="1000"/>
                                        <p:tgtEl>
                                          <p:spTgt spid="92"/>
                                        </p:tgtEl>
                                      </p:cBhvr>
                                    </p:animEffect>
                                  </p:childTnLst>
                                </p:cTn>
                              </p:par>
                            </p:childTnLst>
                          </p:cTn>
                        </p:par>
                      </p:childTnLst>
                    </p:cTn>
                  </p:par>
                  <p:par>
                    <p:cTn id="638" fill="hold">
                      <p:stCondLst>
                        <p:cond delay="indefinite"/>
                      </p:stCondLst>
                      <p:childTnLst>
                        <p:par>
                          <p:cTn id="639" fill="hold">
                            <p:stCondLst>
                              <p:cond delay="0"/>
                            </p:stCondLst>
                            <p:childTnLst>
                              <p:par>
                                <p:cTn id="640" presetID="1" presetClass="exit" presetSubtype="0" fill="hold" nodeType="clickEffect">
                                  <p:stCondLst>
                                    <p:cond delay="0"/>
                                  </p:stCondLst>
                                  <p:childTnLst>
                                    <p:set>
                                      <p:cBhvr>
                                        <p:cTn id="641" dur="1" fill="hold">
                                          <p:stCondLst>
                                            <p:cond delay="0"/>
                                          </p:stCondLst>
                                        </p:cTn>
                                        <p:tgtEl>
                                          <p:spTgt spid="37"/>
                                        </p:tgtEl>
                                        <p:attrNameLst>
                                          <p:attrName>style.visibility</p:attrName>
                                        </p:attrNameLst>
                                      </p:cBhvr>
                                      <p:to>
                                        <p:strVal val="hidden"/>
                                      </p:to>
                                    </p:set>
                                  </p:childTnLst>
                                </p:cTn>
                              </p:par>
                            </p:childTnLst>
                          </p:cTn>
                        </p:par>
                      </p:childTnLst>
                    </p:cTn>
                  </p:par>
                  <p:par>
                    <p:cTn id="642" fill="hold">
                      <p:stCondLst>
                        <p:cond delay="indefinite"/>
                      </p:stCondLst>
                      <p:childTnLst>
                        <p:par>
                          <p:cTn id="643" fill="hold">
                            <p:stCondLst>
                              <p:cond delay="0"/>
                            </p:stCondLst>
                            <p:childTnLst>
                              <p:par>
                                <p:cTn id="644" presetID="1" presetClass="exit" presetSubtype="0" fill="hold" nodeType="clickEffect">
                                  <p:stCondLst>
                                    <p:cond delay="0"/>
                                  </p:stCondLst>
                                  <p:childTnLst>
                                    <p:set>
                                      <p:cBhvr>
                                        <p:cTn id="645" dur="1" fill="hold">
                                          <p:stCondLst>
                                            <p:cond delay="0"/>
                                          </p:stCondLst>
                                        </p:cTn>
                                        <p:tgtEl>
                                          <p:spTgt spid="31"/>
                                        </p:tgtEl>
                                        <p:attrNameLst>
                                          <p:attrName>style.visibility</p:attrName>
                                        </p:attrNameLst>
                                      </p:cBhvr>
                                      <p:to>
                                        <p:strVal val="hidden"/>
                                      </p:to>
                                    </p:set>
                                  </p:childTnLst>
                                </p:cTn>
                              </p:par>
                            </p:childTnLst>
                          </p:cTn>
                        </p:par>
                        <p:par>
                          <p:cTn id="646" fill="hold">
                            <p:stCondLst>
                              <p:cond delay="0"/>
                            </p:stCondLst>
                            <p:childTnLst>
                              <p:par>
                                <p:cTn id="647" presetID="1" presetClass="exit" presetSubtype="0" fill="hold" grpId="1" nodeType="afterEffect">
                                  <p:stCondLst>
                                    <p:cond delay="0"/>
                                  </p:stCondLst>
                                  <p:childTnLst>
                                    <p:set>
                                      <p:cBhvr>
                                        <p:cTn id="648" dur="1" fill="hold">
                                          <p:stCondLst>
                                            <p:cond delay="0"/>
                                          </p:stCondLst>
                                        </p:cTn>
                                        <p:tgtEl>
                                          <p:spTgt spid="1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7" grpId="0" animBg="1"/>
      <p:bldP spid="78" grpId="0" animBg="1"/>
      <p:bldP spid="79" grpId="0" animBg="1"/>
      <p:bldP spid="79" grpId="1" animBg="1"/>
      <p:bldP spid="80" grpId="0" animBg="1"/>
      <p:bldP spid="80" grpId="1" animBg="1"/>
      <p:bldP spid="81" grpId="0" animBg="1"/>
      <p:bldP spid="81" grpId="1" animBg="1"/>
      <p:bldP spid="82" grpId="0" animBg="1"/>
      <p:bldP spid="82" grpId="1" animBg="1"/>
      <p:bldP spid="83" grpId="0" animBg="1"/>
      <p:bldP spid="83" grpId="1" animBg="1"/>
      <p:bldP spid="84" grpId="0" animBg="1"/>
      <p:bldP spid="84" grpId="1" animBg="1"/>
      <p:bldP spid="85" grpId="0" animBg="1"/>
      <p:bldP spid="85" grpId="1" animBg="1"/>
      <p:bldP spid="86" grpId="0" animBg="1"/>
      <p:bldP spid="86" grpId="1" animBg="1"/>
      <p:bldP spid="87" grpId="0" animBg="1"/>
      <p:bldP spid="87" grpId="1" animBg="1"/>
      <p:bldP spid="88" grpId="0" animBg="1"/>
      <p:bldP spid="88" grpId="1" animBg="1"/>
      <p:bldP spid="89" grpId="0" animBg="1"/>
      <p:bldP spid="89" grpId="1" animBg="1"/>
      <p:bldP spid="90" grpId="0" animBg="1"/>
      <p:bldP spid="90" grpId="1" animBg="1"/>
      <p:bldP spid="91" grpId="0" animBg="1"/>
      <p:bldP spid="91" grpId="1" animBg="1"/>
      <p:bldP spid="92" grpId="0" animBg="1"/>
      <p:bldP spid="93" grpId="0" animBg="1"/>
      <p:bldP spid="94" grpId="0" animBg="1"/>
      <p:bldP spid="95" grpId="0" animBg="1"/>
      <p:bldP spid="96" grpId="0" animBg="1"/>
      <p:bldP spid="97" grpId="0" animBg="1"/>
      <p:bldP spid="98" grpId="0" animBg="1"/>
      <p:bldP spid="100" grpId="0" animBg="1"/>
      <p:bldP spid="100" grpId="1" animBg="1"/>
      <p:bldP spid="101" grpId="0" animBg="1"/>
      <p:bldP spid="101" grpId="1" animBg="1"/>
      <p:bldP spid="102" grpId="0" animBg="1"/>
      <p:bldP spid="102" grpId="1" animBg="1"/>
      <p:bldP spid="103" grpId="0" animBg="1"/>
      <p:bldP spid="103" grpId="1" animBg="1"/>
      <p:bldP spid="104" grpId="0" animBg="1"/>
      <p:bldP spid="104" grpId="1" animBg="1"/>
      <p:bldP spid="105" grpId="0" animBg="1"/>
      <p:bldP spid="105" grpId="1" animBg="1"/>
      <p:bldP spid="106" grpId="0" animBg="1"/>
      <p:bldP spid="106" grpId="1" animBg="1"/>
      <p:bldP spid="107" grpId="0" animBg="1"/>
      <p:bldP spid="107" grpId="1" animBg="1"/>
      <p:bldP spid="108" grpId="0" animBg="1"/>
      <p:bldP spid="108"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0" name="Rectangle 10"/>
          <p:cNvSpPr>
            <a:spLocks noGrp="1" noChangeArrowheads="1"/>
          </p:cNvSpPr>
          <p:nvPr>
            <p:ph type="body" idx="1"/>
          </p:nvPr>
        </p:nvSpPr>
        <p:spPr>
          <a:xfrm>
            <a:off x="609600" y="1476375"/>
            <a:ext cx="11172825" cy="992188"/>
          </a:xfrm>
        </p:spPr>
        <p:txBody>
          <a:bodyPr/>
          <a:lstStyle/>
          <a:p>
            <a:pPr eaLnBrk="1" hangingPunct="1">
              <a:defRPr/>
            </a:pPr>
            <a:r>
              <a:rPr lang="en-US" sz="2800" dirty="0"/>
              <a:t>Time to compute the </a:t>
            </a:r>
            <a:r>
              <a:rPr lang="en-US" sz="2800" b="1" dirty="0">
                <a:solidFill>
                  <a:srgbClr val="080808"/>
                </a:solidFill>
              </a:rPr>
              <a:t>running time</a:t>
            </a:r>
            <a:r>
              <a:rPr lang="en-US" sz="2800" dirty="0"/>
              <a:t> as a function of the </a:t>
            </a:r>
            <a:r>
              <a:rPr lang="en-US" sz="2800" b="1" dirty="0">
                <a:solidFill>
                  <a:srgbClr val="080808"/>
                </a:solidFill>
              </a:rPr>
              <a:t>input size</a:t>
            </a:r>
            <a:r>
              <a:rPr lang="en-US" sz="2800" b="1" dirty="0"/>
              <a:t> </a:t>
            </a:r>
            <a:r>
              <a:rPr lang="en-US" sz="2800" dirty="0"/>
              <a:t>(exact analysis).</a:t>
            </a:r>
          </a:p>
        </p:txBody>
      </p:sp>
      <p:sp>
        <p:nvSpPr>
          <p:cNvPr id="1031"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22C9408B-745F-4524-BA13-9BC7D1ED3C62}" type="slidenum">
              <a:rPr lang="en-US" smtClean="0"/>
              <a:pPr/>
              <a:t>47</a:t>
            </a:fld>
            <a:endParaRPr lang="en-US"/>
          </a:p>
        </p:txBody>
      </p:sp>
      <p:sp>
        <p:nvSpPr>
          <p:cNvPr id="61442" name="Rectangle 2"/>
          <p:cNvSpPr>
            <a:spLocks noGrp="1" noChangeArrowheads="1"/>
          </p:cNvSpPr>
          <p:nvPr>
            <p:ph type="title"/>
          </p:nvPr>
        </p:nvSpPr>
        <p:spPr/>
        <p:txBody>
          <a:bodyPr/>
          <a:lstStyle/>
          <a:p>
            <a:pPr eaLnBrk="1" hangingPunct="1">
              <a:defRPr/>
            </a:pPr>
            <a:r>
              <a:rPr lang="en-US" dirty="0"/>
              <a:t>Analysis of Insertion Sort</a:t>
            </a:r>
          </a:p>
        </p:txBody>
      </p:sp>
      <p:sp>
        <p:nvSpPr>
          <p:cNvPr id="61443" name="Rectangle 3"/>
          <p:cNvSpPr>
            <a:spLocks noChangeArrowheads="1"/>
          </p:cNvSpPr>
          <p:nvPr/>
        </p:nvSpPr>
        <p:spPr bwMode="auto">
          <a:xfrm>
            <a:off x="831850" y="2781300"/>
            <a:ext cx="6978650" cy="3390900"/>
          </a:xfrm>
          <a:prstGeom prst="rect">
            <a:avLst/>
          </a:prstGeom>
          <a:noFill/>
          <a:ln w="12700">
            <a:solidFill>
              <a:schemeClr val="tx1"/>
            </a:solidFill>
            <a:miter lim="800000"/>
            <a:headEnd/>
            <a:tailEnd/>
          </a:ln>
          <a:effectLst/>
        </p:spPr>
        <p:txBody>
          <a:bodyPr>
            <a:spAutoFit/>
          </a:bodyPr>
          <a:lstStyle/>
          <a:p>
            <a:pPr>
              <a:defRPr/>
            </a:pPr>
            <a:br>
              <a:rPr lang="en-US" sz="2400" b="1" dirty="0">
                <a:latin typeface="Courier New" pitchFamily="49" charset="0"/>
              </a:rPr>
            </a:br>
            <a:r>
              <a:rPr lang="en-US" sz="2400" b="1" dirty="0">
                <a:latin typeface="Courier New" pitchFamily="49" charset="0"/>
              </a:rPr>
              <a:t>f</a:t>
            </a:r>
            <a:r>
              <a:rPr lang="en-GB" sz="2400" b="1" dirty="0">
                <a:latin typeface="Courier New" pitchFamily="49" charset="0"/>
              </a:rPr>
              <a:t>or</a:t>
            </a:r>
            <a:r>
              <a:rPr lang="en-US" sz="2400" b="1" dirty="0">
                <a:latin typeface="Courier New" pitchFamily="49" charset="0"/>
              </a:rPr>
              <a:t> </a:t>
            </a:r>
            <a:r>
              <a:rPr lang="en-GB" sz="2400" dirty="0">
                <a:latin typeface="Courier New" pitchFamily="49" charset="0"/>
              </a:rPr>
              <a:t>j </a:t>
            </a:r>
            <a:r>
              <a:rPr lang="en-GB" sz="2400" dirty="0">
                <a:latin typeface="Symbol" pitchFamily="18" charset="2"/>
              </a:rPr>
              <a:t>:= </a:t>
            </a:r>
            <a:r>
              <a:rPr lang="en-GB" sz="2400" dirty="0">
                <a:latin typeface="Courier New" pitchFamily="49" charset="0"/>
              </a:rPr>
              <a:t>2 </a:t>
            </a:r>
            <a:r>
              <a:rPr lang="en-GB" sz="2400" b="1" dirty="0">
                <a:latin typeface="Courier New" pitchFamily="49" charset="0"/>
              </a:rPr>
              <a:t>to </a:t>
            </a:r>
            <a:r>
              <a:rPr lang="en-GB" sz="2400" i="1" dirty="0">
                <a:latin typeface="Courier New" pitchFamily="49" charset="0"/>
              </a:rPr>
              <a:t>n</a:t>
            </a:r>
            <a:r>
              <a:rPr lang="en-GB" sz="2400" dirty="0">
                <a:latin typeface="Courier New" pitchFamily="49" charset="0"/>
              </a:rPr>
              <a:t> </a:t>
            </a:r>
            <a:r>
              <a:rPr lang="en-GB" sz="2400" b="1" dirty="0">
                <a:latin typeface="Courier New" pitchFamily="49" charset="0"/>
              </a:rPr>
              <a:t>do</a:t>
            </a:r>
          </a:p>
          <a:p>
            <a:pPr>
              <a:defRPr/>
            </a:pPr>
            <a:r>
              <a:rPr lang="en-GB" sz="2400" b="1" dirty="0">
                <a:latin typeface="Courier New" pitchFamily="49" charset="0"/>
              </a:rPr>
              <a:t> </a:t>
            </a:r>
            <a:r>
              <a:rPr lang="en-US" sz="2400" b="1" dirty="0">
                <a:latin typeface="Courier New" pitchFamily="49" charset="0"/>
              </a:rPr>
              <a:t> </a:t>
            </a:r>
            <a:r>
              <a:rPr lang="en-GB" sz="2400" dirty="0">
                <a:latin typeface="Courier New" pitchFamily="49" charset="0"/>
              </a:rPr>
              <a:t>key</a:t>
            </a:r>
            <a:r>
              <a:rPr lang="en-GB" sz="2400" dirty="0">
                <a:latin typeface="Symbol" pitchFamily="18" charset="2"/>
              </a:rPr>
              <a:t> := </a:t>
            </a:r>
            <a:r>
              <a:rPr lang="en-GB" sz="2400" dirty="0">
                <a:latin typeface="Courier New" pitchFamily="49" charset="0"/>
              </a:rPr>
              <a:t>A[j]</a:t>
            </a:r>
          </a:p>
          <a:p>
            <a:pPr>
              <a:defRPr/>
            </a:pPr>
            <a:r>
              <a:rPr lang="en-GB" sz="2400" dirty="0">
                <a:latin typeface="Courier New" pitchFamily="49" charset="0"/>
              </a:rPr>
              <a:t>  </a:t>
            </a:r>
            <a:r>
              <a:rPr lang="en-US" sz="2400" b="1" dirty="0">
                <a:solidFill>
                  <a:srgbClr val="080808"/>
                </a:solidFill>
                <a:effectLst>
                  <a:outerShdw blurRad="38100" dist="38100" dir="2700000" algn="tl">
                    <a:srgbClr val="C0C0C0"/>
                  </a:outerShdw>
                </a:effectLst>
              </a:rPr>
              <a:t>// Insert </a:t>
            </a:r>
            <a:r>
              <a:rPr lang="en-GB" sz="2400" b="1" dirty="0">
                <a:solidFill>
                  <a:srgbClr val="080808"/>
                </a:solidFill>
                <a:effectLst>
                  <a:outerShdw blurRad="38100" dist="38100" dir="2700000" algn="tl">
                    <a:srgbClr val="C0C0C0"/>
                  </a:outerShdw>
                </a:effectLst>
              </a:rPr>
              <a:t>A[j]</a:t>
            </a:r>
            <a:r>
              <a:rPr lang="en-US" sz="2400" b="1" dirty="0">
                <a:solidFill>
                  <a:srgbClr val="080808"/>
                </a:solidFill>
                <a:effectLst>
                  <a:outerShdw blurRad="38100" dist="38100" dir="2700000" algn="tl">
                    <a:srgbClr val="C0C0C0"/>
                  </a:outerShdw>
                </a:effectLst>
              </a:rPr>
              <a:t> into </a:t>
            </a:r>
            <a:r>
              <a:rPr lang="en-GB" sz="2400" b="1" dirty="0">
                <a:solidFill>
                  <a:srgbClr val="080808"/>
                </a:solidFill>
                <a:effectLst>
                  <a:outerShdw blurRad="38100" dist="38100" dir="2700000" algn="tl">
                    <a:srgbClr val="C0C0C0"/>
                  </a:outerShdw>
                </a:effectLst>
              </a:rPr>
              <a:t>A[</a:t>
            </a:r>
            <a:r>
              <a:rPr lang="en-US" sz="2400" b="1" dirty="0">
                <a:solidFill>
                  <a:srgbClr val="080808"/>
                </a:solidFill>
                <a:effectLst>
                  <a:outerShdw blurRad="38100" dist="38100" dir="2700000" algn="tl">
                    <a:srgbClr val="C0C0C0"/>
                  </a:outerShdw>
                </a:effectLst>
              </a:rPr>
              <a:t>1..</a:t>
            </a:r>
            <a:r>
              <a:rPr lang="en-GB" sz="2400" b="1" dirty="0">
                <a:solidFill>
                  <a:srgbClr val="080808"/>
                </a:solidFill>
                <a:effectLst>
                  <a:outerShdw blurRad="38100" dist="38100" dir="2700000" algn="tl">
                    <a:srgbClr val="C0C0C0"/>
                  </a:outerShdw>
                </a:effectLst>
              </a:rPr>
              <a:t>j</a:t>
            </a:r>
            <a:r>
              <a:rPr lang="en-US" sz="2400" b="1" dirty="0">
                <a:solidFill>
                  <a:srgbClr val="080808"/>
                </a:solidFill>
                <a:effectLst>
                  <a:outerShdw blurRad="38100" dist="38100" dir="2700000" algn="tl">
                    <a:srgbClr val="C0C0C0"/>
                  </a:outerShdw>
                </a:effectLst>
              </a:rPr>
              <a:t>-1</a:t>
            </a:r>
            <a:r>
              <a:rPr lang="en-GB" sz="2400" b="1" dirty="0">
                <a:solidFill>
                  <a:srgbClr val="080808"/>
                </a:solidFill>
                <a:effectLst>
                  <a:outerShdw blurRad="38100" dist="38100" dir="2700000" algn="tl">
                    <a:srgbClr val="C0C0C0"/>
                  </a:outerShdw>
                </a:effectLst>
              </a:rPr>
              <a:t>]</a:t>
            </a:r>
          </a:p>
          <a:p>
            <a:pPr>
              <a:defRPr/>
            </a:pPr>
            <a:r>
              <a:rPr lang="en-GB" sz="2400" dirty="0">
                <a:latin typeface="Courier New" pitchFamily="49" charset="0"/>
              </a:rPr>
              <a:t>  </a:t>
            </a:r>
            <a:r>
              <a:rPr lang="en-GB" sz="2400" dirty="0" err="1">
                <a:latin typeface="Courier New" pitchFamily="49" charset="0"/>
              </a:rPr>
              <a:t>i</a:t>
            </a:r>
            <a:r>
              <a:rPr lang="en-GB" sz="2400" dirty="0">
                <a:latin typeface="Symbol" pitchFamily="18" charset="2"/>
              </a:rPr>
              <a:t> := </a:t>
            </a:r>
            <a:r>
              <a:rPr lang="en-US" sz="2400" dirty="0">
                <a:latin typeface="Courier New" pitchFamily="49" charset="0"/>
              </a:rPr>
              <a:t>j-1</a:t>
            </a:r>
            <a:endParaRPr lang="en-GB" sz="2400" dirty="0">
              <a:latin typeface="Courier New" pitchFamily="49" charset="0"/>
            </a:endParaRPr>
          </a:p>
          <a:p>
            <a:pPr>
              <a:defRPr/>
            </a:pPr>
            <a:r>
              <a:rPr lang="en-GB" sz="2400" dirty="0">
                <a:latin typeface="Courier New" pitchFamily="49" charset="0"/>
              </a:rPr>
              <a:t>  </a:t>
            </a:r>
            <a:r>
              <a:rPr lang="en-GB" sz="2400" b="1" dirty="0">
                <a:latin typeface="Courier New" pitchFamily="49" charset="0"/>
              </a:rPr>
              <a:t>while </a:t>
            </a:r>
            <a:r>
              <a:rPr lang="en-GB" sz="2400" dirty="0" err="1">
                <a:latin typeface="Courier New" pitchFamily="49" charset="0"/>
              </a:rPr>
              <a:t>i</a:t>
            </a:r>
            <a:r>
              <a:rPr lang="en-GB" sz="2400" dirty="0">
                <a:latin typeface="Courier New" pitchFamily="49" charset="0"/>
              </a:rPr>
              <a:t>&gt;0 </a:t>
            </a:r>
            <a:r>
              <a:rPr lang="en-GB" sz="2400" b="1" dirty="0">
                <a:latin typeface="Courier New" pitchFamily="49" charset="0"/>
              </a:rPr>
              <a:t>and </a:t>
            </a:r>
            <a:r>
              <a:rPr lang="en-GB" sz="2400" dirty="0">
                <a:latin typeface="Courier New" pitchFamily="49" charset="0"/>
              </a:rPr>
              <a:t>A[</a:t>
            </a:r>
            <a:r>
              <a:rPr lang="en-GB" sz="2400" dirty="0" err="1">
                <a:latin typeface="Courier New" pitchFamily="49" charset="0"/>
              </a:rPr>
              <a:t>i</a:t>
            </a:r>
            <a:r>
              <a:rPr lang="en-GB" sz="2400" dirty="0">
                <a:latin typeface="Courier New" pitchFamily="49" charset="0"/>
              </a:rPr>
              <a:t>]&gt;key </a:t>
            </a:r>
            <a:r>
              <a:rPr lang="en-GB" sz="2400" b="1" dirty="0">
                <a:latin typeface="Courier New" pitchFamily="49" charset="0"/>
              </a:rPr>
              <a:t>do</a:t>
            </a:r>
          </a:p>
          <a:p>
            <a:pPr>
              <a:defRPr/>
            </a:pPr>
            <a:r>
              <a:rPr lang="en-GB" sz="2400" b="1" dirty="0">
                <a:latin typeface="Courier New" pitchFamily="49" charset="0"/>
              </a:rPr>
              <a:t>    </a:t>
            </a:r>
            <a:r>
              <a:rPr lang="en-GB" sz="2400" dirty="0">
                <a:latin typeface="Courier New" pitchFamily="49" charset="0"/>
              </a:rPr>
              <a:t>A[i+1]</a:t>
            </a:r>
            <a:r>
              <a:rPr lang="en-GB" sz="2400" dirty="0">
                <a:latin typeface="Symbol" pitchFamily="18" charset="2"/>
              </a:rPr>
              <a:t>:=</a:t>
            </a:r>
            <a:r>
              <a:rPr lang="en-GB" sz="2400" dirty="0">
                <a:latin typeface="Courier New" pitchFamily="49" charset="0"/>
              </a:rPr>
              <a:t>A[</a:t>
            </a:r>
            <a:r>
              <a:rPr lang="en-GB" sz="2400" dirty="0" err="1">
                <a:latin typeface="Courier New" pitchFamily="49" charset="0"/>
              </a:rPr>
              <a:t>i</a:t>
            </a:r>
            <a:r>
              <a:rPr lang="en-GB" sz="2400" dirty="0">
                <a:latin typeface="Courier New" pitchFamily="49" charset="0"/>
              </a:rPr>
              <a:t>]</a:t>
            </a:r>
          </a:p>
          <a:p>
            <a:pPr>
              <a:defRPr/>
            </a:pPr>
            <a:r>
              <a:rPr lang="en-GB" sz="2400" dirty="0">
                <a:latin typeface="Courier New" pitchFamily="49" charset="0"/>
              </a:rPr>
              <a:t>   </a:t>
            </a:r>
            <a:r>
              <a:rPr lang="en-US" sz="2400" dirty="0">
                <a:latin typeface="Courier New" pitchFamily="49" charset="0"/>
              </a:rPr>
              <a:t> </a:t>
            </a:r>
            <a:r>
              <a:rPr lang="en-GB" sz="2400" dirty="0" err="1">
                <a:latin typeface="Courier New" pitchFamily="49" charset="0"/>
              </a:rPr>
              <a:t>i</a:t>
            </a:r>
            <a:r>
              <a:rPr lang="en-GB" sz="2400" dirty="0">
                <a:latin typeface="Courier New" pitchFamily="49" charset="0"/>
              </a:rPr>
              <a:t>--</a:t>
            </a:r>
          </a:p>
          <a:p>
            <a:pPr>
              <a:defRPr/>
            </a:pPr>
            <a:r>
              <a:rPr lang="en-GB" sz="2400" dirty="0">
                <a:latin typeface="Courier New" pitchFamily="49" charset="0"/>
              </a:rPr>
              <a:t>  A[i+1]:=key</a:t>
            </a:r>
          </a:p>
        </p:txBody>
      </p:sp>
      <p:sp>
        <p:nvSpPr>
          <p:cNvPr id="1034" name="Rectangle 4"/>
          <p:cNvSpPr>
            <a:spLocks noChangeArrowheads="1"/>
          </p:cNvSpPr>
          <p:nvPr/>
        </p:nvSpPr>
        <p:spPr bwMode="auto">
          <a:xfrm>
            <a:off x="7812088" y="2781300"/>
            <a:ext cx="1930400" cy="3390900"/>
          </a:xfrm>
          <a:prstGeom prst="rect">
            <a:avLst/>
          </a:prstGeom>
          <a:noFill/>
          <a:ln w="12700">
            <a:solidFill>
              <a:schemeClr val="tx1"/>
            </a:solidFill>
            <a:miter lim="800000"/>
            <a:headEnd/>
            <a:tailEnd/>
          </a:ln>
        </p:spPr>
        <p:txBody>
          <a:bodyPr>
            <a:spAutoFit/>
          </a:bodyPr>
          <a:lstStyle/>
          <a:p>
            <a:pPr algn="ctr"/>
            <a:r>
              <a:rPr lang="en-US" sz="2400" b="1" dirty="0">
                <a:latin typeface="Courier New" pitchFamily="49" charset="0"/>
              </a:rPr>
              <a:t>cost</a:t>
            </a:r>
            <a:br>
              <a:rPr lang="en-US" sz="2400" b="1" dirty="0">
                <a:latin typeface="Courier New" pitchFamily="49" charset="0"/>
              </a:rPr>
            </a:br>
            <a:r>
              <a:rPr lang="en-US" sz="2400" dirty="0">
                <a:latin typeface="Courier New" pitchFamily="49" charset="0"/>
              </a:rPr>
              <a:t>c</a:t>
            </a:r>
            <a:r>
              <a:rPr lang="en-US" sz="2400" baseline="-25000" dirty="0">
                <a:latin typeface="Courier New" pitchFamily="49" charset="0"/>
              </a:rPr>
              <a:t>1</a:t>
            </a:r>
          </a:p>
          <a:p>
            <a:pPr algn="ctr"/>
            <a:r>
              <a:rPr lang="en-US" sz="2400" dirty="0">
                <a:latin typeface="Courier New" pitchFamily="49" charset="0"/>
              </a:rPr>
              <a:t>c</a:t>
            </a:r>
            <a:r>
              <a:rPr lang="en-US" sz="2400" baseline="-25000" dirty="0">
                <a:latin typeface="Courier New" pitchFamily="49" charset="0"/>
              </a:rPr>
              <a:t>2</a:t>
            </a:r>
          </a:p>
          <a:p>
            <a:pPr algn="ctr"/>
            <a:r>
              <a:rPr lang="en-US" sz="2400" dirty="0">
                <a:latin typeface="Courier New" pitchFamily="49" charset="0"/>
              </a:rPr>
              <a:t>0 </a:t>
            </a:r>
            <a:endParaRPr lang="en-US" sz="2400" baseline="-25000" dirty="0">
              <a:latin typeface="Courier New" pitchFamily="49" charset="0"/>
            </a:endParaRPr>
          </a:p>
          <a:p>
            <a:pPr algn="ctr"/>
            <a:r>
              <a:rPr lang="en-US" sz="2400" dirty="0">
                <a:latin typeface="Courier New" pitchFamily="49" charset="0"/>
              </a:rPr>
              <a:t>c</a:t>
            </a:r>
            <a:r>
              <a:rPr lang="en-US" sz="2400" baseline="-25000" dirty="0">
                <a:latin typeface="Courier New" pitchFamily="49" charset="0"/>
              </a:rPr>
              <a:t>3</a:t>
            </a:r>
          </a:p>
          <a:p>
            <a:pPr algn="ctr"/>
            <a:r>
              <a:rPr lang="en-US" sz="2400" dirty="0">
                <a:latin typeface="Courier New" pitchFamily="49" charset="0"/>
              </a:rPr>
              <a:t>c</a:t>
            </a:r>
            <a:r>
              <a:rPr lang="en-US" sz="2400" baseline="-25000" dirty="0">
                <a:latin typeface="Courier New" pitchFamily="49" charset="0"/>
              </a:rPr>
              <a:t>4</a:t>
            </a:r>
          </a:p>
          <a:p>
            <a:pPr algn="ctr"/>
            <a:r>
              <a:rPr lang="en-US" sz="2400" dirty="0">
                <a:latin typeface="Courier New" pitchFamily="49" charset="0"/>
              </a:rPr>
              <a:t>c</a:t>
            </a:r>
            <a:r>
              <a:rPr lang="en-US" sz="2400" baseline="-25000" dirty="0">
                <a:latin typeface="Courier New" pitchFamily="49" charset="0"/>
              </a:rPr>
              <a:t>5</a:t>
            </a:r>
          </a:p>
          <a:p>
            <a:pPr algn="ctr"/>
            <a:r>
              <a:rPr lang="en-US" sz="2400" dirty="0">
                <a:latin typeface="Courier New" pitchFamily="49" charset="0"/>
              </a:rPr>
              <a:t>c</a:t>
            </a:r>
            <a:r>
              <a:rPr lang="en-US" sz="2400" baseline="-25000" dirty="0">
                <a:latin typeface="Courier New" pitchFamily="49" charset="0"/>
              </a:rPr>
              <a:t>6</a:t>
            </a:r>
          </a:p>
          <a:p>
            <a:pPr algn="ctr"/>
            <a:r>
              <a:rPr lang="en-US" sz="2400" dirty="0">
                <a:latin typeface="Courier New" pitchFamily="49" charset="0"/>
              </a:rPr>
              <a:t>c</a:t>
            </a:r>
            <a:r>
              <a:rPr lang="en-US" sz="2400" baseline="-25000" dirty="0">
                <a:latin typeface="Courier New" pitchFamily="49" charset="0"/>
              </a:rPr>
              <a:t>7</a:t>
            </a:r>
            <a:endParaRPr lang="en-GB" sz="2400" b="1" dirty="0">
              <a:latin typeface="Courier New" pitchFamily="49" charset="0"/>
            </a:endParaRPr>
          </a:p>
        </p:txBody>
      </p:sp>
      <p:sp>
        <p:nvSpPr>
          <p:cNvPr id="1035" name="Rectangle 5"/>
          <p:cNvSpPr>
            <a:spLocks noChangeArrowheads="1"/>
          </p:cNvSpPr>
          <p:nvPr/>
        </p:nvSpPr>
        <p:spPr bwMode="auto">
          <a:xfrm>
            <a:off x="9748838" y="2781300"/>
            <a:ext cx="1930400" cy="3390900"/>
          </a:xfrm>
          <a:prstGeom prst="rect">
            <a:avLst/>
          </a:prstGeom>
          <a:noFill/>
          <a:ln w="12700">
            <a:solidFill>
              <a:schemeClr val="tx1"/>
            </a:solidFill>
            <a:miter lim="800000"/>
            <a:headEnd/>
            <a:tailEnd/>
          </a:ln>
        </p:spPr>
        <p:txBody>
          <a:bodyPr>
            <a:spAutoFit/>
          </a:bodyPr>
          <a:lstStyle/>
          <a:p>
            <a:r>
              <a:rPr lang="en-US" sz="2400" b="1">
                <a:latin typeface="Courier New" pitchFamily="49" charset="0"/>
              </a:rPr>
              <a:t>times</a:t>
            </a:r>
            <a:br>
              <a:rPr lang="en-US" sz="2400" b="1">
                <a:latin typeface="Courier New" pitchFamily="49" charset="0"/>
              </a:rPr>
            </a:br>
            <a:r>
              <a:rPr lang="en-US" sz="2400">
                <a:latin typeface="Courier New" pitchFamily="49" charset="0"/>
              </a:rPr>
              <a:t>n</a:t>
            </a:r>
            <a:br>
              <a:rPr lang="en-US" sz="2400">
                <a:latin typeface="Courier New" pitchFamily="49" charset="0"/>
              </a:rPr>
            </a:br>
            <a:r>
              <a:rPr lang="en-US" sz="2400">
                <a:latin typeface="Courier New" pitchFamily="49" charset="0"/>
              </a:rPr>
              <a:t>n-1</a:t>
            </a:r>
            <a:br>
              <a:rPr lang="en-US" sz="2400">
                <a:latin typeface="Courier New" pitchFamily="49" charset="0"/>
              </a:rPr>
            </a:br>
            <a:r>
              <a:rPr lang="en-US" sz="2400">
                <a:latin typeface="Courier New" pitchFamily="49" charset="0"/>
              </a:rPr>
              <a:t>n-1</a:t>
            </a:r>
            <a:br>
              <a:rPr lang="en-US" sz="2400">
                <a:latin typeface="Courier New" pitchFamily="49" charset="0"/>
              </a:rPr>
            </a:br>
            <a:r>
              <a:rPr lang="en-US" sz="2400">
                <a:latin typeface="Courier New" pitchFamily="49" charset="0"/>
              </a:rPr>
              <a:t>n-1</a:t>
            </a:r>
            <a:br>
              <a:rPr lang="en-US" sz="2400">
                <a:latin typeface="Courier New" pitchFamily="49" charset="0"/>
              </a:rPr>
            </a:br>
            <a:br>
              <a:rPr lang="en-US" sz="2400">
                <a:latin typeface="Courier New" pitchFamily="49" charset="0"/>
              </a:rPr>
            </a:br>
            <a:br>
              <a:rPr lang="en-US" sz="2400">
                <a:latin typeface="Courier New" pitchFamily="49" charset="0"/>
              </a:rPr>
            </a:br>
            <a:br>
              <a:rPr lang="en-US" sz="2400">
                <a:latin typeface="Courier New" pitchFamily="49" charset="0"/>
              </a:rPr>
            </a:br>
            <a:r>
              <a:rPr lang="en-US" sz="2400">
                <a:latin typeface="Courier New" pitchFamily="49" charset="0"/>
              </a:rPr>
              <a:t>n-1</a:t>
            </a:r>
            <a:endParaRPr lang="en-GB" sz="2400" b="1">
              <a:latin typeface="Courier New" pitchFamily="49" charset="0"/>
            </a:endParaRPr>
          </a:p>
        </p:txBody>
      </p:sp>
      <p:graphicFrame>
        <p:nvGraphicFramePr>
          <p:cNvPr id="1026" name="Object 7"/>
          <p:cNvGraphicFramePr>
            <a:graphicFrameLocks noChangeAspect="1"/>
          </p:cNvGraphicFramePr>
          <p:nvPr/>
        </p:nvGraphicFramePr>
        <p:xfrm>
          <a:off x="9750425" y="4495800"/>
          <a:ext cx="1096963" cy="522288"/>
        </p:xfrm>
        <a:graphic>
          <a:graphicData uri="http://schemas.openxmlformats.org/presentationml/2006/ole">
            <mc:AlternateContent xmlns:mc="http://schemas.openxmlformats.org/markup-compatibility/2006">
              <mc:Choice xmlns:v="urn:schemas-microsoft-com:vml" Requires="v">
                <p:oleObj name="Equation" r:id="rId2" imgW="447826" imgH="266590" progId="Equation.DSMT4">
                  <p:embed/>
                </p:oleObj>
              </mc:Choice>
              <mc:Fallback>
                <p:oleObj name="Equation" r:id="rId2" imgW="447826" imgH="266590" progId="Equation.DSMT4">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0425" y="4495800"/>
                        <a:ext cx="1096963" cy="52228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1027" name="Object 8"/>
          <p:cNvGraphicFramePr>
            <a:graphicFrameLocks noChangeAspect="1"/>
          </p:cNvGraphicFramePr>
          <p:nvPr/>
        </p:nvGraphicFramePr>
        <p:xfrm>
          <a:off x="9750425" y="4916488"/>
          <a:ext cx="1731963" cy="522287"/>
        </p:xfrm>
        <a:graphic>
          <a:graphicData uri="http://schemas.openxmlformats.org/presentationml/2006/ole">
            <mc:AlternateContent xmlns:mc="http://schemas.openxmlformats.org/markup-compatibility/2006">
              <mc:Choice xmlns:v="urn:schemas-microsoft-com:vml" Requires="v">
                <p:oleObj name="Equation" r:id="rId4" imgW="714479" imgH="266590" progId="Equation.DSMT4">
                  <p:embed/>
                </p:oleObj>
              </mc:Choice>
              <mc:Fallback>
                <p:oleObj name="Equation" r:id="rId4" imgW="714479" imgH="26659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50425" y="4916488"/>
                        <a:ext cx="1731963" cy="522287"/>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1028" name="Object 9"/>
          <p:cNvGraphicFramePr>
            <a:graphicFrameLocks noChangeAspect="1"/>
          </p:cNvGraphicFramePr>
          <p:nvPr/>
        </p:nvGraphicFramePr>
        <p:xfrm>
          <a:off x="9750425" y="5337175"/>
          <a:ext cx="1731963" cy="522288"/>
        </p:xfrm>
        <a:graphic>
          <a:graphicData uri="http://schemas.openxmlformats.org/presentationml/2006/ole">
            <mc:AlternateContent xmlns:mc="http://schemas.openxmlformats.org/markup-compatibility/2006">
              <mc:Choice xmlns:v="urn:schemas-microsoft-com:vml" Requires="v">
                <p:oleObj name="Equation" r:id="rId6" imgW="714479" imgH="266590" progId="Equation.DSMT4">
                  <p:embed/>
                </p:oleObj>
              </mc:Choice>
              <mc:Fallback>
                <p:oleObj name="Equation" r:id="rId6" imgW="714479" imgH="26659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50425" y="5337175"/>
                        <a:ext cx="1731963" cy="52228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12" name="Footer Placeholder 6">
            <a:extLst>
              <a:ext uri="{FF2B5EF4-FFF2-40B4-BE49-F238E27FC236}">
                <a16:creationId xmlns:a16="http://schemas.microsoft.com/office/drawing/2014/main" id="{B416D5BD-2953-44B1-8C43-EA1BF551A0D6}"/>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5"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DE079F3E-6C94-46BE-844D-86B5EE92435B}" type="slidenum">
              <a:rPr lang="en-US" smtClean="0"/>
              <a:pPr/>
              <a:t>48</a:t>
            </a:fld>
            <a:endParaRPr lang="en-US"/>
          </a:p>
        </p:txBody>
      </p:sp>
      <p:sp>
        <p:nvSpPr>
          <p:cNvPr id="62466" name="Rectangle 2"/>
          <p:cNvSpPr>
            <a:spLocks noGrp="1" noChangeArrowheads="1"/>
          </p:cNvSpPr>
          <p:nvPr>
            <p:ph type="title"/>
          </p:nvPr>
        </p:nvSpPr>
        <p:spPr/>
        <p:txBody>
          <a:bodyPr/>
          <a:lstStyle/>
          <a:p>
            <a:pPr eaLnBrk="1" hangingPunct="1">
              <a:defRPr/>
            </a:pPr>
            <a:r>
              <a:rPr lang="en-US" dirty="0"/>
              <a:t>…Analysis of Insertion Sort</a:t>
            </a:r>
          </a:p>
        </p:txBody>
      </p:sp>
      <p:sp>
        <p:nvSpPr>
          <p:cNvPr id="62467" name="Rectangle 3"/>
          <p:cNvSpPr>
            <a:spLocks noGrp="1" noChangeArrowheads="1"/>
          </p:cNvSpPr>
          <p:nvPr>
            <p:ph type="body" idx="1"/>
          </p:nvPr>
        </p:nvSpPr>
        <p:spPr>
          <a:xfrm>
            <a:off x="0" y="1219200"/>
            <a:ext cx="12188825" cy="5181600"/>
          </a:xfrm>
        </p:spPr>
        <p:txBody>
          <a:bodyPr/>
          <a:lstStyle/>
          <a:p>
            <a:pPr algn="just" eaLnBrk="1" hangingPunct="1">
              <a:lnSpc>
                <a:spcPct val="140000"/>
              </a:lnSpc>
              <a:defRPr/>
            </a:pPr>
            <a:r>
              <a:rPr lang="en-US" dirty="0">
                <a:solidFill>
                  <a:srgbClr val="080808"/>
                </a:solidFill>
              </a:rPr>
              <a:t>The running time of an algorithm is the sum of the running times of each statement.</a:t>
            </a:r>
          </a:p>
          <a:p>
            <a:pPr algn="just" eaLnBrk="1" hangingPunct="1">
              <a:lnSpc>
                <a:spcPct val="140000"/>
              </a:lnSpc>
              <a:defRPr/>
            </a:pPr>
            <a:r>
              <a:rPr lang="en-US" dirty="0">
                <a:solidFill>
                  <a:srgbClr val="080808"/>
                </a:solidFill>
              </a:rPr>
              <a:t>A statement with cost </a:t>
            </a:r>
            <a:r>
              <a:rPr lang="en-US" b="1" i="1" dirty="0">
                <a:solidFill>
                  <a:srgbClr val="080808"/>
                </a:solidFill>
              </a:rPr>
              <a:t>c</a:t>
            </a:r>
            <a:r>
              <a:rPr lang="en-US" dirty="0">
                <a:solidFill>
                  <a:srgbClr val="080808"/>
                </a:solidFill>
              </a:rPr>
              <a:t> that is executed </a:t>
            </a:r>
            <a:r>
              <a:rPr lang="en-US" b="1" i="1" dirty="0">
                <a:solidFill>
                  <a:srgbClr val="080808"/>
                </a:solidFill>
              </a:rPr>
              <a:t>n</a:t>
            </a:r>
            <a:r>
              <a:rPr lang="en-US" dirty="0">
                <a:solidFill>
                  <a:srgbClr val="080808"/>
                </a:solidFill>
              </a:rPr>
              <a:t> times contributes </a:t>
            </a:r>
            <a:r>
              <a:rPr lang="en-US" b="1" i="1" dirty="0">
                <a:solidFill>
                  <a:srgbClr val="080808"/>
                </a:solidFill>
              </a:rPr>
              <a:t>c*n</a:t>
            </a:r>
            <a:r>
              <a:rPr lang="en-US" dirty="0">
                <a:solidFill>
                  <a:srgbClr val="080808"/>
                </a:solidFill>
              </a:rPr>
              <a:t> to the running time.</a:t>
            </a:r>
          </a:p>
          <a:p>
            <a:pPr algn="just" eaLnBrk="1" hangingPunct="1">
              <a:lnSpc>
                <a:spcPct val="140000"/>
              </a:lnSpc>
              <a:defRPr/>
            </a:pPr>
            <a:r>
              <a:rPr lang="en-US" dirty="0">
                <a:solidFill>
                  <a:srgbClr val="080808"/>
                </a:solidFill>
              </a:rPr>
              <a:t>The total running time </a:t>
            </a:r>
            <a:r>
              <a:rPr lang="en-US" b="1" i="1" dirty="0">
                <a:solidFill>
                  <a:srgbClr val="080808"/>
                </a:solidFill>
              </a:rPr>
              <a:t>T</a:t>
            </a:r>
            <a:r>
              <a:rPr lang="en-US" b="1" dirty="0">
                <a:solidFill>
                  <a:srgbClr val="080808"/>
                </a:solidFill>
              </a:rPr>
              <a:t>(</a:t>
            </a:r>
            <a:r>
              <a:rPr lang="en-US" b="1" i="1" dirty="0">
                <a:solidFill>
                  <a:srgbClr val="080808"/>
                </a:solidFill>
              </a:rPr>
              <a:t>n</a:t>
            </a:r>
            <a:r>
              <a:rPr lang="en-US" b="1" dirty="0">
                <a:solidFill>
                  <a:srgbClr val="080808"/>
                </a:solidFill>
              </a:rPr>
              <a:t>)</a:t>
            </a:r>
            <a:r>
              <a:rPr lang="en-US" dirty="0">
                <a:solidFill>
                  <a:srgbClr val="080808"/>
                </a:solidFill>
              </a:rPr>
              <a:t> of insertion sort is</a:t>
            </a:r>
          </a:p>
          <a:p>
            <a:pPr lvl="1" eaLnBrk="1" hangingPunct="1">
              <a:lnSpc>
                <a:spcPct val="140000"/>
              </a:lnSpc>
              <a:buFont typeface="Wingdings" pitchFamily="2" charset="2"/>
              <a:buNone/>
              <a:defRPr/>
            </a:pPr>
            <a:r>
              <a:rPr lang="en-US" i="1" dirty="0">
                <a:solidFill>
                  <a:srgbClr val="080808"/>
                </a:solidFill>
              </a:rPr>
              <a:t>T</a:t>
            </a:r>
            <a:r>
              <a:rPr lang="en-US" dirty="0">
                <a:solidFill>
                  <a:srgbClr val="080808"/>
                </a:solidFill>
              </a:rPr>
              <a:t>(</a:t>
            </a:r>
            <a:r>
              <a:rPr lang="en-US" i="1" dirty="0">
                <a:solidFill>
                  <a:srgbClr val="080808"/>
                </a:solidFill>
              </a:rPr>
              <a:t>n</a:t>
            </a:r>
            <a:r>
              <a:rPr lang="en-US" dirty="0">
                <a:solidFill>
                  <a:srgbClr val="080808"/>
                </a:solidFill>
              </a:rPr>
              <a:t>)= </a:t>
            </a:r>
            <a:r>
              <a:rPr lang="en-US" i="1" dirty="0">
                <a:solidFill>
                  <a:srgbClr val="080808"/>
                </a:solidFill>
              </a:rPr>
              <a:t>c</a:t>
            </a:r>
            <a:r>
              <a:rPr lang="en-US" i="1" baseline="-25000" dirty="0">
                <a:solidFill>
                  <a:srgbClr val="080808"/>
                </a:solidFill>
              </a:rPr>
              <a:t>1</a:t>
            </a:r>
            <a:r>
              <a:rPr lang="en-US" i="1" dirty="0">
                <a:solidFill>
                  <a:srgbClr val="080808"/>
                </a:solidFill>
              </a:rPr>
              <a:t>*n</a:t>
            </a:r>
            <a:r>
              <a:rPr lang="en-US" dirty="0">
                <a:solidFill>
                  <a:srgbClr val="080808"/>
                </a:solidFill>
              </a:rPr>
              <a:t> + </a:t>
            </a:r>
            <a:r>
              <a:rPr lang="en-US" i="1" dirty="0">
                <a:solidFill>
                  <a:srgbClr val="080808"/>
                </a:solidFill>
              </a:rPr>
              <a:t>c</a:t>
            </a:r>
            <a:r>
              <a:rPr lang="en-US" i="1" baseline="-25000" dirty="0">
                <a:solidFill>
                  <a:srgbClr val="080808"/>
                </a:solidFill>
              </a:rPr>
              <a:t>2</a:t>
            </a:r>
            <a:r>
              <a:rPr lang="en-US" dirty="0">
                <a:solidFill>
                  <a:srgbClr val="080808"/>
                </a:solidFill>
              </a:rPr>
              <a:t>(</a:t>
            </a:r>
            <a:r>
              <a:rPr lang="en-US" i="1" dirty="0">
                <a:solidFill>
                  <a:srgbClr val="080808"/>
                </a:solidFill>
              </a:rPr>
              <a:t>n-1</a:t>
            </a:r>
            <a:r>
              <a:rPr lang="en-US" dirty="0">
                <a:solidFill>
                  <a:srgbClr val="080808"/>
                </a:solidFill>
              </a:rPr>
              <a:t>) + </a:t>
            </a:r>
            <a:r>
              <a:rPr lang="en-US" i="1" dirty="0">
                <a:solidFill>
                  <a:srgbClr val="080808"/>
                </a:solidFill>
              </a:rPr>
              <a:t>c</a:t>
            </a:r>
            <a:r>
              <a:rPr lang="en-US" i="1" baseline="-25000" dirty="0">
                <a:solidFill>
                  <a:srgbClr val="080808"/>
                </a:solidFill>
              </a:rPr>
              <a:t>3</a:t>
            </a:r>
            <a:r>
              <a:rPr lang="en-US" dirty="0">
                <a:solidFill>
                  <a:srgbClr val="080808"/>
                </a:solidFill>
              </a:rPr>
              <a:t>(</a:t>
            </a:r>
            <a:r>
              <a:rPr lang="en-US" i="1" dirty="0">
                <a:solidFill>
                  <a:srgbClr val="080808"/>
                </a:solidFill>
              </a:rPr>
              <a:t>n-1</a:t>
            </a:r>
            <a:r>
              <a:rPr lang="en-US" dirty="0">
                <a:solidFill>
                  <a:srgbClr val="080808"/>
                </a:solidFill>
              </a:rPr>
              <a:t>) + </a:t>
            </a:r>
            <a:r>
              <a:rPr lang="en-US" i="1" dirty="0">
                <a:solidFill>
                  <a:srgbClr val="080808"/>
                </a:solidFill>
              </a:rPr>
              <a:t>c</a:t>
            </a:r>
            <a:r>
              <a:rPr lang="en-US" i="1" baseline="-25000" dirty="0">
                <a:solidFill>
                  <a:srgbClr val="080808"/>
                </a:solidFill>
              </a:rPr>
              <a:t>4</a:t>
            </a:r>
            <a:r>
              <a:rPr lang="en-US" dirty="0">
                <a:solidFill>
                  <a:srgbClr val="080808"/>
                </a:solidFill>
              </a:rPr>
              <a:t>               + </a:t>
            </a:r>
            <a:r>
              <a:rPr lang="en-US" i="1" dirty="0">
                <a:solidFill>
                  <a:srgbClr val="080808"/>
                </a:solidFill>
              </a:rPr>
              <a:t>c</a:t>
            </a:r>
            <a:r>
              <a:rPr lang="en-US" i="1" baseline="-25000" dirty="0">
                <a:solidFill>
                  <a:srgbClr val="080808"/>
                </a:solidFill>
              </a:rPr>
              <a:t>5</a:t>
            </a:r>
            <a:r>
              <a:rPr lang="en-US" dirty="0">
                <a:solidFill>
                  <a:srgbClr val="080808"/>
                </a:solidFill>
              </a:rPr>
              <a:t>                     + </a:t>
            </a:r>
            <a:r>
              <a:rPr lang="en-US" i="1" dirty="0">
                <a:solidFill>
                  <a:srgbClr val="080808"/>
                </a:solidFill>
              </a:rPr>
              <a:t>c</a:t>
            </a:r>
            <a:r>
              <a:rPr lang="en-US" i="1" baseline="-25000" dirty="0">
                <a:solidFill>
                  <a:srgbClr val="080808"/>
                </a:solidFill>
              </a:rPr>
              <a:t>6                     </a:t>
            </a:r>
          </a:p>
          <a:p>
            <a:pPr lvl="1" eaLnBrk="1" hangingPunct="1">
              <a:lnSpc>
                <a:spcPct val="140000"/>
              </a:lnSpc>
              <a:buFont typeface="Wingdings" pitchFamily="2" charset="2"/>
              <a:buNone/>
              <a:defRPr/>
            </a:pPr>
            <a:r>
              <a:rPr lang="en-US" dirty="0">
                <a:solidFill>
                  <a:srgbClr val="080808"/>
                </a:solidFill>
              </a:rPr>
              <a:t>         + </a:t>
            </a:r>
            <a:r>
              <a:rPr lang="en-US" i="1" dirty="0">
                <a:solidFill>
                  <a:srgbClr val="080808"/>
                </a:solidFill>
              </a:rPr>
              <a:t>c</a:t>
            </a:r>
            <a:r>
              <a:rPr lang="en-US" i="1" baseline="-25000" dirty="0">
                <a:solidFill>
                  <a:srgbClr val="080808"/>
                </a:solidFill>
              </a:rPr>
              <a:t>7</a:t>
            </a:r>
            <a:r>
              <a:rPr lang="en-US" i="1" dirty="0">
                <a:solidFill>
                  <a:srgbClr val="080808"/>
                </a:solidFill>
              </a:rPr>
              <a:t> </a:t>
            </a:r>
            <a:r>
              <a:rPr lang="en-US" dirty="0">
                <a:solidFill>
                  <a:srgbClr val="080808"/>
                </a:solidFill>
              </a:rPr>
              <a:t>(</a:t>
            </a:r>
            <a:r>
              <a:rPr lang="en-US" i="1" dirty="0">
                <a:solidFill>
                  <a:srgbClr val="080808"/>
                </a:solidFill>
              </a:rPr>
              <a:t>n-1</a:t>
            </a:r>
            <a:r>
              <a:rPr lang="en-US" dirty="0">
                <a:solidFill>
                  <a:srgbClr val="080808"/>
                </a:solidFill>
              </a:rPr>
              <a:t>)</a:t>
            </a:r>
          </a:p>
        </p:txBody>
      </p:sp>
      <p:graphicFrame>
        <p:nvGraphicFramePr>
          <p:cNvPr id="2050" name="Object 1024"/>
          <p:cNvGraphicFramePr>
            <a:graphicFrameLocks noChangeAspect="1"/>
          </p:cNvGraphicFramePr>
          <p:nvPr/>
        </p:nvGraphicFramePr>
        <p:xfrm>
          <a:off x="5865813" y="4953000"/>
          <a:ext cx="1401762" cy="647700"/>
        </p:xfrm>
        <a:graphic>
          <a:graphicData uri="http://schemas.openxmlformats.org/presentationml/2006/ole">
            <mc:AlternateContent xmlns:mc="http://schemas.openxmlformats.org/markup-compatibility/2006">
              <mc:Choice xmlns:v="urn:schemas-microsoft-com:vml" Requires="v">
                <p:oleObj name="Equation" r:id="rId2" imgW="447826" imgH="266590" progId="Equation.DSMT4">
                  <p:embed/>
                </p:oleObj>
              </mc:Choice>
              <mc:Fallback>
                <p:oleObj name="Equation" r:id="rId2" imgW="447826" imgH="266590" progId="Equation.DSMT4">
                  <p:embed/>
                  <p:pic>
                    <p:nvPicPr>
                      <p:cNvPr id="0" name="Object 1024"/>
                      <p:cNvPicPr>
                        <a:picLocks noChangeAspect="1" noChangeArrowheads="1"/>
                      </p:cNvPicPr>
                      <p:nvPr/>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5865813" y="4953000"/>
                        <a:ext cx="1401762"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1025"/>
          <p:cNvGraphicFramePr>
            <a:graphicFrameLocks noChangeAspect="1"/>
          </p:cNvGraphicFramePr>
          <p:nvPr/>
        </p:nvGraphicFramePr>
        <p:xfrm>
          <a:off x="10590213" y="4927600"/>
          <a:ext cx="1295400" cy="646113"/>
        </p:xfrm>
        <a:graphic>
          <a:graphicData uri="http://schemas.openxmlformats.org/presentationml/2006/ole">
            <mc:AlternateContent xmlns:mc="http://schemas.openxmlformats.org/markup-compatibility/2006">
              <mc:Choice xmlns:v="urn:schemas-microsoft-com:vml" Requires="v">
                <p:oleObj name="Equation" r:id="rId4" imgW="714479" imgH="266590" progId="Equation.DSMT4">
                  <p:embed/>
                </p:oleObj>
              </mc:Choice>
              <mc:Fallback>
                <p:oleObj name="Equation" r:id="rId4" imgW="714479" imgH="266590" progId="Equation.DSMT4">
                  <p:embed/>
                  <p:pic>
                    <p:nvPicPr>
                      <p:cNvPr id="0" name="Object 1025"/>
                      <p:cNvPicPr>
                        <a:picLocks noChangeAspect="1" noChangeArrowheads="1"/>
                      </p:cNvPicPr>
                      <p:nvPr/>
                    </p:nvPicPr>
                    <p:blipFill>
                      <a:blip r:embed="rId5">
                        <a:grayscl/>
                        <a:biLevel thresh="50000"/>
                        <a:extLst>
                          <a:ext uri="{28A0092B-C50C-407E-A947-70E740481C1C}">
                            <a14:useLocalDpi xmlns:a14="http://schemas.microsoft.com/office/drawing/2010/main" val="0"/>
                          </a:ext>
                        </a:extLst>
                      </a:blip>
                      <a:srcRect/>
                      <a:stretch>
                        <a:fillRect/>
                      </a:stretch>
                    </p:blipFill>
                    <p:spPr bwMode="auto">
                      <a:xfrm>
                        <a:off x="10590213" y="4927600"/>
                        <a:ext cx="1295400" cy="646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1026"/>
          <p:cNvGraphicFramePr>
            <a:graphicFrameLocks noChangeAspect="1"/>
          </p:cNvGraphicFramePr>
          <p:nvPr/>
        </p:nvGraphicFramePr>
        <p:xfrm>
          <a:off x="7999413" y="4953000"/>
          <a:ext cx="1965325" cy="654050"/>
        </p:xfrm>
        <a:graphic>
          <a:graphicData uri="http://schemas.openxmlformats.org/presentationml/2006/ole">
            <mc:AlternateContent xmlns:mc="http://schemas.openxmlformats.org/markup-compatibility/2006">
              <mc:Choice xmlns:v="urn:schemas-microsoft-com:vml" Requires="v">
                <p:oleObj name="Equation" r:id="rId6" imgW="714479" imgH="266590" progId="Equation.DSMT4">
                  <p:embed/>
                </p:oleObj>
              </mc:Choice>
              <mc:Fallback>
                <p:oleObj name="Equation" r:id="rId6" imgW="714479" imgH="266590" progId="Equation.DSMT4">
                  <p:embed/>
                  <p:pic>
                    <p:nvPicPr>
                      <p:cNvPr id="0" name="Object 10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99413" y="4953000"/>
                        <a:ext cx="1965325" cy="65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Footer Placeholder 6">
            <a:extLst>
              <a:ext uri="{FF2B5EF4-FFF2-40B4-BE49-F238E27FC236}">
                <a16:creationId xmlns:a16="http://schemas.microsoft.com/office/drawing/2014/main" id="{EF2F63BC-D345-4758-91BE-0531C69F23D3}"/>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FD322D94-7A12-4C05-BF8E-39237155F7DA}" type="slidenum">
              <a:rPr lang="en-US" smtClean="0"/>
              <a:pPr/>
              <a:t>49</a:t>
            </a:fld>
            <a:endParaRPr lang="en-US"/>
          </a:p>
        </p:txBody>
      </p:sp>
      <p:sp>
        <p:nvSpPr>
          <p:cNvPr id="63490" name="Rectangle 2"/>
          <p:cNvSpPr>
            <a:spLocks noGrp="1" noChangeArrowheads="1"/>
          </p:cNvSpPr>
          <p:nvPr>
            <p:ph type="title"/>
          </p:nvPr>
        </p:nvSpPr>
        <p:spPr/>
        <p:txBody>
          <a:bodyPr/>
          <a:lstStyle/>
          <a:p>
            <a:pPr eaLnBrk="1" hangingPunct="1">
              <a:defRPr/>
            </a:pPr>
            <a:r>
              <a:rPr lang="en-US"/>
              <a:t>…Analysis of Insertion Sort</a:t>
            </a:r>
          </a:p>
        </p:txBody>
      </p:sp>
      <p:sp>
        <p:nvSpPr>
          <p:cNvPr id="63491" name="Rectangle 3"/>
          <p:cNvSpPr>
            <a:spLocks noGrp="1" noChangeArrowheads="1"/>
          </p:cNvSpPr>
          <p:nvPr>
            <p:ph type="body" idx="1"/>
          </p:nvPr>
        </p:nvSpPr>
        <p:spPr>
          <a:xfrm>
            <a:off x="303213" y="1171575"/>
            <a:ext cx="11582400" cy="3324225"/>
          </a:xfrm>
        </p:spPr>
        <p:txBody>
          <a:bodyPr/>
          <a:lstStyle/>
          <a:p>
            <a:pPr eaLnBrk="1" hangingPunct="1">
              <a:lnSpc>
                <a:spcPct val="140000"/>
              </a:lnSpc>
              <a:defRPr/>
            </a:pPr>
            <a:r>
              <a:rPr lang="en-US" dirty="0"/>
              <a:t>Often the performance depends on the details of the input </a:t>
            </a:r>
          </a:p>
          <a:p>
            <a:pPr eaLnBrk="1" hangingPunct="1">
              <a:lnSpc>
                <a:spcPct val="140000"/>
              </a:lnSpc>
              <a:defRPr/>
            </a:pPr>
            <a:r>
              <a:rPr lang="en-US" dirty="0"/>
              <a:t>This is modeled by </a:t>
            </a:r>
            <a:r>
              <a:rPr lang="en-US" b="1" i="1" dirty="0" err="1">
                <a:solidFill>
                  <a:srgbClr val="080808"/>
                </a:solidFill>
              </a:rPr>
              <a:t>t</a:t>
            </a:r>
            <a:r>
              <a:rPr lang="en-US" b="1" i="1" baseline="-25000" dirty="0" err="1">
                <a:solidFill>
                  <a:srgbClr val="080808"/>
                </a:solidFill>
              </a:rPr>
              <a:t>j</a:t>
            </a:r>
            <a:r>
              <a:rPr lang="en-US" baseline="-25000" dirty="0"/>
              <a:t>.</a:t>
            </a:r>
          </a:p>
          <a:p>
            <a:pPr eaLnBrk="1" hangingPunct="1">
              <a:lnSpc>
                <a:spcPct val="140000"/>
              </a:lnSpc>
              <a:defRPr/>
            </a:pPr>
            <a:r>
              <a:rPr lang="en-US" dirty="0"/>
              <a:t>In the case of insertion sort the time </a:t>
            </a:r>
            <a:r>
              <a:rPr lang="en-US" b="1" i="1" dirty="0" err="1">
                <a:solidFill>
                  <a:srgbClr val="080808"/>
                </a:solidFill>
              </a:rPr>
              <a:t>t</a:t>
            </a:r>
            <a:r>
              <a:rPr lang="en-US" b="1" i="1" baseline="-25000" dirty="0" err="1">
                <a:solidFill>
                  <a:srgbClr val="080808"/>
                </a:solidFill>
              </a:rPr>
              <a:t>j</a:t>
            </a:r>
            <a:r>
              <a:rPr lang="en-US" b="1" i="1" dirty="0">
                <a:solidFill>
                  <a:srgbClr val="080808"/>
                </a:solidFill>
              </a:rPr>
              <a:t> </a:t>
            </a:r>
            <a:r>
              <a:rPr lang="en-US" dirty="0"/>
              <a:t>depends on the original sorting of the input array.</a:t>
            </a:r>
          </a:p>
          <a:p>
            <a:pPr eaLnBrk="1" hangingPunct="1">
              <a:lnSpc>
                <a:spcPct val="140000"/>
              </a:lnSpc>
              <a:buFontTx/>
              <a:buNone/>
              <a:defRPr/>
            </a:pPr>
            <a:endParaRPr lang="en-US" baseline="-25000" dirty="0"/>
          </a:p>
        </p:txBody>
      </p:sp>
      <p:sp>
        <p:nvSpPr>
          <p:cNvPr id="6" name="Footer Placeholder 6">
            <a:extLst>
              <a:ext uri="{FF2B5EF4-FFF2-40B4-BE49-F238E27FC236}">
                <a16:creationId xmlns:a16="http://schemas.microsoft.com/office/drawing/2014/main" id="{A547C3CB-A37E-4BA9-B261-E787825B18B7}"/>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95250"/>
            <a:ext cx="12150725" cy="1047750"/>
          </a:xfrm>
        </p:spPr>
        <p:txBody>
          <a:bodyPr/>
          <a:lstStyle/>
          <a:p>
            <a:pPr>
              <a:defRPr/>
            </a:pPr>
            <a:r>
              <a:rPr lang="en-US" altLang="ja-JP" sz="4000" dirty="0"/>
              <a:t>Vision &amp; Mission of Computer Science Department</a:t>
            </a:r>
            <a:endParaRPr lang="en-US" sz="4000" dirty="0"/>
          </a:p>
        </p:txBody>
      </p:sp>
      <p:sp>
        <p:nvSpPr>
          <p:cNvPr id="3" name="Content Placeholder 2"/>
          <p:cNvSpPr>
            <a:spLocks noGrp="1"/>
          </p:cNvSpPr>
          <p:nvPr>
            <p:ph idx="1"/>
          </p:nvPr>
        </p:nvSpPr>
        <p:spPr>
          <a:xfrm>
            <a:off x="88900" y="3549650"/>
            <a:ext cx="11972925" cy="2089150"/>
          </a:xfrm>
        </p:spPr>
        <p:txBody>
          <a:bodyPr/>
          <a:lstStyle/>
          <a:p>
            <a:pPr marL="0" indent="0" algn="just">
              <a:buFontTx/>
              <a:buNone/>
              <a:defRPr/>
            </a:pPr>
            <a:r>
              <a:rPr lang="en-US" altLang="ja-JP" sz="2400" dirty="0"/>
              <a:t>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endParaRPr lang="en-US" sz="2400" dirty="0"/>
          </a:p>
        </p:txBody>
      </p:sp>
      <p:sp>
        <p:nvSpPr>
          <p:cNvPr id="13318" name="Slide Number Placeholder 5"/>
          <p:cNvSpPr>
            <a:spLocks noGrp="1"/>
          </p:cNvSpPr>
          <p:nvPr>
            <p:ph type="sldNum" sz="quarter" idx="12"/>
          </p:nvPr>
        </p:nvSpPr>
        <p:spPr>
          <a:noFill/>
        </p:spPr>
        <p:txBody>
          <a:bodyPr/>
          <a:lstStyle/>
          <a:p>
            <a:r>
              <a:rPr lang="en-US" sz="1200"/>
              <a:t>Lecture01-Introduction </a:t>
            </a:r>
            <a:r>
              <a:rPr lang="en-US" sz="1200">
                <a:sym typeface="Wingdings" pitchFamily="2" charset="2"/>
              </a:rPr>
              <a:t></a:t>
            </a:r>
            <a:r>
              <a:rPr lang="en-US" sz="1200"/>
              <a:t> </a:t>
            </a:r>
            <a:fld id="{AF0EDDA6-8853-432A-A5F8-86E649A4E890}" type="slidenum">
              <a:rPr lang="en-US" sz="1200" smtClean="0"/>
              <a:pPr/>
              <a:t>5</a:t>
            </a:fld>
            <a:endParaRPr lang="en-US" sz="1200"/>
          </a:p>
        </p:txBody>
      </p:sp>
      <p:sp>
        <p:nvSpPr>
          <p:cNvPr id="7" name="Content Placeholder 2"/>
          <p:cNvSpPr txBox="1">
            <a:spLocks/>
          </p:cNvSpPr>
          <p:nvPr/>
        </p:nvSpPr>
        <p:spPr>
          <a:xfrm>
            <a:off x="88900" y="1951038"/>
            <a:ext cx="11972925" cy="92868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defRPr/>
            </a:pPr>
            <a:r>
              <a:rPr lang="en-US" altLang="ja-JP" sz="2400" dirty="0"/>
              <a:t>Provides leadership in the pursuit of quality and excellent computer education and produce highly skilled and globally competitive IT professionals.</a:t>
            </a:r>
          </a:p>
          <a:p>
            <a:pPr algn="just">
              <a:defRPr/>
            </a:pPr>
            <a:endParaRPr lang="en-US" sz="2400" dirty="0"/>
          </a:p>
        </p:txBody>
      </p:sp>
      <p:sp>
        <p:nvSpPr>
          <p:cNvPr id="8" name="Title 1"/>
          <p:cNvSpPr txBox="1">
            <a:spLocks/>
          </p:cNvSpPr>
          <p:nvPr/>
        </p:nvSpPr>
        <p:spPr>
          <a:xfrm>
            <a:off x="109538" y="2743200"/>
            <a:ext cx="11972925" cy="866775"/>
          </a:xfrm>
          <a:prstGeom prst="rect">
            <a:avLst/>
          </a:prstGeom>
        </p:spPr>
        <p:txBody>
          <a:bodyPr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pPr>
              <a:defRPr/>
            </a:pPr>
            <a:r>
              <a:rPr lang="en-US" altLang="ja-JP" sz="4000" b="1" dirty="0"/>
              <a:t>Mission</a:t>
            </a:r>
            <a:endParaRPr lang="en-US" sz="4000" b="1" dirty="0"/>
          </a:p>
        </p:txBody>
      </p:sp>
      <p:sp>
        <p:nvSpPr>
          <p:cNvPr id="9" name="Title 1"/>
          <p:cNvSpPr txBox="1">
            <a:spLocks/>
          </p:cNvSpPr>
          <p:nvPr/>
        </p:nvSpPr>
        <p:spPr>
          <a:xfrm>
            <a:off x="109538" y="1090613"/>
            <a:ext cx="11972925" cy="866775"/>
          </a:xfrm>
          <a:prstGeom prst="rect">
            <a:avLst/>
          </a:prstGeom>
        </p:spPr>
        <p:txBody>
          <a:bodyPr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pPr>
              <a:defRPr/>
            </a:pPr>
            <a:r>
              <a:rPr lang="en-US" altLang="ja-JP" sz="4000" b="1" dirty="0"/>
              <a:t>Vision</a:t>
            </a:r>
            <a:endParaRPr lang="en-US" sz="4000" b="1" dirty="0"/>
          </a:p>
        </p:txBody>
      </p:sp>
      <p:sp>
        <p:nvSpPr>
          <p:cNvPr id="10" name="Footer Placeholder 6">
            <a:extLst>
              <a:ext uri="{FF2B5EF4-FFF2-40B4-BE49-F238E27FC236}">
                <a16:creationId xmlns:a16="http://schemas.microsoft.com/office/drawing/2014/main" id="{B26B7339-53EA-4946-A248-CFA74019E52E}"/>
              </a:ext>
            </a:extLst>
          </p:cNvPr>
          <p:cNvSpPr>
            <a:spLocks noGrp="1"/>
          </p:cNvSpPr>
          <p:nvPr>
            <p:ph type="ftr" sz="quarter" idx="11"/>
          </p:nvPr>
        </p:nvSpPr>
        <p:spPr>
          <a:xfrm>
            <a:off x="4164013" y="6553200"/>
            <a:ext cx="3860800" cy="476250"/>
          </a:xfrm>
          <a:noFill/>
        </p:spPr>
        <p:txBody>
          <a:bodyPr/>
          <a:lstStyle/>
          <a:p>
            <a:r>
              <a:rPr lang="en-US" sz="1200" dirty="0"/>
              <a:t>AIUB::CSC2211::Algorithm</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D5194E57-20F0-49F9-A4D7-C4812F4FD5BF}" type="slidenum">
              <a:rPr lang="en-US" smtClean="0"/>
              <a:pPr/>
              <a:t>50</a:t>
            </a:fld>
            <a:endParaRPr lang="en-US"/>
          </a:p>
        </p:txBody>
      </p:sp>
      <p:sp>
        <p:nvSpPr>
          <p:cNvPr id="64514" name="Rectangle 2"/>
          <p:cNvSpPr>
            <a:spLocks noGrp="1" noChangeArrowheads="1"/>
          </p:cNvSpPr>
          <p:nvPr>
            <p:ph type="title"/>
          </p:nvPr>
        </p:nvSpPr>
        <p:spPr/>
        <p:txBody>
          <a:bodyPr/>
          <a:lstStyle/>
          <a:p>
            <a:pPr eaLnBrk="1" hangingPunct="1">
              <a:defRPr/>
            </a:pPr>
            <a:r>
              <a:rPr lang="en-US"/>
              <a:t>Performance Analysis</a:t>
            </a:r>
          </a:p>
        </p:txBody>
      </p:sp>
      <p:sp>
        <p:nvSpPr>
          <p:cNvPr id="64515" name="Rectangle 3"/>
          <p:cNvSpPr>
            <a:spLocks noGrp="1" noChangeArrowheads="1"/>
          </p:cNvSpPr>
          <p:nvPr>
            <p:ph type="body" idx="1"/>
          </p:nvPr>
        </p:nvSpPr>
        <p:spPr>
          <a:xfrm>
            <a:off x="0" y="1143000"/>
            <a:ext cx="12188825" cy="3886200"/>
          </a:xfrm>
        </p:spPr>
        <p:txBody>
          <a:bodyPr/>
          <a:lstStyle/>
          <a:p>
            <a:pPr eaLnBrk="1" hangingPunct="1">
              <a:lnSpc>
                <a:spcPct val="130000"/>
              </a:lnSpc>
              <a:defRPr/>
            </a:pPr>
            <a:r>
              <a:rPr lang="en-US" sz="2400" dirty="0"/>
              <a:t>Performance often draws the line between what is feasible and what is impossible.</a:t>
            </a:r>
          </a:p>
          <a:p>
            <a:pPr eaLnBrk="1" hangingPunct="1">
              <a:lnSpc>
                <a:spcPct val="130000"/>
              </a:lnSpc>
              <a:defRPr/>
            </a:pPr>
            <a:r>
              <a:rPr lang="en-US" sz="2400" dirty="0"/>
              <a:t>Often it is sufficient to count the number of iterations of the core (innermost) part.</a:t>
            </a:r>
          </a:p>
          <a:p>
            <a:pPr lvl="1" eaLnBrk="1" hangingPunct="1">
              <a:lnSpc>
                <a:spcPct val="130000"/>
              </a:lnSpc>
              <a:defRPr/>
            </a:pPr>
            <a:r>
              <a:rPr lang="en-US" sz="2000" dirty="0"/>
              <a:t>No distinction between comparisons, assignments, etc (that means roughly the same cost for all of them).</a:t>
            </a:r>
          </a:p>
          <a:p>
            <a:pPr lvl="1" eaLnBrk="1" hangingPunct="1">
              <a:lnSpc>
                <a:spcPct val="130000"/>
              </a:lnSpc>
              <a:defRPr/>
            </a:pPr>
            <a:r>
              <a:rPr lang="en-US" sz="2000" dirty="0"/>
              <a:t>Gives precise enough results.</a:t>
            </a:r>
          </a:p>
          <a:p>
            <a:pPr eaLnBrk="1" hangingPunct="1">
              <a:lnSpc>
                <a:spcPct val="130000"/>
              </a:lnSpc>
              <a:defRPr/>
            </a:pPr>
            <a:r>
              <a:rPr lang="en-US" sz="2400" dirty="0"/>
              <a:t>In some cases the cost of selected operations dominates all other costs.</a:t>
            </a:r>
          </a:p>
          <a:p>
            <a:pPr lvl="1" eaLnBrk="1" hangingPunct="1">
              <a:lnSpc>
                <a:spcPct val="130000"/>
              </a:lnSpc>
              <a:defRPr/>
            </a:pPr>
            <a:r>
              <a:rPr lang="en-US" sz="2000" dirty="0"/>
              <a:t>Disk I/O versus RAM operations.</a:t>
            </a:r>
          </a:p>
          <a:p>
            <a:pPr lvl="1" eaLnBrk="1" hangingPunct="1">
              <a:lnSpc>
                <a:spcPct val="130000"/>
              </a:lnSpc>
              <a:defRPr/>
            </a:pPr>
            <a:r>
              <a:rPr lang="en-US" sz="2000" dirty="0"/>
              <a:t>Database systems.</a:t>
            </a:r>
          </a:p>
        </p:txBody>
      </p:sp>
      <p:sp>
        <p:nvSpPr>
          <p:cNvPr id="6" name="Footer Placeholder 6">
            <a:extLst>
              <a:ext uri="{FF2B5EF4-FFF2-40B4-BE49-F238E27FC236}">
                <a16:creationId xmlns:a16="http://schemas.microsoft.com/office/drawing/2014/main" id="{72D53EC2-2793-4CE5-BFC1-3B5A01D01C5E}"/>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Slide Number Placeholder 7"/>
          <p:cNvSpPr>
            <a:spLocks noGrp="1"/>
          </p:cNvSpPr>
          <p:nvPr>
            <p:ph type="sldNum" sz="quarter" idx="12"/>
          </p:nvPr>
        </p:nvSpPr>
        <p:spPr>
          <a:noFill/>
        </p:spPr>
        <p:txBody>
          <a:bodyPr/>
          <a:lstStyle/>
          <a:p>
            <a:r>
              <a:rPr lang="en-US"/>
              <a:t>Introduction</a:t>
            </a:r>
            <a:r>
              <a:rPr lang="en-US">
                <a:sym typeface="Wingdings" pitchFamily="2" charset="2"/>
              </a:rPr>
              <a:t></a:t>
            </a:r>
            <a:fld id="{44A3DADC-227C-4E09-8CDA-7D4B0C92B271}" type="slidenum">
              <a:rPr lang="en-US" smtClean="0"/>
              <a:pPr/>
              <a:t>51</a:t>
            </a:fld>
            <a:endParaRPr lang="en-US"/>
          </a:p>
        </p:txBody>
      </p:sp>
      <p:sp>
        <p:nvSpPr>
          <p:cNvPr id="65538" name="Rectangle 2"/>
          <p:cNvSpPr>
            <a:spLocks noGrp="1" noChangeArrowheads="1"/>
          </p:cNvSpPr>
          <p:nvPr>
            <p:ph type="title"/>
          </p:nvPr>
        </p:nvSpPr>
        <p:spPr>
          <a:xfrm>
            <a:off x="38100" y="19050"/>
            <a:ext cx="12150725" cy="1047750"/>
          </a:xfrm>
        </p:spPr>
        <p:txBody>
          <a:bodyPr/>
          <a:lstStyle/>
          <a:p>
            <a:pPr eaLnBrk="1" hangingPunct="1">
              <a:defRPr/>
            </a:pPr>
            <a:r>
              <a:rPr lang="en-US"/>
              <a:t>Best/ Worst/ Average Case</a:t>
            </a:r>
          </a:p>
        </p:txBody>
      </p:sp>
      <p:sp>
        <p:nvSpPr>
          <p:cNvPr id="65539" name="Rectangle 3"/>
          <p:cNvSpPr>
            <a:spLocks noGrp="1" noChangeArrowheads="1"/>
          </p:cNvSpPr>
          <p:nvPr>
            <p:ph type="body" sz="half" idx="1"/>
          </p:nvPr>
        </p:nvSpPr>
        <p:spPr>
          <a:xfrm>
            <a:off x="0" y="1171575"/>
            <a:ext cx="12188825" cy="5334000"/>
          </a:xfrm>
        </p:spPr>
        <p:txBody>
          <a:bodyPr/>
          <a:lstStyle/>
          <a:p>
            <a:pPr eaLnBrk="1" hangingPunct="1">
              <a:lnSpc>
                <a:spcPct val="110000"/>
              </a:lnSpc>
              <a:defRPr/>
            </a:pPr>
            <a:r>
              <a:rPr lang="en-US" sz="2400" b="1" dirty="0">
                <a:solidFill>
                  <a:srgbClr val="080808"/>
                </a:solidFill>
              </a:rPr>
              <a:t>Best case:</a:t>
            </a:r>
            <a:r>
              <a:rPr lang="en-US" sz="2400" dirty="0">
                <a:solidFill>
                  <a:srgbClr val="FFFF00"/>
                </a:solidFill>
              </a:rPr>
              <a:t> </a:t>
            </a:r>
            <a:r>
              <a:rPr lang="en-US" sz="2400" dirty="0"/>
              <a:t>works fast on </a:t>
            </a:r>
            <a:r>
              <a:rPr lang="en-US" sz="2400" i="1" dirty="0"/>
              <a:t>some </a:t>
            </a:r>
            <a:r>
              <a:rPr lang="en-US" sz="2400" dirty="0"/>
              <a:t>input.</a:t>
            </a:r>
          </a:p>
          <a:p>
            <a:pPr eaLnBrk="1" hangingPunct="1">
              <a:lnSpc>
                <a:spcPct val="110000"/>
              </a:lnSpc>
              <a:defRPr/>
            </a:pPr>
            <a:r>
              <a:rPr lang="en-US" sz="2400" b="1" dirty="0">
                <a:solidFill>
                  <a:srgbClr val="080808"/>
                </a:solidFill>
              </a:rPr>
              <a:t>Worst case:</a:t>
            </a:r>
            <a:r>
              <a:rPr lang="en-US" sz="2400" dirty="0"/>
              <a:t> </a:t>
            </a:r>
            <a:r>
              <a:rPr lang="en-US" sz="2400" dirty="0">
                <a:solidFill>
                  <a:srgbClr val="080808"/>
                </a:solidFill>
              </a:rPr>
              <a:t>(usually)</a:t>
            </a:r>
            <a:r>
              <a:rPr lang="en-US" sz="2400" dirty="0"/>
              <a:t> maximum time of algorithm on any input of size. </a:t>
            </a:r>
          </a:p>
          <a:p>
            <a:pPr eaLnBrk="1" hangingPunct="1">
              <a:lnSpc>
                <a:spcPct val="110000"/>
              </a:lnSpc>
              <a:defRPr/>
            </a:pPr>
            <a:r>
              <a:rPr lang="en-US" sz="2400" b="1" dirty="0">
                <a:solidFill>
                  <a:srgbClr val="080808"/>
                </a:solidFill>
              </a:rPr>
              <a:t>Average case:</a:t>
            </a:r>
            <a:r>
              <a:rPr lang="en-US" sz="2400" b="1" dirty="0">
                <a:solidFill>
                  <a:srgbClr val="FFFF00"/>
                </a:solidFill>
              </a:rPr>
              <a:t> </a:t>
            </a:r>
            <a:r>
              <a:rPr lang="en-US" sz="2400" dirty="0">
                <a:solidFill>
                  <a:srgbClr val="080808"/>
                </a:solidFill>
              </a:rPr>
              <a:t>(sometimes)</a:t>
            </a:r>
            <a:r>
              <a:rPr lang="en-US" sz="2400" dirty="0">
                <a:solidFill>
                  <a:srgbClr val="FFFFFF"/>
                </a:solidFill>
              </a:rPr>
              <a:t> </a:t>
            </a:r>
            <a:r>
              <a:rPr lang="en-US" sz="2400" dirty="0"/>
              <a:t>expected time of algorithm over all inputs of size. Need assumption of statistical distribution of inputs.</a:t>
            </a:r>
          </a:p>
          <a:p>
            <a:pPr eaLnBrk="1" hangingPunct="1">
              <a:lnSpc>
                <a:spcPct val="110000"/>
              </a:lnSpc>
              <a:defRPr/>
            </a:pPr>
            <a:endParaRPr lang="en-US" sz="2400" dirty="0"/>
          </a:p>
          <a:p>
            <a:pPr eaLnBrk="1" hangingPunct="1">
              <a:lnSpc>
                <a:spcPct val="110000"/>
              </a:lnSpc>
              <a:defRPr/>
            </a:pPr>
            <a:r>
              <a:rPr lang="en-US" sz="2400" dirty="0"/>
              <a:t>Analyzing insertion sort’s</a:t>
            </a:r>
          </a:p>
          <a:p>
            <a:pPr lvl="1" eaLnBrk="1" hangingPunct="1">
              <a:lnSpc>
                <a:spcPct val="110000"/>
              </a:lnSpc>
              <a:defRPr/>
            </a:pPr>
            <a:r>
              <a:rPr lang="en-US" sz="2000" b="1" dirty="0">
                <a:solidFill>
                  <a:srgbClr val="080808"/>
                </a:solidFill>
              </a:rPr>
              <a:t>Best case:</a:t>
            </a:r>
            <a:r>
              <a:rPr lang="en-US" sz="2000" dirty="0"/>
              <a:t> elements already sorted, </a:t>
            </a:r>
            <a:r>
              <a:rPr lang="en-US" sz="2000" b="1" i="1" dirty="0" err="1">
                <a:solidFill>
                  <a:srgbClr val="080808"/>
                </a:solidFill>
              </a:rPr>
              <a:t>t</a:t>
            </a:r>
            <a:r>
              <a:rPr lang="en-US" sz="2000" b="1" i="1" baseline="-25000" dirty="0" err="1">
                <a:solidFill>
                  <a:srgbClr val="080808"/>
                </a:solidFill>
              </a:rPr>
              <a:t>j</a:t>
            </a:r>
            <a:r>
              <a:rPr lang="en-US" sz="2000" b="1" i="1" dirty="0">
                <a:solidFill>
                  <a:srgbClr val="080808"/>
                </a:solidFill>
              </a:rPr>
              <a:t>=1</a:t>
            </a:r>
            <a:r>
              <a:rPr lang="en-US" sz="2000" i="1" dirty="0"/>
              <a:t>, </a:t>
            </a:r>
            <a:r>
              <a:rPr lang="en-US" sz="2000" dirty="0"/>
              <a:t>running time </a:t>
            </a:r>
            <a:r>
              <a:rPr lang="en-US" sz="2000" dirty="0">
                <a:latin typeface="Symbol" pitchFamily="18" charset="2"/>
              </a:rPr>
              <a:t>»</a:t>
            </a:r>
            <a:r>
              <a:rPr lang="en-US" sz="2000" dirty="0"/>
              <a:t> </a:t>
            </a:r>
            <a:r>
              <a:rPr lang="en-US" sz="2000" b="1" i="1" dirty="0">
                <a:solidFill>
                  <a:srgbClr val="080808"/>
                </a:solidFill>
              </a:rPr>
              <a:t>an + b</a:t>
            </a:r>
            <a:r>
              <a:rPr lang="en-US" sz="2000" b="1" dirty="0">
                <a:solidFill>
                  <a:srgbClr val="080808"/>
                </a:solidFill>
              </a:rPr>
              <a:t>,</a:t>
            </a:r>
            <a:r>
              <a:rPr lang="en-US" sz="2000" dirty="0"/>
              <a:t> i.e., </a:t>
            </a:r>
            <a:r>
              <a:rPr lang="en-US" sz="2000" b="1" i="1" dirty="0">
                <a:solidFill>
                  <a:srgbClr val="080808"/>
                </a:solidFill>
              </a:rPr>
              <a:t>linear</a:t>
            </a:r>
            <a:r>
              <a:rPr lang="en-US" sz="2000" dirty="0"/>
              <a:t> time. </a:t>
            </a:r>
            <a:endParaRPr lang="en-US" sz="2000" i="1" dirty="0"/>
          </a:p>
          <a:p>
            <a:pPr lvl="1" eaLnBrk="1" hangingPunct="1">
              <a:lnSpc>
                <a:spcPct val="110000"/>
              </a:lnSpc>
              <a:defRPr/>
            </a:pPr>
            <a:r>
              <a:rPr lang="en-US" sz="2000" b="1" dirty="0">
                <a:solidFill>
                  <a:srgbClr val="080808"/>
                </a:solidFill>
              </a:rPr>
              <a:t>Worst case:</a:t>
            </a:r>
            <a:r>
              <a:rPr lang="en-US" sz="2000" dirty="0"/>
              <a:t> elements are sorted in inverse order,       </a:t>
            </a:r>
            <a:r>
              <a:rPr lang="en-US" sz="2000" b="1" i="1" dirty="0" err="1">
                <a:solidFill>
                  <a:srgbClr val="080808"/>
                </a:solidFill>
              </a:rPr>
              <a:t>t</a:t>
            </a:r>
            <a:r>
              <a:rPr lang="en-US" sz="2000" b="1" i="1" baseline="-25000" dirty="0" err="1">
                <a:solidFill>
                  <a:srgbClr val="080808"/>
                </a:solidFill>
              </a:rPr>
              <a:t>j</a:t>
            </a:r>
            <a:r>
              <a:rPr lang="en-US" sz="2000" b="1" i="1" baseline="-25000" dirty="0">
                <a:solidFill>
                  <a:srgbClr val="080808"/>
                </a:solidFill>
              </a:rPr>
              <a:t> </a:t>
            </a:r>
            <a:r>
              <a:rPr lang="en-US" sz="2000" b="1" i="1" dirty="0">
                <a:solidFill>
                  <a:srgbClr val="080808"/>
                </a:solidFill>
              </a:rPr>
              <a:t>= j</a:t>
            </a:r>
            <a:r>
              <a:rPr lang="en-US" sz="2000" dirty="0"/>
              <a:t>, running time </a:t>
            </a:r>
            <a:r>
              <a:rPr lang="en-US" sz="2000" dirty="0">
                <a:latin typeface="Symbol" pitchFamily="18" charset="2"/>
              </a:rPr>
              <a:t>»</a:t>
            </a:r>
            <a:r>
              <a:rPr lang="en-US" sz="2000" dirty="0"/>
              <a:t> </a:t>
            </a:r>
            <a:r>
              <a:rPr lang="en-US" sz="2000" b="1" i="1" dirty="0">
                <a:solidFill>
                  <a:srgbClr val="080808"/>
                </a:solidFill>
              </a:rPr>
              <a:t>an</a:t>
            </a:r>
            <a:r>
              <a:rPr lang="en-US" sz="2000" b="1" i="1" baseline="30000" dirty="0">
                <a:solidFill>
                  <a:srgbClr val="080808"/>
                </a:solidFill>
              </a:rPr>
              <a:t>2</a:t>
            </a:r>
            <a:r>
              <a:rPr lang="en-US" sz="2000" b="1" i="1" dirty="0">
                <a:solidFill>
                  <a:srgbClr val="080808"/>
                </a:solidFill>
              </a:rPr>
              <a:t>+bn+c</a:t>
            </a:r>
            <a:r>
              <a:rPr lang="en-US" sz="2000" i="1" dirty="0"/>
              <a:t>, </a:t>
            </a:r>
            <a:r>
              <a:rPr lang="en-US" sz="2000" dirty="0"/>
              <a:t>i.e.,</a:t>
            </a:r>
            <a:r>
              <a:rPr lang="en-US" sz="2000" i="1" dirty="0"/>
              <a:t> </a:t>
            </a:r>
            <a:r>
              <a:rPr lang="en-US" sz="2000" b="1" i="1" dirty="0">
                <a:solidFill>
                  <a:srgbClr val="080808"/>
                </a:solidFill>
              </a:rPr>
              <a:t>quadratic</a:t>
            </a:r>
            <a:r>
              <a:rPr lang="en-US" sz="2000" dirty="0"/>
              <a:t> time.</a:t>
            </a:r>
          </a:p>
          <a:p>
            <a:pPr lvl="1" eaLnBrk="1" hangingPunct="1">
              <a:lnSpc>
                <a:spcPct val="110000"/>
              </a:lnSpc>
              <a:defRPr/>
            </a:pPr>
            <a:r>
              <a:rPr lang="en-US" sz="2000" b="1" dirty="0">
                <a:solidFill>
                  <a:srgbClr val="080808"/>
                </a:solidFill>
              </a:rPr>
              <a:t>Average case: </a:t>
            </a:r>
            <a:r>
              <a:rPr lang="en-US" sz="2000" b="1" i="1" dirty="0" err="1">
                <a:solidFill>
                  <a:srgbClr val="080808"/>
                </a:solidFill>
              </a:rPr>
              <a:t>t</a:t>
            </a:r>
            <a:r>
              <a:rPr lang="en-US" sz="2000" b="1" i="1" baseline="-25000" dirty="0" err="1">
                <a:solidFill>
                  <a:srgbClr val="080808"/>
                </a:solidFill>
              </a:rPr>
              <a:t>j</a:t>
            </a:r>
            <a:r>
              <a:rPr lang="en-US" sz="2000" b="1" i="1" baseline="-25000" dirty="0">
                <a:solidFill>
                  <a:srgbClr val="080808"/>
                </a:solidFill>
              </a:rPr>
              <a:t> </a:t>
            </a:r>
            <a:r>
              <a:rPr lang="en-US" sz="2000" b="1" i="1" dirty="0">
                <a:solidFill>
                  <a:srgbClr val="080808"/>
                </a:solidFill>
              </a:rPr>
              <a:t>= j / 2,</a:t>
            </a:r>
            <a:r>
              <a:rPr lang="en-US" sz="2000" i="1" dirty="0"/>
              <a:t> </a:t>
            </a:r>
            <a:r>
              <a:rPr lang="en-US" sz="2000" dirty="0"/>
              <a:t>running time </a:t>
            </a:r>
            <a:r>
              <a:rPr lang="en-US" sz="2000" dirty="0">
                <a:latin typeface="Symbol" pitchFamily="18" charset="2"/>
              </a:rPr>
              <a:t>» </a:t>
            </a:r>
            <a:r>
              <a:rPr lang="en-US" sz="2000" b="1" i="1" dirty="0">
                <a:solidFill>
                  <a:srgbClr val="080808"/>
                </a:solidFill>
              </a:rPr>
              <a:t>a’n</a:t>
            </a:r>
            <a:r>
              <a:rPr lang="en-US" sz="2000" b="1" i="1" baseline="30000" dirty="0">
                <a:solidFill>
                  <a:srgbClr val="080808"/>
                </a:solidFill>
              </a:rPr>
              <a:t>2</a:t>
            </a:r>
            <a:r>
              <a:rPr lang="en-US" sz="2000" b="1" i="1" dirty="0">
                <a:solidFill>
                  <a:srgbClr val="080808"/>
                </a:solidFill>
              </a:rPr>
              <a:t>+b’n+c’</a:t>
            </a:r>
            <a:r>
              <a:rPr lang="en-US" sz="2000" i="1" dirty="0"/>
              <a:t>, </a:t>
            </a:r>
            <a:r>
              <a:rPr lang="en-US" sz="2000" dirty="0"/>
              <a:t>i.e.,</a:t>
            </a:r>
            <a:r>
              <a:rPr lang="en-US" sz="2000" i="1" dirty="0"/>
              <a:t> </a:t>
            </a:r>
            <a:r>
              <a:rPr lang="en-US" sz="2000" b="1" i="1" dirty="0">
                <a:solidFill>
                  <a:srgbClr val="080808"/>
                </a:solidFill>
              </a:rPr>
              <a:t>quadratic</a:t>
            </a:r>
            <a:r>
              <a:rPr lang="en-US" sz="2000" dirty="0"/>
              <a:t> time.</a:t>
            </a:r>
          </a:p>
        </p:txBody>
      </p:sp>
      <p:sp>
        <p:nvSpPr>
          <p:cNvPr id="6" name="Footer Placeholder 6">
            <a:extLst>
              <a:ext uri="{FF2B5EF4-FFF2-40B4-BE49-F238E27FC236}">
                <a16:creationId xmlns:a16="http://schemas.microsoft.com/office/drawing/2014/main" id="{34CC732D-8C24-4DF7-8F46-F0E1AE563076}"/>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539">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539">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5539">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5539">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55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8186FE5C-5F1D-4BD3-BB78-201B07DA9C0E}" type="slidenum">
              <a:rPr lang="en-US" smtClean="0"/>
              <a:pPr/>
              <a:t>52</a:t>
            </a:fld>
            <a:endParaRPr lang="en-US"/>
          </a:p>
        </p:txBody>
      </p:sp>
      <p:sp>
        <p:nvSpPr>
          <p:cNvPr id="67586" name="Rectangle 2"/>
          <p:cNvSpPr>
            <a:spLocks noGrp="1" noChangeArrowheads="1"/>
          </p:cNvSpPr>
          <p:nvPr>
            <p:ph type="title"/>
          </p:nvPr>
        </p:nvSpPr>
        <p:spPr/>
        <p:txBody>
          <a:bodyPr/>
          <a:lstStyle/>
          <a:p>
            <a:pPr eaLnBrk="1" hangingPunct="1">
              <a:defRPr/>
            </a:pPr>
            <a:r>
              <a:rPr lang="en-US"/>
              <a:t>…Best/ Worst/ Average Case</a:t>
            </a:r>
          </a:p>
        </p:txBody>
      </p:sp>
      <p:sp>
        <p:nvSpPr>
          <p:cNvPr id="67587" name="Rectangle 3"/>
          <p:cNvSpPr>
            <a:spLocks noGrp="1" noChangeArrowheads="1"/>
          </p:cNvSpPr>
          <p:nvPr>
            <p:ph type="body" idx="1"/>
          </p:nvPr>
        </p:nvSpPr>
        <p:spPr>
          <a:xfrm>
            <a:off x="0" y="1171575"/>
            <a:ext cx="12188825" cy="1054100"/>
          </a:xfrm>
        </p:spPr>
        <p:txBody>
          <a:bodyPr/>
          <a:lstStyle/>
          <a:p>
            <a:pPr lvl="1" eaLnBrk="1" hangingPunct="1">
              <a:defRPr/>
            </a:pPr>
            <a:r>
              <a:rPr lang="en-US"/>
              <a:t>For inputs of all sizes:</a:t>
            </a:r>
          </a:p>
        </p:txBody>
      </p:sp>
      <p:sp>
        <p:nvSpPr>
          <p:cNvPr id="60423" name="Text Box 4"/>
          <p:cNvSpPr txBox="1">
            <a:spLocks noChangeArrowheads="1"/>
          </p:cNvSpPr>
          <p:nvPr/>
        </p:nvSpPr>
        <p:spPr bwMode="auto">
          <a:xfrm>
            <a:off x="2209800" y="4967288"/>
            <a:ext cx="388938" cy="338137"/>
          </a:xfrm>
          <a:prstGeom prst="rect">
            <a:avLst/>
          </a:prstGeom>
          <a:noFill/>
          <a:ln w="9525">
            <a:noFill/>
            <a:miter lim="800000"/>
            <a:headEnd/>
            <a:tailEnd/>
          </a:ln>
        </p:spPr>
        <p:txBody>
          <a:bodyPr wrap="none">
            <a:spAutoFit/>
          </a:bodyPr>
          <a:lstStyle/>
          <a:p>
            <a:pPr eaLnBrk="1" hangingPunct="1"/>
            <a:r>
              <a:rPr lang="en-US" sz="1600">
                <a:latin typeface="Times New Roman" pitchFamily="18" charset="0"/>
              </a:rPr>
              <a:t>1n</a:t>
            </a:r>
          </a:p>
        </p:txBody>
      </p:sp>
      <p:sp>
        <p:nvSpPr>
          <p:cNvPr id="60424" name="Text Box 5"/>
          <p:cNvSpPr txBox="1">
            <a:spLocks noChangeArrowheads="1"/>
          </p:cNvSpPr>
          <p:nvPr/>
        </p:nvSpPr>
        <p:spPr bwMode="auto">
          <a:xfrm>
            <a:off x="2209800" y="4533900"/>
            <a:ext cx="515938" cy="336550"/>
          </a:xfrm>
          <a:prstGeom prst="rect">
            <a:avLst/>
          </a:prstGeom>
          <a:noFill/>
          <a:ln w="9525">
            <a:noFill/>
            <a:miter lim="800000"/>
            <a:headEnd/>
            <a:tailEnd/>
          </a:ln>
        </p:spPr>
        <p:txBody>
          <a:bodyPr>
            <a:spAutoFit/>
          </a:bodyPr>
          <a:lstStyle/>
          <a:p>
            <a:pPr eaLnBrk="1" hangingPunct="1"/>
            <a:r>
              <a:rPr lang="en-US" sz="1600">
                <a:latin typeface="Times New Roman" pitchFamily="18" charset="0"/>
              </a:rPr>
              <a:t>2n</a:t>
            </a:r>
          </a:p>
        </p:txBody>
      </p:sp>
      <p:sp>
        <p:nvSpPr>
          <p:cNvPr id="60425" name="Text Box 6"/>
          <p:cNvSpPr txBox="1">
            <a:spLocks noChangeArrowheads="1"/>
          </p:cNvSpPr>
          <p:nvPr/>
        </p:nvSpPr>
        <p:spPr bwMode="auto">
          <a:xfrm>
            <a:off x="2209800" y="4100513"/>
            <a:ext cx="388938" cy="338137"/>
          </a:xfrm>
          <a:prstGeom prst="rect">
            <a:avLst/>
          </a:prstGeom>
          <a:noFill/>
          <a:ln w="9525">
            <a:noFill/>
            <a:miter lim="800000"/>
            <a:headEnd/>
            <a:tailEnd/>
          </a:ln>
        </p:spPr>
        <p:txBody>
          <a:bodyPr wrap="none">
            <a:spAutoFit/>
          </a:bodyPr>
          <a:lstStyle/>
          <a:p>
            <a:pPr eaLnBrk="1" hangingPunct="1"/>
            <a:r>
              <a:rPr lang="en-US" sz="1600">
                <a:latin typeface="Times New Roman" pitchFamily="18" charset="0"/>
              </a:rPr>
              <a:t>3n</a:t>
            </a:r>
          </a:p>
        </p:txBody>
      </p:sp>
      <p:sp>
        <p:nvSpPr>
          <p:cNvPr id="60426" name="Text Box 7"/>
          <p:cNvSpPr txBox="1">
            <a:spLocks noChangeArrowheads="1"/>
          </p:cNvSpPr>
          <p:nvPr/>
        </p:nvSpPr>
        <p:spPr bwMode="auto">
          <a:xfrm>
            <a:off x="2209800" y="3668713"/>
            <a:ext cx="388938" cy="338137"/>
          </a:xfrm>
          <a:prstGeom prst="rect">
            <a:avLst/>
          </a:prstGeom>
          <a:noFill/>
          <a:ln w="9525">
            <a:noFill/>
            <a:miter lim="800000"/>
            <a:headEnd/>
            <a:tailEnd/>
          </a:ln>
        </p:spPr>
        <p:txBody>
          <a:bodyPr wrap="none">
            <a:spAutoFit/>
          </a:bodyPr>
          <a:lstStyle/>
          <a:p>
            <a:pPr eaLnBrk="1" hangingPunct="1"/>
            <a:r>
              <a:rPr lang="en-US" sz="1600">
                <a:latin typeface="Times New Roman" pitchFamily="18" charset="0"/>
              </a:rPr>
              <a:t>4n</a:t>
            </a:r>
          </a:p>
        </p:txBody>
      </p:sp>
      <p:sp>
        <p:nvSpPr>
          <p:cNvPr id="60427" name="Text Box 8"/>
          <p:cNvSpPr txBox="1">
            <a:spLocks noChangeArrowheads="1"/>
          </p:cNvSpPr>
          <p:nvPr/>
        </p:nvSpPr>
        <p:spPr bwMode="auto">
          <a:xfrm>
            <a:off x="2209800" y="3235325"/>
            <a:ext cx="388938" cy="338138"/>
          </a:xfrm>
          <a:prstGeom prst="rect">
            <a:avLst/>
          </a:prstGeom>
          <a:noFill/>
          <a:ln w="9525">
            <a:noFill/>
            <a:miter lim="800000"/>
            <a:headEnd/>
            <a:tailEnd/>
          </a:ln>
        </p:spPr>
        <p:txBody>
          <a:bodyPr wrap="none">
            <a:spAutoFit/>
          </a:bodyPr>
          <a:lstStyle/>
          <a:p>
            <a:pPr eaLnBrk="1" hangingPunct="1"/>
            <a:r>
              <a:rPr lang="en-US" sz="1600">
                <a:latin typeface="Times New Roman" pitchFamily="18" charset="0"/>
              </a:rPr>
              <a:t>5n</a:t>
            </a:r>
          </a:p>
        </p:txBody>
      </p:sp>
      <p:sp>
        <p:nvSpPr>
          <p:cNvPr id="60428" name="Text Box 9"/>
          <p:cNvSpPr txBox="1">
            <a:spLocks noChangeArrowheads="1"/>
          </p:cNvSpPr>
          <p:nvPr/>
        </p:nvSpPr>
        <p:spPr bwMode="auto">
          <a:xfrm>
            <a:off x="2209800" y="2803525"/>
            <a:ext cx="388938" cy="338138"/>
          </a:xfrm>
          <a:prstGeom prst="rect">
            <a:avLst/>
          </a:prstGeom>
          <a:noFill/>
          <a:ln w="9525">
            <a:noFill/>
            <a:miter lim="800000"/>
            <a:headEnd/>
            <a:tailEnd/>
          </a:ln>
        </p:spPr>
        <p:txBody>
          <a:bodyPr wrap="none">
            <a:spAutoFit/>
          </a:bodyPr>
          <a:lstStyle/>
          <a:p>
            <a:pPr eaLnBrk="1" hangingPunct="1"/>
            <a:r>
              <a:rPr lang="en-US" sz="1600">
                <a:latin typeface="Times New Roman" pitchFamily="18" charset="0"/>
              </a:rPr>
              <a:t>6n</a:t>
            </a:r>
          </a:p>
        </p:txBody>
      </p:sp>
      <p:sp>
        <p:nvSpPr>
          <p:cNvPr id="60429" name="Line 10"/>
          <p:cNvSpPr>
            <a:spLocks noChangeShapeType="1"/>
          </p:cNvSpPr>
          <p:nvPr/>
        </p:nvSpPr>
        <p:spPr bwMode="auto">
          <a:xfrm>
            <a:off x="2746375" y="2290763"/>
            <a:ext cx="0" cy="3205162"/>
          </a:xfrm>
          <a:prstGeom prst="line">
            <a:avLst/>
          </a:prstGeom>
          <a:noFill/>
          <a:ln w="28575">
            <a:solidFill>
              <a:schemeClr val="tx1"/>
            </a:solidFill>
            <a:miter lim="800000"/>
            <a:headEnd/>
            <a:tailEnd/>
          </a:ln>
        </p:spPr>
        <p:txBody>
          <a:bodyPr wrap="none"/>
          <a:lstStyle/>
          <a:p>
            <a:endParaRPr lang="en-US"/>
          </a:p>
        </p:txBody>
      </p:sp>
      <p:sp>
        <p:nvSpPr>
          <p:cNvPr id="60430" name="Line 11"/>
          <p:cNvSpPr>
            <a:spLocks noChangeShapeType="1"/>
          </p:cNvSpPr>
          <p:nvPr/>
        </p:nvSpPr>
        <p:spPr bwMode="auto">
          <a:xfrm>
            <a:off x="2746375" y="5503863"/>
            <a:ext cx="6296025" cy="0"/>
          </a:xfrm>
          <a:prstGeom prst="line">
            <a:avLst/>
          </a:prstGeom>
          <a:noFill/>
          <a:ln w="28575">
            <a:solidFill>
              <a:schemeClr val="tx1"/>
            </a:solidFill>
            <a:miter lim="800000"/>
            <a:headEnd/>
            <a:tailEnd/>
          </a:ln>
        </p:spPr>
        <p:txBody>
          <a:bodyPr wrap="none"/>
          <a:lstStyle/>
          <a:p>
            <a:endParaRPr lang="en-US"/>
          </a:p>
        </p:txBody>
      </p:sp>
      <p:sp>
        <p:nvSpPr>
          <p:cNvPr id="60431" name="Text Box 12"/>
          <p:cNvSpPr txBox="1">
            <a:spLocks noChangeArrowheads="1"/>
          </p:cNvSpPr>
          <p:nvPr/>
        </p:nvSpPr>
        <p:spPr bwMode="auto">
          <a:xfrm>
            <a:off x="4564063" y="5822950"/>
            <a:ext cx="1903412" cy="369888"/>
          </a:xfrm>
          <a:prstGeom prst="rect">
            <a:avLst/>
          </a:prstGeom>
          <a:noFill/>
          <a:ln w="9525">
            <a:noFill/>
            <a:miter lim="800000"/>
            <a:headEnd/>
            <a:tailEnd/>
          </a:ln>
        </p:spPr>
        <p:txBody>
          <a:bodyPr wrap="none">
            <a:spAutoFit/>
          </a:bodyPr>
          <a:lstStyle/>
          <a:p>
            <a:pPr eaLnBrk="1" hangingPunct="1"/>
            <a:r>
              <a:rPr lang="en-US">
                <a:latin typeface="Times New Roman" pitchFamily="18" charset="0"/>
              </a:rPr>
              <a:t>Input instance size</a:t>
            </a:r>
          </a:p>
        </p:txBody>
      </p:sp>
      <p:sp>
        <p:nvSpPr>
          <p:cNvPr id="60432" name="Text Box 13"/>
          <p:cNvSpPr txBox="1">
            <a:spLocks noChangeArrowheads="1"/>
          </p:cNvSpPr>
          <p:nvPr/>
        </p:nvSpPr>
        <p:spPr bwMode="auto">
          <a:xfrm rot="-5400000">
            <a:off x="1226344" y="3650456"/>
            <a:ext cx="1447800" cy="369888"/>
          </a:xfrm>
          <a:prstGeom prst="rect">
            <a:avLst/>
          </a:prstGeom>
          <a:noFill/>
          <a:ln w="9525">
            <a:noFill/>
            <a:miter lim="800000"/>
            <a:headEnd/>
            <a:tailEnd/>
          </a:ln>
        </p:spPr>
        <p:txBody>
          <a:bodyPr wrap="none">
            <a:spAutoFit/>
          </a:bodyPr>
          <a:lstStyle/>
          <a:p>
            <a:pPr eaLnBrk="1" hangingPunct="1"/>
            <a:r>
              <a:rPr lang="en-US">
                <a:latin typeface="Times New Roman" pitchFamily="18" charset="0"/>
              </a:rPr>
              <a:t>Running time</a:t>
            </a:r>
          </a:p>
        </p:txBody>
      </p:sp>
      <p:sp>
        <p:nvSpPr>
          <p:cNvPr id="60433" name="Text Box 14"/>
          <p:cNvSpPr txBox="1">
            <a:spLocks noChangeArrowheads="1"/>
          </p:cNvSpPr>
          <p:nvPr/>
        </p:nvSpPr>
        <p:spPr bwMode="auto">
          <a:xfrm>
            <a:off x="2827338" y="5492750"/>
            <a:ext cx="5965825" cy="336550"/>
          </a:xfrm>
          <a:prstGeom prst="rect">
            <a:avLst/>
          </a:prstGeom>
          <a:noFill/>
          <a:ln w="9525">
            <a:noFill/>
            <a:miter lim="800000"/>
            <a:headEnd/>
            <a:tailEnd/>
          </a:ln>
        </p:spPr>
        <p:txBody>
          <a:bodyPr>
            <a:spAutoFit/>
          </a:bodyPr>
          <a:lstStyle/>
          <a:p>
            <a:pPr marL="457200" indent="-457200" eaLnBrk="1" hangingPunct="1"/>
            <a:r>
              <a:rPr lang="en-US" sz="1600">
                <a:latin typeface="Times New Roman" pitchFamily="18" charset="0"/>
              </a:rPr>
              <a:t>1    2    3    4    5     6    7    8     9   10   11   12  …..</a:t>
            </a:r>
          </a:p>
        </p:txBody>
      </p:sp>
      <p:sp>
        <p:nvSpPr>
          <p:cNvPr id="60434" name="Freeform 15"/>
          <p:cNvSpPr>
            <a:spLocks/>
          </p:cNvSpPr>
          <p:nvPr/>
        </p:nvSpPr>
        <p:spPr bwMode="auto">
          <a:xfrm>
            <a:off x="2744788" y="3659188"/>
            <a:ext cx="6545262" cy="1560512"/>
          </a:xfrm>
          <a:custGeom>
            <a:avLst/>
            <a:gdLst>
              <a:gd name="T0" fmla="*/ 0 w 3093"/>
              <a:gd name="T1" fmla="*/ 2147483647 h 983"/>
              <a:gd name="T2" fmla="*/ 2147483647 w 3093"/>
              <a:gd name="T3" fmla="*/ 2147483647 h 983"/>
              <a:gd name="T4" fmla="*/ 2147483647 w 3093"/>
              <a:gd name="T5" fmla="*/ 2147483647 h 983"/>
              <a:gd name="T6" fmla="*/ 2147483647 w 3093"/>
              <a:gd name="T7" fmla="*/ 2147483647 h 983"/>
              <a:gd name="T8" fmla="*/ 2147483647 w 3093"/>
              <a:gd name="T9" fmla="*/ 2147483647 h 983"/>
              <a:gd name="T10" fmla="*/ 2147483647 w 3093"/>
              <a:gd name="T11" fmla="*/ 2147483647 h 983"/>
              <a:gd name="T12" fmla="*/ 2147483647 w 3093"/>
              <a:gd name="T13" fmla="*/ 2147483647 h 983"/>
              <a:gd name="T14" fmla="*/ 2147483647 w 3093"/>
              <a:gd name="T15" fmla="*/ 2147483647 h 983"/>
              <a:gd name="T16" fmla="*/ 2147483647 w 3093"/>
              <a:gd name="T17" fmla="*/ 2147483647 h 983"/>
              <a:gd name="T18" fmla="*/ 2147483647 w 3093"/>
              <a:gd name="T19" fmla="*/ 2147483647 h 983"/>
              <a:gd name="T20" fmla="*/ 2147483647 w 3093"/>
              <a:gd name="T21" fmla="*/ 2147483647 h 983"/>
              <a:gd name="T22" fmla="*/ 2147483647 w 3093"/>
              <a:gd name="T23" fmla="*/ 2147483647 h 983"/>
              <a:gd name="T24" fmla="*/ 2147483647 w 3093"/>
              <a:gd name="T25" fmla="*/ 2147483647 h 983"/>
              <a:gd name="T26" fmla="*/ 2147483647 w 3093"/>
              <a:gd name="T27" fmla="*/ 2147483647 h 983"/>
              <a:gd name="T28" fmla="*/ 2147483647 w 3093"/>
              <a:gd name="T29" fmla="*/ 2147483647 h 983"/>
              <a:gd name="T30" fmla="*/ 2147483647 w 3093"/>
              <a:gd name="T31" fmla="*/ 2147483647 h 98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093"/>
              <a:gd name="T49" fmla="*/ 0 h 983"/>
              <a:gd name="T50" fmla="*/ 3093 w 3093"/>
              <a:gd name="T51" fmla="*/ 983 h 98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093" h="983">
                <a:moveTo>
                  <a:pt x="0" y="983"/>
                </a:moveTo>
                <a:cubicBezTo>
                  <a:pt x="32" y="976"/>
                  <a:pt x="64" y="971"/>
                  <a:pt x="95" y="961"/>
                </a:cubicBezTo>
                <a:cubicBezTo>
                  <a:pt x="104" y="958"/>
                  <a:pt x="109" y="947"/>
                  <a:pt x="118" y="944"/>
                </a:cubicBezTo>
                <a:cubicBezTo>
                  <a:pt x="175" y="928"/>
                  <a:pt x="234" y="921"/>
                  <a:pt x="291" y="905"/>
                </a:cubicBezTo>
                <a:cubicBezTo>
                  <a:pt x="341" y="875"/>
                  <a:pt x="395" y="849"/>
                  <a:pt x="448" y="826"/>
                </a:cubicBezTo>
                <a:cubicBezTo>
                  <a:pt x="490" y="784"/>
                  <a:pt x="448" y="819"/>
                  <a:pt x="526" y="787"/>
                </a:cubicBezTo>
                <a:cubicBezTo>
                  <a:pt x="553" y="776"/>
                  <a:pt x="577" y="760"/>
                  <a:pt x="604" y="748"/>
                </a:cubicBezTo>
                <a:cubicBezTo>
                  <a:pt x="648" y="706"/>
                  <a:pt x="708" y="697"/>
                  <a:pt x="761" y="670"/>
                </a:cubicBezTo>
                <a:cubicBezTo>
                  <a:pt x="838" y="630"/>
                  <a:pt x="915" y="584"/>
                  <a:pt x="996" y="552"/>
                </a:cubicBezTo>
                <a:cubicBezTo>
                  <a:pt x="1060" y="527"/>
                  <a:pt x="1129" y="518"/>
                  <a:pt x="1192" y="491"/>
                </a:cubicBezTo>
                <a:cubicBezTo>
                  <a:pt x="1243" y="469"/>
                  <a:pt x="1295" y="451"/>
                  <a:pt x="1348" y="435"/>
                </a:cubicBezTo>
                <a:cubicBezTo>
                  <a:pt x="1441" y="342"/>
                  <a:pt x="1583" y="319"/>
                  <a:pt x="1700" y="278"/>
                </a:cubicBezTo>
                <a:cubicBezTo>
                  <a:pt x="1728" y="268"/>
                  <a:pt x="1751" y="249"/>
                  <a:pt x="1779" y="239"/>
                </a:cubicBezTo>
                <a:cubicBezTo>
                  <a:pt x="1850" y="214"/>
                  <a:pt x="1924" y="198"/>
                  <a:pt x="1997" y="178"/>
                </a:cubicBezTo>
                <a:cubicBezTo>
                  <a:pt x="2263" y="103"/>
                  <a:pt x="2540" y="15"/>
                  <a:pt x="2819" y="4"/>
                </a:cubicBezTo>
                <a:cubicBezTo>
                  <a:pt x="2910" y="0"/>
                  <a:pt x="3002" y="4"/>
                  <a:pt x="3093" y="4"/>
                </a:cubicBezTo>
              </a:path>
            </a:pathLst>
          </a:custGeom>
          <a:noFill/>
          <a:ln w="19050">
            <a:solidFill>
              <a:schemeClr val="tx1"/>
            </a:solidFill>
            <a:miter lim="800000"/>
            <a:headEnd/>
            <a:tailEnd/>
          </a:ln>
        </p:spPr>
        <p:txBody>
          <a:bodyPr wrap="none"/>
          <a:lstStyle/>
          <a:p>
            <a:endParaRPr lang="en-US"/>
          </a:p>
        </p:txBody>
      </p:sp>
      <p:sp>
        <p:nvSpPr>
          <p:cNvPr id="60435" name="Freeform 16"/>
          <p:cNvSpPr>
            <a:spLocks/>
          </p:cNvSpPr>
          <p:nvPr/>
        </p:nvSpPr>
        <p:spPr bwMode="auto">
          <a:xfrm>
            <a:off x="2733675" y="2411413"/>
            <a:ext cx="6378575" cy="2363787"/>
          </a:xfrm>
          <a:custGeom>
            <a:avLst/>
            <a:gdLst>
              <a:gd name="T0" fmla="*/ 0 w 3014"/>
              <a:gd name="T1" fmla="*/ 2147483647 h 1489"/>
              <a:gd name="T2" fmla="*/ 2147483647 w 3014"/>
              <a:gd name="T3" fmla="*/ 2147483647 h 1489"/>
              <a:gd name="T4" fmla="*/ 2147483647 w 3014"/>
              <a:gd name="T5" fmla="*/ 2147483647 h 1489"/>
              <a:gd name="T6" fmla="*/ 2147483647 w 3014"/>
              <a:gd name="T7" fmla="*/ 2147483647 h 1489"/>
              <a:gd name="T8" fmla="*/ 2147483647 w 3014"/>
              <a:gd name="T9" fmla="*/ 2147483647 h 1489"/>
              <a:gd name="T10" fmla="*/ 2147483647 w 3014"/>
              <a:gd name="T11" fmla="*/ 2147483647 h 1489"/>
              <a:gd name="T12" fmla="*/ 2147483647 w 3014"/>
              <a:gd name="T13" fmla="*/ 2147483647 h 1489"/>
              <a:gd name="T14" fmla="*/ 2147483647 w 3014"/>
              <a:gd name="T15" fmla="*/ 2147483647 h 1489"/>
              <a:gd name="T16" fmla="*/ 2147483647 w 3014"/>
              <a:gd name="T17" fmla="*/ 2147483647 h 1489"/>
              <a:gd name="T18" fmla="*/ 2147483647 w 3014"/>
              <a:gd name="T19" fmla="*/ 2147483647 h 1489"/>
              <a:gd name="T20" fmla="*/ 2147483647 w 3014"/>
              <a:gd name="T21" fmla="*/ 2147483647 h 1489"/>
              <a:gd name="T22" fmla="*/ 2147483647 w 3014"/>
              <a:gd name="T23" fmla="*/ 2147483647 h 1489"/>
              <a:gd name="T24" fmla="*/ 2147483647 w 3014"/>
              <a:gd name="T25" fmla="*/ 2147483647 h 1489"/>
              <a:gd name="T26" fmla="*/ 2147483647 w 3014"/>
              <a:gd name="T27" fmla="*/ 2147483647 h 1489"/>
              <a:gd name="T28" fmla="*/ 2147483647 w 3014"/>
              <a:gd name="T29" fmla="*/ 2147483647 h 1489"/>
              <a:gd name="T30" fmla="*/ 2147483647 w 3014"/>
              <a:gd name="T31" fmla="*/ 2147483647 h 1489"/>
              <a:gd name="T32" fmla="*/ 2147483647 w 3014"/>
              <a:gd name="T33" fmla="*/ 2147483647 h 1489"/>
              <a:gd name="T34" fmla="*/ 2147483647 w 3014"/>
              <a:gd name="T35" fmla="*/ 2147483647 h 1489"/>
              <a:gd name="T36" fmla="*/ 2147483647 w 3014"/>
              <a:gd name="T37" fmla="*/ 2147483647 h 1489"/>
              <a:gd name="T38" fmla="*/ 2147483647 w 3014"/>
              <a:gd name="T39" fmla="*/ 2147483647 h 1489"/>
              <a:gd name="T40" fmla="*/ 2147483647 w 3014"/>
              <a:gd name="T41" fmla="*/ 2147483647 h 1489"/>
              <a:gd name="T42" fmla="*/ 2147483647 w 3014"/>
              <a:gd name="T43" fmla="*/ 2147483647 h 1489"/>
              <a:gd name="T44" fmla="*/ 2147483647 w 3014"/>
              <a:gd name="T45" fmla="*/ 2147483647 h 1489"/>
              <a:gd name="T46" fmla="*/ 2147483647 w 3014"/>
              <a:gd name="T47" fmla="*/ 2147483647 h 1489"/>
              <a:gd name="T48" fmla="*/ 2147483647 w 3014"/>
              <a:gd name="T49" fmla="*/ 2147483647 h 1489"/>
              <a:gd name="T50" fmla="*/ 2147483647 w 3014"/>
              <a:gd name="T51" fmla="*/ 2147483647 h 1489"/>
              <a:gd name="T52" fmla="*/ 2147483647 w 3014"/>
              <a:gd name="T53" fmla="*/ 2147483647 h 1489"/>
              <a:gd name="T54" fmla="*/ 2147483647 w 3014"/>
              <a:gd name="T55" fmla="*/ 2147483647 h 148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014"/>
              <a:gd name="T85" fmla="*/ 0 h 1489"/>
              <a:gd name="T86" fmla="*/ 3014 w 3014"/>
              <a:gd name="T87" fmla="*/ 1489 h 148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014" h="1489">
                <a:moveTo>
                  <a:pt x="0" y="1489"/>
                </a:moveTo>
                <a:cubicBezTo>
                  <a:pt x="40" y="1473"/>
                  <a:pt x="83" y="1455"/>
                  <a:pt x="117" y="1428"/>
                </a:cubicBezTo>
                <a:cubicBezTo>
                  <a:pt x="159" y="1395"/>
                  <a:pt x="198" y="1348"/>
                  <a:pt x="235" y="1310"/>
                </a:cubicBezTo>
                <a:cubicBezTo>
                  <a:pt x="249" y="1296"/>
                  <a:pt x="272" y="1299"/>
                  <a:pt x="291" y="1294"/>
                </a:cubicBezTo>
                <a:cubicBezTo>
                  <a:pt x="350" y="1232"/>
                  <a:pt x="267" y="1313"/>
                  <a:pt x="352" y="1254"/>
                </a:cubicBezTo>
                <a:cubicBezTo>
                  <a:pt x="360" y="1249"/>
                  <a:pt x="361" y="1236"/>
                  <a:pt x="369" y="1232"/>
                </a:cubicBezTo>
                <a:cubicBezTo>
                  <a:pt x="406" y="1214"/>
                  <a:pt x="449" y="1211"/>
                  <a:pt x="486" y="1193"/>
                </a:cubicBezTo>
                <a:cubicBezTo>
                  <a:pt x="520" y="1176"/>
                  <a:pt x="551" y="1153"/>
                  <a:pt x="587" y="1137"/>
                </a:cubicBezTo>
                <a:cubicBezTo>
                  <a:pt x="622" y="1091"/>
                  <a:pt x="581" y="1138"/>
                  <a:pt x="643" y="1098"/>
                </a:cubicBezTo>
                <a:cubicBezTo>
                  <a:pt x="652" y="1092"/>
                  <a:pt x="656" y="1082"/>
                  <a:pt x="665" y="1076"/>
                </a:cubicBezTo>
                <a:cubicBezTo>
                  <a:pt x="677" y="1068"/>
                  <a:pt x="691" y="1065"/>
                  <a:pt x="704" y="1059"/>
                </a:cubicBezTo>
                <a:cubicBezTo>
                  <a:pt x="738" y="1013"/>
                  <a:pt x="785" y="996"/>
                  <a:pt x="839" y="980"/>
                </a:cubicBezTo>
                <a:cubicBezTo>
                  <a:pt x="893" y="926"/>
                  <a:pt x="915" y="920"/>
                  <a:pt x="995" y="902"/>
                </a:cubicBezTo>
                <a:lnTo>
                  <a:pt x="1113" y="841"/>
                </a:lnTo>
                <a:cubicBezTo>
                  <a:pt x="1113" y="841"/>
                  <a:pt x="1113" y="841"/>
                  <a:pt x="1113" y="841"/>
                </a:cubicBezTo>
                <a:cubicBezTo>
                  <a:pt x="1179" y="790"/>
                  <a:pt x="1207" y="742"/>
                  <a:pt x="1292" y="706"/>
                </a:cubicBezTo>
                <a:cubicBezTo>
                  <a:pt x="1341" y="638"/>
                  <a:pt x="1370" y="649"/>
                  <a:pt x="1426" y="606"/>
                </a:cubicBezTo>
                <a:cubicBezTo>
                  <a:pt x="1440" y="595"/>
                  <a:pt x="1451" y="578"/>
                  <a:pt x="1465" y="567"/>
                </a:cubicBezTo>
                <a:cubicBezTo>
                  <a:pt x="1519" y="525"/>
                  <a:pt x="1584" y="502"/>
                  <a:pt x="1644" y="472"/>
                </a:cubicBezTo>
                <a:cubicBezTo>
                  <a:pt x="1665" y="462"/>
                  <a:pt x="1679" y="442"/>
                  <a:pt x="1700" y="432"/>
                </a:cubicBezTo>
                <a:cubicBezTo>
                  <a:pt x="1732" y="416"/>
                  <a:pt x="1768" y="407"/>
                  <a:pt x="1801" y="393"/>
                </a:cubicBezTo>
                <a:cubicBezTo>
                  <a:pt x="1849" y="345"/>
                  <a:pt x="1873" y="340"/>
                  <a:pt x="1935" y="315"/>
                </a:cubicBezTo>
                <a:cubicBezTo>
                  <a:pt x="1972" y="300"/>
                  <a:pt x="1998" y="266"/>
                  <a:pt x="2035" y="253"/>
                </a:cubicBezTo>
                <a:cubicBezTo>
                  <a:pt x="2079" y="237"/>
                  <a:pt x="2170" y="214"/>
                  <a:pt x="2170" y="214"/>
                </a:cubicBezTo>
                <a:cubicBezTo>
                  <a:pt x="2244" y="161"/>
                  <a:pt x="2315" y="135"/>
                  <a:pt x="2404" y="119"/>
                </a:cubicBezTo>
                <a:cubicBezTo>
                  <a:pt x="2480" y="77"/>
                  <a:pt x="2408" y="112"/>
                  <a:pt x="2522" y="80"/>
                </a:cubicBezTo>
                <a:cubicBezTo>
                  <a:pt x="2594" y="60"/>
                  <a:pt x="2634" y="26"/>
                  <a:pt x="2718" y="19"/>
                </a:cubicBezTo>
                <a:cubicBezTo>
                  <a:pt x="2962" y="0"/>
                  <a:pt x="2863" y="2"/>
                  <a:pt x="3014" y="2"/>
                </a:cubicBezTo>
              </a:path>
            </a:pathLst>
          </a:custGeom>
          <a:noFill/>
          <a:ln w="19050">
            <a:solidFill>
              <a:srgbClr val="FF0000"/>
            </a:solidFill>
            <a:miter lim="800000"/>
            <a:headEnd/>
            <a:tailEnd/>
          </a:ln>
        </p:spPr>
        <p:txBody>
          <a:bodyPr wrap="none"/>
          <a:lstStyle/>
          <a:p>
            <a:endParaRPr lang="en-US"/>
          </a:p>
        </p:txBody>
      </p:sp>
      <p:sp>
        <p:nvSpPr>
          <p:cNvPr id="60436" name="Freeform 17"/>
          <p:cNvSpPr>
            <a:spLocks/>
          </p:cNvSpPr>
          <p:nvPr/>
        </p:nvSpPr>
        <p:spPr bwMode="auto">
          <a:xfrm>
            <a:off x="2733675" y="2836863"/>
            <a:ext cx="6461125" cy="2000250"/>
          </a:xfrm>
          <a:custGeom>
            <a:avLst/>
            <a:gdLst>
              <a:gd name="T0" fmla="*/ 0 w 3053"/>
              <a:gd name="T1" fmla="*/ 2147483647 h 1260"/>
              <a:gd name="T2" fmla="*/ 2147483647 w 3053"/>
              <a:gd name="T3" fmla="*/ 2147483647 h 1260"/>
              <a:gd name="T4" fmla="*/ 2147483647 w 3053"/>
              <a:gd name="T5" fmla="*/ 2147483647 h 1260"/>
              <a:gd name="T6" fmla="*/ 2147483647 w 3053"/>
              <a:gd name="T7" fmla="*/ 2147483647 h 1260"/>
              <a:gd name="T8" fmla="*/ 2147483647 w 3053"/>
              <a:gd name="T9" fmla="*/ 2147483647 h 1260"/>
              <a:gd name="T10" fmla="*/ 2147483647 w 3053"/>
              <a:gd name="T11" fmla="*/ 2147483647 h 1260"/>
              <a:gd name="T12" fmla="*/ 2147483647 w 3053"/>
              <a:gd name="T13" fmla="*/ 2147483647 h 1260"/>
              <a:gd name="T14" fmla="*/ 2147483647 w 3053"/>
              <a:gd name="T15" fmla="*/ 2147483647 h 1260"/>
              <a:gd name="T16" fmla="*/ 2147483647 w 3053"/>
              <a:gd name="T17" fmla="*/ 2147483647 h 1260"/>
              <a:gd name="T18" fmla="*/ 2147483647 w 3053"/>
              <a:gd name="T19" fmla="*/ 2147483647 h 1260"/>
              <a:gd name="T20" fmla="*/ 2147483647 w 3053"/>
              <a:gd name="T21" fmla="*/ 2147483647 h 1260"/>
              <a:gd name="T22" fmla="*/ 2147483647 w 3053"/>
              <a:gd name="T23" fmla="*/ 2147483647 h 1260"/>
              <a:gd name="T24" fmla="*/ 2147483647 w 3053"/>
              <a:gd name="T25" fmla="*/ 2147483647 h 1260"/>
              <a:gd name="T26" fmla="*/ 2147483647 w 3053"/>
              <a:gd name="T27" fmla="*/ 2147483647 h 1260"/>
              <a:gd name="T28" fmla="*/ 2147483647 w 3053"/>
              <a:gd name="T29" fmla="*/ 2147483647 h 1260"/>
              <a:gd name="T30" fmla="*/ 2147483647 w 3053"/>
              <a:gd name="T31" fmla="*/ 2147483647 h 1260"/>
              <a:gd name="T32" fmla="*/ 2147483647 w 3053"/>
              <a:gd name="T33" fmla="*/ 2147483647 h 1260"/>
              <a:gd name="T34" fmla="*/ 2147483647 w 3053"/>
              <a:gd name="T35" fmla="*/ 2147483647 h 1260"/>
              <a:gd name="T36" fmla="*/ 2147483647 w 3053"/>
              <a:gd name="T37" fmla="*/ 2147483647 h 1260"/>
              <a:gd name="T38" fmla="*/ 2147483647 w 3053"/>
              <a:gd name="T39" fmla="*/ 2147483647 h 12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053"/>
              <a:gd name="T61" fmla="*/ 0 h 1260"/>
              <a:gd name="T62" fmla="*/ 3053 w 3053"/>
              <a:gd name="T63" fmla="*/ 1260 h 12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053" h="1260">
                <a:moveTo>
                  <a:pt x="0" y="1260"/>
                </a:moveTo>
                <a:cubicBezTo>
                  <a:pt x="43" y="1204"/>
                  <a:pt x="89" y="1202"/>
                  <a:pt x="156" y="1182"/>
                </a:cubicBezTo>
                <a:cubicBezTo>
                  <a:pt x="217" y="1164"/>
                  <a:pt x="272" y="1129"/>
                  <a:pt x="330" y="1104"/>
                </a:cubicBezTo>
                <a:cubicBezTo>
                  <a:pt x="381" y="1053"/>
                  <a:pt x="496" y="1007"/>
                  <a:pt x="565" y="986"/>
                </a:cubicBezTo>
                <a:cubicBezTo>
                  <a:pt x="615" y="936"/>
                  <a:pt x="551" y="993"/>
                  <a:pt x="643" y="947"/>
                </a:cubicBezTo>
                <a:cubicBezTo>
                  <a:pt x="652" y="942"/>
                  <a:pt x="656" y="930"/>
                  <a:pt x="665" y="925"/>
                </a:cubicBezTo>
                <a:cubicBezTo>
                  <a:pt x="682" y="916"/>
                  <a:pt x="703" y="915"/>
                  <a:pt x="721" y="908"/>
                </a:cubicBezTo>
                <a:cubicBezTo>
                  <a:pt x="798" y="876"/>
                  <a:pt x="863" y="824"/>
                  <a:pt x="939" y="791"/>
                </a:cubicBezTo>
                <a:cubicBezTo>
                  <a:pt x="965" y="755"/>
                  <a:pt x="1057" y="729"/>
                  <a:pt x="1057" y="729"/>
                </a:cubicBezTo>
                <a:cubicBezTo>
                  <a:pt x="1115" y="671"/>
                  <a:pt x="1078" y="694"/>
                  <a:pt x="1174" y="673"/>
                </a:cubicBezTo>
                <a:cubicBezTo>
                  <a:pt x="1216" y="618"/>
                  <a:pt x="1306" y="609"/>
                  <a:pt x="1370" y="595"/>
                </a:cubicBezTo>
                <a:cubicBezTo>
                  <a:pt x="1453" y="512"/>
                  <a:pt x="1557" y="481"/>
                  <a:pt x="1661" y="438"/>
                </a:cubicBezTo>
                <a:cubicBezTo>
                  <a:pt x="1683" y="429"/>
                  <a:pt x="1699" y="408"/>
                  <a:pt x="1722" y="399"/>
                </a:cubicBezTo>
                <a:cubicBezTo>
                  <a:pt x="1833" y="356"/>
                  <a:pt x="1767" y="397"/>
                  <a:pt x="1840" y="360"/>
                </a:cubicBezTo>
                <a:cubicBezTo>
                  <a:pt x="1893" y="333"/>
                  <a:pt x="1939" y="278"/>
                  <a:pt x="1996" y="259"/>
                </a:cubicBezTo>
                <a:cubicBezTo>
                  <a:pt x="2022" y="251"/>
                  <a:pt x="2049" y="248"/>
                  <a:pt x="2075" y="243"/>
                </a:cubicBezTo>
                <a:cubicBezTo>
                  <a:pt x="2106" y="225"/>
                  <a:pt x="2136" y="194"/>
                  <a:pt x="2170" y="181"/>
                </a:cubicBezTo>
                <a:cubicBezTo>
                  <a:pt x="2296" y="131"/>
                  <a:pt x="2168" y="198"/>
                  <a:pt x="2287" y="142"/>
                </a:cubicBezTo>
                <a:cubicBezTo>
                  <a:pt x="2384" y="97"/>
                  <a:pt x="2476" y="41"/>
                  <a:pt x="2583" y="25"/>
                </a:cubicBezTo>
                <a:cubicBezTo>
                  <a:pt x="2747" y="0"/>
                  <a:pt x="2885" y="8"/>
                  <a:pt x="3053" y="8"/>
                </a:cubicBezTo>
              </a:path>
            </a:pathLst>
          </a:custGeom>
          <a:noFill/>
          <a:ln w="19050">
            <a:solidFill>
              <a:srgbClr val="3333CC"/>
            </a:solidFill>
            <a:miter lim="800000"/>
            <a:headEnd/>
            <a:tailEnd/>
          </a:ln>
        </p:spPr>
        <p:txBody>
          <a:bodyPr wrap="none"/>
          <a:lstStyle/>
          <a:p>
            <a:endParaRPr lang="en-US"/>
          </a:p>
        </p:txBody>
      </p:sp>
      <p:sp>
        <p:nvSpPr>
          <p:cNvPr id="60437" name="Text Box 18"/>
          <p:cNvSpPr txBox="1">
            <a:spLocks noChangeArrowheads="1"/>
          </p:cNvSpPr>
          <p:nvPr/>
        </p:nvSpPr>
        <p:spPr bwMode="auto">
          <a:xfrm>
            <a:off x="9525000" y="3479800"/>
            <a:ext cx="1030288" cy="369888"/>
          </a:xfrm>
          <a:prstGeom prst="rect">
            <a:avLst/>
          </a:prstGeom>
          <a:noFill/>
          <a:ln w="9525">
            <a:noFill/>
            <a:miter lim="800000"/>
            <a:headEnd/>
            <a:tailEnd/>
          </a:ln>
        </p:spPr>
        <p:txBody>
          <a:bodyPr wrap="none">
            <a:spAutoFit/>
          </a:bodyPr>
          <a:lstStyle/>
          <a:p>
            <a:pPr eaLnBrk="1" hangingPunct="1"/>
            <a:r>
              <a:rPr lang="en-US">
                <a:latin typeface="Times New Roman" pitchFamily="18" charset="0"/>
              </a:rPr>
              <a:t>best-case</a:t>
            </a:r>
          </a:p>
        </p:txBody>
      </p:sp>
      <p:sp>
        <p:nvSpPr>
          <p:cNvPr id="60438" name="Text Box 19"/>
          <p:cNvSpPr txBox="1">
            <a:spLocks noChangeArrowheads="1"/>
          </p:cNvSpPr>
          <p:nvPr/>
        </p:nvSpPr>
        <p:spPr bwMode="auto">
          <a:xfrm>
            <a:off x="9550400" y="2686050"/>
            <a:ext cx="1376363" cy="369888"/>
          </a:xfrm>
          <a:prstGeom prst="rect">
            <a:avLst/>
          </a:prstGeom>
          <a:noFill/>
          <a:ln w="9525">
            <a:noFill/>
            <a:miter lim="800000"/>
            <a:headEnd/>
            <a:tailEnd/>
          </a:ln>
        </p:spPr>
        <p:txBody>
          <a:bodyPr wrap="none">
            <a:spAutoFit/>
          </a:bodyPr>
          <a:lstStyle/>
          <a:p>
            <a:pPr eaLnBrk="1" hangingPunct="1"/>
            <a:r>
              <a:rPr lang="en-US">
                <a:solidFill>
                  <a:schemeClr val="tx2"/>
                </a:solidFill>
                <a:latin typeface="Times New Roman" pitchFamily="18" charset="0"/>
              </a:rPr>
              <a:t>average-case</a:t>
            </a:r>
          </a:p>
        </p:txBody>
      </p:sp>
      <p:sp>
        <p:nvSpPr>
          <p:cNvPr id="60439" name="Text Box 20"/>
          <p:cNvSpPr txBox="1">
            <a:spLocks noChangeArrowheads="1"/>
          </p:cNvSpPr>
          <p:nvPr/>
        </p:nvSpPr>
        <p:spPr bwMode="auto">
          <a:xfrm>
            <a:off x="9537700" y="2209800"/>
            <a:ext cx="1171575" cy="369888"/>
          </a:xfrm>
          <a:prstGeom prst="rect">
            <a:avLst/>
          </a:prstGeom>
          <a:noFill/>
          <a:ln w="9525">
            <a:noFill/>
            <a:miter lim="800000"/>
            <a:headEnd/>
            <a:tailEnd/>
          </a:ln>
        </p:spPr>
        <p:txBody>
          <a:bodyPr wrap="none">
            <a:spAutoFit/>
          </a:bodyPr>
          <a:lstStyle/>
          <a:p>
            <a:pPr eaLnBrk="1" hangingPunct="1"/>
            <a:r>
              <a:rPr lang="en-US">
                <a:solidFill>
                  <a:srgbClr val="FF0000"/>
                </a:solidFill>
                <a:latin typeface="Times New Roman" pitchFamily="18" charset="0"/>
              </a:rPr>
              <a:t>worst-case</a:t>
            </a:r>
          </a:p>
        </p:txBody>
      </p:sp>
      <p:sp>
        <p:nvSpPr>
          <p:cNvPr id="23" name="Footer Placeholder 6">
            <a:extLst>
              <a:ext uri="{FF2B5EF4-FFF2-40B4-BE49-F238E27FC236}">
                <a16:creationId xmlns:a16="http://schemas.microsoft.com/office/drawing/2014/main" id="{17D07F34-CDB7-42B6-9241-D2D2F681DDE4}"/>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644F1066-2FA5-472C-9DEC-A5F813172674}" type="slidenum">
              <a:rPr lang="en-US" smtClean="0"/>
              <a:pPr/>
              <a:t>53</a:t>
            </a:fld>
            <a:endParaRPr lang="en-US"/>
          </a:p>
        </p:txBody>
      </p:sp>
      <p:sp>
        <p:nvSpPr>
          <p:cNvPr id="68610" name="Rectangle 2"/>
          <p:cNvSpPr>
            <a:spLocks noGrp="1" noChangeArrowheads="1"/>
          </p:cNvSpPr>
          <p:nvPr>
            <p:ph type="title"/>
          </p:nvPr>
        </p:nvSpPr>
        <p:spPr/>
        <p:txBody>
          <a:bodyPr/>
          <a:lstStyle/>
          <a:p>
            <a:pPr eaLnBrk="1" hangingPunct="1">
              <a:defRPr/>
            </a:pPr>
            <a:r>
              <a:rPr lang="en-US"/>
              <a:t>…Best/ Worst/ Average Case</a:t>
            </a:r>
          </a:p>
        </p:txBody>
      </p:sp>
      <p:sp>
        <p:nvSpPr>
          <p:cNvPr id="68611" name="Rectangle 3"/>
          <p:cNvSpPr>
            <a:spLocks noGrp="1" noChangeArrowheads="1"/>
          </p:cNvSpPr>
          <p:nvPr>
            <p:ph type="body" idx="1"/>
          </p:nvPr>
        </p:nvSpPr>
        <p:spPr>
          <a:xfrm>
            <a:off x="74613" y="1212850"/>
            <a:ext cx="11849100" cy="4916488"/>
          </a:xfrm>
        </p:spPr>
        <p:txBody>
          <a:bodyPr/>
          <a:lstStyle/>
          <a:p>
            <a:pPr eaLnBrk="1" hangingPunct="1">
              <a:lnSpc>
                <a:spcPct val="140000"/>
              </a:lnSpc>
              <a:defRPr/>
            </a:pPr>
            <a:r>
              <a:rPr lang="en-US" sz="2800" b="1">
                <a:solidFill>
                  <a:srgbClr val="080808"/>
                </a:solidFill>
              </a:rPr>
              <a:t>Worst case</a:t>
            </a:r>
            <a:r>
              <a:rPr lang="en-US" sz="2800" b="1"/>
              <a:t> </a:t>
            </a:r>
            <a:r>
              <a:rPr lang="en-US" sz="2800"/>
              <a:t>is usually used:</a:t>
            </a:r>
          </a:p>
          <a:p>
            <a:pPr lvl="1" eaLnBrk="1" hangingPunct="1">
              <a:lnSpc>
                <a:spcPct val="140000"/>
              </a:lnSpc>
              <a:defRPr/>
            </a:pPr>
            <a:r>
              <a:rPr lang="en-US" sz="2400"/>
              <a:t>It is an upper-bound.</a:t>
            </a:r>
          </a:p>
          <a:p>
            <a:pPr lvl="1" eaLnBrk="1" hangingPunct="1">
              <a:lnSpc>
                <a:spcPct val="140000"/>
              </a:lnSpc>
              <a:defRPr/>
            </a:pPr>
            <a:r>
              <a:rPr lang="en-US" sz="2400"/>
              <a:t>In certain application domains (e.g., air traffic control, surgery) knowing the </a:t>
            </a:r>
            <a:r>
              <a:rPr lang="en-US" sz="2400" b="1">
                <a:solidFill>
                  <a:srgbClr val="080808"/>
                </a:solidFill>
              </a:rPr>
              <a:t>worst-case</a:t>
            </a:r>
            <a:r>
              <a:rPr lang="en-US" sz="2400"/>
              <a:t> time complexity is of crucial importance.</a:t>
            </a:r>
          </a:p>
          <a:p>
            <a:pPr lvl="1" eaLnBrk="1" hangingPunct="1">
              <a:lnSpc>
                <a:spcPct val="140000"/>
              </a:lnSpc>
              <a:defRPr/>
            </a:pPr>
            <a:r>
              <a:rPr lang="en-US" sz="2400"/>
              <a:t>For some algorithms </a:t>
            </a:r>
            <a:r>
              <a:rPr lang="en-US" sz="2400" b="1">
                <a:solidFill>
                  <a:srgbClr val="080808"/>
                </a:solidFill>
              </a:rPr>
              <a:t>worst case</a:t>
            </a:r>
            <a:r>
              <a:rPr lang="en-US" sz="2400"/>
              <a:t> occurs fairly often</a:t>
            </a:r>
          </a:p>
          <a:p>
            <a:pPr lvl="1" eaLnBrk="1" hangingPunct="1">
              <a:lnSpc>
                <a:spcPct val="140000"/>
              </a:lnSpc>
              <a:defRPr/>
            </a:pPr>
            <a:r>
              <a:rPr lang="en-US" sz="2400"/>
              <a:t>The</a:t>
            </a:r>
            <a:r>
              <a:rPr lang="en-US" sz="2400">
                <a:solidFill>
                  <a:srgbClr val="000000"/>
                </a:solidFill>
              </a:rPr>
              <a:t> </a:t>
            </a:r>
            <a:r>
              <a:rPr lang="en-US" sz="2400" b="1">
                <a:solidFill>
                  <a:srgbClr val="080808"/>
                </a:solidFill>
              </a:rPr>
              <a:t>average case</a:t>
            </a:r>
            <a:r>
              <a:rPr lang="en-US" sz="2400">
                <a:solidFill>
                  <a:srgbClr val="0000FF"/>
                </a:solidFill>
              </a:rPr>
              <a:t> </a:t>
            </a:r>
            <a:r>
              <a:rPr lang="en-US" sz="2400"/>
              <a:t>is often as bad as the </a:t>
            </a:r>
            <a:r>
              <a:rPr lang="en-US" sz="2400" b="1">
                <a:solidFill>
                  <a:srgbClr val="080808"/>
                </a:solidFill>
              </a:rPr>
              <a:t>worst case</a:t>
            </a:r>
            <a:r>
              <a:rPr lang="en-US" sz="2400"/>
              <a:t>.</a:t>
            </a:r>
          </a:p>
          <a:p>
            <a:pPr lvl="1" eaLnBrk="1" hangingPunct="1">
              <a:lnSpc>
                <a:spcPct val="140000"/>
              </a:lnSpc>
              <a:defRPr/>
            </a:pPr>
            <a:r>
              <a:rPr lang="en-US" sz="2400"/>
              <a:t>Finding the </a:t>
            </a:r>
            <a:r>
              <a:rPr lang="en-US" sz="2400" b="1">
                <a:solidFill>
                  <a:srgbClr val="080808"/>
                </a:solidFill>
              </a:rPr>
              <a:t>average case</a:t>
            </a:r>
            <a:r>
              <a:rPr lang="en-US" sz="2400" b="1"/>
              <a:t> </a:t>
            </a:r>
            <a:r>
              <a:rPr lang="en-US" sz="2400"/>
              <a:t>can be very difficult.</a:t>
            </a:r>
          </a:p>
        </p:txBody>
      </p:sp>
      <p:sp>
        <p:nvSpPr>
          <p:cNvPr id="6" name="Footer Placeholder 6">
            <a:extLst>
              <a:ext uri="{FF2B5EF4-FFF2-40B4-BE49-F238E27FC236}">
                <a16:creationId xmlns:a16="http://schemas.microsoft.com/office/drawing/2014/main" id="{C9A28817-05CE-4DB6-838E-7205012E04D0}"/>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5FA4DB29-8D65-430B-BE66-2983A724D724}" type="slidenum">
              <a:rPr lang="en-US" smtClean="0"/>
              <a:pPr/>
              <a:t>54</a:t>
            </a:fld>
            <a:endParaRPr lang="en-US"/>
          </a:p>
        </p:txBody>
      </p:sp>
      <p:sp>
        <p:nvSpPr>
          <p:cNvPr id="175106" name="Rectangle 2"/>
          <p:cNvSpPr>
            <a:spLocks noGrp="1" noChangeArrowheads="1"/>
          </p:cNvSpPr>
          <p:nvPr>
            <p:ph type="title"/>
          </p:nvPr>
        </p:nvSpPr>
        <p:spPr/>
        <p:txBody>
          <a:bodyPr/>
          <a:lstStyle/>
          <a:p>
            <a:pPr eaLnBrk="1" hangingPunct="1">
              <a:defRPr/>
            </a:pPr>
            <a:r>
              <a:rPr lang="da-DK" dirty="0"/>
              <a:t>Asymptotic Notation</a:t>
            </a:r>
          </a:p>
        </p:txBody>
      </p:sp>
      <p:sp>
        <p:nvSpPr>
          <p:cNvPr id="175107" name="Rectangle 3"/>
          <p:cNvSpPr>
            <a:spLocks noGrp="1" noChangeArrowheads="1"/>
          </p:cNvSpPr>
          <p:nvPr>
            <p:ph type="body" idx="1"/>
          </p:nvPr>
        </p:nvSpPr>
        <p:spPr>
          <a:xfrm>
            <a:off x="23813" y="1212850"/>
            <a:ext cx="11737975" cy="4916488"/>
          </a:xfrm>
        </p:spPr>
        <p:txBody>
          <a:bodyPr/>
          <a:lstStyle/>
          <a:p>
            <a:pPr eaLnBrk="1" hangingPunct="1">
              <a:lnSpc>
                <a:spcPct val="120000"/>
              </a:lnSpc>
              <a:defRPr/>
            </a:pPr>
            <a:r>
              <a:rPr lang="en-US" sz="2800" b="1" dirty="0"/>
              <a:t>Asymptotic Notations</a:t>
            </a:r>
            <a:r>
              <a:rPr lang="en-US" sz="2800" dirty="0"/>
              <a:t> are languages that allow us to analyze an algorithm's running time by identifying its behavior as the input size for the algorithm increases. </a:t>
            </a:r>
          </a:p>
          <a:p>
            <a:pPr eaLnBrk="1" hangingPunct="1">
              <a:lnSpc>
                <a:spcPct val="120000"/>
              </a:lnSpc>
              <a:defRPr/>
            </a:pPr>
            <a:r>
              <a:rPr lang="en-US" sz="2800" dirty="0"/>
              <a:t>This is also known as an algorithm's growth rate.(Wiki)</a:t>
            </a:r>
          </a:p>
        </p:txBody>
      </p:sp>
      <p:sp>
        <p:nvSpPr>
          <p:cNvPr id="7" name="Footer Placeholder 6">
            <a:extLst>
              <a:ext uri="{FF2B5EF4-FFF2-40B4-BE49-F238E27FC236}">
                <a16:creationId xmlns:a16="http://schemas.microsoft.com/office/drawing/2014/main" id="{2A6B7973-10E7-47E9-AE11-41FC5302F2D6}"/>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2085EAA4-7EEC-472B-A62E-E97ED92E7ABF}" type="slidenum">
              <a:rPr lang="en-US" smtClean="0"/>
              <a:pPr/>
              <a:t>55</a:t>
            </a:fld>
            <a:endParaRPr lang="en-US"/>
          </a:p>
        </p:txBody>
      </p:sp>
      <p:sp>
        <p:nvSpPr>
          <p:cNvPr id="175106" name="Rectangle 2"/>
          <p:cNvSpPr>
            <a:spLocks noGrp="1" noChangeArrowheads="1"/>
          </p:cNvSpPr>
          <p:nvPr>
            <p:ph type="title"/>
          </p:nvPr>
        </p:nvSpPr>
        <p:spPr/>
        <p:txBody>
          <a:bodyPr/>
          <a:lstStyle/>
          <a:p>
            <a:pPr eaLnBrk="1" hangingPunct="1">
              <a:defRPr/>
            </a:pPr>
            <a:r>
              <a:rPr lang="da-DK" dirty="0"/>
              <a:t>Asymptotic Notation</a:t>
            </a:r>
          </a:p>
        </p:txBody>
      </p:sp>
      <p:sp>
        <p:nvSpPr>
          <p:cNvPr id="175107" name="Rectangle 3"/>
          <p:cNvSpPr>
            <a:spLocks noGrp="1" noChangeArrowheads="1"/>
          </p:cNvSpPr>
          <p:nvPr>
            <p:ph type="body" idx="1"/>
          </p:nvPr>
        </p:nvSpPr>
        <p:spPr>
          <a:xfrm>
            <a:off x="23813" y="1212850"/>
            <a:ext cx="11737975" cy="4916488"/>
          </a:xfrm>
        </p:spPr>
        <p:txBody>
          <a:bodyPr/>
          <a:lstStyle/>
          <a:p>
            <a:pPr eaLnBrk="1" hangingPunct="1">
              <a:lnSpc>
                <a:spcPct val="120000"/>
              </a:lnSpc>
              <a:defRPr/>
            </a:pPr>
            <a:r>
              <a:rPr lang="en-US" sz="2800" dirty="0"/>
              <a:t>The “big-Oh” </a:t>
            </a:r>
            <a:r>
              <a:rPr lang="da-DK" sz="2800" i="1" dirty="0"/>
              <a:t>O</a:t>
            </a:r>
            <a:r>
              <a:rPr lang="da-DK" sz="2800" dirty="0"/>
              <a:t>-</a:t>
            </a:r>
            <a:r>
              <a:rPr lang="en-US" sz="2800" dirty="0"/>
              <a:t>Notation</a:t>
            </a:r>
            <a:endParaRPr lang="da-DK" sz="2800" dirty="0"/>
          </a:p>
          <a:p>
            <a:pPr lvl="1" eaLnBrk="1" hangingPunct="1">
              <a:lnSpc>
                <a:spcPct val="120000"/>
              </a:lnSpc>
              <a:defRPr/>
            </a:pPr>
            <a:r>
              <a:rPr lang="da-DK" sz="2400" dirty="0"/>
              <a:t>asymptotic upper bound</a:t>
            </a:r>
            <a:endParaRPr lang="en-US" sz="2400" dirty="0"/>
          </a:p>
          <a:p>
            <a:pPr lvl="1" eaLnBrk="1" hangingPunct="1">
              <a:lnSpc>
                <a:spcPct val="120000"/>
              </a:lnSpc>
              <a:defRPr/>
            </a:pPr>
            <a:r>
              <a:rPr lang="en-US" sz="2400" i="1" dirty="0"/>
              <a:t>f(n) = O(g(n)),</a:t>
            </a:r>
            <a:r>
              <a:rPr lang="en-US" sz="2400" dirty="0"/>
              <a:t> if there exists constants </a:t>
            </a:r>
            <a:r>
              <a:rPr lang="en-US" sz="2400" i="1" dirty="0"/>
              <a:t>c&gt;0</a:t>
            </a:r>
            <a:r>
              <a:rPr lang="en-US" sz="2400" dirty="0"/>
              <a:t> and </a:t>
            </a:r>
            <a:r>
              <a:rPr lang="en-US" sz="2400" i="1" dirty="0"/>
              <a:t>n</a:t>
            </a:r>
            <a:r>
              <a:rPr lang="en-US" sz="2400" i="1" baseline="-25000" dirty="0"/>
              <a:t>0</a:t>
            </a:r>
            <a:r>
              <a:rPr lang="en-US" sz="2400" i="1" dirty="0"/>
              <a:t>&gt;0, </a:t>
            </a:r>
            <a:r>
              <a:rPr lang="en-US" sz="2400" i="1" dirty="0" err="1"/>
              <a:t>s.t</a:t>
            </a:r>
            <a:r>
              <a:rPr lang="en-US" sz="2400" i="1" dirty="0"/>
              <a:t>. </a:t>
            </a:r>
            <a:r>
              <a:rPr lang="en-US" sz="2400" b="1" dirty="0">
                <a:solidFill>
                  <a:srgbClr val="080808"/>
                </a:solidFill>
              </a:rPr>
              <a:t>f(n) </a:t>
            </a:r>
            <a:r>
              <a:rPr lang="en-US" sz="2400" b="1" dirty="0">
                <a:solidFill>
                  <a:srgbClr val="080808"/>
                </a:solidFill>
                <a:latin typeface="Symbol" pitchFamily="18" charset="2"/>
              </a:rPr>
              <a:t>£</a:t>
            </a:r>
            <a:r>
              <a:rPr lang="en-US" sz="2400" b="1" dirty="0">
                <a:solidFill>
                  <a:srgbClr val="080808"/>
                </a:solidFill>
              </a:rPr>
              <a:t> c g(n)</a:t>
            </a:r>
            <a:r>
              <a:rPr lang="en-US" sz="2400" b="1" dirty="0">
                <a:solidFill>
                  <a:srgbClr val="FFFF00"/>
                </a:solidFill>
              </a:rPr>
              <a:t> </a:t>
            </a:r>
            <a:r>
              <a:rPr lang="en-US" sz="2400" dirty="0"/>
              <a:t>for </a:t>
            </a:r>
            <a:r>
              <a:rPr lang="en-US" sz="2400" i="1" dirty="0"/>
              <a:t>n </a:t>
            </a:r>
            <a:r>
              <a:rPr lang="en-US" sz="2400" dirty="0">
                <a:latin typeface="Symbol" pitchFamily="18" charset="2"/>
              </a:rPr>
              <a:t>³</a:t>
            </a:r>
            <a:r>
              <a:rPr lang="da-DK" sz="2400" i="1" dirty="0"/>
              <a:t> </a:t>
            </a:r>
            <a:r>
              <a:rPr lang="en-US" sz="2400" i="1" dirty="0"/>
              <a:t>n</a:t>
            </a:r>
            <a:r>
              <a:rPr lang="en-US" sz="2400" baseline="-25000" dirty="0"/>
              <a:t>0</a:t>
            </a:r>
          </a:p>
          <a:p>
            <a:pPr lvl="1" eaLnBrk="1" hangingPunct="1">
              <a:lnSpc>
                <a:spcPct val="120000"/>
              </a:lnSpc>
              <a:defRPr/>
            </a:pPr>
            <a:r>
              <a:rPr lang="en-US" sz="2400" i="1" dirty="0"/>
              <a:t>f(n)</a:t>
            </a:r>
            <a:r>
              <a:rPr lang="en-US" sz="2400" dirty="0"/>
              <a:t> and </a:t>
            </a:r>
            <a:r>
              <a:rPr lang="en-US" sz="2400" i="1" dirty="0"/>
              <a:t>g(n)</a:t>
            </a:r>
            <a:r>
              <a:rPr lang="en-US" sz="2400" dirty="0"/>
              <a:t> are functions</a:t>
            </a:r>
            <a:r>
              <a:rPr lang="da-DK" sz="2400" dirty="0"/>
              <a:t>          </a:t>
            </a:r>
          </a:p>
          <a:p>
            <a:pPr lvl="1" eaLnBrk="1" hangingPunct="1">
              <a:lnSpc>
                <a:spcPct val="120000"/>
              </a:lnSpc>
              <a:buFont typeface="Wingdings" pitchFamily="2" charset="2"/>
              <a:buNone/>
              <a:defRPr/>
            </a:pPr>
            <a:r>
              <a:rPr lang="da-DK" sz="2400" dirty="0"/>
              <a:t> </a:t>
            </a:r>
            <a:r>
              <a:rPr lang="en-US" sz="2400" dirty="0"/>
              <a:t>over non-  negative integers</a:t>
            </a:r>
          </a:p>
          <a:p>
            <a:pPr eaLnBrk="1" hangingPunct="1">
              <a:lnSpc>
                <a:spcPct val="120000"/>
              </a:lnSpc>
              <a:defRPr/>
            </a:pPr>
            <a:r>
              <a:rPr lang="en-US" sz="2800" dirty="0"/>
              <a:t>Used for </a:t>
            </a:r>
            <a:r>
              <a:rPr lang="en-US" sz="2800" b="1" i="1" dirty="0">
                <a:solidFill>
                  <a:srgbClr val="080808"/>
                </a:solidFill>
              </a:rPr>
              <a:t>worst-case</a:t>
            </a:r>
            <a:r>
              <a:rPr lang="en-US" sz="2800" dirty="0"/>
              <a:t> analysis</a:t>
            </a:r>
          </a:p>
        </p:txBody>
      </p:sp>
      <p:sp>
        <p:nvSpPr>
          <p:cNvPr id="65543" name="Rectangle 20"/>
          <p:cNvSpPr>
            <a:spLocks noChangeArrowheads="1"/>
          </p:cNvSpPr>
          <p:nvPr/>
        </p:nvSpPr>
        <p:spPr bwMode="auto">
          <a:xfrm>
            <a:off x="7834313" y="3352800"/>
            <a:ext cx="3516312" cy="2492375"/>
          </a:xfrm>
          <a:prstGeom prst="rect">
            <a:avLst/>
          </a:prstGeom>
          <a:solidFill>
            <a:srgbClr val="FFFFFF"/>
          </a:solidFill>
          <a:ln w="9525">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en-US"/>
          </a:p>
        </p:txBody>
      </p:sp>
      <p:sp>
        <p:nvSpPr>
          <p:cNvPr id="3083" name="Line 27"/>
          <p:cNvSpPr>
            <a:spLocks noChangeShapeType="1"/>
          </p:cNvSpPr>
          <p:nvPr/>
        </p:nvSpPr>
        <p:spPr bwMode="auto">
          <a:xfrm>
            <a:off x="8739188" y="5040313"/>
            <a:ext cx="0" cy="444500"/>
          </a:xfrm>
          <a:prstGeom prst="line">
            <a:avLst/>
          </a:prstGeom>
          <a:noFill/>
          <a:ln w="9525">
            <a:solidFill>
              <a:srgbClr val="080808"/>
            </a:solidFill>
            <a:prstDash val="sysDot"/>
            <a:round/>
            <a:headEnd/>
            <a:tailEnd/>
          </a:ln>
        </p:spPr>
        <p:txBody>
          <a:bodyPr wrap="none" anchor="ctr"/>
          <a:lstStyle/>
          <a:p>
            <a:endParaRPr lang="en-US"/>
          </a:p>
        </p:txBody>
      </p:sp>
      <p:grpSp>
        <p:nvGrpSpPr>
          <p:cNvPr id="3084" name="Group 32"/>
          <p:cNvGrpSpPr>
            <a:grpSpLocks/>
          </p:cNvGrpSpPr>
          <p:nvPr/>
        </p:nvGrpSpPr>
        <p:grpSpPr bwMode="auto">
          <a:xfrm>
            <a:off x="7869238" y="3417888"/>
            <a:ext cx="3422650" cy="2422525"/>
            <a:chOff x="3959" y="2455"/>
            <a:chExt cx="1617" cy="1526"/>
          </a:xfrm>
        </p:grpSpPr>
        <p:sp>
          <p:nvSpPr>
            <p:cNvPr id="3085" name="Line 21"/>
            <p:cNvSpPr>
              <a:spLocks noChangeShapeType="1"/>
            </p:cNvSpPr>
            <p:nvPr/>
          </p:nvSpPr>
          <p:spPr bwMode="auto">
            <a:xfrm>
              <a:off x="4191" y="2455"/>
              <a:ext cx="0" cy="1256"/>
            </a:xfrm>
            <a:prstGeom prst="line">
              <a:avLst/>
            </a:prstGeom>
            <a:noFill/>
            <a:ln w="9525">
              <a:solidFill>
                <a:srgbClr val="080808"/>
              </a:solidFill>
              <a:round/>
              <a:headEnd type="triangle" w="med" len="med"/>
              <a:tailEnd/>
            </a:ln>
          </p:spPr>
          <p:txBody>
            <a:bodyPr wrap="none" anchor="ctr"/>
            <a:lstStyle/>
            <a:p>
              <a:endParaRPr lang="en-US"/>
            </a:p>
          </p:txBody>
        </p:sp>
        <p:sp>
          <p:nvSpPr>
            <p:cNvPr id="3086" name="Line 22"/>
            <p:cNvSpPr>
              <a:spLocks noChangeShapeType="1"/>
            </p:cNvSpPr>
            <p:nvPr/>
          </p:nvSpPr>
          <p:spPr bwMode="auto">
            <a:xfrm>
              <a:off x="4191" y="3711"/>
              <a:ext cx="1111" cy="0"/>
            </a:xfrm>
            <a:prstGeom prst="line">
              <a:avLst/>
            </a:prstGeom>
            <a:noFill/>
            <a:ln w="9525">
              <a:solidFill>
                <a:srgbClr val="080808"/>
              </a:solidFill>
              <a:round/>
              <a:headEnd/>
              <a:tailEnd type="triangle" w="med" len="med"/>
            </a:ln>
          </p:spPr>
          <p:txBody>
            <a:bodyPr wrap="none" anchor="ctr"/>
            <a:lstStyle/>
            <a:p>
              <a:endParaRPr lang="en-US"/>
            </a:p>
          </p:txBody>
        </p:sp>
        <p:sp>
          <p:nvSpPr>
            <p:cNvPr id="3087" name="Freeform 23"/>
            <p:cNvSpPr>
              <a:spLocks/>
            </p:cNvSpPr>
            <p:nvPr/>
          </p:nvSpPr>
          <p:spPr bwMode="auto">
            <a:xfrm>
              <a:off x="4191" y="2699"/>
              <a:ext cx="968" cy="1012"/>
            </a:xfrm>
            <a:custGeom>
              <a:avLst/>
              <a:gdLst>
                <a:gd name="T0" fmla="*/ 0 w 1632"/>
                <a:gd name="T1" fmla="*/ 12 h 1392"/>
                <a:gd name="T2" fmla="*/ 1 w 1632"/>
                <a:gd name="T3" fmla="*/ 11 h 1392"/>
                <a:gd name="T4" fmla="*/ 1 w 1632"/>
                <a:gd name="T5" fmla="*/ 10 h 1392"/>
                <a:gd name="T6" fmla="*/ 1 w 1632"/>
                <a:gd name="T7" fmla="*/ 9 h 1392"/>
                <a:gd name="T8" fmla="*/ 1 w 1632"/>
                <a:gd name="T9" fmla="*/ 9 h 1392"/>
                <a:gd name="T10" fmla="*/ 1 w 1632"/>
                <a:gd name="T11" fmla="*/ 8 h 1392"/>
                <a:gd name="T12" fmla="*/ 1 w 1632"/>
                <a:gd name="T13" fmla="*/ 7 h 1392"/>
                <a:gd name="T14" fmla="*/ 1 w 1632"/>
                <a:gd name="T15" fmla="*/ 6 h 1392"/>
                <a:gd name="T16" fmla="*/ 1 w 1632"/>
                <a:gd name="T17" fmla="*/ 4 h 1392"/>
                <a:gd name="T18" fmla="*/ 1 w 1632"/>
                <a:gd name="T19" fmla="*/ 4 h 1392"/>
                <a:gd name="T20" fmla="*/ 1 w 1632"/>
                <a:gd name="T21" fmla="*/ 1 h 1392"/>
                <a:gd name="T22" fmla="*/ 1 w 1632"/>
                <a:gd name="T23" fmla="*/ 0 h 13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32"/>
                <a:gd name="T37" fmla="*/ 0 h 1392"/>
                <a:gd name="T38" fmla="*/ 1632 w 1632"/>
                <a:gd name="T39" fmla="*/ 1392 h 139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32" h="1392">
                  <a:moveTo>
                    <a:pt x="0" y="1392"/>
                  </a:moveTo>
                  <a:cubicBezTo>
                    <a:pt x="52" y="1360"/>
                    <a:pt x="104" y="1328"/>
                    <a:pt x="144" y="1296"/>
                  </a:cubicBezTo>
                  <a:cubicBezTo>
                    <a:pt x="184" y="1264"/>
                    <a:pt x="216" y="1240"/>
                    <a:pt x="240" y="1200"/>
                  </a:cubicBezTo>
                  <a:cubicBezTo>
                    <a:pt x="264" y="1160"/>
                    <a:pt x="272" y="1088"/>
                    <a:pt x="288" y="1056"/>
                  </a:cubicBezTo>
                  <a:cubicBezTo>
                    <a:pt x="304" y="1024"/>
                    <a:pt x="312" y="1032"/>
                    <a:pt x="336" y="1008"/>
                  </a:cubicBezTo>
                  <a:cubicBezTo>
                    <a:pt x="360" y="984"/>
                    <a:pt x="376" y="944"/>
                    <a:pt x="432" y="912"/>
                  </a:cubicBezTo>
                  <a:cubicBezTo>
                    <a:pt x="488" y="880"/>
                    <a:pt x="608" y="856"/>
                    <a:pt x="672" y="816"/>
                  </a:cubicBezTo>
                  <a:cubicBezTo>
                    <a:pt x="736" y="776"/>
                    <a:pt x="768" y="728"/>
                    <a:pt x="816" y="672"/>
                  </a:cubicBezTo>
                  <a:cubicBezTo>
                    <a:pt x="864" y="616"/>
                    <a:pt x="912" y="520"/>
                    <a:pt x="960" y="480"/>
                  </a:cubicBezTo>
                  <a:cubicBezTo>
                    <a:pt x="1008" y="440"/>
                    <a:pt x="1048" y="496"/>
                    <a:pt x="1104" y="432"/>
                  </a:cubicBezTo>
                  <a:cubicBezTo>
                    <a:pt x="1160" y="368"/>
                    <a:pt x="1208" y="168"/>
                    <a:pt x="1296" y="96"/>
                  </a:cubicBezTo>
                  <a:cubicBezTo>
                    <a:pt x="1384" y="24"/>
                    <a:pt x="1508" y="12"/>
                    <a:pt x="1632" y="0"/>
                  </a:cubicBezTo>
                </a:path>
              </a:pathLst>
            </a:custGeom>
            <a:noFill/>
            <a:ln w="9525">
              <a:solidFill>
                <a:srgbClr val="009900"/>
              </a:solidFill>
              <a:round/>
              <a:headEnd/>
              <a:tailEnd/>
            </a:ln>
          </p:spPr>
          <p:txBody>
            <a:bodyPr wrap="none" anchor="ctr"/>
            <a:lstStyle/>
            <a:p>
              <a:endParaRPr lang="en-US"/>
            </a:p>
          </p:txBody>
        </p:sp>
        <p:sp>
          <p:nvSpPr>
            <p:cNvPr id="3088" name="Freeform 24"/>
            <p:cNvSpPr>
              <a:spLocks/>
            </p:cNvSpPr>
            <p:nvPr/>
          </p:nvSpPr>
          <p:spPr bwMode="auto">
            <a:xfrm>
              <a:off x="4191" y="2839"/>
              <a:ext cx="1054" cy="796"/>
            </a:xfrm>
            <a:custGeom>
              <a:avLst/>
              <a:gdLst>
                <a:gd name="T0" fmla="*/ 0 w 1776"/>
                <a:gd name="T1" fmla="*/ 7 h 1096"/>
                <a:gd name="T2" fmla="*/ 1 w 1776"/>
                <a:gd name="T3" fmla="*/ 7 h 1096"/>
                <a:gd name="T4" fmla="*/ 1 w 1776"/>
                <a:gd name="T5" fmla="*/ 9 h 1096"/>
                <a:gd name="T6" fmla="*/ 1 w 1776"/>
                <a:gd name="T7" fmla="*/ 9 h 1096"/>
                <a:gd name="T8" fmla="*/ 1 w 1776"/>
                <a:gd name="T9" fmla="*/ 7 h 1096"/>
                <a:gd name="T10" fmla="*/ 1 w 1776"/>
                <a:gd name="T11" fmla="*/ 5 h 1096"/>
                <a:gd name="T12" fmla="*/ 1 w 1776"/>
                <a:gd name="T13" fmla="*/ 4 h 1096"/>
                <a:gd name="T14" fmla="*/ 1 w 1776"/>
                <a:gd name="T15" fmla="*/ 2 h 1096"/>
                <a:gd name="T16" fmla="*/ 1 w 1776"/>
                <a:gd name="T17" fmla="*/ 1 h 1096"/>
                <a:gd name="T18" fmla="*/ 1 w 1776"/>
                <a:gd name="T19" fmla="*/ 1 h 1096"/>
                <a:gd name="T20" fmla="*/ 1 w 1776"/>
                <a:gd name="T21" fmla="*/ 0 h 10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76"/>
                <a:gd name="T34" fmla="*/ 0 h 1096"/>
                <a:gd name="T35" fmla="*/ 1776 w 1776"/>
                <a:gd name="T36" fmla="*/ 1096 h 10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76" h="1096">
                  <a:moveTo>
                    <a:pt x="0" y="864"/>
                  </a:moveTo>
                  <a:cubicBezTo>
                    <a:pt x="104" y="852"/>
                    <a:pt x="208" y="840"/>
                    <a:pt x="288" y="864"/>
                  </a:cubicBezTo>
                  <a:cubicBezTo>
                    <a:pt x="368" y="888"/>
                    <a:pt x="424" y="976"/>
                    <a:pt x="480" y="1008"/>
                  </a:cubicBezTo>
                  <a:cubicBezTo>
                    <a:pt x="536" y="1040"/>
                    <a:pt x="576" y="1096"/>
                    <a:pt x="624" y="1056"/>
                  </a:cubicBezTo>
                  <a:cubicBezTo>
                    <a:pt x="672" y="1016"/>
                    <a:pt x="704" y="856"/>
                    <a:pt x="768" y="768"/>
                  </a:cubicBezTo>
                  <a:cubicBezTo>
                    <a:pt x="832" y="680"/>
                    <a:pt x="944" y="576"/>
                    <a:pt x="1008" y="528"/>
                  </a:cubicBezTo>
                  <a:cubicBezTo>
                    <a:pt x="1072" y="480"/>
                    <a:pt x="1096" y="528"/>
                    <a:pt x="1152" y="480"/>
                  </a:cubicBezTo>
                  <a:cubicBezTo>
                    <a:pt x="1208" y="432"/>
                    <a:pt x="1296" y="304"/>
                    <a:pt x="1344" y="240"/>
                  </a:cubicBezTo>
                  <a:cubicBezTo>
                    <a:pt x="1392" y="176"/>
                    <a:pt x="1376" y="128"/>
                    <a:pt x="1440" y="96"/>
                  </a:cubicBezTo>
                  <a:cubicBezTo>
                    <a:pt x="1504" y="64"/>
                    <a:pt x="1680" y="64"/>
                    <a:pt x="1728" y="48"/>
                  </a:cubicBezTo>
                  <a:cubicBezTo>
                    <a:pt x="1776" y="32"/>
                    <a:pt x="1720" y="8"/>
                    <a:pt x="1728" y="0"/>
                  </a:cubicBezTo>
                </a:path>
              </a:pathLst>
            </a:custGeom>
            <a:noFill/>
            <a:ln w="38100">
              <a:solidFill>
                <a:srgbClr val="FF0000"/>
              </a:solidFill>
              <a:round/>
              <a:headEnd/>
              <a:tailEnd/>
            </a:ln>
          </p:spPr>
          <p:txBody>
            <a:bodyPr wrap="none" anchor="ctr"/>
            <a:lstStyle/>
            <a:p>
              <a:endParaRPr lang="en-US"/>
            </a:p>
          </p:txBody>
        </p:sp>
        <p:graphicFrame>
          <p:nvGraphicFramePr>
            <p:cNvPr id="3074" name="Object 0"/>
            <p:cNvGraphicFramePr>
              <a:graphicFrameLocks noChangeAspect="1"/>
            </p:cNvGraphicFramePr>
            <p:nvPr/>
          </p:nvGraphicFramePr>
          <p:xfrm>
            <a:off x="5245" y="2769"/>
            <a:ext cx="265" cy="189"/>
          </p:xfrm>
          <a:graphic>
            <a:graphicData uri="http://schemas.openxmlformats.org/presentationml/2006/ole">
              <mc:AlternateContent xmlns:mc="http://schemas.openxmlformats.org/markup-compatibility/2006">
                <mc:Choice xmlns:v="urn:schemas-microsoft-com:vml" Requires="v">
                  <p:oleObj name="Equation" r:id="rId3" imgW="628620" imgH="361989" progId="Equation.3">
                    <p:embed/>
                  </p:oleObj>
                </mc:Choice>
                <mc:Fallback>
                  <p:oleObj name="Equation" r:id="rId3" imgW="628620" imgH="361989"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5" y="2769"/>
                          <a:ext cx="265" cy="1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1"/>
            <p:cNvGraphicFramePr>
              <a:graphicFrameLocks noChangeAspect="1"/>
            </p:cNvGraphicFramePr>
            <p:nvPr/>
          </p:nvGraphicFramePr>
          <p:xfrm>
            <a:off x="5200" y="2591"/>
            <a:ext cx="376" cy="199"/>
          </p:xfrm>
          <a:graphic>
            <a:graphicData uri="http://schemas.openxmlformats.org/presentationml/2006/ole">
              <mc:AlternateContent xmlns:mc="http://schemas.openxmlformats.org/markup-compatibility/2006">
                <mc:Choice xmlns:v="urn:schemas-microsoft-com:vml" Requires="v">
                  <p:oleObj name="Equation" r:id="rId5" imgW="457281" imgH="190421" progId="Equation.DSMT4">
                    <p:embed/>
                  </p:oleObj>
                </mc:Choice>
                <mc:Fallback>
                  <p:oleObj name="Equation" r:id="rId5" imgW="457281" imgH="190421"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00" y="2591"/>
                          <a:ext cx="376" cy="1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6" name="Object 2"/>
            <p:cNvGraphicFramePr>
              <a:graphicFrameLocks noChangeAspect="1"/>
            </p:cNvGraphicFramePr>
            <p:nvPr/>
          </p:nvGraphicFramePr>
          <p:xfrm>
            <a:off x="4291" y="3768"/>
            <a:ext cx="123" cy="174"/>
          </p:xfrm>
          <a:graphic>
            <a:graphicData uri="http://schemas.openxmlformats.org/presentationml/2006/ole">
              <mc:AlternateContent xmlns:mc="http://schemas.openxmlformats.org/markup-compatibility/2006">
                <mc:Choice xmlns:v="urn:schemas-microsoft-com:vml" Requires="v">
                  <p:oleObj name="Equation" r:id="rId7" imgW="330057" imgH="380835" progId="Equation.3">
                    <p:embed/>
                  </p:oleObj>
                </mc:Choice>
                <mc:Fallback>
                  <p:oleObj name="Equation" r:id="rId7" imgW="330057" imgH="380835"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91" y="3768"/>
                          <a:ext cx="123" cy="1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9" name="Text Box 29"/>
            <p:cNvSpPr txBox="1">
              <a:spLocks noChangeArrowheads="1"/>
            </p:cNvSpPr>
            <p:nvPr/>
          </p:nvSpPr>
          <p:spPr bwMode="auto">
            <a:xfrm>
              <a:off x="4621" y="3789"/>
              <a:ext cx="896" cy="192"/>
            </a:xfrm>
            <a:prstGeom prst="rect">
              <a:avLst/>
            </a:prstGeom>
            <a:noFill/>
            <a:ln w="12700">
              <a:noFill/>
              <a:miter lim="800000"/>
              <a:headEnd type="none" w="sm" len="sm"/>
              <a:tailEnd type="none" w="sm" len="sm"/>
            </a:ln>
          </p:spPr>
          <p:txBody>
            <a:bodyPr>
              <a:spAutoFit/>
            </a:bodyPr>
            <a:lstStyle/>
            <a:p>
              <a:pPr>
                <a:spcBef>
                  <a:spcPct val="50000"/>
                </a:spcBef>
              </a:pPr>
              <a:r>
                <a:rPr lang="da-DK" sz="1400">
                  <a:solidFill>
                    <a:srgbClr val="080808"/>
                  </a:solidFill>
                  <a:latin typeface="Times New Roman" pitchFamily="18" charset="0"/>
                </a:rPr>
                <a:t>Input Size</a:t>
              </a:r>
              <a:endParaRPr lang="en-US" sz="1400">
                <a:solidFill>
                  <a:srgbClr val="080808"/>
                </a:solidFill>
                <a:latin typeface="Times New Roman" pitchFamily="18" charset="0"/>
              </a:endParaRPr>
            </a:p>
          </p:txBody>
        </p:sp>
        <p:sp>
          <p:nvSpPr>
            <p:cNvPr id="3090" name="Text Box 30"/>
            <p:cNvSpPr txBox="1">
              <a:spLocks noChangeArrowheads="1"/>
            </p:cNvSpPr>
            <p:nvPr/>
          </p:nvSpPr>
          <p:spPr bwMode="auto">
            <a:xfrm rot="-5400000">
              <a:off x="3584" y="3020"/>
              <a:ext cx="896" cy="145"/>
            </a:xfrm>
            <a:prstGeom prst="rect">
              <a:avLst/>
            </a:prstGeom>
            <a:noFill/>
            <a:ln w="12700">
              <a:noFill/>
              <a:miter lim="800000"/>
              <a:headEnd type="none" w="sm" len="sm"/>
              <a:tailEnd type="none" w="sm" len="sm"/>
            </a:ln>
          </p:spPr>
          <p:txBody>
            <a:bodyPr>
              <a:spAutoFit/>
            </a:bodyPr>
            <a:lstStyle/>
            <a:p>
              <a:pPr>
                <a:spcBef>
                  <a:spcPct val="50000"/>
                </a:spcBef>
              </a:pPr>
              <a:r>
                <a:rPr lang="da-DK" sz="1400">
                  <a:solidFill>
                    <a:srgbClr val="080808"/>
                  </a:solidFill>
                  <a:latin typeface="Times New Roman" pitchFamily="18" charset="0"/>
                </a:rPr>
                <a:t>Running Time</a:t>
              </a:r>
              <a:endParaRPr lang="en-US" sz="1400">
                <a:solidFill>
                  <a:srgbClr val="080808"/>
                </a:solidFill>
                <a:latin typeface="Times New Roman" pitchFamily="18" charset="0"/>
              </a:endParaRPr>
            </a:p>
          </p:txBody>
        </p:sp>
      </p:grpSp>
      <p:sp>
        <p:nvSpPr>
          <p:cNvPr id="18" name="Footer Placeholder 6">
            <a:extLst>
              <a:ext uri="{FF2B5EF4-FFF2-40B4-BE49-F238E27FC236}">
                <a16:creationId xmlns:a16="http://schemas.microsoft.com/office/drawing/2014/main" id="{C6875B62-A8CE-4854-913C-E10EB0671EE8}"/>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BF272633-FDC6-4A58-80ED-9B9195177A0D}" type="slidenum">
              <a:rPr lang="en-US" smtClean="0"/>
              <a:pPr/>
              <a:t>56</a:t>
            </a:fld>
            <a:endParaRPr lang="en-US"/>
          </a:p>
        </p:txBody>
      </p:sp>
      <p:sp>
        <p:nvSpPr>
          <p:cNvPr id="175106" name="Rectangle 2"/>
          <p:cNvSpPr>
            <a:spLocks noGrp="1" noChangeArrowheads="1"/>
          </p:cNvSpPr>
          <p:nvPr>
            <p:ph type="title"/>
          </p:nvPr>
        </p:nvSpPr>
        <p:spPr/>
        <p:txBody>
          <a:bodyPr/>
          <a:lstStyle/>
          <a:p>
            <a:pPr eaLnBrk="1" hangingPunct="1">
              <a:defRPr/>
            </a:pPr>
            <a:r>
              <a:rPr lang="da-DK" dirty="0"/>
              <a:t>Asymptotic Notation</a:t>
            </a:r>
          </a:p>
        </p:txBody>
      </p:sp>
      <p:pic>
        <p:nvPicPr>
          <p:cNvPr id="63494" name="Picture 5"/>
          <p:cNvPicPr>
            <a:picLocks noChangeAspect="1" noChangeArrowheads="1"/>
          </p:cNvPicPr>
          <p:nvPr/>
        </p:nvPicPr>
        <p:blipFill>
          <a:blip r:embed="rId2"/>
          <a:srcRect/>
          <a:stretch>
            <a:fillRect/>
          </a:stretch>
        </p:blipFill>
        <p:spPr bwMode="auto">
          <a:xfrm>
            <a:off x="3732213" y="1276350"/>
            <a:ext cx="4724400" cy="4305300"/>
          </a:xfrm>
          <a:prstGeom prst="rect">
            <a:avLst/>
          </a:prstGeom>
          <a:noFill/>
          <a:ln w="9525">
            <a:noFill/>
            <a:miter lim="800000"/>
            <a:headEnd/>
            <a:tailEnd/>
          </a:ln>
        </p:spPr>
      </p:pic>
      <p:sp>
        <p:nvSpPr>
          <p:cNvPr id="6" name="Footer Placeholder 6">
            <a:extLst>
              <a:ext uri="{FF2B5EF4-FFF2-40B4-BE49-F238E27FC236}">
                <a16:creationId xmlns:a16="http://schemas.microsoft.com/office/drawing/2014/main" id="{4DA88FA6-F33D-4305-ACC7-7D2AAD1C3EC5}"/>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9549B12E-745E-4593-B91C-2071EB2F2882}" type="slidenum">
              <a:rPr lang="en-US" smtClean="0"/>
              <a:pPr/>
              <a:t>57</a:t>
            </a:fld>
            <a:endParaRPr lang="en-US"/>
          </a:p>
        </p:txBody>
      </p:sp>
      <p:sp>
        <p:nvSpPr>
          <p:cNvPr id="176130" name="Rectangle 2"/>
          <p:cNvSpPr>
            <a:spLocks noGrp="1" noChangeArrowheads="1"/>
          </p:cNvSpPr>
          <p:nvPr>
            <p:ph type="body" idx="1"/>
          </p:nvPr>
        </p:nvSpPr>
        <p:spPr>
          <a:xfrm>
            <a:off x="4763" y="1171575"/>
            <a:ext cx="11969750" cy="4951413"/>
          </a:xfrm>
        </p:spPr>
        <p:txBody>
          <a:bodyPr/>
          <a:lstStyle/>
          <a:p>
            <a:pPr eaLnBrk="1" hangingPunct="1">
              <a:lnSpc>
                <a:spcPct val="140000"/>
              </a:lnSpc>
              <a:defRPr/>
            </a:pPr>
            <a:r>
              <a:rPr lang="en-US" sz="2400" dirty="0"/>
              <a:t>The “big-Omega” </a:t>
            </a:r>
            <a:r>
              <a:rPr lang="en-US" sz="2400" dirty="0">
                <a:latin typeface="Symbol" pitchFamily="18" charset="2"/>
              </a:rPr>
              <a:t>W</a:t>
            </a:r>
            <a:r>
              <a:rPr lang="da-DK" sz="2400" dirty="0">
                <a:latin typeface="Symbol" pitchFamily="18" charset="2"/>
              </a:rPr>
              <a:t>-</a:t>
            </a:r>
            <a:r>
              <a:rPr lang="en-US" sz="2400" dirty="0"/>
              <a:t>Notation</a:t>
            </a:r>
          </a:p>
          <a:p>
            <a:pPr lvl="1" eaLnBrk="1" hangingPunct="1">
              <a:lnSpc>
                <a:spcPct val="140000"/>
              </a:lnSpc>
              <a:defRPr/>
            </a:pPr>
            <a:r>
              <a:rPr lang="da-DK" sz="2000" dirty="0"/>
              <a:t>asymptotic lower bound</a:t>
            </a:r>
          </a:p>
          <a:p>
            <a:pPr lvl="1" eaLnBrk="1" hangingPunct="1">
              <a:lnSpc>
                <a:spcPct val="140000"/>
              </a:lnSpc>
              <a:defRPr/>
            </a:pPr>
            <a:r>
              <a:rPr lang="en-US" sz="2000" i="1" dirty="0"/>
              <a:t>f(n) = </a:t>
            </a:r>
            <a:r>
              <a:rPr lang="en-US" sz="2000" dirty="0">
                <a:latin typeface="Symbol" pitchFamily="18" charset="2"/>
              </a:rPr>
              <a:t>W</a:t>
            </a:r>
            <a:r>
              <a:rPr lang="en-US" sz="2000" i="1" dirty="0"/>
              <a:t>(g(n))</a:t>
            </a:r>
            <a:r>
              <a:rPr lang="en-US" sz="2000" dirty="0"/>
              <a:t> if there exists constants </a:t>
            </a:r>
            <a:r>
              <a:rPr lang="en-US" sz="2000" i="1" dirty="0"/>
              <a:t>c&gt;0</a:t>
            </a:r>
            <a:r>
              <a:rPr lang="en-US" sz="2000" dirty="0"/>
              <a:t> and </a:t>
            </a:r>
            <a:r>
              <a:rPr lang="en-US" sz="2000" i="1" dirty="0"/>
              <a:t>n</a:t>
            </a:r>
            <a:r>
              <a:rPr lang="en-US" sz="2000" i="1" baseline="-25000" dirty="0"/>
              <a:t>0</a:t>
            </a:r>
            <a:r>
              <a:rPr lang="en-US" sz="2000" i="1" dirty="0"/>
              <a:t>&gt;0, </a:t>
            </a:r>
            <a:r>
              <a:rPr lang="en-US" sz="2000" i="1" dirty="0" err="1"/>
              <a:t>s.t</a:t>
            </a:r>
            <a:r>
              <a:rPr lang="en-US" sz="2000" i="1" dirty="0"/>
              <a:t>. </a:t>
            </a:r>
            <a:r>
              <a:rPr lang="en-US" sz="2000" b="1" dirty="0">
                <a:solidFill>
                  <a:srgbClr val="080808"/>
                </a:solidFill>
              </a:rPr>
              <a:t>c g(n) </a:t>
            </a:r>
            <a:r>
              <a:rPr lang="en-US" sz="2000" b="1" dirty="0">
                <a:solidFill>
                  <a:srgbClr val="080808"/>
                </a:solidFill>
                <a:latin typeface="Symbol" pitchFamily="18" charset="2"/>
              </a:rPr>
              <a:t>£</a:t>
            </a:r>
            <a:r>
              <a:rPr lang="en-US" sz="2000" b="1" dirty="0">
                <a:solidFill>
                  <a:srgbClr val="080808"/>
                </a:solidFill>
              </a:rPr>
              <a:t> f(n)</a:t>
            </a:r>
            <a:r>
              <a:rPr lang="en-US" sz="2000" b="1" dirty="0"/>
              <a:t> </a:t>
            </a:r>
            <a:r>
              <a:rPr lang="en-US" sz="2000" dirty="0"/>
              <a:t>for </a:t>
            </a:r>
            <a:r>
              <a:rPr lang="en-US" sz="2000" i="1" dirty="0"/>
              <a:t>n </a:t>
            </a:r>
            <a:r>
              <a:rPr lang="en-US" sz="2000" dirty="0">
                <a:latin typeface="Symbol" pitchFamily="18" charset="2"/>
              </a:rPr>
              <a:t>³</a:t>
            </a:r>
            <a:r>
              <a:rPr lang="da-DK" sz="2000" i="1" dirty="0"/>
              <a:t> </a:t>
            </a:r>
            <a:r>
              <a:rPr lang="en-US" sz="2000" i="1" dirty="0"/>
              <a:t>n</a:t>
            </a:r>
            <a:r>
              <a:rPr lang="en-US" sz="2000" i="1" baseline="-25000" dirty="0"/>
              <a:t>0</a:t>
            </a:r>
          </a:p>
          <a:p>
            <a:pPr eaLnBrk="1" hangingPunct="1">
              <a:lnSpc>
                <a:spcPct val="140000"/>
              </a:lnSpc>
              <a:defRPr/>
            </a:pPr>
            <a:r>
              <a:rPr lang="en-US" sz="2400" dirty="0"/>
              <a:t>Used to describe </a:t>
            </a:r>
            <a:r>
              <a:rPr lang="en-US" sz="2400" b="1" i="1" dirty="0">
                <a:solidFill>
                  <a:srgbClr val="080808"/>
                </a:solidFill>
              </a:rPr>
              <a:t>best-case</a:t>
            </a:r>
            <a:r>
              <a:rPr lang="en-US" sz="2400" i="1" dirty="0"/>
              <a:t> </a:t>
            </a:r>
            <a:r>
              <a:rPr lang="en-US" sz="2400" dirty="0"/>
              <a:t>running times or lower bounds  of algorithmic problems.</a:t>
            </a:r>
          </a:p>
          <a:p>
            <a:pPr eaLnBrk="1" hangingPunct="1">
              <a:lnSpc>
                <a:spcPct val="140000"/>
              </a:lnSpc>
              <a:buFontTx/>
              <a:buNone/>
              <a:defRPr/>
            </a:pPr>
            <a:r>
              <a:rPr lang="en-US" sz="2000" dirty="0"/>
              <a:t>E.g., lower-bound of searching   in an unsorted array is </a:t>
            </a:r>
            <a:r>
              <a:rPr lang="en-US" sz="2000" dirty="0">
                <a:latin typeface="Symbol" pitchFamily="18" charset="2"/>
              </a:rPr>
              <a:t>W</a:t>
            </a:r>
            <a:r>
              <a:rPr lang="en-US" sz="2000" i="1" dirty="0"/>
              <a:t>(n). </a:t>
            </a:r>
          </a:p>
        </p:txBody>
      </p:sp>
      <p:grpSp>
        <p:nvGrpSpPr>
          <p:cNvPr id="4105" name="Group 18"/>
          <p:cNvGrpSpPr>
            <a:grpSpLocks/>
          </p:cNvGrpSpPr>
          <p:nvPr/>
        </p:nvGrpSpPr>
        <p:grpSpPr bwMode="auto">
          <a:xfrm>
            <a:off x="7389813" y="3810000"/>
            <a:ext cx="4051300" cy="2351088"/>
            <a:chOff x="7048500" y="3352800"/>
            <a:chExt cx="4051300" cy="2351088"/>
          </a:xfrm>
        </p:grpSpPr>
        <p:sp>
          <p:nvSpPr>
            <p:cNvPr id="66566" name="Rectangle 4"/>
            <p:cNvSpPr>
              <a:spLocks noChangeArrowheads="1"/>
            </p:cNvSpPr>
            <p:nvPr/>
          </p:nvSpPr>
          <p:spPr bwMode="auto">
            <a:xfrm>
              <a:off x="7048500" y="3352800"/>
              <a:ext cx="4027487" cy="2351088"/>
            </a:xfrm>
            <a:prstGeom prst="rect">
              <a:avLst/>
            </a:prstGeom>
            <a:solidFill>
              <a:srgbClr val="F7FCFF"/>
            </a:solidFill>
            <a:ln w="9525">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en-US"/>
            </a:p>
          </p:txBody>
        </p:sp>
        <p:grpSp>
          <p:nvGrpSpPr>
            <p:cNvPr id="4108" name="Group 16"/>
            <p:cNvGrpSpPr>
              <a:grpSpLocks/>
            </p:cNvGrpSpPr>
            <p:nvPr/>
          </p:nvGrpSpPr>
          <p:grpSpPr bwMode="auto">
            <a:xfrm>
              <a:off x="7058025" y="3402013"/>
              <a:ext cx="4041775" cy="2301875"/>
              <a:chOff x="3614" y="1912"/>
              <a:chExt cx="1910" cy="1450"/>
            </a:xfrm>
          </p:grpSpPr>
          <p:sp>
            <p:nvSpPr>
              <p:cNvPr id="4109" name="Text Box 5"/>
              <p:cNvSpPr txBox="1">
                <a:spLocks noChangeArrowheads="1"/>
              </p:cNvSpPr>
              <p:nvPr/>
            </p:nvSpPr>
            <p:spPr bwMode="auto">
              <a:xfrm>
                <a:off x="4474" y="3170"/>
                <a:ext cx="896" cy="192"/>
              </a:xfrm>
              <a:prstGeom prst="rect">
                <a:avLst/>
              </a:prstGeom>
              <a:noFill/>
              <a:ln w="12700">
                <a:noFill/>
                <a:miter lim="800000"/>
                <a:headEnd type="none" w="sm" len="sm"/>
                <a:tailEnd type="none" w="sm" len="sm"/>
              </a:ln>
            </p:spPr>
            <p:txBody>
              <a:bodyPr>
                <a:spAutoFit/>
              </a:bodyPr>
              <a:lstStyle/>
              <a:p>
                <a:pPr>
                  <a:spcBef>
                    <a:spcPct val="50000"/>
                  </a:spcBef>
                </a:pPr>
                <a:r>
                  <a:rPr lang="da-DK" sz="1400">
                    <a:solidFill>
                      <a:srgbClr val="080808"/>
                    </a:solidFill>
                    <a:latin typeface="Times New Roman" pitchFamily="18" charset="0"/>
                  </a:rPr>
                  <a:t>Input Size</a:t>
                </a:r>
                <a:endParaRPr lang="en-US" sz="1400">
                  <a:solidFill>
                    <a:srgbClr val="080808"/>
                  </a:solidFill>
                  <a:latin typeface="Times New Roman" pitchFamily="18" charset="0"/>
                </a:endParaRPr>
              </a:p>
            </p:txBody>
          </p:sp>
          <p:sp>
            <p:nvSpPr>
              <p:cNvPr id="4110" name="Text Box 6"/>
              <p:cNvSpPr txBox="1">
                <a:spLocks noChangeArrowheads="1"/>
              </p:cNvSpPr>
              <p:nvPr/>
            </p:nvSpPr>
            <p:spPr bwMode="auto">
              <a:xfrm rot="-5400000">
                <a:off x="3239" y="2398"/>
                <a:ext cx="896" cy="145"/>
              </a:xfrm>
              <a:prstGeom prst="rect">
                <a:avLst/>
              </a:prstGeom>
              <a:noFill/>
              <a:ln w="12700">
                <a:noFill/>
                <a:miter lim="800000"/>
                <a:headEnd type="none" w="sm" len="sm"/>
                <a:tailEnd type="none" w="sm" len="sm"/>
              </a:ln>
            </p:spPr>
            <p:txBody>
              <a:bodyPr>
                <a:spAutoFit/>
              </a:bodyPr>
              <a:lstStyle/>
              <a:p>
                <a:pPr>
                  <a:spcBef>
                    <a:spcPct val="50000"/>
                  </a:spcBef>
                </a:pPr>
                <a:r>
                  <a:rPr lang="da-DK" sz="1400">
                    <a:solidFill>
                      <a:srgbClr val="080808"/>
                    </a:solidFill>
                    <a:latin typeface="Times New Roman" pitchFamily="18" charset="0"/>
                  </a:rPr>
                  <a:t>Running Time</a:t>
                </a:r>
                <a:endParaRPr lang="en-US" sz="1400">
                  <a:solidFill>
                    <a:srgbClr val="080808"/>
                  </a:solidFill>
                  <a:latin typeface="Times New Roman" pitchFamily="18" charset="0"/>
                </a:endParaRPr>
              </a:p>
            </p:txBody>
          </p:sp>
          <p:sp>
            <p:nvSpPr>
              <p:cNvPr id="4111" name="Line 7"/>
              <p:cNvSpPr>
                <a:spLocks noChangeShapeType="1"/>
              </p:cNvSpPr>
              <p:nvPr/>
            </p:nvSpPr>
            <p:spPr bwMode="auto">
              <a:xfrm>
                <a:off x="3789" y="1912"/>
                <a:ext cx="1" cy="1200"/>
              </a:xfrm>
              <a:prstGeom prst="line">
                <a:avLst/>
              </a:prstGeom>
              <a:noFill/>
              <a:ln w="9525">
                <a:solidFill>
                  <a:srgbClr val="080808"/>
                </a:solidFill>
                <a:round/>
                <a:headEnd type="triangle" w="med" len="med"/>
                <a:tailEnd/>
              </a:ln>
            </p:spPr>
            <p:txBody>
              <a:bodyPr wrap="none" anchor="ctr"/>
              <a:lstStyle/>
              <a:p>
                <a:endParaRPr lang="en-US"/>
              </a:p>
            </p:txBody>
          </p:sp>
          <p:sp>
            <p:nvSpPr>
              <p:cNvPr id="4112" name="Line 8"/>
              <p:cNvSpPr>
                <a:spLocks noChangeShapeType="1"/>
              </p:cNvSpPr>
              <p:nvPr/>
            </p:nvSpPr>
            <p:spPr bwMode="auto">
              <a:xfrm>
                <a:off x="3789" y="3112"/>
                <a:ext cx="1311" cy="1"/>
              </a:xfrm>
              <a:prstGeom prst="line">
                <a:avLst/>
              </a:prstGeom>
              <a:noFill/>
              <a:ln w="9525">
                <a:solidFill>
                  <a:srgbClr val="080808"/>
                </a:solidFill>
                <a:round/>
                <a:headEnd/>
                <a:tailEnd type="triangle" w="med" len="med"/>
              </a:ln>
            </p:spPr>
            <p:txBody>
              <a:bodyPr wrap="none" anchor="ctr"/>
              <a:lstStyle/>
              <a:p>
                <a:endParaRPr lang="en-US"/>
              </a:p>
            </p:txBody>
          </p:sp>
          <p:sp>
            <p:nvSpPr>
              <p:cNvPr id="4113" name="Freeform 9"/>
              <p:cNvSpPr>
                <a:spLocks/>
              </p:cNvSpPr>
              <p:nvPr/>
            </p:nvSpPr>
            <p:spPr bwMode="auto">
              <a:xfrm>
                <a:off x="3789" y="2545"/>
                <a:ext cx="1244" cy="567"/>
              </a:xfrm>
              <a:custGeom>
                <a:avLst/>
                <a:gdLst>
                  <a:gd name="T0" fmla="*/ 0 w 1632"/>
                  <a:gd name="T1" fmla="*/ 0 h 1392"/>
                  <a:gd name="T2" fmla="*/ 2 w 1632"/>
                  <a:gd name="T3" fmla="*/ 0 h 1392"/>
                  <a:gd name="T4" fmla="*/ 4 w 1632"/>
                  <a:gd name="T5" fmla="*/ 0 h 1392"/>
                  <a:gd name="T6" fmla="*/ 5 w 1632"/>
                  <a:gd name="T7" fmla="*/ 0 h 1392"/>
                  <a:gd name="T8" fmla="*/ 6 w 1632"/>
                  <a:gd name="T9" fmla="*/ 0 h 1392"/>
                  <a:gd name="T10" fmla="*/ 8 w 1632"/>
                  <a:gd name="T11" fmla="*/ 0 h 1392"/>
                  <a:gd name="T12" fmla="*/ 11 w 1632"/>
                  <a:gd name="T13" fmla="*/ 0 h 1392"/>
                  <a:gd name="T14" fmla="*/ 14 w 1632"/>
                  <a:gd name="T15" fmla="*/ 0 h 1392"/>
                  <a:gd name="T16" fmla="*/ 16 w 1632"/>
                  <a:gd name="T17" fmla="*/ 0 h 1392"/>
                  <a:gd name="T18" fmla="*/ 19 w 1632"/>
                  <a:gd name="T19" fmla="*/ 0 h 1392"/>
                  <a:gd name="T20" fmla="*/ 22 w 1632"/>
                  <a:gd name="T21" fmla="*/ 0 h 1392"/>
                  <a:gd name="T22" fmla="*/ 28 w 1632"/>
                  <a:gd name="T23" fmla="*/ 0 h 13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32"/>
                  <a:gd name="T37" fmla="*/ 0 h 1392"/>
                  <a:gd name="T38" fmla="*/ 1632 w 1632"/>
                  <a:gd name="T39" fmla="*/ 1392 h 139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32" h="1392">
                    <a:moveTo>
                      <a:pt x="0" y="1392"/>
                    </a:moveTo>
                    <a:cubicBezTo>
                      <a:pt x="52" y="1360"/>
                      <a:pt x="104" y="1328"/>
                      <a:pt x="144" y="1296"/>
                    </a:cubicBezTo>
                    <a:cubicBezTo>
                      <a:pt x="184" y="1264"/>
                      <a:pt x="216" y="1240"/>
                      <a:pt x="240" y="1200"/>
                    </a:cubicBezTo>
                    <a:cubicBezTo>
                      <a:pt x="264" y="1160"/>
                      <a:pt x="272" y="1088"/>
                      <a:pt x="288" y="1056"/>
                    </a:cubicBezTo>
                    <a:cubicBezTo>
                      <a:pt x="304" y="1024"/>
                      <a:pt x="312" y="1032"/>
                      <a:pt x="336" y="1008"/>
                    </a:cubicBezTo>
                    <a:cubicBezTo>
                      <a:pt x="360" y="984"/>
                      <a:pt x="376" y="944"/>
                      <a:pt x="432" y="912"/>
                    </a:cubicBezTo>
                    <a:cubicBezTo>
                      <a:pt x="488" y="880"/>
                      <a:pt x="608" y="856"/>
                      <a:pt x="672" y="816"/>
                    </a:cubicBezTo>
                    <a:cubicBezTo>
                      <a:pt x="736" y="776"/>
                      <a:pt x="768" y="728"/>
                      <a:pt x="816" y="672"/>
                    </a:cubicBezTo>
                    <a:cubicBezTo>
                      <a:pt x="864" y="616"/>
                      <a:pt x="912" y="520"/>
                      <a:pt x="960" y="480"/>
                    </a:cubicBezTo>
                    <a:cubicBezTo>
                      <a:pt x="1008" y="440"/>
                      <a:pt x="1048" y="496"/>
                      <a:pt x="1104" y="432"/>
                    </a:cubicBezTo>
                    <a:cubicBezTo>
                      <a:pt x="1160" y="368"/>
                      <a:pt x="1208" y="168"/>
                      <a:pt x="1296" y="96"/>
                    </a:cubicBezTo>
                    <a:cubicBezTo>
                      <a:pt x="1384" y="24"/>
                      <a:pt x="1508" y="12"/>
                      <a:pt x="1632" y="0"/>
                    </a:cubicBezTo>
                  </a:path>
                </a:pathLst>
              </a:custGeom>
              <a:noFill/>
              <a:ln w="9525">
                <a:solidFill>
                  <a:srgbClr val="009900"/>
                </a:solidFill>
                <a:round/>
                <a:headEnd/>
                <a:tailEnd/>
              </a:ln>
            </p:spPr>
            <p:txBody>
              <a:bodyPr wrap="none" anchor="ctr"/>
              <a:lstStyle/>
              <a:p>
                <a:endParaRPr lang="en-US"/>
              </a:p>
            </p:txBody>
          </p:sp>
          <p:sp>
            <p:nvSpPr>
              <p:cNvPr id="4114" name="Freeform 10"/>
              <p:cNvSpPr>
                <a:spLocks/>
              </p:cNvSpPr>
              <p:nvPr/>
            </p:nvSpPr>
            <p:spPr bwMode="auto">
              <a:xfrm>
                <a:off x="3789" y="2278"/>
                <a:ext cx="1244" cy="762"/>
              </a:xfrm>
              <a:custGeom>
                <a:avLst/>
                <a:gdLst>
                  <a:gd name="T0" fmla="*/ 0 w 1776"/>
                  <a:gd name="T1" fmla="*/ 4 h 1096"/>
                  <a:gd name="T2" fmla="*/ 1 w 1776"/>
                  <a:gd name="T3" fmla="*/ 4 h 1096"/>
                  <a:gd name="T4" fmla="*/ 3 w 1776"/>
                  <a:gd name="T5" fmla="*/ 4 h 1096"/>
                  <a:gd name="T6" fmla="*/ 3 w 1776"/>
                  <a:gd name="T7" fmla="*/ 4 h 1096"/>
                  <a:gd name="T8" fmla="*/ 4 w 1776"/>
                  <a:gd name="T9" fmla="*/ 3 h 1096"/>
                  <a:gd name="T10" fmla="*/ 5 w 1776"/>
                  <a:gd name="T11" fmla="*/ 2 h 1096"/>
                  <a:gd name="T12" fmla="*/ 6 w 1776"/>
                  <a:gd name="T13" fmla="*/ 2 h 1096"/>
                  <a:gd name="T14" fmla="*/ 6 w 1776"/>
                  <a:gd name="T15" fmla="*/ 1 h 1096"/>
                  <a:gd name="T16" fmla="*/ 7 w 1776"/>
                  <a:gd name="T17" fmla="*/ 1 h 1096"/>
                  <a:gd name="T18" fmla="*/ 8 w 1776"/>
                  <a:gd name="T19" fmla="*/ 1 h 1096"/>
                  <a:gd name="T20" fmla="*/ 8 w 1776"/>
                  <a:gd name="T21" fmla="*/ 0 h 10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76"/>
                  <a:gd name="T34" fmla="*/ 0 h 1096"/>
                  <a:gd name="T35" fmla="*/ 1776 w 1776"/>
                  <a:gd name="T36" fmla="*/ 1096 h 10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76" h="1096">
                    <a:moveTo>
                      <a:pt x="0" y="864"/>
                    </a:moveTo>
                    <a:cubicBezTo>
                      <a:pt x="104" y="852"/>
                      <a:pt x="208" y="840"/>
                      <a:pt x="288" y="864"/>
                    </a:cubicBezTo>
                    <a:cubicBezTo>
                      <a:pt x="368" y="888"/>
                      <a:pt x="424" y="976"/>
                      <a:pt x="480" y="1008"/>
                    </a:cubicBezTo>
                    <a:cubicBezTo>
                      <a:pt x="536" y="1040"/>
                      <a:pt x="576" y="1096"/>
                      <a:pt x="624" y="1056"/>
                    </a:cubicBezTo>
                    <a:cubicBezTo>
                      <a:pt x="672" y="1016"/>
                      <a:pt x="704" y="856"/>
                      <a:pt x="768" y="768"/>
                    </a:cubicBezTo>
                    <a:cubicBezTo>
                      <a:pt x="832" y="680"/>
                      <a:pt x="944" y="576"/>
                      <a:pt x="1008" y="528"/>
                    </a:cubicBezTo>
                    <a:cubicBezTo>
                      <a:pt x="1072" y="480"/>
                      <a:pt x="1096" y="528"/>
                      <a:pt x="1152" y="480"/>
                    </a:cubicBezTo>
                    <a:cubicBezTo>
                      <a:pt x="1208" y="432"/>
                      <a:pt x="1296" y="304"/>
                      <a:pt x="1344" y="240"/>
                    </a:cubicBezTo>
                    <a:cubicBezTo>
                      <a:pt x="1392" y="176"/>
                      <a:pt x="1376" y="128"/>
                      <a:pt x="1440" y="96"/>
                    </a:cubicBezTo>
                    <a:cubicBezTo>
                      <a:pt x="1504" y="64"/>
                      <a:pt x="1680" y="64"/>
                      <a:pt x="1728" y="48"/>
                    </a:cubicBezTo>
                    <a:cubicBezTo>
                      <a:pt x="1776" y="32"/>
                      <a:pt x="1720" y="8"/>
                      <a:pt x="1728" y="0"/>
                    </a:cubicBezTo>
                  </a:path>
                </a:pathLst>
              </a:custGeom>
              <a:noFill/>
              <a:ln w="38100">
                <a:solidFill>
                  <a:srgbClr val="FF0000"/>
                </a:solidFill>
                <a:round/>
                <a:headEnd/>
                <a:tailEnd/>
              </a:ln>
            </p:spPr>
            <p:txBody>
              <a:bodyPr wrap="none" anchor="ctr"/>
              <a:lstStyle/>
              <a:p>
                <a:endParaRPr lang="en-US"/>
              </a:p>
            </p:txBody>
          </p:sp>
          <p:graphicFrame>
            <p:nvGraphicFramePr>
              <p:cNvPr id="4098" name="Object 0"/>
              <p:cNvGraphicFramePr>
                <a:graphicFrameLocks noChangeAspect="1"/>
              </p:cNvGraphicFramePr>
              <p:nvPr/>
            </p:nvGraphicFramePr>
            <p:xfrm>
              <a:off x="5033" y="2212"/>
              <a:ext cx="313" cy="180"/>
            </p:xfrm>
            <a:graphic>
              <a:graphicData uri="http://schemas.openxmlformats.org/presentationml/2006/ole">
                <mc:AlternateContent xmlns:mc="http://schemas.openxmlformats.org/markup-compatibility/2006">
                  <mc:Choice xmlns:v="urn:schemas-microsoft-com:vml" Requires="v">
                    <p:oleObj name="Equation" r:id="rId2" imgW="628620" imgH="361989" progId="Equation.3">
                      <p:embed/>
                    </p:oleObj>
                  </mc:Choice>
                  <mc:Fallback>
                    <p:oleObj name="Equation" r:id="rId2" imgW="628620" imgH="361989" progId="Equation.3">
                      <p:embed/>
                      <p:pic>
                        <p:nvPicPr>
                          <p:cNvPr id="0" name="Object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3" y="2212"/>
                            <a:ext cx="313" cy="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1"/>
              <p:cNvGraphicFramePr>
                <a:graphicFrameLocks noChangeAspect="1"/>
              </p:cNvGraphicFramePr>
              <p:nvPr/>
            </p:nvGraphicFramePr>
            <p:xfrm>
              <a:off x="5046" y="2423"/>
              <a:ext cx="478" cy="208"/>
            </p:xfrm>
            <a:graphic>
              <a:graphicData uri="http://schemas.openxmlformats.org/presentationml/2006/ole">
                <mc:AlternateContent xmlns:mc="http://schemas.openxmlformats.org/markup-compatibility/2006">
                  <mc:Choice xmlns:v="urn:schemas-microsoft-com:vml" Requires="v">
                    <p:oleObj name="Equation" r:id="rId4" imgW="457281" imgH="190421" progId="Equation.DSMT4">
                      <p:embed/>
                    </p:oleObj>
                  </mc:Choice>
                  <mc:Fallback>
                    <p:oleObj name="Equation" r:id="rId4" imgW="457281" imgH="190421"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6" y="2423"/>
                            <a:ext cx="478" cy="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15" name="Line 13"/>
              <p:cNvSpPr>
                <a:spLocks noChangeShapeType="1"/>
              </p:cNvSpPr>
              <p:nvPr/>
            </p:nvSpPr>
            <p:spPr bwMode="auto">
              <a:xfrm>
                <a:off x="4294" y="2879"/>
                <a:ext cx="1" cy="267"/>
              </a:xfrm>
              <a:prstGeom prst="line">
                <a:avLst/>
              </a:prstGeom>
              <a:noFill/>
              <a:ln w="9525">
                <a:solidFill>
                  <a:srgbClr val="080808"/>
                </a:solidFill>
                <a:prstDash val="sysDot"/>
                <a:round/>
                <a:headEnd/>
                <a:tailEnd/>
              </a:ln>
            </p:spPr>
            <p:txBody>
              <a:bodyPr wrap="none" anchor="ctr"/>
              <a:lstStyle/>
              <a:p>
                <a:endParaRPr lang="en-US"/>
              </a:p>
            </p:txBody>
          </p:sp>
          <p:graphicFrame>
            <p:nvGraphicFramePr>
              <p:cNvPr id="4100" name="Object 2"/>
              <p:cNvGraphicFramePr>
                <a:graphicFrameLocks noChangeAspect="1"/>
              </p:cNvGraphicFramePr>
              <p:nvPr/>
            </p:nvGraphicFramePr>
            <p:xfrm>
              <a:off x="4226" y="3146"/>
              <a:ext cx="146" cy="166"/>
            </p:xfrm>
            <a:graphic>
              <a:graphicData uri="http://schemas.openxmlformats.org/presentationml/2006/ole">
                <mc:AlternateContent xmlns:mc="http://schemas.openxmlformats.org/markup-compatibility/2006">
                  <mc:Choice xmlns:v="urn:schemas-microsoft-com:vml" Requires="v">
                    <p:oleObj name="Equation" r:id="rId6" imgW="330057" imgH="380835" progId="Equation.3">
                      <p:embed/>
                    </p:oleObj>
                  </mc:Choice>
                  <mc:Fallback>
                    <p:oleObj name="Equation" r:id="rId6" imgW="330057" imgH="380835"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26" y="3146"/>
                            <a:ext cx="146" cy="1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176143" name="Rectangle 15"/>
          <p:cNvSpPr>
            <a:spLocks noGrp="1" noChangeArrowheads="1"/>
          </p:cNvSpPr>
          <p:nvPr>
            <p:ph type="title"/>
          </p:nvPr>
        </p:nvSpPr>
        <p:spPr/>
        <p:txBody>
          <a:bodyPr/>
          <a:lstStyle/>
          <a:p>
            <a:pPr eaLnBrk="1" hangingPunct="1">
              <a:defRPr/>
            </a:pPr>
            <a:r>
              <a:rPr lang="da-DK"/>
              <a:t>...Asymptotic Notation</a:t>
            </a:r>
          </a:p>
        </p:txBody>
      </p:sp>
      <p:sp>
        <p:nvSpPr>
          <p:cNvPr id="19" name="Footer Placeholder 6">
            <a:extLst>
              <a:ext uri="{FF2B5EF4-FFF2-40B4-BE49-F238E27FC236}">
                <a16:creationId xmlns:a16="http://schemas.microsoft.com/office/drawing/2014/main" id="{2E1CA2D1-5EFA-4B08-B549-2D0B338BBE11}"/>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E39313AD-2F47-4564-9E17-51C10B52CFCF}" type="slidenum">
              <a:rPr lang="en-US" smtClean="0"/>
              <a:pPr/>
              <a:t>58</a:t>
            </a:fld>
            <a:endParaRPr lang="en-US"/>
          </a:p>
        </p:txBody>
      </p:sp>
      <p:sp>
        <p:nvSpPr>
          <p:cNvPr id="178178" name="Rectangle 2"/>
          <p:cNvSpPr>
            <a:spLocks noGrp="1" noChangeArrowheads="1"/>
          </p:cNvSpPr>
          <p:nvPr>
            <p:ph type="body" idx="1"/>
          </p:nvPr>
        </p:nvSpPr>
        <p:spPr>
          <a:xfrm>
            <a:off x="23813" y="1212850"/>
            <a:ext cx="11842750" cy="4916488"/>
          </a:xfrm>
        </p:spPr>
        <p:txBody>
          <a:bodyPr/>
          <a:lstStyle/>
          <a:p>
            <a:pPr eaLnBrk="1" hangingPunct="1">
              <a:lnSpc>
                <a:spcPct val="150000"/>
              </a:lnSpc>
              <a:defRPr/>
            </a:pPr>
            <a:r>
              <a:rPr lang="en-US" sz="2400" dirty="0"/>
              <a:t>The “big-Theta” </a:t>
            </a:r>
            <a:r>
              <a:rPr lang="en-US" sz="2400" dirty="0">
                <a:latin typeface="Symbol" pitchFamily="18" charset="2"/>
              </a:rPr>
              <a:t>Q-</a:t>
            </a:r>
            <a:r>
              <a:rPr lang="en-US" sz="2400" dirty="0"/>
              <a:t>Notation</a:t>
            </a:r>
          </a:p>
          <a:p>
            <a:pPr lvl="1" eaLnBrk="1" hangingPunct="1">
              <a:lnSpc>
                <a:spcPct val="150000"/>
              </a:lnSpc>
              <a:defRPr/>
            </a:pPr>
            <a:r>
              <a:rPr lang="da-DK" sz="2000" dirty="0"/>
              <a:t>asymptoticly tight bound</a:t>
            </a:r>
          </a:p>
          <a:p>
            <a:pPr lvl="1" eaLnBrk="1" hangingPunct="1">
              <a:lnSpc>
                <a:spcPct val="150000"/>
              </a:lnSpc>
              <a:defRPr/>
            </a:pPr>
            <a:r>
              <a:rPr lang="en-US" sz="2000" i="1" dirty="0"/>
              <a:t>f(n) =</a:t>
            </a:r>
            <a:r>
              <a:rPr lang="en-US" sz="2000" dirty="0"/>
              <a:t> </a:t>
            </a:r>
            <a:r>
              <a:rPr lang="en-US" sz="2000" dirty="0">
                <a:latin typeface="Symbol" pitchFamily="18" charset="2"/>
              </a:rPr>
              <a:t>Q</a:t>
            </a:r>
            <a:r>
              <a:rPr lang="en-US" sz="2000" i="1" dirty="0"/>
              <a:t>(g(n))</a:t>
            </a:r>
            <a:r>
              <a:rPr lang="en-US" sz="2000" dirty="0"/>
              <a:t> if there exists constants </a:t>
            </a:r>
            <a:r>
              <a:rPr lang="en-US" sz="2000" i="1" dirty="0"/>
              <a:t>c</a:t>
            </a:r>
            <a:r>
              <a:rPr lang="en-US" sz="2000" i="1" baseline="-25000" dirty="0"/>
              <a:t>1</a:t>
            </a:r>
            <a:r>
              <a:rPr lang="en-US" sz="2000" i="1" dirty="0"/>
              <a:t>&gt;0, c</a:t>
            </a:r>
            <a:r>
              <a:rPr lang="en-US" sz="2000" i="1" baseline="-25000" dirty="0"/>
              <a:t>2</a:t>
            </a:r>
            <a:r>
              <a:rPr lang="en-US" sz="2000" i="1" dirty="0"/>
              <a:t>&gt;0,</a:t>
            </a:r>
            <a:r>
              <a:rPr lang="en-US" sz="2000" dirty="0"/>
              <a:t> and </a:t>
            </a:r>
            <a:r>
              <a:rPr lang="en-US" sz="2000" i="1" dirty="0"/>
              <a:t>n</a:t>
            </a:r>
            <a:r>
              <a:rPr lang="en-US" sz="2000" i="1" baseline="-25000" dirty="0"/>
              <a:t>0</a:t>
            </a:r>
            <a:r>
              <a:rPr lang="en-US" sz="2000" i="1" dirty="0"/>
              <a:t>&gt;0, </a:t>
            </a:r>
            <a:r>
              <a:rPr lang="en-US" sz="2000" i="1" dirty="0" err="1"/>
              <a:t>s.t.</a:t>
            </a:r>
            <a:r>
              <a:rPr lang="en-US" sz="2000" i="1" dirty="0"/>
              <a:t> </a:t>
            </a:r>
            <a:r>
              <a:rPr lang="en-US" sz="2000" dirty="0"/>
              <a:t>for      </a:t>
            </a:r>
            <a:r>
              <a:rPr lang="en-US" sz="2000" i="1" dirty="0"/>
              <a:t>n </a:t>
            </a:r>
            <a:r>
              <a:rPr lang="en-US" sz="2000" dirty="0">
                <a:latin typeface="Symbol" pitchFamily="18" charset="2"/>
              </a:rPr>
              <a:t>³</a:t>
            </a:r>
            <a:r>
              <a:rPr lang="da-DK" sz="2000" i="1" dirty="0"/>
              <a:t> </a:t>
            </a:r>
            <a:r>
              <a:rPr lang="en-US" sz="2000" i="1" dirty="0"/>
              <a:t>n</a:t>
            </a:r>
            <a:r>
              <a:rPr lang="en-US" sz="2000" baseline="-25000" dirty="0"/>
              <a:t>0</a:t>
            </a:r>
            <a:r>
              <a:rPr lang="en-US" sz="2000" i="1" dirty="0"/>
              <a:t> </a:t>
            </a:r>
            <a:r>
              <a:rPr lang="en-US" sz="2000" b="1" dirty="0">
                <a:solidFill>
                  <a:srgbClr val="080808"/>
                </a:solidFill>
              </a:rPr>
              <a:t>c</a:t>
            </a:r>
            <a:r>
              <a:rPr lang="da-DK" sz="2000" b="1" baseline="-25000" dirty="0">
                <a:solidFill>
                  <a:srgbClr val="080808"/>
                </a:solidFill>
              </a:rPr>
              <a:t>1</a:t>
            </a:r>
            <a:r>
              <a:rPr lang="en-US" sz="2000" b="1" dirty="0">
                <a:solidFill>
                  <a:srgbClr val="080808"/>
                </a:solidFill>
              </a:rPr>
              <a:t> g(n) </a:t>
            </a:r>
            <a:r>
              <a:rPr lang="en-US" sz="2000" b="1" dirty="0">
                <a:solidFill>
                  <a:srgbClr val="080808"/>
                </a:solidFill>
                <a:latin typeface="Symbol" pitchFamily="18" charset="2"/>
              </a:rPr>
              <a:t>£</a:t>
            </a:r>
            <a:r>
              <a:rPr lang="en-US" sz="2000" b="1" dirty="0">
                <a:solidFill>
                  <a:srgbClr val="080808"/>
                </a:solidFill>
              </a:rPr>
              <a:t> f(n) </a:t>
            </a:r>
            <a:r>
              <a:rPr lang="en-US" sz="2000" b="1" dirty="0">
                <a:solidFill>
                  <a:srgbClr val="080808"/>
                </a:solidFill>
                <a:latin typeface="Symbol" pitchFamily="18" charset="2"/>
              </a:rPr>
              <a:t>£</a:t>
            </a:r>
            <a:r>
              <a:rPr lang="en-US" sz="2000" b="1" dirty="0">
                <a:solidFill>
                  <a:srgbClr val="080808"/>
                </a:solidFill>
              </a:rPr>
              <a:t> c</a:t>
            </a:r>
            <a:r>
              <a:rPr lang="da-DK" sz="2000" b="1" baseline="-25000" dirty="0">
                <a:solidFill>
                  <a:srgbClr val="080808"/>
                </a:solidFill>
              </a:rPr>
              <a:t>2</a:t>
            </a:r>
            <a:r>
              <a:rPr lang="en-US" sz="2000" b="1" dirty="0">
                <a:solidFill>
                  <a:srgbClr val="080808"/>
                </a:solidFill>
              </a:rPr>
              <a:t> g(n)</a:t>
            </a:r>
            <a:endParaRPr lang="en-US" sz="2000" b="1" baseline="-25000" dirty="0">
              <a:solidFill>
                <a:srgbClr val="080808"/>
              </a:solidFill>
            </a:endParaRPr>
          </a:p>
          <a:p>
            <a:pPr eaLnBrk="1" hangingPunct="1">
              <a:lnSpc>
                <a:spcPct val="150000"/>
              </a:lnSpc>
              <a:defRPr/>
            </a:pPr>
            <a:r>
              <a:rPr lang="en-US" sz="2400" i="1" dirty="0"/>
              <a:t>f(n)</a:t>
            </a:r>
            <a:r>
              <a:rPr lang="en-US" sz="2400" dirty="0"/>
              <a:t> </a:t>
            </a:r>
            <a:r>
              <a:rPr lang="en-US" sz="2400" i="1" dirty="0"/>
              <a:t>=</a:t>
            </a:r>
            <a:r>
              <a:rPr lang="en-US" sz="2400" dirty="0"/>
              <a:t> </a:t>
            </a:r>
            <a:r>
              <a:rPr lang="en-US" sz="2400" dirty="0">
                <a:latin typeface="Symbol" pitchFamily="18" charset="2"/>
              </a:rPr>
              <a:t>Q</a:t>
            </a:r>
            <a:r>
              <a:rPr lang="en-US" sz="2400" i="1" dirty="0"/>
              <a:t>(g(n)) </a:t>
            </a:r>
            <a:r>
              <a:rPr lang="en-US" sz="2400" dirty="0"/>
              <a:t>if and only if </a:t>
            </a:r>
            <a:r>
              <a:rPr lang="en-US" sz="2400" i="1" dirty="0"/>
              <a:t>f(n)</a:t>
            </a:r>
            <a:r>
              <a:rPr lang="en-US" sz="2400" dirty="0"/>
              <a:t> </a:t>
            </a:r>
            <a:r>
              <a:rPr lang="en-US" sz="2400" i="1" dirty="0"/>
              <a:t>=</a:t>
            </a:r>
            <a:r>
              <a:rPr lang="en-US" sz="2400" dirty="0"/>
              <a:t> </a:t>
            </a:r>
            <a:r>
              <a:rPr lang="en-US" sz="2400" i="1" dirty="0">
                <a:latin typeface="Symbol" pitchFamily="18" charset="2"/>
              </a:rPr>
              <a:t>O</a:t>
            </a:r>
            <a:r>
              <a:rPr lang="en-US" sz="2400" i="1" dirty="0"/>
              <a:t>(g(n)), f(n)</a:t>
            </a:r>
            <a:r>
              <a:rPr lang="en-US" sz="2400" dirty="0"/>
              <a:t> </a:t>
            </a:r>
            <a:r>
              <a:rPr lang="en-US" sz="2400" i="1" dirty="0"/>
              <a:t>=</a:t>
            </a:r>
            <a:r>
              <a:rPr lang="en-US" sz="2400" dirty="0"/>
              <a:t> </a:t>
            </a:r>
            <a:r>
              <a:rPr lang="en-US" sz="2400" dirty="0">
                <a:latin typeface="Symbol" pitchFamily="18" charset="2"/>
              </a:rPr>
              <a:t>W</a:t>
            </a:r>
            <a:r>
              <a:rPr lang="en-US" sz="2400" i="1" dirty="0"/>
              <a:t>(g(n))</a:t>
            </a:r>
          </a:p>
        </p:txBody>
      </p:sp>
      <p:sp>
        <p:nvSpPr>
          <p:cNvPr id="178189" name="Rectangle 13"/>
          <p:cNvSpPr>
            <a:spLocks noGrp="1" noChangeArrowheads="1"/>
          </p:cNvSpPr>
          <p:nvPr>
            <p:ph type="title"/>
          </p:nvPr>
        </p:nvSpPr>
        <p:spPr/>
        <p:txBody>
          <a:bodyPr/>
          <a:lstStyle/>
          <a:p>
            <a:pPr eaLnBrk="1" hangingPunct="1">
              <a:defRPr/>
            </a:pPr>
            <a:r>
              <a:rPr lang="da-DK"/>
              <a:t>...Asymptotic Notation</a:t>
            </a:r>
          </a:p>
        </p:txBody>
      </p:sp>
      <p:grpSp>
        <p:nvGrpSpPr>
          <p:cNvPr id="5131" name="Group 18"/>
          <p:cNvGrpSpPr>
            <a:grpSpLocks/>
          </p:cNvGrpSpPr>
          <p:nvPr/>
        </p:nvGrpSpPr>
        <p:grpSpPr bwMode="auto">
          <a:xfrm>
            <a:off x="7832726" y="3410569"/>
            <a:ext cx="4033837" cy="2365375"/>
            <a:chOff x="3614" y="1872"/>
            <a:chExt cx="1906" cy="1490"/>
          </a:xfrm>
        </p:grpSpPr>
        <p:sp>
          <p:nvSpPr>
            <p:cNvPr id="67592" name="Rectangle 3"/>
            <p:cNvSpPr>
              <a:spLocks noChangeArrowheads="1"/>
            </p:cNvSpPr>
            <p:nvPr/>
          </p:nvSpPr>
          <p:spPr bwMode="auto">
            <a:xfrm>
              <a:off x="3622" y="1872"/>
              <a:ext cx="1898" cy="1451"/>
            </a:xfrm>
            <a:prstGeom prst="rect">
              <a:avLst/>
            </a:prstGeom>
            <a:solidFill>
              <a:srgbClr val="F7FCFF"/>
            </a:solidFill>
            <a:ln w="9525">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en-US"/>
            </a:p>
          </p:txBody>
        </p:sp>
        <p:sp>
          <p:nvSpPr>
            <p:cNvPr id="5133" name="Text Box 4"/>
            <p:cNvSpPr txBox="1">
              <a:spLocks noChangeArrowheads="1"/>
            </p:cNvSpPr>
            <p:nvPr/>
          </p:nvSpPr>
          <p:spPr bwMode="auto">
            <a:xfrm>
              <a:off x="4474" y="3170"/>
              <a:ext cx="896" cy="192"/>
            </a:xfrm>
            <a:prstGeom prst="rect">
              <a:avLst/>
            </a:prstGeom>
            <a:noFill/>
            <a:ln w="12700">
              <a:noFill/>
              <a:miter lim="800000"/>
              <a:headEnd type="none" w="sm" len="sm"/>
              <a:tailEnd type="none" w="sm" len="sm"/>
            </a:ln>
          </p:spPr>
          <p:txBody>
            <a:bodyPr>
              <a:spAutoFit/>
            </a:bodyPr>
            <a:lstStyle/>
            <a:p>
              <a:pPr>
                <a:spcBef>
                  <a:spcPct val="50000"/>
                </a:spcBef>
              </a:pPr>
              <a:r>
                <a:rPr lang="da-DK" sz="1400">
                  <a:solidFill>
                    <a:srgbClr val="080808"/>
                  </a:solidFill>
                  <a:latin typeface="Times New Roman" pitchFamily="18" charset="0"/>
                </a:rPr>
                <a:t>Input Size</a:t>
              </a:r>
              <a:endParaRPr lang="en-US" sz="1400">
                <a:solidFill>
                  <a:srgbClr val="080808"/>
                </a:solidFill>
                <a:latin typeface="Times New Roman" pitchFamily="18" charset="0"/>
              </a:endParaRPr>
            </a:p>
          </p:txBody>
        </p:sp>
        <p:sp>
          <p:nvSpPr>
            <p:cNvPr id="5134" name="Text Box 5"/>
            <p:cNvSpPr txBox="1">
              <a:spLocks noChangeArrowheads="1"/>
            </p:cNvSpPr>
            <p:nvPr/>
          </p:nvSpPr>
          <p:spPr bwMode="auto">
            <a:xfrm rot="-5400000">
              <a:off x="3239" y="2398"/>
              <a:ext cx="896" cy="145"/>
            </a:xfrm>
            <a:prstGeom prst="rect">
              <a:avLst/>
            </a:prstGeom>
            <a:noFill/>
            <a:ln w="12700">
              <a:noFill/>
              <a:miter lim="800000"/>
              <a:headEnd type="none" w="sm" len="sm"/>
              <a:tailEnd type="none" w="sm" len="sm"/>
            </a:ln>
          </p:spPr>
          <p:txBody>
            <a:bodyPr>
              <a:spAutoFit/>
            </a:bodyPr>
            <a:lstStyle/>
            <a:p>
              <a:pPr>
                <a:spcBef>
                  <a:spcPct val="50000"/>
                </a:spcBef>
              </a:pPr>
              <a:r>
                <a:rPr lang="da-DK" sz="1400">
                  <a:solidFill>
                    <a:srgbClr val="080808"/>
                  </a:solidFill>
                  <a:latin typeface="Times New Roman" pitchFamily="18" charset="0"/>
                </a:rPr>
                <a:t>Running Time</a:t>
              </a:r>
              <a:endParaRPr lang="en-US" sz="1400">
                <a:solidFill>
                  <a:srgbClr val="080808"/>
                </a:solidFill>
                <a:latin typeface="Times New Roman" pitchFamily="18" charset="0"/>
              </a:endParaRPr>
            </a:p>
          </p:txBody>
        </p:sp>
        <p:sp>
          <p:nvSpPr>
            <p:cNvPr id="5135" name="Line 6"/>
            <p:cNvSpPr>
              <a:spLocks noChangeShapeType="1"/>
            </p:cNvSpPr>
            <p:nvPr/>
          </p:nvSpPr>
          <p:spPr bwMode="auto">
            <a:xfrm>
              <a:off x="3789" y="1912"/>
              <a:ext cx="1" cy="1200"/>
            </a:xfrm>
            <a:prstGeom prst="line">
              <a:avLst/>
            </a:prstGeom>
            <a:noFill/>
            <a:ln w="9525">
              <a:solidFill>
                <a:srgbClr val="080808"/>
              </a:solidFill>
              <a:round/>
              <a:headEnd type="triangle" w="med" len="med"/>
              <a:tailEnd/>
            </a:ln>
          </p:spPr>
          <p:txBody>
            <a:bodyPr wrap="none" anchor="ctr"/>
            <a:lstStyle/>
            <a:p>
              <a:endParaRPr lang="en-US"/>
            </a:p>
          </p:txBody>
        </p:sp>
        <p:sp>
          <p:nvSpPr>
            <p:cNvPr id="5136" name="Line 7"/>
            <p:cNvSpPr>
              <a:spLocks noChangeShapeType="1"/>
            </p:cNvSpPr>
            <p:nvPr/>
          </p:nvSpPr>
          <p:spPr bwMode="auto">
            <a:xfrm>
              <a:off x="3789" y="3112"/>
              <a:ext cx="1311" cy="1"/>
            </a:xfrm>
            <a:prstGeom prst="line">
              <a:avLst/>
            </a:prstGeom>
            <a:noFill/>
            <a:ln w="9525">
              <a:solidFill>
                <a:srgbClr val="080808"/>
              </a:solidFill>
              <a:round/>
              <a:headEnd/>
              <a:tailEnd type="triangle" w="med" len="med"/>
            </a:ln>
          </p:spPr>
          <p:txBody>
            <a:bodyPr wrap="none" anchor="ctr"/>
            <a:lstStyle/>
            <a:p>
              <a:endParaRPr lang="en-US"/>
            </a:p>
          </p:txBody>
        </p:sp>
        <p:sp>
          <p:nvSpPr>
            <p:cNvPr id="5137" name="Freeform 8"/>
            <p:cNvSpPr>
              <a:spLocks/>
            </p:cNvSpPr>
            <p:nvPr/>
          </p:nvSpPr>
          <p:spPr bwMode="auto">
            <a:xfrm>
              <a:off x="3789" y="2545"/>
              <a:ext cx="1244" cy="567"/>
            </a:xfrm>
            <a:custGeom>
              <a:avLst/>
              <a:gdLst>
                <a:gd name="T0" fmla="*/ 0 w 1632"/>
                <a:gd name="T1" fmla="*/ 0 h 1392"/>
                <a:gd name="T2" fmla="*/ 2 w 1632"/>
                <a:gd name="T3" fmla="*/ 0 h 1392"/>
                <a:gd name="T4" fmla="*/ 4 w 1632"/>
                <a:gd name="T5" fmla="*/ 0 h 1392"/>
                <a:gd name="T6" fmla="*/ 5 w 1632"/>
                <a:gd name="T7" fmla="*/ 0 h 1392"/>
                <a:gd name="T8" fmla="*/ 6 w 1632"/>
                <a:gd name="T9" fmla="*/ 0 h 1392"/>
                <a:gd name="T10" fmla="*/ 8 w 1632"/>
                <a:gd name="T11" fmla="*/ 0 h 1392"/>
                <a:gd name="T12" fmla="*/ 11 w 1632"/>
                <a:gd name="T13" fmla="*/ 0 h 1392"/>
                <a:gd name="T14" fmla="*/ 14 w 1632"/>
                <a:gd name="T15" fmla="*/ 0 h 1392"/>
                <a:gd name="T16" fmla="*/ 16 w 1632"/>
                <a:gd name="T17" fmla="*/ 0 h 1392"/>
                <a:gd name="T18" fmla="*/ 19 w 1632"/>
                <a:gd name="T19" fmla="*/ 0 h 1392"/>
                <a:gd name="T20" fmla="*/ 22 w 1632"/>
                <a:gd name="T21" fmla="*/ 0 h 1392"/>
                <a:gd name="T22" fmla="*/ 28 w 1632"/>
                <a:gd name="T23" fmla="*/ 0 h 13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32"/>
                <a:gd name="T37" fmla="*/ 0 h 1392"/>
                <a:gd name="T38" fmla="*/ 1632 w 1632"/>
                <a:gd name="T39" fmla="*/ 1392 h 139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32" h="1392">
                  <a:moveTo>
                    <a:pt x="0" y="1392"/>
                  </a:moveTo>
                  <a:cubicBezTo>
                    <a:pt x="52" y="1360"/>
                    <a:pt x="104" y="1328"/>
                    <a:pt x="144" y="1296"/>
                  </a:cubicBezTo>
                  <a:cubicBezTo>
                    <a:pt x="184" y="1264"/>
                    <a:pt x="216" y="1240"/>
                    <a:pt x="240" y="1200"/>
                  </a:cubicBezTo>
                  <a:cubicBezTo>
                    <a:pt x="264" y="1160"/>
                    <a:pt x="272" y="1088"/>
                    <a:pt x="288" y="1056"/>
                  </a:cubicBezTo>
                  <a:cubicBezTo>
                    <a:pt x="304" y="1024"/>
                    <a:pt x="312" y="1032"/>
                    <a:pt x="336" y="1008"/>
                  </a:cubicBezTo>
                  <a:cubicBezTo>
                    <a:pt x="360" y="984"/>
                    <a:pt x="376" y="944"/>
                    <a:pt x="432" y="912"/>
                  </a:cubicBezTo>
                  <a:cubicBezTo>
                    <a:pt x="488" y="880"/>
                    <a:pt x="608" y="856"/>
                    <a:pt x="672" y="816"/>
                  </a:cubicBezTo>
                  <a:cubicBezTo>
                    <a:pt x="736" y="776"/>
                    <a:pt x="768" y="728"/>
                    <a:pt x="816" y="672"/>
                  </a:cubicBezTo>
                  <a:cubicBezTo>
                    <a:pt x="864" y="616"/>
                    <a:pt x="912" y="520"/>
                    <a:pt x="960" y="480"/>
                  </a:cubicBezTo>
                  <a:cubicBezTo>
                    <a:pt x="1008" y="440"/>
                    <a:pt x="1048" y="496"/>
                    <a:pt x="1104" y="432"/>
                  </a:cubicBezTo>
                  <a:cubicBezTo>
                    <a:pt x="1160" y="368"/>
                    <a:pt x="1208" y="168"/>
                    <a:pt x="1296" y="96"/>
                  </a:cubicBezTo>
                  <a:cubicBezTo>
                    <a:pt x="1384" y="24"/>
                    <a:pt x="1508" y="12"/>
                    <a:pt x="1632" y="0"/>
                  </a:cubicBezTo>
                </a:path>
              </a:pathLst>
            </a:custGeom>
            <a:noFill/>
            <a:ln w="9525">
              <a:solidFill>
                <a:srgbClr val="009900"/>
              </a:solidFill>
              <a:round/>
              <a:headEnd/>
              <a:tailEnd/>
            </a:ln>
          </p:spPr>
          <p:txBody>
            <a:bodyPr wrap="none" anchor="ctr"/>
            <a:lstStyle/>
            <a:p>
              <a:endParaRPr lang="en-US"/>
            </a:p>
          </p:txBody>
        </p:sp>
        <p:sp>
          <p:nvSpPr>
            <p:cNvPr id="5138" name="Freeform 9"/>
            <p:cNvSpPr>
              <a:spLocks/>
            </p:cNvSpPr>
            <p:nvPr/>
          </p:nvSpPr>
          <p:spPr bwMode="auto">
            <a:xfrm>
              <a:off x="3789" y="2278"/>
              <a:ext cx="1244" cy="762"/>
            </a:xfrm>
            <a:custGeom>
              <a:avLst/>
              <a:gdLst>
                <a:gd name="T0" fmla="*/ 0 w 1776"/>
                <a:gd name="T1" fmla="*/ 4 h 1096"/>
                <a:gd name="T2" fmla="*/ 1 w 1776"/>
                <a:gd name="T3" fmla="*/ 4 h 1096"/>
                <a:gd name="T4" fmla="*/ 3 w 1776"/>
                <a:gd name="T5" fmla="*/ 4 h 1096"/>
                <a:gd name="T6" fmla="*/ 3 w 1776"/>
                <a:gd name="T7" fmla="*/ 4 h 1096"/>
                <a:gd name="T8" fmla="*/ 4 w 1776"/>
                <a:gd name="T9" fmla="*/ 3 h 1096"/>
                <a:gd name="T10" fmla="*/ 5 w 1776"/>
                <a:gd name="T11" fmla="*/ 2 h 1096"/>
                <a:gd name="T12" fmla="*/ 6 w 1776"/>
                <a:gd name="T13" fmla="*/ 2 h 1096"/>
                <a:gd name="T14" fmla="*/ 6 w 1776"/>
                <a:gd name="T15" fmla="*/ 1 h 1096"/>
                <a:gd name="T16" fmla="*/ 7 w 1776"/>
                <a:gd name="T17" fmla="*/ 1 h 1096"/>
                <a:gd name="T18" fmla="*/ 8 w 1776"/>
                <a:gd name="T19" fmla="*/ 1 h 1096"/>
                <a:gd name="T20" fmla="*/ 8 w 1776"/>
                <a:gd name="T21" fmla="*/ 0 h 10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76"/>
                <a:gd name="T34" fmla="*/ 0 h 1096"/>
                <a:gd name="T35" fmla="*/ 1776 w 1776"/>
                <a:gd name="T36" fmla="*/ 1096 h 10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76" h="1096">
                  <a:moveTo>
                    <a:pt x="0" y="864"/>
                  </a:moveTo>
                  <a:cubicBezTo>
                    <a:pt x="104" y="852"/>
                    <a:pt x="208" y="840"/>
                    <a:pt x="288" y="864"/>
                  </a:cubicBezTo>
                  <a:cubicBezTo>
                    <a:pt x="368" y="888"/>
                    <a:pt x="424" y="976"/>
                    <a:pt x="480" y="1008"/>
                  </a:cubicBezTo>
                  <a:cubicBezTo>
                    <a:pt x="536" y="1040"/>
                    <a:pt x="576" y="1096"/>
                    <a:pt x="624" y="1056"/>
                  </a:cubicBezTo>
                  <a:cubicBezTo>
                    <a:pt x="672" y="1016"/>
                    <a:pt x="704" y="856"/>
                    <a:pt x="768" y="768"/>
                  </a:cubicBezTo>
                  <a:cubicBezTo>
                    <a:pt x="832" y="680"/>
                    <a:pt x="944" y="576"/>
                    <a:pt x="1008" y="528"/>
                  </a:cubicBezTo>
                  <a:cubicBezTo>
                    <a:pt x="1072" y="480"/>
                    <a:pt x="1096" y="528"/>
                    <a:pt x="1152" y="480"/>
                  </a:cubicBezTo>
                  <a:cubicBezTo>
                    <a:pt x="1208" y="432"/>
                    <a:pt x="1296" y="304"/>
                    <a:pt x="1344" y="240"/>
                  </a:cubicBezTo>
                  <a:cubicBezTo>
                    <a:pt x="1392" y="176"/>
                    <a:pt x="1376" y="128"/>
                    <a:pt x="1440" y="96"/>
                  </a:cubicBezTo>
                  <a:cubicBezTo>
                    <a:pt x="1504" y="64"/>
                    <a:pt x="1680" y="64"/>
                    <a:pt x="1728" y="48"/>
                  </a:cubicBezTo>
                  <a:cubicBezTo>
                    <a:pt x="1776" y="32"/>
                    <a:pt x="1720" y="8"/>
                    <a:pt x="1728" y="0"/>
                  </a:cubicBezTo>
                </a:path>
              </a:pathLst>
            </a:custGeom>
            <a:noFill/>
            <a:ln w="38100">
              <a:solidFill>
                <a:srgbClr val="FF0000"/>
              </a:solidFill>
              <a:round/>
              <a:headEnd/>
              <a:tailEnd/>
            </a:ln>
          </p:spPr>
          <p:txBody>
            <a:bodyPr wrap="none" anchor="ctr"/>
            <a:lstStyle/>
            <a:p>
              <a:endParaRPr lang="en-US"/>
            </a:p>
          </p:txBody>
        </p:sp>
        <p:graphicFrame>
          <p:nvGraphicFramePr>
            <p:cNvPr id="5122" name="Object 0"/>
            <p:cNvGraphicFramePr>
              <a:graphicFrameLocks noChangeAspect="1"/>
            </p:cNvGraphicFramePr>
            <p:nvPr/>
          </p:nvGraphicFramePr>
          <p:xfrm>
            <a:off x="5033" y="2212"/>
            <a:ext cx="313" cy="180"/>
          </p:xfrm>
          <a:graphic>
            <a:graphicData uri="http://schemas.openxmlformats.org/presentationml/2006/ole">
              <mc:AlternateContent xmlns:mc="http://schemas.openxmlformats.org/markup-compatibility/2006">
                <mc:Choice xmlns:v="urn:schemas-microsoft-com:vml" Requires="v">
                  <p:oleObj name="Equation" r:id="rId2" imgW="628620" imgH="361989" progId="Equation.3">
                    <p:embed/>
                  </p:oleObj>
                </mc:Choice>
                <mc:Fallback>
                  <p:oleObj name="Equation" r:id="rId2" imgW="628620" imgH="361989" progId="Equation.3">
                    <p:embed/>
                    <p:pic>
                      <p:nvPicPr>
                        <p:cNvPr id="0" name="Object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3" y="2212"/>
                          <a:ext cx="313" cy="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9" name="Line 11"/>
            <p:cNvSpPr>
              <a:spLocks noChangeShapeType="1"/>
            </p:cNvSpPr>
            <p:nvPr/>
          </p:nvSpPr>
          <p:spPr bwMode="auto">
            <a:xfrm flipH="1">
              <a:off x="4295" y="2688"/>
              <a:ext cx="5" cy="458"/>
            </a:xfrm>
            <a:prstGeom prst="line">
              <a:avLst/>
            </a:prstGeom>
            <a:noFill/>
            <a:ln w="9525">
              <a:solidFill>
                <a:srgbClr val="080808"/>
              </a:solidFill>
              <a:prstDash val="sysDot"/>
              <a:round/>
              <a:headEnd/>
              <a:tailEnd/>
            </a:ln>
          </p:spPr>
          <p:txBody>
            <a:bodyPr wrap="none" anchor="ctr"/>
            <a:lstStyle/>
            <a:p>
              <a:endParaRPr lang="en-US"/>
            </a:p>
          </p:txBody>
        </p:sp>
        <p:graphicFrame>
          <p:nvGraphicFramePr>
            <p:cNvPr id="5123" name="Object 1"/>
            <p:cNvGraphicFramePr>
              <a:graphicFrameLocks noChangeAspect="1"/>
            </p:cNvGraphicFramePr>
            <p:nvPr/>
          </p:nvGraphicFramePr>
          <p:xfrm>
            <a:off x="4226" y="3146"/>
            <a:ext cx="146" cy="166"/>
          </p:xfrm>
          <a:graphic>
            <a:graphicData uri="http://schemas.openxmlformats.org/presentationml/2006/ole">
              <mc:AlternateContent xmlns:mc="http://schemas.openxmlformats.org/markup-compatibility/2006">
                <mc:Choice xmlns:v="urn:schemas-microsoft-com:vml" Requires="v">
                  <p:oleObj name="Equation" r:id="rId4" imgW="330057" imgH="380835" progId="Equation.3">
                    <p:embed/>
                  </p:oleObj>
                </mc:Choice>
                <mc:Fallback>
                  <p:oleObj name="Equation" r:id="rId4" imgW="330057" imgH="380835"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6" y="3146"/>
                          <a:ext cx="146" cy="1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2"/>
            <p:cNvGraphicFramePr>
              <a:graphicFrameLocks noChangeAspect="1"/>
            </p:cNvGraphicFramePr>
            <p:nvPr/>
          </p:nvGraphicFramePr>
          <p:xfrm>
            <a:off x="5016" y="2002"/>
            <a:ext cx="468" cy="156"/>
          </p:xfrm>
          <a:graphic>
            <a:graphicData uri="http://schemas.openxmlformats.org/presentationml/2006/ole">
              <mc:AlternateContent xmlns:mc="http://schemas.openxmlformats.org/markup-compatibility/2006">
                <mc:Choice xmlns:v="urn:schemas-microsoft-com:vml" Requires="v">
                  <p:oleObj name="Equation" r:id="rId6" imgW="1117600" imgH="368300" progId="Equation.3">
                    <p:embed/>
                  </p:oleObj>
                </mc:Choice>
                <mc:Fallback>
                  <p:oleObj name="Equation" r:id="rId6" imgW="1117600" imgH="368300"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16" y="2002"/>
                          <a:ext cx="468" cy="156"/>
                        </a:xfrm>
                        <a:prstGeom prst="rect">
                          <a:avLst/>
                        </a:prstGeom>
                        <a:solidFill>
                          <a:schemeClr val="bg1"/>
                        </a:solidFill>
                      </p:spPr>
                    </p:pic>
                  </p:oleObj>
                </mc:Fallback>
              </mc:AlternateContent>
            </a:graphicData>
          </a:graphic>
        </p:graphicFrame>
        <p:graphicFrame>
          <p:nvGraphicFramePr>
            <p:cNvPr id="5125" name="Object 3"/>
            <p:cNvGraphicFramePr>
              <a:graphicFrameLocks noChangeAspect="1"/>
            </p:cNvGraphicFramePr>
            <p:nvPr/>
          </p:nvGraphicFramePr>
          <p:xfrm>
            <a:off x="5060" y="2491"/>
            <a:ext cx="439" cy="150"/>
          </p:xfrm>
          <a:graphic>
            <a:graphicData uri="http://schemas.openxmlformats.org/presentationml/2006/ole">
              <mc:AlternateContent xmlns:mc="http://schemas.openxmlformats.org/markup-compatibility/2006">
                <mc:Choice xmlns:v="urn:schemas-microsoft-com:vml" Requires="v">
                  <p:oleObj name="Equation" r:id="rId8" imgW="1091726" imgH="368140" progId="Equation.3">
                    <p:embed/>
                  </p:oleObj>
                </mc:Choice>
                <mc:Fallback>
                  <p:oleObj name="Equation" r:id="rId8" imgW="1091726" imgH="368140" progId="Equation.3">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60" y="2491"/>
                          <a:ext cx="439" cy="150"/>
                        </a:xfrm>
                        <a:prstGeom prst="rect">
                          <a:avLst/>
                        </a:prstGeom>
                        <a:solidFill>
                          <a:schemeClr val="bg1"/>
                        </a:solidFill>
                      </p:spPr>
                    </p:pic>
                  </p:oleObj>
                </mc:Fallback>
              </mc:AlternateContent>
            </a:graphicData>
          </a:graphic>
        </p:graphicFrame>
        <p:sp>
          <p:nvSpPr>
            <p:cNvPr id="5140" name="Freeform 17"/>
            <p:cNvSpPr>
              <a:spLocks/>
            </p:cNvSpPr>
            <p:nvPr/>
          </p:nvSpPr>
          <p:spPr bwMode="auto">
            <a:xfrm rot="441463">
              <a:off x="3858" y="2036"/>
              <a:ext cx="1104" cy="1152"/>
            </a:xfrm>
            <a:custGeom>
              <a:avLst/>
              <a:gdLst>
                <a:gd name="T0" fmla="*/ 0 w 1632"/>
                <a:gd name="T1" fmla="*/ 81 h 1392"/>
                <a:gd name="T2" fmla="*/ 1 w 1632"/>
                <a:gd name="T3" fmla="*/ 75 h 1392"/>
                <a:gd name="T4" fmla="*/ 1 w 1632"/>
                <a:gd name="T5" fmla="*/ 70 h 1392"/>
                <a:gd name="T6" fmla="*/ 1 w 1632"/>
                <a:gd name="T7" fmla="*/ 61 h 1392"/>
                <a:gd name="T8" fmla="*/ 1 w 1632"/>
                <a:gd name="T9" fmla="*/ 59 h 1392"/>
                <a:gd name="T10" fmla="*/ 1 w 1632"/>
                <a:gd name="T11" fmla="*/ 54 h 1392"/>
                <a:gd name="T12" fmla="*/ 2 w 1632"/>
                <a:gd name="T13" fmla="*/ 48 h 1392"/>
                <a:gd name="T14" fmla="*/ 2 w 1632"/>
                <a:gd name="T15" fmla="*/ 40 h 1392"/>
                <a:gd name="T16" fmla="*/ 3 w 1632"/>
                <a:gd name="T17" fmla="*/ 28 h 1392"/>
                <a:gd name="T18" fmla="*/ 3 w 1632"/>
                <a:gd name="T19" fmla="*/ 26 h 1392"/>
                <a:gd name="T20" fmla="*/ 3 w 1632"/>
                <a:gd name="T21" fmla="*/ 6 h 1392"/>
                <a:gd name="T22" fmla="*/ 5 w 1632"/>
                <a:gd name="T23" fmla="*/ 0 h 13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32"/>
                <a:gd name="T37" fmla="*/ 0 h 1392"/>
                <a:gd name="T38" fmla="*/ 1632 w 1632"/>
                <a:gd name="T39" fmla="*/ 1392 h 139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32" h="1392">
                  <a:moveTo>
                    <a:pt x="0" y="1392"/>
                  </a:moveTo>
                  <a:cubicBezTo>
                    <a:pt x="52" y="1360"/>
                    <a:pt x="104" y="1328"/>
                    <a:pt x="144" y="1296"/>
                  </a:cubicBezTo>
                  <a:cubicBezTo>
                    <a:pt x="184" y="1264"/>
                    <a:pt x="216" y="1240"/>
                    <a:pt x="240" y="1200"/>
                  </a:cubicBezTo>
                  <a:cubicBezTo>
                    <a:pt x="264" y="1160"/>
                    <a:pt x="272" y="1088"/>
                    <a:pt x="288" y="1056"/>
                  </a:cubicBezTo>
                  <a:cubicBezTo>
                    <a:pt x="304" y="1024"/>
                    <a:pt x="312" y="1032"/>
                    <a:pt x="336" y="1008"/>
                  </a:cubicBezTo>
                  <a:cubicBezTo>
                    <a:pt x="360" y="984"/>
                    <a:pt x="376" y="944"/>
                    <a:pt x="432" y="912"/>
                  </a:cubicBezTo>
                  <a:cubicBezTo>
                    <a:pt x="488" y="880"/>
                    <a:pt x="608" y="856"/>
                    <a:pt x="672" y="816"/>
                  </a:cubicBezTo>
                  <a:cubicBezTo>
                    <a:pt x="736" y="776"/>
                    <a:pt x="768" y="728"/>
                    <a:pt x="816" y="672"/>
                  </a:cubicBezTo>
                  <a:cubicBezTo>
                    <a:pt x="864" y="616"/>
                    <a:pt x="912" y="520"/>
                    <a:pt x="960" y="480"/>
                  </a:cubicBezTo>
                  <a:cubicBezTo>
                    <a:pt x="1008" y="440"/>
                    <a:pt x="1048" y="496"/>
                    <a:pt x="1104" y="432"/>
                  </a:cubicBezTo>
                  <a:cubicBezTo>
                    <a:pt x="1160" y="368"/>
                    <a:pt x="1208" y="168"/>
                    <a:pt x="1296" y="96"/>
                  </a:cubicBezTo>
                  <a:cubicBezTo>
                    <a:pt x="1384" y="24"/>
                    <a:pt x="1508" y="12"/>
                    <a:pt x="1632" y="0"/>
                  </a:cubicBezTo>
                </a:path>
              </a:pathLst>
            </a:custGeom>
            <a:noFill/>
            <a:ln w="9525">
              <a:solidFill>
                <a:srgbClr val="009900"/>
              </a:solidFill>
              <a:round/>
              <a:headEnd/>
              <a:tailEnd/>
            </a:ln>
          </p:spPr>
          <p:txBody>
            <a:bodyPr wrap="none" anchor="ctr"/>
            <a:lstStyle/>
            <a:p>
              <a:endParaRPr lang="en-US"/>
            </a:p>
          </p:txBody>
        </p:sp>
      </p:grpSp>
      <p:sp>
        <p:nvSpPr>
          <p:cNvPr id="20" name="Footer Placeholder 6">
            <a:extLst>
              <a:ext uri="{FF2B5EF4-FFF2-40B4-BE49-F238E27FC236}">
                <a16:creationId xmlns:a16="http://schemas.microsoft.com/office/drawing/2014/main" id="{86457304-1624-4F06-A180-AFD202724EDC}"/>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BD2272CA-0AEC-4152-AD0C-FDBD8E8D41D8}" type="slidenum">
              <a:rPr lang="en-US" smtClean="0"/>
              <a:pPr/>
              <a:t>59</a:t>
            </a:fld>
            <a:endParaRPr lang="en-US"/>
          </a:p>
        </p:txBody>
      </p:sp>
      <p:sp>
        <p:nvSpPr>
          <p:cNvPr id="174082" name="Rectangle 2"/>
          <p:cNvSpPr>
            <a:spLocks noGrp="1" noChangeArrowheads="1"/>
          </p:cNvSpPr>
          <p:nvPr>
            <p:ph type="title"/>
          </p:nvPr>
        </p:nvSpPr>
        <p:spPr/>
        <p:txBody>
          <a:bodyPr/>
          <a:lstStyle/>
          <a:p>
            <a:pPr eaLnBrk="1" hangingPunct="1">
              <a:defRPr/>
            </a:pPr>
            <a:r>
              <a:rPr lang="en-US"/>
              <a:t>Asymptotic Analysis</a:t>
            </a:r>
          </a:p>
        </p:txBody>
      </p:sp>
      <p:sp>
        <p:nvSpPr>
          <p:cNvPr id="174083" name="Rectangle 3"/>
          <p:cNvSpPr>
            <a:spLocks noGrp="1" noChangeArrowheads="1"/>
          </p:cNvSpPr>
          <p:nvPr>
            <p:ph type="body" idx="1"/>
          </p:nvPr>
        </p:nvSpPr>
        <p:spPr/>
        <p:txBody>
          <a:bodyPr/>
          <a:lstStyle/>
          <a:p>
            <a:pPr algn="just" eaLnBrk="1" hangingPunct="1">
              <a:lnSpc>
                <a:spcPct val="120000"/>
              </a:lnSpc>
              <a:defRPr/>
            </a:pPr>
            <a:r>
              <a:rPr lang="en-US" sz="2800" b="1" dirty="0">
                <a:solidFill>
                  <a:srgbClr val="080808"/>
                </a:solidFill>
              </a:rPr>
              <a:t>Goal:</a:t>
            </a:r>
            <a:r>
              <a:rPr lang="en-US" sz="2800" dirty="0"/>
              <a:t> </a:t>
            </a:r>
            <a:r>
              <a:rPr lang="da-DK" sz="2800" dirty="0"/>
              <a:t>t</a:t>
            </a:r>
            <a:r>
              <a:rPr lang="en-US" sz="2800" dirty="0"/>
              <a:t>o simplify the analysis of the running time by getting rid of</a:t>
            </a:r>
            <a:r>
              <a:rPr lang="da-DK" sz="2800" dirty="0"/>
              <a:t> details, which are affected by specific implementation and hardware </a:t>
            </a:r>
          </a:p>
          <a:p>
            <a:pPr lvl="1" algn="just" eaLnBrk="1" hangingPunct="1">
              <a:lnSpc>
                <a:spcPct val="120000"/>
              </a:lnSpc>
              <a:defRPr/>
            </a:pPr>
            <a:r>
              <a:rPr lang="en-US" sz="2400" b="1" dirty="0">
                <a:solidFill>
                  <a:srgbClr val="080808"/>
                </a:solidFill>
              </a:rPr>
              <a:t>rounding</a:t>
            </a:r>
            <a:r>
              <a:rPr lang="en-US" sz="2400" dirty="0"/>
              <a:t> of numbers: </a:t>
            </a:r>
            <a:r>
              <a:rPr lang="da-DK" sz="2400" dirty="0"/>
              <a:t> </a:t>
            </a:r>
            <a:r>
              <a:rPr lang="en-US" sz="2400" dirty="0"/>
              <a:t>1,000,001</a:t>
            </a:r>
            <a:r>
              <a:rPr lang="da-DK" sz="2400" dirty="0"/>
              <a:t> </a:t>
            </a:r>
            <a:r>
              <a:rPr lang="en-US" sz="2400" dirty="0">
                <a:latin typeface="Symbol" pitchFamily="18" charset="2"/>
              </a:rPr>
              <a:t>»</a:t>
            </a:r>
            <a:r>
              <a:rPr lang="da-DK" sz="2400" dirty="0"/>
              <a:t> </a:t>
            </a:r>
            <a:r>
              <a:rPr lang="en-US" sz="2400" dirty="0"/>
              <a:t>1,000,000</a:t>
            </a:r>
          </a:p>
          <a:p>
            <a:pPr lvl="1" algn="just" eaLnBrk="1" hangingPunct="1">
              <a:lnSpc>
                <a:spcPct val="120000"/>
              </a:lnSpc>
              <a:defRPr/>
            </a:pPr>
            <a:r>
              <a:rPr lang="en-US" sz="2400" b="1" dirty="0">
                <a:solidFill>
                  <a:srgbClr val="080808"/>
                </a:solidFill>
              </a:rPr>
              <a:t>rounding</a:t>
            </a:r>
            <a:r>
              <a:rPr lang="en-US" sz="2400" dirty="0"/>
              <a:t> of functions</a:t>
            </a:r>
            <a:r>
              <a:rPr lang="da-DK" sz="2400" dirty="0"/>
              <a:t>: 3</a:t>
            </a:r>
            <a:r>
              <a:rPr lang="en-US" sz="2400" i="1" dirty="0"/>
              <a:t>n</a:t>
            </a:r>
            <a:r>
              <a:rPr lang="en-US" sz="2400" baseline="30000" dirty="0"/>
              <a:t>2</a:t>
            </a:r>
            <a:r>
              <a:rPr lang="en-US" sz="2400" dirty="0"/>
              <a:t> </a:t>
            </a:r>
            <a:r>
              <a:rPr lang="en-US" sz="2400" dirty="0">
                <a:latin typeface="Symbol" pitchFamily="18" charset="2"/>
              </a:rPr>
              <a:t>»</a:t>
            </a:r>
            <a:r>
              <a:rPr lang="da-DK" sz="2400" dirty="0"/>
              <a:t> </a:t>
            </a:r>
            <a:r>
              <a:rPr lang="en-US" sz="2400" i="1" dirty="0"/>
              <a:t>n</a:t>
            </a:r>
            <a:r>
              <a:rPr lang="en-US" sz="2400" baseline="30000" dirty="0"/>
              <a:t>2</a:t>
            </a:r>
            <a:endParaRPr lang="da-DK" sz="2400" baseline="30000" dirty="0"/>
          </a:p>
          <a:p>
            <a:pPr algn="just" eaLnBrk="1" hangingPunct="1">
              <a:lnSpc>
                <a:spcPct val="120000"/>
              </a:lnSpc>
              <a:defRPr/>
            </a:pPr>
            <a:r>
              <a:rPr lang="en-US" sz="2800" b="1" dirty="0">
                <a:solidFill>
                  <a:srgbClr val="080808"/>
                </a:solidFill>
              </a:rPr>
              <a:t>Capturing the essence:</a:t>
            </a:r>
            <a:r>
              <a:rPr lang="en-US" sz="2800" dirty="0"/>
              <a:t> how the running time of an algorithm increases with the size of the input </a:t>
            </a:r>
            <a:r>
              <a:rPr lang="en-US" sz="2800" b="1" i="1" dirty="0">
                <a:solidFill>
                  <a:srgbClr val="080808"/>
                </a:solidFill>
              </a:rPr>
              <a:t>in the limit</a:t>
            </a:r>
            <a:r>
              <a:rPr lang="en-US" sz="2800" dirty="0"/>
              <a:t>.</a:t>
            </a:r>
          </a:p>
          <a:p>
            <a:pPr lvl="1" algn="just" eaLnBrk="1" hangingPunct="1">
              <a:lnSpc>
                <a:spcPct val="120000"/>
              </a:lnSpc>
              <a:defRPr/>
            </a:pPr>
            <a:r>
              <a:rPr lang="en-US" sz="2400" dirty="0"/>
              <a:t>Asymptotically more efficient algorithms are best for all but small inputs </a:t>
            </a:r>
          </a:p>
        </p:txBody>
      </p:sp>
      <p:sp>
        <p:nvSpPr>
          <p:cNvPr id="6" name="Footer Placeholder 6">
            <a:extLst>
              <a:ext uri="{FF2B5EF4-FFF2-40B4-BE49-F238E27FC236}">
                <a16:creationId xmlns:a16="http://schemas.microsoft.com/office/drawing/2014/main" id="{8800FA23-4B02-4383-B839-443E79A087D7}"/>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altLang="ja-JP" dirty="0"/>
              <a:t>Goals of Computer Science Department</a:t>
            </a:r>
            <a:endParaRPr lang="en-US" dirty="0"/>
          </a:p>
        </p:txBody>
      </p:sp>
      <p:sp>
        <p:nvSpPr>
          <p:cNvPr id="3" name="Content Placeholder 2"/>
          <p:cNvSpPr>
            <a:spLocks noGrp="1"/>
          </p:cNvSpPr>
          <p:nvPr>
            <p:ph idx="1"/>
          </p:nvPr>
        </p:nvSpPr>
        <p:spPr/>
        <p:txBody>
          <a:bodyPr/>
          <a:lstStyle/>
          <a:p>
            <a:pPr algn="just">
              <a:lnSpc>
                <a:spcPct val="80000"/>
              </a:lnSpc>
              <a:spcBef>
                <a:spcPts val="1000"/>
              </a:spcBef>
              <a:defRPr/>
            </a:pPr>
            <a:r>
              <a:rPr lang="en-US" altLang="ja-JP" sz="2800" dirty="0"/>
              <a:t>Enrich the computer education curriculum to suit the needs of the industry-   wide standards for both domestic and international markets</a:t>
            </a:r>
          </a:p>
          <a:p>
            <a:pPr algn="just">
              <a:lnSpc>
                <a:spcPct val="80000"/>
              </a:lnSpc>
              <a:defRPr/>
            </a:pPr>
            <a:r>
              <a:rPr lang="en-US" altLang="ja-JP" sz="2800" dirty="0"/>
              <a:t>Equip the faculty and staff with professional, modern technological and research skills</a:t>
            </a:r>
          </a:p>
          <a:p>
            <a:pPr algn="just">
              <a:lnSpc>
                <a:spcPct val="80000"/>
              </a:lnSpc>
              <a:defRPr/>
            </a:pPr>
            <a:r>
              <a:rPr lang="en-US" altLang="ja-JP" sz="2800" dirty="0"/>
              <a:t>Upgrade continuously computer hardware's, facilities and instructional materials to cope with the challenges of the information technology age</a:t>
            </a:r>
          </a:p>
          <a:p>
            <a:pPr algn="just">
              <a:lnSpc>
                <a:spcPct val="80000"/>
              </a:lnSpc>
              <a:defRPr/>
            </a:pPr>
            <a:r>
              <a:rPr lang="en-US" altLang="ja-JP" sz="2800" dirty="0"/>
              <a:t>Initiate and conduct relevant research, software development and outreach services.</a:t>
            </a:r>
          </a:p>
          <a:p>
            <a:pPr algn="just">
              <a:lnSpc>
                <a:spcPct val="80000"/>
              </a:lnSpc>
              <a:defRPr/>
            </a:pPr>
            <a:r>
              <a:rPr lang="en-US" altLang="ja-JP" sz="2800" dirty="0"/>
              <a:t>Establish </a:t>
            </a:r>
            <a:r>
              <a:rPr lang="en-US" altLang="ja-JP" sz="2800" dirty="0" err="1"/>
              <a:t>inkage</a:t>
            </a:r>
            <a:r>
              <a:rPr lang="en-US" altLang="ja-JP" sz="2800" dirty="0"/>
              <a:t> with industry and other IT-based organizations/ institutions for sharing of resources and expertise, and better job opportunities for students</a:t>
            </a:r>
          </a:p>
          <a:p>
            <a:pPr>
              <a:defRPr/>
            </a:pPr>
            <a:endParaRPr lang="en-US" sz="2800" dirty="0"/>
          </a:p>
        </p:txBody>
      </p:sp>
      <p:sp>
        <p:nvSpPr>
          <p:cNvPr id="14342"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46108577-02EB-4262-8DC1-64730CE328D4}" type="slidenum">
              <a:rPr lang="en-US" smtClean="0"/>
              <a:pPr/>
              <a:t>6</a:t>
            </a:fld>
            <a:endParaRPr lang="en-US"/>
          </a:p>
        </p:txBody>
      </p:sp>
      <p:sp>
        <p:nvSpPr>
          <p:cNvPr id="6" name="Footer Placeholder 6">
            <a:extLst>
              <a:ext uri="{FF2B5EF4-FFF2-40B4-BE49-F238E27FC236}">
                <a16:creationId xmlns:a16="http://schemas.microsoft.com/office/drawing/2014/main" id="{12D0437E-D5FA-4CE9-A5AC-6457A4750659}"/>
              </a:ext>
            </a:extLst>
          </p:cNvPr>
          <p:cNvSpPr>
            <a:spLocks noGrp="1"/>
          </p:cNvSpPr>
          <p:nvPr>
            <p:ph type="ftr" sz="quarter" idx="11"/>
          </p:nvPr>
        </p:nvSpPr>
        <p:spPr>
          <a:xfrm>
            <a:off x="4113212" y="6553200"/>
            <a:ext cx="3860800" cy="476250"/>
          </a:xfrm>
          <a:noFill/>
        </p:spPr>
        <p:txBody>
          <a:bodyPr/>
          <a:lstStyle/>
          <a:p>
            <a:r>
              <a:rPr lang="en-US" dirty="0"/>
              <a:t>AIUB::CSC2211::Algorithm</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B29722F5-CECB-4D10-BDFD-0C4AB852EB8A}" type="slidenum">
              <a:rPr lang="en-US" smtClean="0"/>
              <a:pPr/>
              <a:t>60</a:t>
            </a:fld>
            <a:endParaRPr lang="en-US"/>
          </a:p>
        </p:txBody>
      </p:sp>
      <p:sp>
        <p:nvSpPr>
          <p:cNvPr id="177154" name="Rectangle 2"/>
          <p:cNvSpPr>
            <a:spLocks noGrp="1" noChangeArrowheads="1"/>
          </p:cNvSpPr>
          <p:nvPr>
            <p:ph type="title"/>
          </p:nvPr>
        </p:nvSpPr>
        <p:spPr/>
        <p:txBody>
          <a:bodyPr/>
          <a:lstStyle/>
          <a:p>
            <a:pPr eaLnBrk="1" hangingPunct="1">
              <a:defRPr/>
            </a:pPr>
            <a:r>
              <a:rPr lang="da-DK"/>
              <a:t>...Asymptotic </a:t>
            </a:r>
            <a:r>
              <a:rPr lang="en-US"/>
              <a:t>Analysis</a:t>
            </a:r>
            <a:endParaRPr lang="da-DK"/>
          </a:p>
        </p:txBody>
      </p:sp>
      <p:sp>
        <p:nvSpPr>
          <p:cNvPr id="177155" name="Rectangle 3"/>
          <p:cNvSpPr>
            <a:spLocks noGrp="1" noChangeArrowheads="1"/>
          </p:cNvSpPr>
          <p:nvPr>
            <p:ph type="body" idx="1"/>
          </p:nvPr>
        </p:nvSpPr>
        <p:spPr/>
        <p:txBody>
          <a:bodyPr/>
          <a:lstStyle/>
          <a:p>
            <a:pPr eaLnBrk="1" hangingPunct="1">
              <a:lnSpc>
                <a:spcPct val="120000"/>
              </a:lnSpc>
              <a:defRPr/>
            </a:pPr>
            <a:r>
              <a:rPr lang="da-DK" b="1" dirty="0">
                <a:solidFill>
                  <a:srgbClr val="080808"/>
                </a:solidFill>
              </a:rPr>
              <a:t>Simple Rule:</a:t>
            </a:r>
            <a:r>
              <a:rPr lang="da-DK" dirty="0"/>
              <a:t> Drop lower order terms and constant factors.</a:t>
            </a:r>
          </a:p>
          <a:p>
            <a:pPr lvl="1" eaLnBrk="1" hangingPunct="1">
              <a:lnSpc>
                <a:spcPct val="120000"/>
              </a:lnSpc>
              <a:defRPr/>
            </a:pPr>
            <a:r>
              <a:rPr lang="da-DK" dirty="0">
                <a:solidFill>
                  <a:srgbClr val="080808"/>
                </a:solidFill>
              </a:rPr>
              <a:t>50 </a:t>
            </a:r>
            <a:r>
              <a:rPr lang="da-DK" i="1" dirty="0">
                <a:solidFill>
                  <a:srgbClr val="080808"/>
                </a:solidFill>
              </a:rPr>
              <a:t>n </a:t>
            </a:r>
            <a:r>
              <a:rPr lang="da-DK" dirty="0">
                <a:solidFill>
                  <a:srgbClr val="080808"/>
                </a:solidFill>
              </a:rPr>
              <a:t>log </a:t>
            </a:r>
            <a:r>
              <a:rPr lang="da-DK" i="1" dirty="0">
                <a:solidFill>
                  <a:srgbClr val="080808"/>
                </a:solidFill>
              </a:rPr>
              <a:t>n </a:t>
            </a:r>
            <a:r>
              <a:rPr lang="da-DK" dirty="0">
                <a:solidFill>
                  <a:srgbClr val="080808"/>
                </a:solidFill>
              </a:rPr>
              <a:t>is O(</a:t>
            </a:r>
            <a:r>
              <a:rPr lang="da-DK" i="1" dirty="0">
                <a:solidFill>
                  <a:srgbClr val="080808"/>
                </a:solidFill>
              </a:rPr>
              <a:t>n </a:t>
            </a:r>
            <a:r>
              <a:rPr lang="da-DK" dirty="0">
                <a:solidFill>
                  <a:srgbClr val="080808"/>
                </a:solidFill>
              </a:rPr>
              <a:t>log </a:t>
            </a:r>
            <a:r>
              <a:rPr lang="da-DK" i="1" dirty="0">
                <a:solidFill>
                  <a:srgbClr val="080808"/>
                </a:solidFill>
              </a:rPr>
              <a:t>n)</a:t>
            </a:r>
            <a:endParaRPr lang="da-DK" dirty="0">
              <a:solidFill>
                <a:srgbClr val="080808"/>
              </a:solidFill>
            </a:endParaRPr>
          </a:p>
          <a:p>
            <a:pPr lvl="1" eaLnBrk="1" hangingPunct="1">
              <a:lnSpc>
                <a:spcPct val="120000"/>
              </a:lnSpc>
              <a:defRPr/>
            </a:pPr>
            <a:r>
              <a:rPr lang="da-DK" dirty="0">
                <a:solidFill>
                  <a:srgbClr val="000000"/>
                </a:solidFill>
              </a:rPr>
              <a:t>7</a:t>
            </a:r>
            <a:r>
              <a:rPr lang="da-DK" i="1" dirty="0">
                <a:solidFill>
                  <a:srgbClr val="000000"/>
                </a:solidFill>
              </a:rPr>
              <a:t>n </a:t>
            </a:r>
            <a:r>
              <a:rPr lang="da-DK" dirty="0">
                <a:solidFill>
                  <a:srgbClr val="000000"/>
                </a:solidFill>
              </a:rPr>
              <a:t>- 3 is O(</a:t>
            </a:r>
            <a:r>
              <a:rPr lang="da-DK" i="1" dirty="0">
                <a:solidFill>
                  <a:srgbClr val="000000"/>
                </a:solidFill>
              </a:rPr>
              <a:t>n</a:t>
            </a:r>
            <a:r>
              <a:rPr lang="da-DK" dirty="0">
                <a:solidFill>
                  <a:srgbClr val="000000"/>
                </a:solidFill>
              </a:rPr>
              <a:t>)</a:t>
            </a:r>
          </a:p>
          <a:p>
            <a:pPr lvl="1" eaLnBrk="1" hangingPunct="1">
              <a:lnSpc>
                <a:spcPct val="120000"/>
              </a:lnSpc>
              <a:defRPr/>
            </a:pPr>
            <a:r>
              <a:rPr lang="da-DK" dirty="0">
                <a:solidFill>
                  <a:srgbClr val="000000"/>
                </a:solidFill>
              </a:rPr>
              <a:t>8</a:t>
            </a:r>
            <a:r>
              <a:rPr lang="da-DK" i="1" dirty="0">
                <a:solidFill>
                  <a:srgbClr val="000000"/>
                </a:solidFill>
              </a:rPr>
              <a:t>n</a:t>
            </a:r>
            <a:r>
              <a:rPr lang="da-DK" baseline="30000" dirty="0">
                <a:solidFill>
                  <a:srgbClr val="000000"/>
                </a:solidFill>
              </a:rPr>
              <a:t>2</a:t>
            </a:r>
            <a:r>
              <a:rPr lang="da-DK" dirty="0">
                <a:solidFill>
                  <a:srgbClr val="000000"/>
                </a:solidFill>
              </a:rPr>
              <a:t> log </a:t>
            </a:r>
            <a:r>
              <a:rPr lang="da-DK" i="1" dirty="0">
                <a:solidFill>
                  <a:srgbClr val="000000"/>
                </a:solidFill>
              </a:rPr>
              <a:t>n </a:t>
            </a:r>
            <a:r>
              <a:rPr lang="da-DK" dirty="0">
                <a:solidFill>
                  <a:srgbClr val="000000"/>
                </a:solidFill>
              </a:rPr>
              <a:t>+ 5</a:t>
            </a:r>
            <a:r>
              <a:rPr lang="da-DK" i="1" dirty="0">
                <a:solidFill>
                  <a:srgbClr val="000000"/>
                </a:solidFill>
              </a:rPr>
              <a:t>n</a:t>
            </a:r>
            <a:r>
              <a:rPr lang="da-DK" baseline="30000" dirty="0">
                <a:solidFill>
                  <a:srgbClr val="000000"/>
                </a:solidFill>
              </a:rPr>
              <a:t>2</a:t>
            </a:r>
            <a:r>
              <a:rPr lang="da-DK" dirty="0">
                <a:solidFill>
                  <a:srgbClr val="000000"/>
                </a:solidFill>
              </a:rPr>
              <a:t> + </a:t>
            </a:r>
            <a:r>
              <a:rPr lang="da-DK" i="1" dirty="0">
                <a:solidFill>
                  <a:srgbClr val="000000"/>
                </a:solidFill>
              </a:rPr>
              <a:t>n </a:t>
            </a:r>
            <a:r>
              <a:rPr lang="da-DK" dirty="0">
                <a:solidFill>
                  <a:srgbClr val="000000"/>
                </a:solidFill>
              </a:rPr>
              <a:t>is O(</a:t>
            </a:r>
            <a:r>
              <a:rPr lang="da-DK" i="1" dirty="0">
                <a:solidFill>
                  <a:srgbClr val="000000"/>
                </a:solidFill>
              </a:rPr>
              <a:t>n</a:t>
            </a:r>
            <a:r>
              <a:rPr lang="da-DK" baseline="30000" dirty="0">
                <a:solidFill>
                  <a:srgbClr val="000000"/>
                </a:solidFill>
              </a:rPr>
              <a:t>2</a:t>
            </a:r>
            <a:r>
              <a:rPr lang="da-DK" dirty="0">
                <a:solidFill>
                  <a:srgbClr val="000000"/>
                </a:solidFill>
              </a:rPr>
              <a:t> log </a:t>
            </a:r>
            <a:r>
              <a:rPr lang="da-DK" i="1" dirty="0">
                <a:solidFill>
                  <a:srgbClr val="000000"/>
                </a:solidFill>
              </a:rPr>
              <a:t>n</a:t>
            </a:r>
            <a:r>
              <a:rPr lang="da-DK" dirty="0">
                <a:solidFill>
                  <a:srgbClr val="000000"/>
                </a:solidFill>
              </a:rPr>
              <a:t>)</a:t>
            </a:r>
          </a:p>
        </p:txBody>
      </p:sp>
      <p:sp>
        <p:nvSpPr>
          <p:cNvPr id="6" name="Footer Placeholder 6">
            <a:extLst>
              <a:ext uri="{FF2B5EF4-FFF2-40B4-BE49-F238E27FC236}">
                <a16:creationId xmlns:a16="http://schemas.microsoft.com/office/drawing/2014/main" id="{C103B9FE-0227-48A2-8272-059675CD5192}"/>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r>
              <a:rPr lang="en-US"/>
              <a:t>Introduction</a:t>
            </a:r>
            <a:r>
              <a:rPr lang="en-US">
                <a:sym typeface="Wingdings" pitchFamily="2" charset="2"/>
              </a:rPr>
              <a:t></a:t>
            </a:r>
            <a:fld id="{832E7802-4229-41D6-AAC3-3B49C46C6CAF}" type="slidenum">
              <a:rPr lang="en-US" smtClean="0"/>
              <a:pPr>
                <a:defRPr/>
              </a:pPr>
              <a:t>61</a:t>
            </a:fld>
            <a:endParaRPr lang="en-US"/>
          </a:p>
        </p:txBody>
      </p:sp>
      <p:sp>
        <p:nvSpPr>
          <p:cNvPr id="7" name="Rectangle 2"/>
          <p:cNvSpPr txBox="1">
            <a:spLocks noChangeArrowheads="1"/>
          </p:cNvSpPr>
          <p:nvPr/>
        </p:nvSpPr>
        <p:spPr bwMode="black">
          <a:xfrm>
            <a:off x="661988" y="152400"/>
            <a:ext cx="7551737"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effectLst>
                  <a:outerShdw blurRad="38100" dist="38100" dir="2700000" algn="tl">
                    <a:srgbClr val="C0C0C0"/>
                  </a:outerShdw>
                </a:effectLst>
                <a:uLnTx/>
                <a:uFillTx/>
                <a:latin typeface="+mj-lt"/>
                <a:ea typeface="+mj-ea"/>
                <a:cs typeface="+mj-cs"/>
              </a:rPr>
              <a:t>Time complexity familiar tasks</a:t>
            </a:r>
          </a:p>
        </p:txBody>
      </p:sp>
      <p:sp>
        <p:nvSpPr>
          <p:cNvPr id="8" name="Rectangle 3"/>
          <p:cNvSpPr txBox="1">
            <a:spLocks noChangeArrowheads="1"/>
          </p:cNvSpPr>
          <p:nvPr/>
        </p:nvSpPr>
        <p:spPr bwMode="black">
          <a:xfrm>
            <a:off x="280988" y="817563"/>
            <a:ext cx="6642100" cy="57610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000" b="1" i="0" u="sng" strike="noStrike" kern="0" cap="none" spc="0" normalizeH="0" baseline="0" noProof="0" dirty="0">
                <a:ln>
                  <a:noFill/>
                </a:ln>
                <a:effectLst>
                  <a:outerShdw blurRad="38100" dist="38100" dir="2700000" algn="tl">
                    <a:srgbClr val="C0C0C0"/>
                  </a:outerShdw>
                </a:effectLst>
                <a:uLnTx/>
                <a:uFillTx/>
                <a:latin typeface="+mn-lt"/>
                <a:ea typeface="+mn-ea"/>
                <a:cs typeface="+mn-cs"/>
              </a:rPr>
              <a:t>Task</a:t>
            </a:r>
          </a:p>
          <a:p>
            <a:pPr marL="742950" marR="0" lvl="1" indent="-28575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rPr>
              <a:t>Matrix/vector multiply</a:t>
            </a:r>
          </a:p>
          <a:p>
            <a:pPr marL="742950" marR="0" lvl="1" indent="-28575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rPr>
              <a:t>Getting a specific element from a list</a:t>
            </a:r>
          </a:p>
          <a:p>
            <a:pPr marL="742950" marR="0" lvl="1" indent="-28575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rPr>
              <a:t>Dividing a list in half, dividing one halve in half, etc</a:t>
            </a:r>
          </a:p>
          <a:p>
            <a:pPr marL="742950" marR="0" lvl="1" indent="-28575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rPr>
              <a:t>Binary Search</a:t>
            </a:r>
          </a:p>
          <a:p>
            <a:pPr marL="742950" marR="0" lvl="1" indent="-28575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rPr>
              <a:t>Scanning (brute force search) a list</a:t>
            </a:r>
          </a:p>
          <a:p>
            <a:pPr marL="742950" marR="0" lvl="1" indent="-28575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rPr>
              <a:t>Nested </a:t>
            </a:r>
            <a:r>
              <a:rPr kumimoji="0" lang="en-US" sz="2000" b="1" i="0" u="none" strike="noStrike" kern="0" cap="none" spc="0" normalizeH="0" baseline="0" noProof="0" dirty="0">
                <a:ln>
                  <a:noFill/>
                </a:ln>
                <a:effectLst>
                  <a:outerShdw blurRad="38100" dist="38100" dir="2700000" algn="tl">
                    <a:srgbClr val="C0C0C0"/>
                  </a:outerShdw>
                </a:effectLst>
                <a:uLnTx/>
                <a:uFillTx/>
                <a:latin typeface="Courier New" pitchFamily="49" charset="0"/>
                <a:cs typeface="Courier New" pitchFamily="49" charset="0"/>
              </a:rPr>
              <a:t>for</a:t>
            </a:r>
            <a:r>
              <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rPr>
              <a:t> loops (k levels)</a:t>
            </a:r>
          </a:p>
          <a:p>
            <a:pPr marL="742950" marR="0" lvl="1" indent="-28575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err="1">
                <a:ln>
                  <a:noFill/>
                </a:ln>
                <a:effectLst>
                  <a:outerShdw blurRad="38100" dist="38100" dir="2700000" algn="tl">
                    <a:srgbClr val="C0C0C0"/>
                  </a:outerShdw>
                </a:effectLst>
                <a:uLnTx/>
                <a:uFillTx/>
                <a:latin typeface="+mn-lt"/>
                <a:cs typeface="+mn-cs"/>
              </a:rPr>
              <a:t>MergeSort</a:t>
            </a:r>
            <a:endPar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endParaRPr>
          </a:p>
          <a:p>
            <a:pPr marL="742950" marR="0" lvl="1" indent="-28575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err="1">
                <a:ln>
                  <a:noFill/>
                </a:ln>
                <a:effectLst>
                  <a:outerShdw blurRad="38100" dist="38100" dir="2700000" algn="tl">
                    <a:srgbClr val="C0C0C0"/>
                  </a:outerShdw>
                </a:effectLst>
                <a:uLnTx/>
                <a:uFillTx/>
                <a:latin typeface="+mn-lt"/>
                <a:cs typeface="+mn-cs"/>
              </a:rPr>
              <a:t>BubbleSort</a:t>
            </a:r>
            <a:endPar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endParaRPr>
          </a:p>
          <a:p>
            <a:pPr marL="742950" marR="0" lvl="1" indent="-28575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rPr>
              <a:t>Generate all subsets of a set of data</a:t>
            </a:r>
          </a:p>
          <a:p>
            <a:pPr marL="742950" marR="0" lvl="1" indent="-28575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rPr>
              <a:t>Generate all permutations of a set of data</a:t>
            </a:r>
          </a:p>
        </p:txBody>
      </p:sp>
      <p:sp>
        <p:nvSpPr>
          <p:cNvPr id="9" name="Rectangle 4"/>
          <p:cNvSpPr>
            <a:spLocks noChangeArrowheads="1"/>
          </p:cNvSpPr>
          <p:nvPr/>
        </p:nvSpPr>
        <p:spPr bwMode="black">
          <a:xfrm>
            <a:off x="6927850" y="823913"/>
            <a:ext cx="1798638" cy="5761037"/>
          </a:xfrm>
          <a:prstGeom prst="rect">
            <a:avLst/>
          </a:prstGeom>
          <a:noFill/>
          <a:ln w="9525">
            <a:noFill/>
            <a:miter lim="800000"/>
            <a:headEnd/>
            <a:tailEnd/>
          </a:ln>
          <a:effectLst/>
        </p:spPr>
        <p:txBody>
          <a:bodyPr/>
          <a:lstStyle/>
          <a:p>
            <a:pPr>
              <a:spcBef>
                <a:spcPct val="20000"/>
              </a:spcBef>
            </a:pPr>
            <a:r>
              <a:rPr lang="en-US" sz="2400" dirty="0"/>
              <a:t>Growth rate</a:t>
            </a:r>
          </a:p>
          <a:p>
            <a:pPr>
              <a:spcBef>
                <a:spcPct val="20000"/>
              </a:spcBef>
            </a:pPr>
            <a:r>
              <a:rPr lang="en-US" sz="2000" dirty="0"/>
              <a:t>O(N</a:t>
            </a:r>
            <a:r>
              <a:rPr lang="en-US" sz="2000" baseline="30000" dirty="0"/>
              <a:t>2</a:t>
            </a:r>
            <a:r>
              <a:rPr lang="en-US" sz="2000" dirty="0"/>
              <a:t>)</a:t>
            </a:r>
          </a:p>
          <a:p>
            <a:pPr>
              <a:spcBef>
                <a:spcPct val="20000"/>
              </a:spcBef>
            </a:pPr>
            <a:r>
              <a:rPr lang="en-US" sz="2000" dirty="0"/>
              <a:t>O(1)</a:t>
            </a:r>
          </a:p>
          <a:p>
            <a:pPr>
              <a:spcBef>
                <a:spcPct val="20000"/>
              </a:spcBef>
            </a:pPr>
            <a:r>
              <a:rPr lang="en-US" sz="2000" dirty="0"/>
              <a:t>O(log</a:t>
            </a:r>
            <a:r>
              <a:rPr lang="en-US" sz="2000" baseline="-25000" dirty="0"/>
              <a:t>2</a:t>
            </a:r>
            <a:r>
              <a:rPr lang="en-US" sz="2000" dirty="0"/>
              <a:t>N)</a:t>
            </a:r>
          </a:p>
          <a:p>
            <a:pPr>
              <a:spcBef>
                <a:spcPct val="20000"/>
              </a:spcBef>
            </a:pPr>
            <a:r>
              <a:rPr lang="en-US" sz="2000" dirty="0"/>
              <a:t>O(log</a:t>
            </a:r>
            <a:r>
              <a:rPr lang="en-US" sz="2000" baseline="-25000" dirty="0"/>
              <a:t>2</a:t>
            </a:r>
            <a:r>
              <a:rPr lang="en-US" sz="2000" dirty="0"/>
              <a:t>N)</a:t>
            </a:r>
          </a:p>
          <a:p>
            <a:pPr>
              <a:spcBef>
                <a:spcPct val="20000"/>
              </a:spcBef>
            </a:pPr>
            <a:r>
              <a:rPr lang="en-US" sz="2000" dirty="0"/>
              <a:t>O(N)</a:t>
            </a:r>
          </a:p>
          <a:p>
            <a:pPr>
              <a:spcBef>
                <a:spcPct val="20000"/>
              </a:spcBef>
            </a:pPr>
            <a:r>
              <a:rPr lang="en-US" sz="2000" dirty="0"/>
              <a:t>O(</a:t>
            </a:r>
            <a:r>
              <a:rPr lang="en-US" sz="2000" dirty="0" err="1"/>
              <a:t>N</a:t>
            </a:r>
            <a:r>
              <a:rPr lang="en-US" sz="2000" baseline="30000" dirty="0" err="1"/>
              <a:t>k</a:t>
            </a:r>
            <a:r>
              <a:rPr lang="en-US" sz="2000" dirty="0"/>
              <a:t>)</a:t>
            </a:r>
          </a:p>
          <a:p>
            <a:pPr>
              <a:spcBef>
                <a:spcPct val="20000"/>
              </a:spcBef>
            </a:pPr>
            <a:r>
              <a:rPr lang="en-US" sz="2000" dirty="0"/>
              <a:t>O(N log</a:t>
            </a:r>
            <a:r>
              <a:rPr lang="en-US" sz="2000" baseline="-25000" dirty="0"/>
              <a:t>2</a:t>
            </a:r>
            <a:r>
              <a:rPr lang="en-US" sz="2000" dirty="0"/>
              <a:t>N)</a:t>
            </a:r>
          </a:p>
          <a:p>
            <a:pPr>
              <a:spcBef>
                <a:spcPct val="20000"/>
              </a:spcBef>
            </a:pPr>
            <a:r>
              <a:rPr lang="en-US" sz="2000" dirty="0"/>
              <a:t>O(N</a:t>
            </a:r>
            <a:r>
              <a:rPr lang="en-US" sz="2000" baseline="30000" dirty="0"/>
              <a:t>2</a:t>
            </a:r>
            <a:r>
              <a:rPr lang="en-US" sz="2000" dirty="0"/>
              <a:t>)</a:t>
            </a:r>
          </a:p>
          <a:p>
            <a:pPr>
              <a:spcBef>
                <a:spcPct val="20000"/>
              </a:spcBef>
            </a:pPr>
            <a:r>
              <a:rPr lang="en-US" sz="2000" dirty="0"/>
              <a:t>O(2</a:t>
            </a:r>
            <a:r>
              <a:rPr lang="en-US" sz="2000" baseline="30000" dirty="0"/>
              <a:t>N</a:t>
            </a:r>
            <a:r>
              <a:rPr lang="en-US" sz="2000" dirty="0"/>
              <a:t>)</a:t>
            </a:r>
          </a:p>
          <a:p>
            <a:pPr>
              <a:spcBef>
                <a:spcPct val="20000"/>
              </a:spcBef>
            </a:pPr>
            <a:r>
              <a:rPr lang="en-US" sz="2000" dirty="0"/>
              <a:t>O(N!)</a:t>
            </a:r>
          </a:p>
        </p:txBody>
      </p:sp>
      <p:sp>
        <p:nvSpPr>
          <p:cNvPr id="10" name="Line 5"/>
          <p:cNvSpPr>
            <a:spLocks noChangeShapeType="1"/>
          </p:cNvSpPr>
          <p:nvPr/>
        </p:nvSpPr>
        <p:spPr bwMode="black">
          <a:xfrm>
            <a:off x="409575" y="1201738"/>
            <a:ext cx="8215313" cy="12700"/>
          </a:xfrm>
          <a:prstGeom prst="line">
            <a:avLst/>
          </a:prstGeom>
          <a:noFill/>
          <a:ln w="25400">
            <a:solidFill>
              <a:schemeClr val="bg1"/>
            </a:solidFill>
            <a:round/>
            <a:headEnd/>
            <a:tailEnd/>
          </a:ln>
          <a:effectLst/>
        </p:spPr>
        <p:txBody>
          <a:bodyPr/>
          <a:lstStyle/>
          <a:p>
            <a:endParaRPr lang="en-US"/>
          </a:p>
        </p:txBody>
      </p:sp>
      <p:sp>
        <p:nvSpPr>
          <p:cNvPr id="11" name="Line 6"/>
          <p:cNvSpPr>
            <a:spLocks noChangeShapeType="1"/>
          </p:cNvSpPr>
          <p:nvPr/>
        </p:nvSpPr>
        <p:spPr bwMode="black">
          <a:xfrm>
            <a:off x="6919913" y="887413"/>
            <a:ext cx="0" cy="4068762"/>
          </a:xfrm>
          <a:prstGeom prst="line">
            <a:avLst/>
          </a:prstGeom>
          <a:noFill/>
          <a:ln w="25400">
            <a:solidFill>
              <a:schemeClr val="bg1"/>
            </a:solidFill>
            <a:round/>
            <a:headEnd/>
            <a:tailEnd/>
          </a:ln>
          <a:effectLst/>
        </p:spPr>
        <p:txBody>
          <a:bodyPr/>
          <a:lstStyle/>
          <a:p>
            <a:endParaRPr lang="en-US"/>
          </a:p>
        </p:txBody>
      </p:sp>
      <p:sp>
        <p:nvSpPr>
          <p:cNvPr id="12" name="Line 7"/>
          <p:cNvSpPr>
            <a:spLocks noChangeShapeType="1"/>
          </p:cNvSpPr>
          <p:nvPr/>
        </p:nvSpPr>
        <p:spPr bwMode="black">
          <a:xfrm>
            <a:off x="419100" y="4954588"/>
            <a:ext cx="8215313" cy="12700"/>
          </a:xfrm>
          <a:prstGeom prst="line">
            <a:avLst/>
          </a:prstGeom>
          <a:noFill/>
          <a:ln w="25400">
            <a:solidFill>
              <a:schemeClr val="bg1"/>
            </a:solidFill>
            <a:round/>
            <a:headEnd/>
            <a:tailEnd/>
          </a:ln>
          <a:effectLst/>
        </p:spPr>
        <p:txBody>
          <a:bodyPr/>
          <a:lstStyle/>
          <a:p>
            <a:endParaRPr lang="en-US"/>
          </a:p>
        </p:txBody>
      </p:sp>
      <p:sp>
        <p:nvSpPr>
          <p:cNvPr id="13" name="Footer Placeholder 6">
            <a:extLst>
              <a:ext uri="{FF2B5EF4-FFF2-40B4-BE49-F238E27FC236}">
                <a16:creationId xmlns:a16="http://schemas.microsoft.com/office/drawing/2014/main" id="{C313DE32-CA9C-4D77-9FC1-30187964143F}"/>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extLst>
      <p:ext uri="{BB962C8B-B14F-4D97-AF65-F5344CB8AC3E}">
        <p14:creationId xmlns:p14="http://schemas.microsoft.com/office/powerpoint/2010/main" val="2798568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AFDF84B1-C356-4B56-B303-48A62D1C9515}" type="slidenum">
              <a:rPr lang="en-US" smtClean="0"/>
              <a:pPr/>
              <a:t>62</a:t>
            </a:fld>
            <a:endParaRPr lang="en-US"/>
          </a:p>
        </p:txBody>
      </p:sp>
      <p:sp>
        <p:nvSpPr>
          <p:cNvPr id="83970" name="Rectangle 2"/>
          <p:cNvSpPr>
            <a:spLocks noGrp="1" noChangeArrowheads="1"/>
          </p:cNvSpPr>
          <p:nvPr>
            <p:ph type="title"/>
          </p:nvPr>
        </p:nvSpPr>
        <p:spPr/>
        <p:txBody>
          <a:bodyPr/>
          <a:lstStyle/>
          <a:p>
            <a:pPr eaLnBrk="1" hangingPunct="1">
              <a:defRPr/>
            </a:pPr>
            <a:r>
              <a:rPr lang="en-US"/>
              <a:t>Correctness of Algorithms</a:t>
            </a:r>
          </a:p>
        </p:txBody>
      </p:sp>
      <p:sp>
        <p:nvSpPr>
          <p:cNvPr id="83971" name="Rectangle 3"/>
          <p:cNvSpPr>
            <a:spLocks noGrp="1" noChangeArrowheads="1"/>
          </p:cNvSpPr>
          <p:nvPr>
            <p:ph type="body" idx="1"/>
          </p:nvPr>
        </p:nvSpPr>
        <p:spPr>
          <a:xfrm>
            <a:off x="0" y="1289050"/>
            <a:ext cx="12188825" cy="5187950"/>
          </a:xfrm>
        </p:spPr>
        <p:txBody>
          <a:bodyPr/>
          <a:lstStyle/>
          <a:p>
            <a:pPr algn="just" eaLnBrk="1" hangingPunct="1">
              <a:lnSpc>
                <a:spcPct val="140000"/>
              </a:lnSpc>
              <a:defRPr/>
            </a:pPr>
            <a:r>
              <a:rPr lang="en-US"/>
              <a:t>An algorithm is </a:t>
            </a:r>
            <a:r>
              <a:rPr lang="en-US" b="1" i="1">
                <a:solidFill>
                  <a:srgbClr val="080808"/>
                </a:solidFill>
              </a:rPr>
              <a:t>correct</a:t>
            </a:r>
            <a:r>
              <a:rPr lang="en-US"/>
              <a:t> if for any legal input it </a:t>
            </a:r>
            <a:r>
              <a:rPr lang="en-US" b="1" i="1">
                <a:solidFill>
                  <a:srgbClr val="080808"/>
                </a:solidFill>
              </a:rPr>
              <a:t>terminates</a:t>
            </a:r>
            <a:r>
              <a:rPr lang="en-US"/>
              <a:t> and </a:t>
            </a:r>
            <a:r>
              <a:rPr lang="en-US" b="1" i="1">
                <a:solidFill>
                  <a:srgbClr val="080808"/>
                </a:solidFill>
              </a:rPr>
              <a:t>produces the desired output</a:t>
            </a:r>
            <a:r>
              <a:rPr lang="en-US"/>
              <a:t>.</a:t>
            </a:r>
          </a:p>
          <a:p>
            <a:pPr algn="just" eaLnBrk="1" hangingPunct="1">
              <a:lnSpc>
                <a:spcPct val="140000"/>
              </a:lnSpc>
              <a:defRPr/>
            </a:pPr>
            <a:r>
              <a:rPr lang="en-US"/>
              <a:t>Automatic proof of correctness is not possible (so far).</a:t>
            </a:r>
          </a:p>
          <a:p>
            <a:pPr algn="just" eaLnBrk="1" hangingPunct="1">
              <a:lnSpc>
                <a:spcPct val="140000"/>
              </a:lnSpc>
              <a:defRPr/>
            </a:pPr>
            <a:r>
              <a:rPr lang="en-US"/>
              <a:t>There are practical techniques and rigorous formalisms that help to reason about the correctness of (parts of) algorithms.</a:t>
            </a:r>
          </a:p>
        </p:txBody>
      </p:sp>
      <p:sp>
        <p:nvSpPr>
          <p:cNvPr id="6" name="Footer Placeholder 6">
            <a:extLst>
              <a:ext uri="{FF2B5EF4-FFF2-40B4-BE49-F238E27FC236}">
                <a16:creationId xmlns:a16="http://schemas.microsoft.com/office/drawing/2014/main" id="{40B7344E-24F7-4A1C-A52C-70E33D0E9DED}"/>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1F9516A5-A54E-4CF3-996E-15E97B8CFFA7}" type="slidenum">
              <a:rPr lang="en-US" smtClean="0"/>
              <a:pPr/>
              <a:t>63</a:t>
            </a:fld>
            <a:endParaRPr lang="en-US"/>
          </a:p>
        </p:txBody>
      </p:sp>
      <p:sp>
        <p:nvSpPr>
          <p:cNvPr id="84994" name="Rectangle 2"/>
          <p:cNvSpPr>
            <a:spLocks noGrp="1" noChangeArrowheads="1"/>
          </p:cNvSpPr>
          <p:nvPr>
            <p:ph type="title"/>
          </p:nvPr>
        </p:nvSpPr>
        <p:spPr/>
        <p:txBody>
          <a:bodyPr/>
          <a:lstStyle/>
          <a:p>
            <a:pPr eaLnBrk="1" hangingPunct="1">
              <a:defRPr/>
            </a:pPr>
            <a:r>
              <a:rPr lang="en-US"/>
              <a:t>Partial and Total Correctness</a:t>
            </a:r>
          </a:p>
        </p:txBody>
      </p:sp>
      <p:sp>
        <p:nvSpPr>
          <p:cNvPr id="84995" name="Rectangle 3"/>
          <p:cNvSpPr>
            <a:spLocks noGrp="1" noChangeArrowheads="1"/>
          </p:cNvSpPr>
          <p:nvPr>
            <p:ph type="body" idx="1"/>
          </p:nvPr>
        </p:nvSpPr>
        <p:spPr>
          <a:xfrm>
            <a:off x="185738" y="1246188"/>
            <a:ext cx="11141075" cy="717550"/>
          </a:xfrm>
        </p:spPr>
        <p:txBody>
          <a:bodyPr/>
          <a:lstStyle/>
          <a:p>
            <a:pPr lvl="1" eaLnBrk="1" hangingPunct="1">
              <a:buClr>
                <a:schemeClr val="hlink"/>
              </a:buClr>
              <a:defRPr/>
            </a:pPr>
            <a:r>
              <a:rPr lang="en-US"/>
              <a:t>Partial correctness</a:t>
            </a:r>
          </a:p>
        </p:txBody>
      </p:sp>
      <p:sp>
        <p:nvSpPr>
          <p:cNvPr id="37895" name="Rectangle 4"/>
          <p:cNvSpPr>
            <a:spLocks noChangeArrowheads="1"/>
          </p:cNvSpPr>
          <p:nvPr/>
        </p:nvSpPr>
        <p:spPr bwMode="auto">
          <a:xfrm>
            <a:off x="982663" y="2889250"/>
            <a:ext cx="3146425" cy="614363"/>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37896" name="Text Box 5"/>
          <p:cNvSpPr txBox="1">
            <a:spLocks noChangeArrowheads="1"/>
          </p:cNvSpPr>
          <p:nvPr/>
        </p:nvSpPr>
        <p:spPr bwMode="auto">
          <a:xfrm>
            <a:off x="1108075" y="2924175"/>
            <a:ext cx="2957513" cy="457200"/>
          </a:xfrm>
          <a:prstGeom prst="rect">
            <a:avLst/>
          </a:prstGeom>
          <a:noFill/>
          <a:ln w="9525">
            <a:noFill/>
            <a:miter lim="800000"/>
            <a:headEnd/>
            <a:tailEnd/>
          </a:ln>
        </p:spPr>
        <p:txBody>
          <a:bodyPr>
            <a:spAutoFit/>
          </a:bodyPr>
          <a:lstStyle/>
          <a:p>
            <a:pPr eaLnBrk="1" hangingPunct="1"/>
            <a:r>
              <a:rPr lang="en-US" sz="2400">
                <a:latin typeface="Tahoma" pitchFamily="34" charset="0"/>
              </a:rPr>
              <a:t>Any legal input </a:t>
            </a:r>
          </a:p>
        </p:txBody>
      </p:sp>
      <p:sp>
        <p:nvSpPr>
          <p:cNvPr id="37897" name="AutoShape 6"/>
          <p:cNvSpPr>
            <a:spLocks noChangeArrowheads="1"/>
          </p:cNvSpPr>
          <p:nvPr/>
        </p:nvSpPr>
        <p:spPr bwMode="auto">
          <a:xfrm>
            <a:off x="4175125" y="2978150"/>
            <a:ext cx="661988" cy="461963"/>
          </a:xfrm>
          <a:prstGeom prst="rightArrow">
            <a:avLst>
              <a:gd name="adj1" fmla="val 50000"/>
              <a:gd name="adj2" fmla="val 26875"/>
            </a:avLst>
          </a:prstGeom>
          <a:noFill/>
          <a:ln w="9525">
            <a:solidFill>
              <a:srgbClr val="080808"/>
            </a:solidFill>
            <a:miter lim="800000"/>
            <a:headEnd/>
            <a:tailEnd/>
          </a:ln>
        </p:spPr>
        <p:txBody>
          <a:bodyPr wrap="none" anchor="ctr"/>
          <a:lstStyle/>
          <a:p>
            <a:pPr eaLnBrk="1" hangingPunct="1"/>
            <a:endParaRPr lang="en-US"/>
          </a:p>
        </p:txBody>
      </p:sp>
      <p:sp>
        <p:nvSpPr>
          <p:cNvPr id="37898" name="Oval 7"/>
          <p:cNvSpPr>
            <a:spLocks noChangeArrowheads="1"/>
          </p:cNvSpPr>
          <p:nvPr/>
        </p:nvSpPr>
        <p:spPr bwMode="auto">
          <a:xfrm>
            <a:off x="5033963" y="2692400"/>
            <a:ext cx="2117725" cy="1022350"/>
          </a:xfrm>
          <a:prstGeom prst="ellipse">
            <a:avLst/>
          </a:prstGeom>
          <a:noFill/>
          <a:ln w="19050">
            <a:solidFill>
              <a:srgbClr val="080808"/>
            </a:solidFill>
            <a:miter lim="800000"/>
            <a:headEnd/>
            <a:tailEnd/>
          </a:ln>
        </p:spPr>
        <p:txBody>
          <a:bodyPr wrap="none" anchor="ctr"/>
          <a:lstStyle/>
          <a:p>
            <a:pPr eaLnBrk="1" hangingPunct="1"/>
            <a:endParaRPr lang="en-US"/>
          </a:p>
        </p:txBody>
      </p:sp>
      <p:sp>
        <p:nvSpPr>
          <p:cNvPr id="37899" name="Text Box 8"/>
          <p:cNvSpPr txBox="1">
            <a:spLocks noChangeArrowheads="1"/>
          </p:cNvSpPr>
          <p:nvPr/>
        </p:nvSpPr>
        <p:spPr bwMode="auto">
          <a:xfrm>
            <a:off x="5110163" y="2914650"/>
            <a:ext cx="1490662" cy="461963"/>
          </a:xfrm>
          <a:prstGeom prst="rect">
            <a:avLst/>
          </a:prstGeom>
          <a:noFill/>
          <a:ln w="9525">
            <a:noFill/>
            <a:miter lim="800000"/>
            <a:headEnd/>
            <a:tailEnd/>
          </a:ln>
        </p:spPr>
        <p:txBody>
          <a:bodyPr wrap="none">
            <a:spAutoFit/>
          </a:bodyPr>
          <a:lstStyle/>
          <a:p>
            <a:pPr eaLnBrk="1" hangingPunct="1"/>
            <a:r>
              <a:rPr lang="en-US" sz="2400">
                <a:latin typeface="Tahoma" pitchFamily="34" charset="0"/>
              </a:rPr>
              <a:t>Algorithm</a:t>
            </a:r>
          </a:p>
        </p:txBody>
      </p:sp>
      <p:sp>
        <p:nvSpPr>
          <p:cNvPr id="37900" name="AutoShape 9"/>
          <p:cNvSpPr>
            <a:spLocks noChangeArrowheads="1"/>
          </p:cNvSpPr>
          <p:nvPr/>
        </p:nvSpPr>
        <p:spPr bwMode="auto">
          <a:xfrm>
            <a:off x="7283450" y="2978150"/>
            <a:ext cx="661988" cy="461963"/>
          </a:xfrm>
          <a:prstGeom prst="rightArrow">
            <a:avLst>
              <a:gd name="adj1" fmla="val 50000"/>
              <a:gd name="adj2" fmla="val 26875"/>
            </a:avLst>
          </a:prstGeom>
          <a:noFill/>
          <a:ln w="9525">
            <a:solidFill>
              <a:srgbClr val="080808"/>
            </a:solidFill>
            <a:miter lim="800000"/>
            <a:headEnd/>
            <a:tailEnd/>
          </a:ln>
        </p:spPr>
        <p:txBody>
          <a:bodyPr wrap="none" anchor="ctr"/>
          <a:lstStyle/>
          <a:p>
            <a:pPr eaLnBrk="1" hangingPunct="1"/>
            <a:endParaRPr lang="en-US"/>
          </a:p>
        </p:txBody>
      </p:sp>
      <p:sp>
        <p:nvSpPr>
          <p:cNvPr id="37901" name="Rectangle 10"/>
          <p:cNvSpPr>
            <a:spLocks noChangeArrowheads="1"/>
          </p:cNvSpPr>
          <p:nvPr/>
        </p:nvSpPr>
        <p:spPr bwMode="auto">
          <a:xfrm>
            <a:off x="8145463" y="2901950"/>
            <a:ext cx="2700337" cy="579438"/>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37902" name="Text Box 11"/>
          <p:cNvSpPr txBox="1">
            <a:spLocks noChangeArrowheads="1"/>
          </p:cNvSpPr>
          <p:nvPr/>
        </p:nvSpPr>
        <p:spPr bwMode="auto">
          <a:xfrm>
            <a:off x="8197850" y="2901950"/>
            <a:ext cx="2590800" cy="457200"/>
          </a:xfrm>
          <a:prstGeom prst="rect">
            <a:avLst/>
          </a:prstGeom>
          <a:noFill/>
          <a:ln w="9525">
            <a:noFill/>
            <a:miter lim="800000"/>
            <a:headEnd/>
            <a:tailEnd/>
          </a:ln>
        </p:spPr>
        <p:txBody>
          <a:bodyPr>
            <a:spAutoFit/>
          </a:bodyPr>
          <a:lstStyle/>
          <a:p>
            <a:pPr eaLnBrk="1" hangingPunct="1"/>
            <a:r>
              <a:rPr lang="en-US" sz="2400">
                <a:latin typeface="Tahoma" pitchFamily="34" charset="0"/>
              </a:rPr>
              <a:t>Output</a:t>
            </a:r>
          </a:p>
        </p:txBody>
      </p:sp>
      <p:sp>
        <p:nvSpPr>
          <p:cNvPr id="37903" name="Text Box 12"/>
          <p:cNvSpPr txBox="1">
            <a:spLocks noChangeArrowheads="1"/>
          </p:cNvSpPr>
          <p:nvPr/>
        </p:nvSpPr>
        <p:spPr bwMode="auto">
          <a:xfrm>
            <a:off x="5313363" y="2201863"/>
            <a:ext cx="2190750" cy="338137"/>
          </a:xfrm>
          <a:prstGeom prst="rect">
            <a:avLst/>
          </a:prstGeom>
          <a:noFill/>
          <a:ln w="9525">
            <a:noFill/>
            <a:miter lim="800000"/>
            <a:headEnd/>
            <a:tailEnd/>
          </a:ln>
        </p:spPr>
        <p:txBody>
          <a:bodyPr wrap="none">
            <a:spAutoFit/>
          </a:bodyPr>
          <a:lstStyle/>
          <a:p>
            <a:pPr eaLnBrk="1" hangingPunct="1"/>
            <a:r>
              <a:rPr lang="en-US" sz="1600" b="1">
                <a:solidFill>
                  <a:srgbClr val="080808"/>
                </a:solidFill>
                <a:latin typeface="Times New Roman" pitchFamily="18" charset="0"/>
              </a:rPr>
              <a:t>IF</a:t>
            </a:r>
            <a:r>
              <a:rPr lang="en-US" sz="1600">
                <a:latin typeface="Times New Roman" pitchFamily="18" charset="0"/>
              </a:rPr>
              <a:t> this point is reached,</a:t>
            </a:r>
            <a:r>
              <a:rPr lang="en-US" sz="1400">
                <a:latin typeface="Times New Roman" pitchFamily="18" charset="0"/>
              </a:rPr>
              <a:t> </a:t>
            </a:r>
          </a:p>
        </p:txBody>
      </p:sp>
      <p:sp>
        <p:nvSpPr>
          <p:cNvPr id="37904" name="Line 13"/>
          <p:cNvSpPr>
            <a:spLocks noChangeShapeType="1"/>
          </p:cNvSpPr>
          <p:nvPr/>
        </p:nvSpPr>
        <p:spPr bwMode="auto">
          <a:xfrm>
            <a:off x="7183438" y="2566988"/>
            <a:ext cx="493712" cy="466725"/>
          </a:xfrm>
          <a:prstGeom prst="line">
            <a:avLst/>
          </a:prstGeom>
          <a:noFill/>
          <a:ln w="19050">
            <a:solidFill>
              <a:schemeClr val="tx1"/>
            </a:solidFill>
            <a:miter lim="800000"/>
            <a:headEnd/>
            <a:tailEnd type="triangle" w="med" len="med"/>
          </a:ln>
        </p:spPr>
        <p:txBody>
          <a:bodyPr wrap="none"/>
          <a:lstStyle/>
          <a:p>
            <a:endParaRPr lang="en-US"/>
          </a:p>
        </p:txBody>
      </p:sp>
      <p:sp>
        <p:nvSpPr>
          <p:cNvPr id="37905" name="Text Box 14"/>
          <p:cNvSpPr txBox="1">
            <a:spLocks noChangeArrowheads="1"/>
          </p:cNvSpPr>
          <p:nvPr/>
        </p:nvSpPr>
        <p:spPr bwMode="auto">
          <a:xfrm>
            <a:off x="8242300" y="2197100"/>
            <a:ext cx="2874963" cy="338138"/>
          </a:xfrm>
          <a:prstGeom prst="rect">
            <a:avLst/>
          </a:prstGeom>
          <a:noFill/>
          <a:ln w="9525">
            <a:noFill/>
            <a:miter lim="800000"/>
            <a:headEnd/>
            <a:tailEnd/>
          </a:ln>
        </p:spPr>
        <p:txBody>
          <a:bodyPr wrap="none">
            <a:spAutoFit/>
          </a:bodyPr>
          <a:lstStyle/>
          <a:p>
            <a:pPr eaLnBrk="1" hangingPunct="1"/>
            <a:r>
              <a:rPr lang="en-US" sz="1600" b="1">
                <a:solidFill>
                  <a:srgbClr val="080808"/>
                </a:solidFill>
                <a:latin typeface="Times New Roman" pitchFamily="18" charset="0"/>
              </a:rPr>
              <a:t>THEN</a:t>
            </a:r>
            <a:r>
              <a:rPr lang="en-US" sz="1600">
                <a:latin typeface="Times New Roman" pitchFamily="18" charset="0"/>
              </a:rPr>
              <a:t> this is the desired output</a:t>
            </a:r>
            <a:r>
              <a:rPr lang="en-US" sz="1400">
                <a:latin typeface="Times New Roman" pitchFamily="18" charset="0"/>
              </a:rPr>
              <a:t> </a:t>
            </a:r>
          </a:p>
        </p:txBody>
      </p:sp>
      <p:sp>
        <p:nvSpPr>
          <p:cNvPr id="37906" name="Line 15"/>
          <p:cNvSpPr>
            <a:spLocks noChangeShapeType="1"/>
          </p:cNvSpPr>
          <p:nvPr/>
        </p:nvSpPr>
        <p:spPr bwMode="auto">
          <a:xfrm flipH="1">
            <a:off x="9759950" y="2552700"/>
            <a:ext cx="771525" cy="282575"/>
          </a:xfrm>
          <a:prstGeom prst="line">
            <a:avLst/>
          </a:prstGeom>
          <a:noFill/>
          <a:ln w="19050">
            <a:solidFill>
              <a:schemeClr val="tx1"/>
            </a:solidFill>
            <a:miter lim="800000"/>
            <a:headEnd/>
            <a:tailEnd type="triangle" w="med" len="med"/>
          </a:ln>
        </p:spPr>
        <p:txBody>
          <a:bodyPr wrap="none"/>
          <a:lstStyle/>
          <a:p>
            <a:endParaRPr lang="en-US"/>
          </a:p>
        </p:txBody>
      </p:sp>
      <p:sp>
        <p:nvSpPr>
          <p:cNvPr id="2" name="Rectangle 3"/>
          <p:cNvSpPr>
            <a:spLocks noChangeArrowheads="1"/>
          </p:cNvSpPr>
          <p:nvPr/>
        </p:nvSpPr>
        <p:spPr bwMode="auto">
          <a:xfrm>
            <a:off x="508000" y="3733800"/>
            <a:ext cx="11141075" cy="717550"/>
          </a:xfrm>
          <a:prstGeom prst="rect">
            <a:avLst/>
          </a:prstGeom>
          <a:noFill/>
          <a:ln w="9525">
            <a:noFill/>
            <a:miter lim="800000"/>
            <a:headEnd/>
            <a:tailEnd/>
          </a:ln>
        </p:spPr>
        <p:txBody>
          <a:bodyPr/>
          <a:lstStyle/>
          <a:p>
            <a:pPr marL="742950" lvl="1" indent="-285750" eaLnBrk="1" hangingPunct="1">
              <a:spcBef>
                <a:spcPct val="20000"/>
              </a:spcBef>
              <a:buClr>
                <a:schemeClr val="hlink"/>
              </a:buClr>
              <a:buFont typeface="Wingdings" pitchFamily="2" charset="2"/>
              <a:buChar char="§"/>
              <a:defRPr/>
            </a:pPr>
            <a:r>
              <a:rPr lang="en-US" sz="2800">
                <a:effectLst>
                  <a:outerShdw blurRad="38100" dist="38100" dir="2700000" algn="tl">
                    <a:srgbClr val="C0C0C0"/>
                  </a:outerShdw>
                </a:effectLst>
              </a:rPr>
              <a:t>Total correctness</a:t>
            </a:r>
          </a:p>
        </p:txBody>
      </p:sp>
      <p:sp>
        <p:nvSpPr>
          <p:cNvPr id="37922" name="Rectangle 4"/>
          <p:cNvSpPr>
            <a:spLocks noChangeArrowheads="1"/>
          </p:cNvSpPr>
          <p:nvPr/>
        </p:nvSpPr>
        <p:spPr bwMode="auto">
          <a:xfrm>
            <a:off x="1016000" y="4965700"/>
            <a:ext cx="3146425" cy="614363"/>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37923" name="Text Box 5"/>
          <p:cNvSpPr txBox="1">
            <a:spLocks noChangeArrowheads="1"/>
          </p:cNvSpPr>
          <p:nvPr/>
        </p:nvSpPr>
        <p:spPr bwMode="auto">
          <a:xfrm>
            <a:off x="1143000" y="5000625"/>
            <a:ext cx="2955925" cy="457200"/>
          </a:xfrm>
          <a:prstGeom prst="rect">
            <a:avLst/>
          </a:prstGeom>
          <a:noFill/>
          <a:ln w="9525">
            <a:noFill/>
            <a:miter lim="800000"/>
            <a:headEnd/>
            <a:tailEnd/>
          </a:ln>
        </p:spPr>
        <p:txBody>
          <a:bodyPr>
            <a:spAutoFit/>
          </a:bodyPr>
          <a:lstStyle/>
          <a:p>
            <a:pPr eaLnBrk="1" hangingPunct="1"/>
            <a:r>
              <a:rPr lang="en-US" sz="2400">
                <a:latin typeface="Tahoma" pitchFamily="34" charset="0"/>
              </a:rPr>
              <a:t>Any legal input </a:t>
            </a:r>
          </a:p>
        </p:txBody>
      </p:sp>
      <p:sp>
        <p:nvSpPr>
          <p:cNvPr id="37924" name="AutoShape 6"/>
          <p:cNvSpPr>
            <a:spLocks noChangeArrowheads="1"/>
          </p:cNvSpPr>
          <p:nvPr/>
        </p:nvSpPr>
        <p:spPr bwMode="auto">
          <a:xfrm>
            <a:off x="4208463" y="5054600"/>
            <a:ext cx="663575" cy="461963"/>
          </a:xfrm>
          <a:prstGeom prst="rightArrow">
            <a:avLst>
              <a:gd name="adj1" fmla="val 50000"/>
              <a:gd name="adj2" fmla="val 26940"/>
            </a:avLst>
          </a:prstGeom>
          <a:noFill/>
          <a:ln w="9525">
            <a:solidFill>
              <a:srgbClr val="080808"/>
            </a:solidFill>
            <a:miter lim="800000"/>
            <a:headEnd/>
            <a:tailEnd/>
          </a:ln>
        </p:spPr>
        <p:txBody>
          <a:bodyPr wrap="none" anchor="ctr"/>
          <a:lstStyle/>
          <a:p>
            <a:pPr eaLnBrk="1" hangingPunct="1"/>
            <a:endParaRPr lang="en-US"/>
          </a:p>
        </p:txBody>
      </p:sp>
      <p:sp>
        <p:nvSpPr>
          <p:cNvPr id="37925" name="Oval 7"/>
          <p:cNvSpPr>
            <a:spLocks noChangeArrowheads="1"/>
          </p:cNvSpPr>
          <p:nvPr/>
        </p:nvSpPr>
        <p:spPr bwMode="auto">
          <a:xfrm>
            <a:off x="5068888" y="4768850"/>
            <a:ext cx="2117725" cy="1022350"/>
          </a:xfrm>
          <a:prstGeom prst="ellipse">
            <a:avLst/>
          </a:prstGeom>
          <a:noFill/>
          <a:ln w="19050">
            <a:solidFill>
              <a:srgbClr val="080808"/>
            </a:solidFill>
            <a:miter lim="800000"/>
            <a:headEnd/>
            <a:tailEnd/>
          </a:ln>
        </p:spPr>
        <p:txBody>
          <a:bodyPr wrap="none" anchor="ctr"/>
          <a:lstStyle/>
          <a:p>
            <a:pPr eaLnBrk="1" hangingPunct="1"/>
            <a:endParaRPr lang="en-US"/>
          </a:p>
        </p:txBody>
      </p:sp>
      <p:sp>
        <p:nvSpPr>
          <p:cNvPr id="37926" name="Text Box 8"/>
          <p:cNvSpPr txBox="1">
            <a:spLocks noChangeArrowheads="1"/>
          </p:cNvSpPr>
          <p:nvPr/>
        </p:nvSpPr>
        <p:spPr bwMode="auto">
          <a:xfrm>
            <a:off x="5143500" y="4991100"/>
            <a:ext cx="1490663" cy="461963"/>
          </a:xfrm>
          <a:prstGeom prst="rect">
            <a:avLst/>
          </a:prstGeom>
          <a:noFill/>
          <a:ln w="9525">
            <a:noFill/>
            <a:miter lim="800000"/>
            <a:headEnd/>
            <a:tailEnd/>
          </a:ln>
        </p:spPr>
        <p:txBody>
          <a:bodyPr wrap="none">
            <a:spAutoFit/>
          </a:bodyPr>
          <a:lstStyle/>
          <a:p>
            <a:pPr eaLnBrk="1" hangingPunct="1"/>
            <a:r>
              <a:rPr lang="en-US" sz="2400">
                <a:latin typeface="Tahoma" pitchFamily="34" charset="0"/>
              </a:rPr>
              <a:t>Algorithm</a:t>
            </a:r>
          </a:p>
        </p:txBody>
      </p:sp>
      <p:sp>
        <p:nvSpPr>
          <p:cNvPr id="37927" name="AutoShape 9"/>
          <p:cNvSpPr>
            <a:spLocks noChangeArrowheads="1"/>
          </p:cNvSpPr>
          <p:nvPr/>
        </p:nvSpPr>
        <p:spPr bwMode="auto">
          <a:xfrm>
            <a:off x="7316788" y="5054600"/>
            <a:ext cx="663575" cy="461963"/>
          </a:xfrm>
          <a:prstGeom prst="rightArrow">
            <a:avLst>
              <a:gd name="adj1" fmla="val 50000"/>
              <a:gd name="adj2" fmla="val 26940"/>
            </a:avLst>
          </a:prstGeom>
          <a:noFill/>
          <a:ln w="9525">
            <a:solidFill>
              <a:srgbClr val="080808"/>
            </a:solidFill>
            <a:miter lim="800000"/>
            <a:headEnd/>
            <a:tailEnd/>
          </a:ln>
        </p:spPr>
        <p:txBody>
          <a:bodyPr wrap="none" anchor="ctr"/>
          <a:lstStyle/>
          <a:p>
            <a:pPr eaLnBrk="1" hangingPunct="1"/>
            <a:endParaRPr lang="en-US"/>
          </a:p>
        </p:txBody>
      </p:sp>
      <p:sp>
        <p:nvSpPr>
          <p:cNvPr id="37928" name="Rectangle 10"/>
          <p:cNvSpPr>
            <a:spLocks noChangeArrowheads="1"/>
          </p:cNvSpPr>
          <p:nvPr/>
        </p:nvSpPr>
        <p:spPr bwMode="auto">
          <a:xfrm>
            <a:off x="8178800" y="4978400"/>
            <a:ext cx="2700338" cy="579438"/>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37929" name="Text Box 11"/>
          <p:cNvSpPr txBox="1">
            <a:spLocks noChangeArrowheads="1"/>
          </p:cNvSpPr>
          <p:nvPr/>
        </p:nvSpPr>
        <p:spPr bwMode="auto">
          <a:xfrm>
            <a:off x="8231188" y="4978400"/>
            <a:ext cx="2590800" cy="457200"/>
          </a:xfrm>
          <a:prstGeom prst="rect">
            <a:avLst/>
          </a:prstGeom>
          <a:noFill/>
          <a:ln w="9525">
            <a:noFill/>
            <a:miter lim="800000"/>
            <a:headEnd/>
            <a:tailEnd/>
          </a:ln>
        </p:spPr>
        <p:txBody>
          <a:bodyPr>
            <a:spAutoFit/>
          </a:bodyPr>
          <a:lstStyle/>
          <a:p>
            <a:pPr eaLnBrk="1" hangingPunct="1"/>
            <a:r>
              <a:rPr lang="en-US" sz="2400">
                <a:latin typeface="Tahoma" pitchFamily="34" charset="0"/>
              </a:rPr>
              <a:t>Output</a:t>
            </a:r>
          </a:p>
        </p:txBody>
      </p:sp>
      <p:sp>
        <p:nvSpPr>
          <p:cNvPr id="37930" name="Text Box 12"/>
          <p:cNvSpPr txBox="1">
            <a:spLocks noChangeArrowheads="1"/>
          </p:cNvSpPr>
          <p:nvPr/>
        </p:nvSpPr>
        <p:spPr bwMode="auto">
          <a:xfrm>
            <a:off x="5078413" y="4278313"/>
            <a:ext cx="2605087" cy="307975"/>
          </a:xfrm>
          <a:prstGeom prst="rect">
            <a:avLst/>
          </a:prstGeom>
          <a:noFill/>
          <a:ln w="9525">
            <a:noFill/>
            <a:miter lim="800000"/>
            <a:headEnd/>
            <a:tailEnd/>
          </a:ln>
        </p:spPr>
        <p:txBody>
          <a:bodyPr wrap="none">
            <a:spAutoFit/>
          </a:bodyPr>
          <a:lstStyle/>
          <a:p>
            <a:pPr eaLnBrk="1" hangingPunct="1"/>
            <a:r>
              <a:rPr lang="en-US" sz="1400" b="1">
                <a:solidFill>
                  <a:srgbClr val="080808"/>
                </a:solidFill>
              </a:rPr>
              <a:t>INDEED</a:t>
            </a:r>
            <a:r>
              <a:rPr lang="en-US" sz="1400"/>
              <a:t> this point is reached, </a:t>
            </a:r>
          </a:p>
        </p:txBody>
      </p:sp>
      <p:sp>
        <p:nvSpPr>
          <p:cNvPr id="37931" name="Line 13"/>
          <p:cNvSpPr>
            <a:spLocks noChangeShapeType="1"/>
          </p:cNvSpPr>
          <p:nvPr/>
        </p:nvSpPr>
        <p:spPr bwMode="auto">
          <a:xfrm>
            <a:off x="7218363" y="4643438"/>
            <a:ext cx="492125" cy="466725"/>
          </a:xfrm>
          <a:prstGeom prst="line">
            <a:avLst/>
          </a:prstGeom>
          <a:noFill/>
          <a:ln w="19050">
            <a:solidFill>
              <a:schemeClr val="tx1"/>
            </a:solidFill>
            <a:miter lim="800000"/>
            <a:headEnd/>
            <a:tailEnd type="triangle" w="med" len="med"/>
          </a:ln>
        </p:spPr>
        <p:txBody>
          <a:bodyPr wrap="none"/>
          <a:lstStyle/>
          <a:p>
            <a:endParaRPr lang="en-US"/>
          </a:p>
        </p:txBody>
      </p:sp>
      <p:sp>
        <p:nvSpPr>
          <p:cNvPr id="37932" name="Text Box 14"/>
          <p:cNvSpPr txBox="1">
            <a:spLocks noChangeArrowheads="1"/>
          </p:cNvSpPr>
          <p:nvPr/>
        </p:nvSpPr>
        <p:spPr bwMode="auto">
          <a:xfrm>
            <a:off x="8275638" y="4273550"/>
            <a:ext cx="2613025" cy="307975"/>
          </a:xfrm>
          <a:prstGeom prst="rect">
            <a:avLst/>
          </a:prstGeom>
          <a:noFill/>
          <a:ln w="9525">
            <a:noFill/>
            <a:miter lim="800000"/>
            <a:headEnd/>
            <a:tailEnd/>
          </a:ln>
        </p:spPr>
        <p:txBody>
          <a:bodyPr wrap="none">
            <a:spAutoFit/>
          </a:bodyPr>
          <a:lstStyle/>
          <a:p>
            <a:pPr eaLnBrk="1" hangingPunct="1"/>
            <a:r>
              <a:rPr lang="en-US" sz="1400" b="1">
                <a:solidFill>
                  <a:srgbClr val="080808"/>
                </a:solidFill>
              </a:rPr>
              <a:t>AND</a:t>
            </a:r>
            <a:r>
              <a:rPr lang="en-US" sz="1400"/>
              <a:t> this is the desired output </a:t>
            </a:r>
          </a:p>
        </p:txBody>
      </p:sp>
      <p:sp>
        <p:nvSpPr>
          <p:cNvPr id="37933" name="Line 15"/>
          <p:cNvSpPr>
            <a:spLocks noChangeShapeType="1"/>
          </p:cNvSpPr>
          <p:nvPr/>
        </p:nvSpPr>
        <p:spPr bwMode="auto">
          <a:xfrm flipH="1">
            <a:off x="9793288" y="4629150"/>
            <a:ext cx="773112" cy="282575"/>
          </a:xfrm>
          <a:prstGeom prst="line">
            <a:avLst/>
          </a:prstGeom>
          <a:noFill/>
          <a:ln w="19050">
            <a:solidFill>
              <a:schemeClr val="tx1"/>
            </a:solidFill>
            <a:miter lim="800000"/>
            <a:headEnd/>
            <a:tailEnd type="triangle" w="med" len="med"/>
          </a:ln>
        </p:spPr>
        <p:txBody>
          <a:bodyPr wrap="none"/>
          <a:lstStyle/>
          <a:p>
            <a:endParaRPr lang="en-US"/>
          </a:p>
        </p:txBody>
      </p:sp>
      <p:sp>
        <p:nvSpPr>
          <p:cNvPr id="31" name="Footer Placeholder 6">
            <a:extLst>
              <a:ext uri="{FF2B5EF4-FFF2-40B4-BE49-F238E27FC236}">
                <a16:creationId xmlns:a16="http://schemas.microsoft.com/office/drawing/2014/main" id="{86F1EAA1-3F52-4FE8-BEB2-F622153EE9E4}"/>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896"/>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grpId="0" nodeType="afterEffect">
                                  <p:stCondLst>
                                    <p:cond delay="500"/>
                                  </p:stCondLst>
                                  <p:childTnLst>
                                    <p:set>
                                      <p:cBhvr>
                                        <p:cTn id="15" dur="1" fill="hold">
                                          <p:stCondLst>
                                            <p:cond delay="0"/>
                                          </p:stCondLst>
                                        </p:cTn>
                                        <p:tgtEl>
                                          <p:spTgt spid="37897"/>
                                        </p:tgtEl>
                                        <p:attrNameLst>
                                          <p:attrName>style.visibility</p:attrName>
                                        </p:attrNameLst>
                                      </p:cBhvr>
                                      <p:to>
                                        <p:strVal val="visible"/>
                                      </p:to>
                                    </p:set>
                                  </p:childTnLst>
                                </p:cTn>
                              </p:par>
                            </p:childTnLst>
                          </p:cTn>
                        </p:par>
                        <p:par>
                          <p:cTn id="16" fill="hold" nodeType="afterGroup">
                            <p:stCondLst>
                              <p:cond delay="500"/>
                            </p:stCondLst>
                            <p:childTnLst>
                              <p:par>
                                <p:cTn id="17" presetID="1" presetClass="entr" presetSubtype="0" fill="hold" grpId="0" nodeType="afterEffect">
                                  <p:stCondLst>
                                    <p:cond delay="500"/>
                                  </p:stCondLst>
                                  <p:childTnLst>
                                    <p:set>
                                      <p:cBhvr>
                                        <p:cTn id="18" dur="1" fill="hold">
                                          <p:stCondLst>
                                            <p:cond delay="0"/>
                                          </p:stCondLst>
                                        </p:cTn>
                                        <p:tgtEl>
                                          <p:spTgt spid="3789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899"/>
                                        </p:tgtEl>
                                        <p:attrNameLst>
                                          <p:attrName>style.visibility</p:attrName>
                                        </p:attrNameLst>
                                      </p:cBhvr>
                                      <p:to>
                                        <p:strVal val="visible"/>
                                      </p:to>
                                    </p:set>
                                  </p:childTnLst>
                                </p:cTn>
                              </p:par>
                            </p:childTnLst>
                          </p:cTn>
                        </p:par>
                        <p:par>
                          <p:cTn id="21" fill="hold" nodeType="afterGroup">
                            <p:stCondLst>
                              <p:cond delay="1000"/>
                            </p:stCondLst>
                            <p:childTnLst>
                              <p:par>
                                <p:cTn id="22" presetID="1" presetClass="entr" presetSubtype="0" fill="hold" grpId="0" nodeType="afterEffect">
                                  <p:stCondLst>
                                    <p:cond delay="500"/>
                                  </p:stCondLst>
                                  <p:childTnLst>
                                    <p:set>
                                      <p:cBhvr>
                                        <p:cTn id="23" dur="1" fill="hold">
                                          <p:stCondLst>
                                            <p:cond delay="0"/>
                                          </p:stCondLst>
                                        </p:cTn>
                                        <p:tgtEl>
                                          <p:spTgt spid="37900"/>
                                        </p:tgtEl>
                                        <p:attrNameLst>
                                          <p:attrName>style.visibility</p:attrName>
                                        </p:attrNameLst>
                                      </p:cBhvr>
                                      <p:to>
                                        <p:strVal val="visible"/>
                                      </p:to>
                                    </p:set>
                                  </p:childTnLst>
                                </p:cTn>
                              </p:par>
                            </p:childTnLst>
                          </p:cTn>
                        </p:par>
                        <p:par>
                          <p:cTn id="24" fill="hold" nodeType="afterGroup">
                            <p:stCondLst>
                              <p:cond delay="1500"/>
                            </p:stCondLst>
                            <p:childTnLst>
                              <p:par>
                                <p:cTn id="25" presetID="1" presetClass="entr" presetSubtype="0" fill="hold" grpId="0" nodeType="afterEffect">
                                  <p:stCondLst>
                                    <p:cond delay="500"/>
                                  </p:stCondLst>
                                  <p:childTnLst>
                                    <p:set>
                                      <p:cBhvr>
                                        <p:cTn id="26" dur="1" fill="hold">
                                          <p:stCondLst>
                                            <p:cond delay="0"/>
                                          </p:stCondLst>
                                        </p:cTn>
                                        <p:tgtEl>
                                          <p:spTgt spid="3790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90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37903"/>
                                        </p:tgtEl>
                                        <p:attrNameLst>
                                          <p:attrName>style.visibility</p:attrName>
                                        </p:attrNameLst>
                                      </p:cBhvr>
                                      <p:to>
                                        <p:strVal val="visible"/>
                                      </p:to>
                                    </p:set>
                                    <p:animEffect transition="in" filter="box(in)">
                                      <p:cBhvr>
                                        <p:cTn id="33" dur="500"/>
                                        <p:tgtEl>
                                          <p:spTgt spid="37903"/>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37904"/>
                                        </p:tgtEl>
                                        <p:attrNameLst>
                                          <p:attrName>style.visibility</p:attrName>
                                        </p:attrNameLst>
                                      </p:cBhvr>
                                      <p:to>
                                        <p:strVal val="visible"/>
                                      </p:to>
                                    </p:set>
                                    <p:animEffect transition="in" filter="box(in)">
                                      <p:cBhvr>
                                        <p:cTn id="36" dur="500"/>
                                        <p:tgtEl>
                                          <p:spTgt spid="3790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37905"/>
                                        </p:tgtEl>
                                        <p:attrNameLst>
                                          <p:attrName>style.visibility</p:attrName>
                                        </p:attrNameLst>
                                      </p:cBhvr>
                                      <p:to>
                                        <p:strVal val="visible"/>
                                      </p:to>
                                    </p:set>
                                    <p:animEffect transition="in" filter="box(in)">
                                      <p:cBhvr>
                                        <p:cTn id="41" dur="500"/>
                                        <p:tgtEl>
                                          <p:spTgt spid="37905"/>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37906"/>
                                        </p:tgtEl>
                                        <p:attrNameLst>
                                          <p:attrName>style.visibility</p:attrName>
                                        </p:attrNameLst>
                                      </p:cBhvr>
                                      <p:to>
                                        <p:strVal val="visible"/>
                                      </p:to>
                                    </p:set>
                                    <p:animEffect transition="in" filter="box(in)">
                                      <p:cBhvr>
                                        <p:cTn id="44" dur="500"/>
                                        <p:tgtEl>
                                          <p:spTgt spid="3790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792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923"/>
                                        </p:tgtEl>
                                        <p:attrNameLst>
                                          <p:attrName>style.visibility</p:attrName>
                                        </p:attrNameLst>
                                      </p:cBhvr>
                                      <p:to>
                                        <p:strVal val="visible"/>
                                      </p:to>
                                    </p:set>
                                  </p:childTnLst>
                                </p:cTn>
                              </p:par>
                            </p:childTnLst>
                          </p:cTn>
                        </p:par>
                        <p:par>
                          <p:cTn id="55" fill="hold" nodeType="afterGroup">
                            <p:stCondLst>
                              <p:cond delay="0"/>
                            </p:stCondLst>
                            <p:childTnLst>
                              <p:par>
                                <p:cTn id="56" presetID="1" presetClass="entr" presetSubtype="0" fill="hold" grpId="0" nodeType="afterEffect">
                                  <p:stCondLst>
                                    <p:cond delay="500"/>
                                  </p:stCondLst>
                                  <p:childTnLst>
                                    <p:set>
                                      <p:cBhvr>
                                        <p:cTn id="57" dur="1" fill="hold">
                                          <p:stCondLst>
                                            <p:cond delay="0"/>
                                          </p:stCondLst>
                                        </p:cTn>
                                        <p:tgtEl>
                                          <p:spTgt spid="37924"/>
                                        </p:tgtEl>
                                        <p:attrNameLst>
                                          <p:attrName>style.visibility</p:attrName>
                                        </p:attrNameLst>
                                      </p:cBhvr>
                                      <p:to>
                                        <p:strVal val="visible"/>
                                      </p:to>
                                    </p:set>
                                  </p:childTnLst>
                                </p:cTn>
                              </p:par>
                            </p:childTnLst>
                          </p:cTn>
                        </p:par>
                        <p:par>
                          <p:cTn id="58" fill="hold" nodeType="afterGroup">
                            <p:stCondLst>
                              <p:cond delay="500"/>
                            </p:stCondLst>
                            <p:childTnLst>
                              <p:par>
                                <p:cTn id="59" presetID="1" presetClass="entr" presetSubtype="0" fill="hold" grpId="0" nodeType="afterEffect">
                                  <p:stCondLst>
                                    <p:cond delay="500"/>
                                  </p:stCondLst>
                                  <p:childTnLst>
                                    <p:set>
                                      <p:cBhvr>
                                        <p:cTn id="60" dur="1" fill="hold">
                                          <p:stCondLst>
                                            <p:cond delay="0"/>
                                          </p:stCondLst>
                                        </p:cTn>
                                        <p:tgtEl>
                                          <p:spTgt spid="3792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926"/>
                                        </p:tgtEl>
                                        <p:attrNameLst>
                                          <p:attrName>style.visibility</p:attrName>
                                        </p:attrNameLst>
                                      </p:cBhvr>
                                      <p:to>
                                        <p:strVal val="visible"/>
                                      </p:to>
                                    </p:set>
                                  </p:childTnLst>
                                </p:cTn>
                              </p:par>
                            </p:childTnLst>
                          </p:cTn>
                        </p:par>
                        <p:par>
                          <p:cTn id="63" fill="hold" nodeType="afterGroup">
                            <p:stCondLst>
                              <p:cond delay="1000"/>
                            </p:stCondLst>
                            <p:childTnLst>
                              <p:par>
                                <p:cTn id="64" presetID="1" presetClass="entr" presetSubtype="0" fill="hold" grpId="0" nodeType="afterEffect">
                                  <p:stCondLst>
                                    <p:cond delay="500"/>
                                  </p:stCondLst>
                                  <p:childTnLst>
                                    <p:set>
                                      <p:cBhvr>
                                        <p:cTn id="65" dur="1" fill="hold">
                                          <p:stCondLst>
                                            <p:cond delay="0"/>
                                          </p:stCondLst>
                                        </p:cTn>
                                        <p:tgtEl>
                                          <p:spTgt spid="37927"/>
                                        </p:tgtEl>
                                        <p:attrNameLst>
                                          <p:attrName>style.visibility</p:attrName>
                                        </p:attrNameLst>
                                      </p:cBhvr>
                                      <p:to>
                                        <p:strVal val="visible"/>
                                      </p:to>
                                    </p:set>
                                  </p:childTnLst>
                                </p:cTn>
                              </p:par>
                            </p:childTnLst>
                          </p:cTn>
                        </p:par>
                        <p:par>
                          <p:cTn id="66" fill="hold" nodeType="afterGroup">
                            <p:stCondLst>
                              <p:cond delay="1500"/>
                            </p:stCondLst>
                            <p:childTnLst>
                              <p:par>
                                <p:cTn id="67" presetID="1" presetClass="entr" presetSubtype="0" fill="hold" grpId="0" nodeType="afterEffect">
                                  <p:stCondLst>
                                    <p:cond delay="500"/>
                                  </p:stCondLst>
                                  <p:childTnLst>
                                    <p:set>
                                      <p:cBhvr>
                                        <p:cTn id="68" dur="1" fill="hold">
                                          <p:stCondLst>
                                            <p:cond delay="0"/>
                                          </p:stCondLst>
                                        </p:cTn>
                                        <p:tgtEl>
                                          <p:spTgt spid="3792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792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4" presetClass="entr" presetSubtype="16" fill="hold" grpId="0" nodeType="clickEffect">
                                  <p:stCondLst>
                                    <p:cond delay="0"/>
                                  </p:stCondLst>
                                  <p:childTnLst>
                                    <p:set>
                                      <p:cBhvr>
                                        <p:cTn id="74" dur="1" fill="hold">
                                          <p:stCondLst>
                                            <p:cond delay="0"/>
                                          </p:stCondLst>
                                        </p:cTn>
                                        <p:tgtEl>
                                          <p:spTgt spid="37930"/>
                                        </p:tgtEl>
                                        <p:attrNameLst>
                                          <p:attrName>style.visibility</p:attrName>
                                        </p:attrNameLst>
                                      </p:cBhvr>
                                      <p:to>
                                        <p:strVal val="visible"/>
                                      </p:to>
                                    </p:set>
                                    <p:animEffect transition="in" filter="box(in)">
                                      <p:cBhvr>
                                        <p:cTn id="75" dur="500"/>
                                        <p:tgtEl>
                                          <p:spTgt spid="37930"/>
                                        </p:tgtEl>
                                      </p:cBhvr>
                                    </p:animEffect>
                                  </p:childTnLst>
                                </p:cTn>
                              </p:par>
                              <p:par>
                                <p:cTn id="76" presetID="4" presetClass="entr" presetSubtype="16" fill="hold" grpId="0" nodeType="withEffect">
                                  <p:stCondLst>
                                    <p:cond delay="0"/>
                                  </p:stCondLst>
                                  <p:childTnLst>
                                    <p:set>
                                      <p:cBhvr>
                                        <p:cTn id="77" dur="1" fill="hold">
                                          <p:stCondLst>
                                            <p:cond delay="0"/>
                                          </p:stCondLst>
                                        </p:cTn>
                                        <p:tgtEl>
                                          <p:spTgt spid="37931"/>
                                        </p:tgtEl>
                                        <p:attrNameLst>
                                          <p:attrName>style.visibility</p:attrName>
                                        </p:attrNameLst>
                                      </p:cBhvr>
                                      <p:to>
                                        <p:strVal val="visible"/>
                                      </p:to>
                                    </p:set>
                                    <p:animEffect transition="in" filter="box(in)">
                                      <p:cBhvr>
                                        <p:cTn id="78" dur="500"/>
                                        <p:tgtEl>
                                          <p:spTgt spid="37931"/>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4" presetClass="entr" presetSubtype="16" fill="hold" grpId="0" nodeType="clickEffect">
                                  <p:stCondLst>
                                    <p:cond delay="0"/>
                                  </p:stCondLst>
                                  <p:childTnLst>
                                    <p:set>
                                      <p:cBhvr>
                                        <p:cTn id="82" dur="1" fill="hold">
                                          <p:stCondLst>
                                            <p:cond delay="0"/>
                                          </p:stCondLst>
                                        </p:cTn>
                                        <p:tgtEl>
                                          <p:spTgt spid="37932"/>
                                        </p:tgtEl>
                                        <p:attrNameLst>
                                          <p:attrName>style.visibility</p:attrName>
                                        </p:attrNameLst>
                                      </p:cBhvr>
                                      <p:to>
                                        <p:strVal val="visible"/>
                                      </p:to>
                                    </p:set>
                                    <p:animEffect transition="in" filter="box(in)">
                                      <p:cBhvr>
                                        <p:cTn id="83" dur="500"/>
                                        <p:tgtEl>
                                          <p:spTgt spid="37932"/>
                                        </p:tgtEl>
                                      </p:cBhvr>
                                    </p:animEffect>
                                  </p:childTnLst>
                                </p:cTn>
                              </p:par>
                              <p:par>
                                <p:cTn id="84" presetID="4" presetClass="entr" presetSubtype="16" fill="hold" grpId="0" nodeType="withEffect">
                                  <p:stCondLst>
                                    <p:cond delay="0"/>
                                  </p:stCondLst>
                                  <p:childTnLst>
                                    <p:set>
                                      <p:cBhvr>
                                        <p:cTn id="85" dur="1" fill="hold">
                                          <p:stCondLst>
                                            <p:cond delay="0"/>
                                          </p:stCondLst>
                                        </p:cTn>
                                        <p:tgtEl>
                                          <p:spTgt spid="37933"/>
                                        </p:tgtEl>
                                        <p:attrNameLst>
                                          <p:attrName>style.visibility</p:attrName>
                                        </p:attrNameLst>
                                      </p:cBhvr>
                                      <p:to>
                                        <p:strVal val="visible"/>
                                      </p:to>
                                    </p:set>
                                    <p:animEffect transition="in" filter="box(in)">
                                      <p:cBhvr>
                                        <p:cTn id="86" dur="500"/>
                                        <p:tgtEl>
                                          <p:spTgt spid="37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P spid="37895" grpId="0" animBg="1"/>
      <p:bldP spid="37896" grpId="0"/>
      <p:bldP spid="37897" grpId="0" animBg="1"/>
      <p:bldP spid="37898" grpId="0" animBg="1"/>
      <p:bldP spid="37899" grpId="0"/>
      <p:bldP spid="37900" grpId="0" animBg="1"/>
      <p:bldP spid="37901" grpId="0" animBg="1"/>
      <p:bldP spid="37902" grpId="0"/>
      <p:bldP spid="37903" grpId="0"/>
      <p:bldP spid="37904" grpId="0" animBg="1"/>
      <p:bldP spid="37905" grpId="0"/>
      <p:bldP spid="37906" grpId="0" animBg="1"/>
      <p:bldP spid="2" grpId="0" build="p"/>
      <p:bldP spid="37922" grpId="0" animBg="1"/>
      <p:bldP spid="37923" grpId="0"/>
      <p:bldP spid="37924" grpId="0" animBg="1"/>
      <p:bldP spid="37925" grpId="0" animBg="1"/>
      <p:bldP spid="37926" grpId="0"/>
      <p:bldP spid="37927" grpId="0" animBg="1"/>
      <p:bldP spid="37928" grpId="0" animBg="1"/>
      <p:bldP spid="37929" grpId="0"/>
      <p:bldP spid="37930" grpId="0"/>
      <p:bldP spid="37931" grpId="0" animBg="1"/>
      <p:bldP spid="37932" grpId="0"/>
      <p:bldP spid="3793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7F1DBC40-C6A4-4F91-AE0E-A68024A3EE1B}" type="slidenum">
              <a:rPr lang="en-US" smtClean="0"/>
              <a:pPr/>
              <a:t>64</a:t>
            </a:fld>
            <a:endParaRPr lang="en-US"/>
          </a:p>
        </p:txBody>
      </p:sp>
      <p:sp>
        <p:nvSpPr>
          <p:cNvPr id="86018" name="Rectangle 2"/>
          <p:cNvSpPr>
            <a:spLocks noGrp="1" noChangeArrowheads="1"/>
          </p:cNvSpPr>
          <p:nvPr>
            <p:ph type="title"/>
          </p:nvPr>
        </p:nvSpPr>
        <p:spPr/>
        <p:txBody>
          <a:bodyPr/>
          <a:lstStyle/>
          <a:p>
            <a:pPr eaLnBrk="1" hangingPunct="1">
              <a:defRPr/>
            </a:pPr>
            <a:r>
              <a:rPr lang="en-US"/>
              <a:t>Assertions</a:t>
            </a:r>
          </a:p>
        </p:txBody>
      </p:sp>
      <p:sp>
        <p:nvSpPr>
          <p:cNvPr id="86019" name="Rectangle 3"/>
          <p:cNvSpPr>
            <a:spLocks noGrp="1" noChangeArrowheads="1"/>
          </p:cNvSpPr>
          <p:nvPr>
            <p:ph type="body" idx="1"/>
          </p:nvPr>
        </p:nvSpPr>
        <p:spPr>
          <a:xfrm>
            <a:off x="0" y="914400"/>
            <a:ext cx="12188825" cy="5591175"/>
          </a:xfrm>
        </p:spPr>
        <p:txBody>
          <a:bodyPr/>
          <a:lstStyle/>
          <a:p>
            <a:pPr eaLnBrk="1" hangingPunct="1">
              <a:lnSpc>
                <a:spcPct val="180000"/>
              </a:lnSpc>
              <a:defRPr/>
            </a:pPr>
            <a:r>
              <a:rPr lang="en-US" sz="2400" dirty="0"/>
              <a:t>To prove partial correctness we associate a number of </a:t>
            </a:r>
            <a:r>
              <a:rPr lang="en-US" sz="2400" b="1" dirty="0">
                <a:solidFill>
                  <a:srgbClr val="080808"/>
                </a:solidFill>
              </a:rPr>
              <a:t>assertions</a:t>
            </a:r>
            <a:r>
              <a:rPr lang="en-US" sz="2400" dirty="0"/>
              <a:t> (statements about the state of the execution) with specific checkpoints in the algorithm.</a:t>
            </a:r>
          </a:p>
          <a:p>
            <a:pPr eaLnBrk="1" hangingPunct="1">
              <a:lnSpc>
                <a:spcPct val="180000"/>
              </a:lnSpc>
              <a:defRPr/>
            </a:pPr>
            <a:r>
              <a:rPr lang="en-US" sz="2400" b="1" dirty="0">
                <a:solidFill>
                  <a:srgbClr val="080808"/>
                </a:solidFill>
              </a:rPr>
              <a:t>Preconditions</a:t>
            </a:r>
            <a:r>
              <a:rPr lang="en-US" sz="2400" i="1" dirty="0"/>
              <a:t> </a:t>
            </a:r>
            <a:r>
              <a:rPr lang="en-US" sz="2400" dirty="0"/>
              <a:t>– assertions that must be valid </a:t>
            </a:r>
            <a:r>
              <a:rPr lang="en-US" sz="2400" i="1" dirty="0"/>
              <a:t>before</a:t>
            </a:r>
            <a:r>
              <a:rPr lang="en-US" sz="2400" dirty="0"/>
              <a:t> the execution of an algorithm or a subroutine (</a:t>
            </a:r>
            <a:r>
              <a:rPr lang="en-US" sz="2400" i="1" dirty="0">
                <a:solidFill>
                  <a:srgbClr val="080808"/>
                </a:solidFill>
              </a:rPr>
              <a:t>INPUT</a:t>
            </a:r>
            <a:r>
              <a:rPr lang="en-US" sz="2400" dirty="0"/>
              <a:t>).</a:t>
            </a:r>
          </a:p>
          <a:p>
            <a:pPr eaLnBrk="1" hangingPunct="1">
              <a:lnSpc>
                <a:spcPct val="180000"/>
              </a:lnSpc>
              <a:defRPr/>
            </a:pPr>
            <a:r>
              <a:rPr lang="en-US" sz="2400" b="1" dirty="0">
                <a:solidFill>
                  <a:srgbClr val="080808"/>
                </a:solidFill>
              </a:rPr>
              <a:t>Postconditions</a:t>
            </a:r>
            <a:r>
              <a:rPr lang="en-US" sz="2400" i="1" dirty="0"/>
              <a:t> </a:t>
            </a:r>
            <a:r>
              <a:rPr lang="en-US" sz="2400" dirty="0"/>
              <a:t>– assertions that must be valid </a:t>
            </a:r>
            <a:r>
              <a:rPr lang="en-US" sz="2400" i="1" dirty="0"/>
              <a:t>after</a:t>
            </a:r>
            <a:r>
              <a:rPr lang="en-US" sz="2400" dirty="0"/>
              <a:t> the execution of an algorithm or a subroutine (</a:t>
            </a:r>
            <a:r>
              <a:rPr lang="en-US" sz="2400" i="1" dirty="0">
                <a:solidFill>
                  <a:srgbClr val="080808"/>
                </a:solidFill>
              </a:rPr>
              <a:t>OUTPUT</a:t>
            </a:r>
            <a:r>
              <a:rPr lang="en-US" sz="2400" dirty="0"/>
              <a:t>).</a:t>
            </a:r>
          </a:p>
        </p:txBody>
      </p:sp>
      <p:sp>
        <p:nvSpPr>
          <p:cNvPr id="6" name="Footer Placeholder 6">
            <a:extLst>
              <a:ext uri="{FF2B5EF4-FFF2-40B4-BE49-F238E27FC236}">
                <a16:creationId xmlns:a16="http://schemas.microsoft.com/office/drawing/2014/main" id="{2E591678-DD73-49D9-A011-95FB3442B664}"/>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1F775EC2-E210-4E11-A763-8B07D0F430DC}" type="slidenum">
              <a:rPr lang="en-US" smtClean="0"/>
              <a:pPr/>
              <a:t>65</a:t>
            </a:fld>
            <a:endParaRPr lang="en-US"/>
          </a:p>
        </p:txBody>
      </p:sp>
      <p:sp>
        <p:nvSpPr>
          <p:cNvPr id="87042" name="Rectangle 2"/>
          <p:cNvSpPr>
            <a:spLocks noGrp="1" noChangeArrowheads="1"/>
          </p:cNvSpPr>
          <p:nvPr>
            <p:ph type="title"/>
          </p:nvPr>
        </p:nvSpPr>
        <p:spPr/>
        <p:txBody>
          <a:bodyPr/>
          <a:lstStyle/>
          <a:p>
            <a:pPr eaLnBrk="1" hangingPunct="1">
              <a:defRPr/>
            </a:pPr>
            <a:r>
              <a:rPr lang="en-US"/>
              <a:t>Pre/post-conditions</a:t>
            </a:r>
          </a:p>
        </p:txBody>
      </p:sp>
      <p:sp>
        <p:nvSpPr>
          <p:cNvPr id="87043" name="Rectangle 3"/>
          <p:cNvSpPr>
            <a:spLocks noGrp="1" noChangeArrowheads="1"/>
          </p:cNvSpPr>
          <p:nvPr>
            <p:ph type="body" idx="1"/>
          </p:nvPr>
        </p:nvSpPr>
        <p:spPr/>
        <p:txBody>
          <a:bodyPr/>
          <a:lstStyle/>
          <a:p>
            <a:pPr eaLnBrk="1" hangingPunct="1">
              <a:lnSpc>
                <a:spcPct val="150000"/>
              </a:lnSpc>
              <a:defRPr/>
            </a:pPr>
            <a:r>
              <a:rPr lang="en-US" sz="2800" b="1">
                <a:solidFill>
                  <a:srgbClr val="080808"/>
                </a:solidFill>
              </a:rPr>
              <a:t>Example:</a:t>
            </a:r>
          </a:p>
          <a:p>
            <a:pPr lvl="1" eaLnBrk="1" hangingPunct="1">
              <a:lnSpc>
                <a:spcPct val="150000"/>
              </a:lnSpc>
              <a:defRPr/>
            </a:pPr>
            <a:r>
              <a:rPr lang="en-US" sz="2400"/>
              <a:t>Write a pseudocode algorithm to find the two smallest numbers in a sequence of numbers (given as an array).</a:t>
            </a:r>
          </a:p>
          <a:p>
            <a:pPr eaLnBrk="1" hangingPunct="1">
              <a:lnSpc>
                <a:spcPct val="150000"/>
              </a:lnSpc>
              <a:defRPr/>
            </a:pPr>
            <a:r>
              <a:rPr lang="en-US" sz="2800" b="1">
                <a:solidFill>
                  <a:srgbClr val="080808"/>
                </a:solidFill>
              </a:rPr>
              <a:t>INPUT:</a:t>
            </a:r>
            <a:r>
              <a:rPr lang="en-US" sz="2800"/>
              <a:t> an array of integers A[1..n], n &gt; 0</a:t>
            </a:r>
          </a:p>
          <a:p>
            <a:pPr eaLnBrk="1" hangingPunct="1">
              <a:lnSpc>
                <a:spcPct val="150000"/>
              </a:lnSpc>
              <a:defRPr/>
            </a:pPr>
            <a:r>
              <a:rPr lang="en-US" sz="2800" b="1">
                <a:solidFill>
                  <a:srgbClr val="080808"/>
                </a:solidFill>
              </a:rPr>
              <a:t>OUTPUT:</a:t>
            </a:r>
            <a:r>
              <a:rPr lang="en-US" sz="2800"/>
              <a:t> (m1, m2) such that</a:t>
            </a:r>
          </a:p>
          <a:p>
            <a:pPr lvl="1" eaLnBrk="1" hangingPunct="1">
              <a:lnSpc>
                <a:spcPct val="150000"/>
              </a:lnSpc>
              <a:defRPr/>
            </a:pPr>
            <a:r>
              <a:rPr lang="en-US" sz="2400"/>
              <a:t>m1&lt;m2 and for each i</a:t>
            </a:r>
            <a:r>
              <a:rPr lang="en-US" sz="2400">
                <a:latin typeface="Symbol" pitchFamily="18" charset="2"/>
              </a:rPr>
              <a:t>Î</a:t>
            </a:r>
            <a:r>
              <a:rPr lang="en-US" sz="2400"/>
              <a:t>[1..n]: m1 </a:t>
            </a:r>
            <a:r>
              <a:rPr lang="en-US" sz="2400">
                <a:latin typeface="Symbol" pitchFamily="18" charset="2"/>
              </a:rPr>
              <a:t>£</a:t>
            </a:r>
            <a:r>
              <a:rPr lang="en-US" sz="2400"/>
              <a:t> A[i] and, if A[i] </a:t>
            </a:r>
            <a:r>
              <a:rPr lang="en-US" sz="2400">
                <a:latin typeface="Symbol" pitchFamily="18" charset="2"/>
              </a:rPr>
              <a:t>¹</a:t>
            </a:r>
            <a:r>
              <a:rPr lang="en-US" sz="2400"/>
              <a:t> m1, then m2 </a:t>
            </a:r>
            <a:r>
              <a:rPr lang="en-US" sz="2400">
                <a:latin typeface="Symbol" pitchFamily="18" charset="2"/>
              </a:rPr>
              <a:t>£</a:t>
            </a:r>
            <a:r>
              <a:rPr lang="en-US" sz="2400"/>
              <a:t> A[i]. </a:t>
            </a:r>
          </a:p>
          <a:p>
            <a:pPr lvl="1" eaLnBrk="1" hangingPunct="1">
              <a:lnSpc>
                <a:spcPct val="150000"/>
              </a:lnSpc>
              <a:defRPr/>
            </a:pPr>
            <a:r>
              <a:rPr lang="en-US" sz="2400"/>
              <a:t>m2 = m1 = A[1] if </a:t>
            </a:r>
            <a:r>
              <a:rPr lang="en-US" sz="2400">
                <a:latin typeface="Symbol" pitchFamily="18" charset="2"/>
              </a:rPr>
              <a:t>"</a:t>
            </a:r>
            <a:r>
              <a:rPr lang="en-US" sz="2400"/>
              <a:t>j,i</a:t>
            </a:r>
            <a:r>
              <a:rPr lang="en-US" sz="2400">
                <a:latin typeface="Symbol" pitchFamily="18" charset="2"/>
              </a:rPr>
              <a:t>Î</a:t>
            </a:r>
            <a:r>
              <a:rPr lang="en-US" sz="2400"/>
              <a:t>[1..n]: A[i]=A[j]</a:t>
            </a:r>
          </a:p>
        </p:txBody>
      </p:sp>
      <p:sp>
        <p:nvSpPr>
          <p:cNvPr id="8" name="Footer Placeholder 6">
            <a:extLst>
              <a:ext uri="{FF2B5EF4-FFF2-40B4-BE49-F238E27FC236}">
                <a16:creationId xmlns:a16="http://schemas.microsoft.com/office/drawing/2014/main" id="{6380D080-6926-4DA6-86ED-C19A6B8BB46F}"/>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0409BB94-51FC-400C-B158-5648BEC058EC}" type="slidenum">
              <a:rPr lang="en-US" smtClean="0"/>
              <a:pPr/>
              <a:t>66</a:t>
            </a:fld>
            <a:endParaRPr lang="en-US"/>
          </a:p>
        </p:txBody>
      </p:sp>
      <p:sp>
        <p:nvSpPr>
          <p:cNvPr id="88066" name="Rectangle 2"/>
          <p:cNvSpPr>
            <a:spLocks noGrp="1" noChangeArrowheads="1"/>
          </p:cNvSpPr>
          <p:nvPr>
            <p:ph type="title"/>
          </p:nvPr>
        </p:nvSpPr>
        <p:spPr/>
        <p:txBody>
          <a:bodyPr/>
          <a:lstStyle/>
          <a:p>
            <a:pPr eaLnBrk="1" hangingPunct="1">
              <a:defRPr/>
            </a:pPr>
            <a:r>
              <a:rPr lang="en-US"/>
              <a:t>Loop Invariants</a:t>
            </a:r>
          </a:p>
        </p:txBody>
      </p:sp>
      <p:sp>
        <p:nvSpPr>
          <p:cNvPr id="88067" name="Rectangle 3"/>
          <p:cNvSpPr>
            <a:spLocks noGrp="1" noChangeArrowheads="1"/>
          </p:cNvSpPr>
          <p:nvPr>
            <p:ph type="body" idx="1"/>
          </p:nvPr>
        </p:nvSpPr>
        <p:spPr>
          <a:xfrm>
            <a:off x="196850" y="1212850"/>
            <a:ext cx="11726863" cy="5224463"/>
          </a:xfrm>
        </p:spPr>
        <p:txBody>
          <a:bodyPr/>
          <a:lstStyle/>
          <a:p>
            <a:pPr eaLnBrk="1" hangingPunct="1">
              <a:lnSpc>
                <a:spcPct val="160000"/>
              </a:lnSpc>
              <a:defRPr/>
            </a:pPr>
            <a:r>
              <a:rPr lang="en-US" sz="2400" b="1" dirty="0">
                <a:solidFill>
                  <a:srgbClr val="080808"/>
                </a:solidFill>
              </a:rPr>
              <a:t>Invariants:</a:t>
            </a:r>
            <a:r>
              <a:rPr lang="en-US" sz="2400" dirty="0"/>
              <a:t> assertions that are valid any time they are reached (many times during the execution of an algorithm, e.g., in loops)</a:t>
            </a:r>
          </a:p>
          <a:p>
            <a:pPr eaLnBrk="1" hangingPunct="1">
              <a:lnSpc>
                <a:spcPct val="160000"/>
              </a:lnSpc>
              <a:defRPr/>
            </a:pPr>
            <a:r>
              <a:rPr lang="en-US" sz="2400" dirty="0"/>
              <a:t>We must show three things about loop invariants:</a:t>
            </a:r>
          </a:p>
          <a:p>
            <a:pPr lvl="1" eaLnBrk="1" hangingPunct="1">
              <a:lnSpc>
                <a:spcPct val="160000"/>
              </a:lnSpc>
              <a:defRPr/>
            </a:pPr>
            <a:r>
              <a:rPr lang="en-US" sz="2400" b="1" dirty="0">
                <a:solidFill>
                  <a:srgbClr val="080808"/>
                </a:solidFill>
              </a:rPr>
              <a:t>Initialization:</a:t>
            </a:r>
            <a:r>
              <a:rPr lang="en-US" sz="2400" dirty="0"/>
              <a:t> it is true prior to the first iteration.</a:t>
            </a:r>
          </a:p>
          <a:p>
            <a:pPr lvl="1" eaLnBrk="1" hangingPunct="1">
              <a:lnSpc>
                <a:spcPct val="160000"/>
              </a:lnSpc>
              <a:defRPr/>
            </a:pPr>
            <a:r>
              <a:rPr lang="en-US" sz="2400" b="1" dirty="0">
                <a:solidFill>
                  <a:srgbClr val="080808"/>
                </a:solidFill>
              </a:rPr>
              <a:t>Maintenance:</a:t>
            </a:r>
            <a:r>
              <a:rPr lang="en-US" sz="2400" dirty="0"/>
              <a:t> </a:t>
            </a:r>
            <a:r>
              <a:rPr lang="en-US" sz="2400" i="1" dirty="0"/>
              <a:t>if</a:t>
            </a:r>
            <a:r>
              <a:rPr lang="en-US" sz="2400" dirty="0"/>
              <a:t>  it is true before an iteration, </a:t>
            </a:r>
            <a:r>
              <a:rPr lang="en-US" sz="2400" i="1" dirty="0"/>
              <a:t>then</a:t>
            </a:r>
            <a:r>
              <a:rPr lang="en-US" sz="2400" dirty="0"/>
              <a:t> it is true after the iteration.</a:t>
            </a:r>
          </a:p>
          <a:p>
            <a:pPr lvl="1" eaLnBrk="1" hangingPunct="1">
              <a:lnSpc>
                <a:spcPct val="160000"/>
              </a:lnSpc>
              <a:defRPr/>
            </a:pPr>
            <a:r>
              <a:rPr lang="en-US" sz="2400" b="1" dirty="0">
                <a:solidFill>
                  <a:srgbClr val="080808"/>
                </a:solidFill>
              </a:rPr>
              <a:t>Termination:</a:t>
            </a:r>
            <a:r>
              <a:rPr lang="en-US" sz="2400" dirty="0"/>
              <a:t> when a loop terminates the invariant gives a useful property to show the correctness of the algorithm</a:t>
            </a:r>
            <a:endParaRPr lang="en-US" sz="2400" b="1" dirty="0"/>
          </a:p>
        </p:txBody>
      </p:sp>
      <p:sp>
        <p:nvSpPr>
          <p:cNvPr id="6" name="Footer Placeholder 6">
            <a:extLst>
              <a:ext uri="{FF2B5EF4-FFF2-40B4-BE49-F238E27FC236}">
                <a16:creationId xmlns:a16="http://schemas.microsoft.com/office/drawing/2014/main" id="{2A5870C4-D497-4899-9C6D-9881AC3BA416}"/>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E02DB033-1295-4F19-8EF6-7FC8DD09B283}" type="slidenum">
              <a:rPr lang="en-US" smtClean="0"/>
              <a:pPr/>
              <a:t>67</a:t>
            </a:fld>
            <a:endParaRPr lang="en-US"/>
          </a:p>
        </p:txBody>
      </p:sp>
      <p:sp>
        <p:nvSpPr>
          <p:cNvPr id="95234" name="Rectangle 2"/>
          <p:cNvSpPr>
            <a:spLocks noGrp="1" noChangeArrowheads="1"/>
          </p:cNvSpPr>
          <p:nvPr>
            <p:ph type="title"/>
          </p:nvPr>
        </p:nvSpPr>
        <p:spPr/>
        <p:txBody>
          <a:bodyPr/>
          <a:lstStyle/>
          <a:p>
            <a:pPr eaLnBrk="1" hangingPunct="1">
              <a:defRPr/>
            </a:pPr>
            <a:r>
              <a:rPr lang="en-US"/>
              <a:t>Example: Binary Search</a:t>
            </a:r>
          </a:p>
        </p:txBody>
      </p:sp>
      <p:sp>
        <p:nvSpPr>
          <p:cNvPr id="95235" name="Rectangle 3"/>
          <p:cNvSpPr>
            <a:spLocks noGrp="1" noChangeArrowheads="1"/>
          </p:cNvSpPr>
          <p:nvPr>
            <p:ph type="body" idx="1"/>
          </p:nvPr>
        </p:nvSpPr>
        <p:spPr>
          <a:xfrm>
            <a:off x="0" y="3589338"/>
            <a:ext cx="11653838" cy="2749550"/>
          </a:xfrm>
        </p:spPr>
        <p:txBody>
          <a:bodyPr/>
          <a:lstStyle/>
          <a:p>
            <a:pPr eaLnBrk="1" hangingPunct="1">
              <a:defRPr/>
            </a:pPr>
            <a:r>
              <a:rPr lang="en-US" sz="2400" b="1">
                <a:solidFill>
                  <a:srgbClr val="080808"/>
                </a:solidFill>
              </a:rPr>
              <a:t>Initialization:</a:t>
            </a:r>
            <a:r>
              <a:rPr lang="en-US" sz="2400"/>
              <a:t> </a:t>
            </a:r>
            <a:r>
              <a:rPr lang="en-US" sz="2400" i="1"/>
              <a:t>l = 1, r = n </a:t>
            </a:r>
            <a:r>
              <a:rPr lang="en-US" sz="2400"/>
              <a:t>the invariant holds because there are no elements to the left of </a:t>
            </a:r>
            <a:r>
              <a:rPr lang="en-US" sz="2400" i="1"/>
              <a:t>l </a:t>
            </a:r>
            <a:r>
              <a:rPr lang="en-US" sz="2400"/>
              <a:t>or to the right of </a:t>
            </a:r>
            <a:r>
              <a:rPr lang="en-US" sz="2400" i="1"/>
              <a:t>r.</a:t>
            </a:r>
            <a:endParaRPr lang="en-US" sz="2400">
              <a:sym typeface="Wingdings" pitchFamily="2" charset="2"/>
            </a:endParaRPr>
          </a:p>
          <a:p>
            <a:pPr eaLnBrk="1" hangingPunct="1">
              <a:defRPr/>
            </a:pPr>
            <a:r>
              <a:rPr lang="en-US" sz="2400">
                <a:sym typeface="Wingdings" pitchFamily="2" charset="2"/>
              </a:rPr>
              <a:t>l=1 yields </a:t>
            </a:r>
            <a:r>
              <a:rPr lang="en-US" sz="2400">
                <a:latin typeface="Symbol" pitchFamily="18" charset="2"/>
              </a:rPr>
              <a:t>"</a:t>
            </a:r>
            <a:r>
              <a:rPr lang="en-US" sz="2400"/>
              <a:t>j,i </a:t>
            </a:r>
            <a:r>
              <a:rPr lang="en-US" sz="2400">
                <a:latin typeface="Symbol" pitchFamily="18" charset="2"/>
              </a:rPr>
              <a:t>Î</a:t>
            </a:r>
            <a:r>
              <a:rPr lang="en-US" sz="2400"/>
              <a:t>[1..0]: A[i]&lt;q </a:t>
            </a:r>
            <a:br>
              <a:rPr lang="en-US" sz="2400"/>
            </a:br>
            <a:r>
              <a:rPr lang="en-US" sz="2400"/>
              <a:t>	this holds because [1..0] is empty</a:t>
            </a:r>
          </a:p>
          <a:p>
            <a:pPr eaLnBrk="1" hangingPunct="1">
              <a:defRPr/>
            </a:pPr>
            <a:r>
              <a:rPr lang="en-US" sz="2400">
                <a:sym typeface="Wingdings" pitchFamily="2" charset="2"/>
              </a:rPr>
              <a:t>r=n yields </a:t>
            </a:r>
            <a:r>
              <a:rPr lang="en-US" sz="2400">
                <a:latin typeface="Symbol" pitchFamily="18" charset="2"/>
              </a:rPr>
              <a:t>"</a:t>
            </a:r>
            <a:r>
              <a:rPr lang="en-US" sz="2400"/>
              <a:t>j,i </a:t>
            </a:r>
            <a:r>
              <a:rPr lang="en-US" sz="2400">
                <a:latin typeface="Symbol" pitchFamily="18" charset="2"/>
              </a:rPr>
              <a:t>Î</a:t>
            </a:r>
            <a:r>
              <a:rPr lang="en-US" sz="2400"/>
              <a:t>[n+1..n]: A[i]&gt;q </a:t>
            </a:r>
            <a:br>
              <a:rPr lang="en-US" sz="2400"/>
            </a:br>
            <a:r>
              <a:rPr lang="en-US" sz="2400"/>
              <a:t>	this holds because [n+1..n] is empty</a:t>
            </a:r>
            <a:endParaRPr lang="en-US"/>
          </a:p>
        </p:txBody>
      </p:sp>
      <p:sp>
        <p:nvSpPr>
          <p:cNvPr id="75783" name="Text Box 4"/>
          <p:cNvSpPr txBox="1">
            <a:spLocks noChangeArrowheads="1"/>
          </p:cNvSpPr>
          <p:nvPr/>
        </p:nvSpPr>
        <p:spPr bwMode="auto">
          <a:xfrm>
            <a:off x="5883275" y="1181100"/>
            <a:ext cx="6107113" cy="2351088"/>
          </a:xfrm>
          <a:prstGeom prst="rect">
            <a:avLst/>
          </a:prstGeom>
          <a:solidFill>
            <a:schemeClr val="bg1"/>
          </a:solidFill>
          <a:ln w="12700">
            <a:solidFill>
              <a:srgbClr val="3333CC"/>
            </a:solidFill>
            <a:miter lim="800000"/>
            <a:headEnd/>
            <a:tailEnd/>
          </a:ln>
          <a:effectLst>
            <a:outerShdw dist="107763" dir="2700000" algn="ctr" rotWithShape="0">
              <a:schemeClr val="bg2">
                <a:alpha val="50000"/>
              </a:schemeClr>
            </a:outerShdw>
          </a:effectLst>
        </p:spPr>
        <p:txBody>
          <a:bodyPr/>
          <a:lstStyle/>
          <a:p>
            <a:pPr marL="342900" indent="-342900">
              <a:lnSpc>
                <a:spcPct val="90000"/>
              </a:lnSpc>
              <a:defRPr/>
            </a:pPr>
            <a:r>
              <a:rPr lang="en-US">
                <a:latin typeface="Courier New" pitchFamily="49" charset="0"/>
              </a:rPr>
              <a:t>l := 1</a:t>
            </a:r>
          </a:p>
          <a:p>
            <a:pPr marL="342900" indent="-342900">
              <a:lnSpc>
                <a:spcPct val="90000"/>
              </a:lnSpc>
              <a:defRPr/>
            </a:pPr>
            <a:r>
              <a:rPr lang="en-US">
                <a:latin typeface="Courier New" pitchFamily="49" charset="0"/>
              </a:rPr>
              <a:t>r := </a:t>
            </a:r>
            <a:r>
              <a:rPr lang="en-US" i="1">
                <a:latin typeface="Courier New" pitchFamily="49" charset="0"/>
              </a:rPr>
              <a:t>n</a:t>
            </a:r>
            <a:endParaRPr lang="en-US">
              <a:latin typeface="Courier New" pitchFamily="49" charset="0"/>
            </a:endParaRPr>
          </a:p>
          <a:p>
            <a:pPr marL="342900" indent="-342900">
              <a:lnSpc>
                <a:spcPct val="90000"/>
              </a:lnSpc>
              <a:defRPr/>
            </a:pPr>
            <a:r>
              <a:rPr lang="en-US" b="1">
                <a:latin typeface="Courier New" pitchFamily="49" charset="0"/>
              </a:rPr>
              <a:t>do</a:t>
            </a:r>
          </a:p>
          <a:p>
            <a:pPr marL="342900" indent="-342900">
              <a:lnSpc>
                <a:spcPct val="90000"/>
              </a:lnSpc>
              <a:defRPr/>
            </a:pPr>
            <a:r>
              <a:rPr lang="en-US" b="1">
                <a:latin typeface="Courier New" pitchFamily="49" charset="0"/>
              </a:rPr>
              <a:t>  </a:t>
            </a:r>
            <a:r>
              <a:rPr lang="en-US">
                <a:latin typeface="Courier New" pitchFamily="49" charset="0"/>
              </a:rPr>
              <a:t>m := </a:t>
            </a:r>
            <a:r>
              <a:rPr lang="en-US">
                <a:latin typeface="Symbol" pitchFamily="18" charset="2"/>
              </a:rPr>
              <a:t>ë</a:t>
            </a:r>
            <a:r>
              <a:rPr lang="en-US">
                <a:latin typeface="Courier New" pitchFamily="49" charset="0"/>
              </a:rPr>
              <a:t>(l+r)/2</a:t>
            </a:r>
            <a:r>
              <a:rPr lang="en-US">
                <a:latin typeface="Symbol" pitchFamily="18" charset="2"/>
              </a:rPr>
              <a:t>û</a:t>
            </a:r>
            <a:endParaRPr lang="en-US">
              <a:latin typeface="Courier New" pitchFamily="49" charset="0"/>
            </a:endParaRPr>
          </a:p>
          <a:p>
            <a:pPr marL="342900" indent="-342900">
              <a:lnSpc>
                <a:spcPct val="90000"/>
              </a:lnSpc>
              <a:defRPr/>
            </a:pPr>
            <a:r>
              <a:rPr lang="en-US">
                <a:latin typeface="Courier New" pitchFamily="49" charset="0"/>
              </a:rPr>
              <a:t>  </a:t>
            </a:r>
            <a:r>
              <a:rPr lang="en-US" b="1">
                <a:latin typeface="Courier New" pitchFamily="49" charset="0"/>
              </a:rPr>
              <a:t>if </a:t>
            </a:r>
            <a:r>
              <a:rPr lang="en-US">
                <a:latin typeface="Courier New" pitchFamily="49" charset="0"/>
              </a:rPr>
              <a:t>A[m] = q </a:t>
            </a:r>
            <a:r>
              <a:rPr lang="en-US" b="1">
                <a:latin typeface="Courier New" pitchFamily="49" charset="0"/>
              </a:rPr>
              <a:t>then</a:t>
            </a:r>
            <a:r>
              <a:rPr lang="en-US">
                <a:latin typeface="Courier New" pitchFamily="49" charset="0"/>
              </a:rPr>
              <a:t> </a:t>
            </a:r>
            <a:r>
              <a:rPr lang="en-US" b="1">
                <a:latin typeface="Courier New" pitchFamily="49" charset="0"/>
              </a:rPr>
              <a:t>return </a:t>
            </a:r>
            <a:r>
              <a:rPr lang="en-US">
                <a:latin typeface="Courier New" pitchFamily="49" charset="0"/>
              </a:rPr>
              <a:t>m</a:t>
            </a:r>
          </a:p>
          <a:p>
            <a:pPr marL="342900" indent="-342900">
              <a:lnSpc>
                <a:spcPct val="90000"/>
              </a:lnSpc>
              <a:defRPr/>
            </a:pPr>
            <a:r>
              <a:rPr lang="en-US">
                <a:latin typeface="Courier New" pitchFamily="49" charset="0"/>
              </a:rPr>
              <a:t>  </a:t>
            </a:r>
            <a:r>
              <a:rPr lang="en-US" b="1">
                <a:latin typeface="Courier New" pitchFamily="49" charset="0"/>
              </a:rPr>
              <a:t>else if </a:t>
            </a:r>
            <a:r>
              <a:rPr lang="en-US">
                <a:latin typeface="Courier New" pitchFamily="49" charset="0"/>
              </a:rPr>
              <a:t>A[m] &gt; q </a:t>
            </a:r>
            <a:r>
              <a:rPr lang="en-US" b="1">
                <a:latin typeface="Courier New" pitchFamily="49" charset="0"/>
              </a:rPr>
              <a:t>then </a:t>
            </a:r>
            <a:r>
              <a:rPr lang="en-US">
                <a:latin typeface="Courier New" pitchFamily="49" charset="0"/>
              </a:rPr>
              <a:t>r := m-1</a:t>
            </a:r>
          </a:p>
          <a:p>
            <a:pPr marL="342900" indent="-342900">
              <a:lnSpc>
                <a:spcPct val="90000"/>
              </a:lnSpc>
              <a:defRPr/>
            </a:pPr>
            <a:r>
              <a:rPr lang="en-US">
                <a:latin typeface="Courier New" pitchFamily="49" charset="0"/>
              </a:rPr>
              <a:t>  </a:t>
            </a:r>
            <a:r>
              <a:rPr lang="en-US" b="1">
                <a:latin typeface="Courier New" pitchFamily="49" charset="0"/>
              </a:rPr>
              <a:t>else </a:t>
            </a:r>
            <a:r>
              <a:rPr lang="en-US">
                <a:latin typeface="Courier New" pitchFamily="49" charset="0"/>
              </a:rPr>
              <a:t>l := m+1 </a:t>
            </a:r>
            <a:endParaRPr lang="en-US" b="1">
              <a:latin typeface="Courier New" pitchFamily="49" charset="0"/>
            </a:endParaRPr>
          </a:p>
          <a:p>
            <a:pPr marL="342900" indent="-342900">
              <a:lnSpc>
                <a:spcPct val="90000"/>
              </a:lnSpc>
              <a:defRPr/>
            </a:pPr>
            <a:r>
              <a:rPr lang="en-US" b="1">
                <a:latin typeface="Courier New" pitchFamily="49" charset="0"/>
              </a:rPr>
              <a:t>while </a:t>
            </a:r>
            <a:r>
              <a:rPr lang="en-GB">
                <a:latin typeface="Courier New" pitchFamily="49" charset="0"/>
              </a:rPr>
              <a:t>l &lt;= r</a:t>
            </a:r>
          </a:p>
          <a:p>
            <a:pPr marL="342900" indent="-342900">
              <a:lnSpc>
                <a:spcPct val="90000"/>
              </a:lnSpc>
              <a:defRPr/>
            </a:pPr>
            <a:r>
              <a:rPr lang="en-GB" b="1">
                <a:latin typeface="Courier New" pitchFamily="49" charset="0"/>
              </a:rPr>
              <a:t>return </a:t>
            </a:r>
            <a:r>
              <a:rPr lang="en-GB" i="1">
                <a:latin typeface="Courier New" pitchFamily="49" charset="0"/>
              </a:rPr>
              <a:t>NIL</a:t>
            </a:r>
          </a:p>
        </p:txBody>
      </p:sp>
      <p:sp>
        <p:nvSpPr>
          <p:cNvPr id="95237" name="Rectangle 5"/>
          <p:cNvSpPr>
            <a:spLocks noChangeArrowheads="1"/>
          </p:cNvSpPr>
          <p:nvPr/>
        </p:nvSpPr>
        <p:spPr bwMode="auto">
          <a:xfrm>
            <a:off x="363538" y="1638300"/>
            <a:ext cx="5427662" cy="2133600"/>
          </a:xfrm>
          <a:prstGeom prst="rect">
            <a:avLst/>
          </a:prstGeom>
          <a:noFill/>
          <a:ln w="9525">
            <a:noFill/>
            <a:miter lim="800000"/>
            <a:headEnd/>
            <a:tailEnd/>
          </a:ln>
          <a:effectLst/>
        </p:spPr>
        <p:txBody>
          <a:bodyPr/>
          <a:lstStyle/>
          <a:p>
            <a:pPr marL="342900" indent="-342900" eaLnBrk="1" hangingPunct="1">
              <a:lnSpc>
                <a:spcPct val="120000"/>
              </a:lnSpc>
              <a:spcBef>
                <a:spcPct val="20000"/>
              </a:spcBef>
              <a:buClr>
                <a:schemeClr val="folHlink"/>
              </a:buClr>
              <a:buSzPct val="60000"/>
              <a:buFont typeface="Wingdings" pitchFamily="2" charset="2"/>
              <a:buChar char="n"/>
              <a:defRPr/>
            </a:pPr>
            <a:r>
              <a:rPr lang="en-US" sz="2000" dirty="0">
                <a:latin typeface="Tahoma" pitchFamily="34" charset="0"/>
              </a:rPr>
              <a:t>We want to show that </a:t>
            </a:r>
            <a:r>
              <a:rPr lang="en-US" sz="2000" b="1" i="1" dirty="0">
                <a:solidFill>
                  <a:srgbClr val="080808"/>
                </a:solidFill>
                <a:effectLst>
                  <a:outerShdw blurRad="38100" dist="38100" dir="2700000" algn="tl">
                    <a:srgbClr val="C0C0C0"/>
                  </a:outerShdw>
                </a:effectLst>
                <a:latin typeface="Tahoma" pitchFamily="34" charset="0"/>
              </a:rPr>
              <a:t>q</a:t>
            </a:r>
            <a:r>
              <a:rPr lang="en-US" sz="2000" i="1" dirty="0">
                <a:latin typeface="Tahoma" pitchFamily="34" charset="0"/>
              </a:rPr>
              <a:t> </a:t>
            </a:r>
            <a:r>
              <a:rPr lang="en-US" sz="2000" dirty="0">
                <a:latin typeface="Tahoma" pitchFamily="34" charset="0"/>
              </a:rPr>
              <a:t>is not in </a:t>
            </a:r>
            <a:r>
              <a:rPr lang="en-US" sz="2000" b="1" dirty="0">
                <a:solidFill>
                  <a:srgbClr val="080808"/>
                </a:solidFill>
                <a:effectLst>
                  <a:outerShdw blurRad="38100" dist="38100" dir="2700000" algn="tl">
                    <a:srgbClr val="C0C0C0"/>
                  </a:outerShdw>
                </a:effectLst>
                <a:latin typeface="Tahoma" pitchFamily="34" charset="0"/>
              </a:rPr>
              <a:t>A</a:t>
            </a:r>
            <a:r>
              <a:rPr lang="en-US" sz="2000" b="1" dirty="0">
                <a:latin typeface="Tahoma" pitchFamily="34" charset="0"/>
              </a:rPr>
              <a:t> </a:t>
            </a:r>
            <a:r>
              <a:rPr lang="en-US" sz="2000" dirty="0">
                <a:latin typeface="Tahoma" pitchFamily="34" charset="0"/>
              </a:rPr>
              <a:t>if </a:t>
            </a:r>
            <a:r>
              <a:rPr lang="en-US" sz="2000" b="1" dirty="0">
                <a:solidFill>
                  <a:srgbClr val="080808"/>
                </a:solidFill>
                <a:effectLst>
                  <a:outerShdw blurRad="38100" dist="38100" dir="2700000" algn="tl">
                    <a:srgbClr val="C0C0C0"/>
                  </a:outerShdw>
                </a:effectLst>
                <a:latin typeface="Tahoma" pitchFamily="34" charset="0"/>
              </a:rPr>
              <a:t>NIL</a:t>
            </a:r>
            <a:r>
              <a:rPr lang="en-US" sz="2000" dirty="0">
                <a:latin typeface="Tahoma" pitchFamily="34" charset="0"/>
              </a:rPr>
              <a:t> is returned.</a:t>
            </a:r>
            <a:endParaRPr lang="en-US" sz="2000" b="1" dirty="0">
              <a:latin typeface="Tahoma" pitchFamily="34" charset="0"/>
            </a:endParaRPr>
          </a:p>
          <a:p>
            <a:pPr marL="342900" indent="-342900" eaLnBrk="1" hangingPunct="1">
              <a:lnSpc>
                <a:spcPct val="120000"/>
              </a:lnSpc>
              <a:spcBef>
                <a:spcPct val="20000"/>
              </a:spcBef>
              <a:buClr>
                <a:schemeClr val="folHlink"/>
              </a:buClr>
              <a:buSzPct val="60000"/>
              <a:buFont typeface="Wingdings" pitchFamily="2" charset="2"/>
              <a:buChar char="n"/>
              <a:defRPr/>
            </a:pPr>
            <a:r>
              <a:rPr lang="en-US" sz="2000" b="1" dirty="0">
                <a:solidFill>
                  <a:srgbClr val="080808"/>
                </a:solidFill>
                <a:effectLst>
                  <a:outerShdw blurRad="38100" dist="38100" dir="2700000" algn="tl">
                    <a:srgbClr val="C0C0C0"/>
                  </a:outerShdw>
                </a:effectLst>
                <a:latin typeface="Tahoma" pitchFamily="34" charset="0"/>
              </a:rPr>
              <a:t>Invariant</a:t>
            </a:r>
            <a:r>
              <a:rPr lang="en-US" sz="2000" dirty="0">
                <a:solidFill>
                  <a:srgbClr val="080808"/>
                </a:solidFill>
                <a:effectLst>
                  <a:outerShdw blurRad="38100" dist="38100" dir="2700000" algn="tl">
                    <a:srgbClr val="C0C0C0"/>
                  </a:outerShdw>
                </a:effectLst>
                <a:latin typeface="Tahoma" pitchFamily="34" charset="0"/>
              </a:rPr>
              <a:t>:</a:t>
            </a:r>
            <a:r>
              <a:rPr lang="en-US" sz="2000" dirty="0">
                <a:latin typeface="Tahoma" pitchFamily="34" charset="0"/>
              </a:rPr>
              <a:t> </a:t>
            </a:r>
            <a:br>
              <a:rPr lang="en-US" sz="2000" i="1" dirty="0">
                <a:latin typeface="Tahoma" pitchFamily="34" charset="0"/>
              </a:rPr>
            </a:br>
            <a:r>
              <a:rPr lang="en-US" sz="2000" dirty="0">
                <a:latin typeface="Symbol" pitchFamily="18" charset="2"/>
              </a:rPr>
              <a:t>"</a:t>
            </a:r>
            <a:r>
              <a:rPr lang="en-US" sz="2000" dirty="0" err="1">
                <a:latin typeface="Tahoma" pitchFamily="34" charset="0"/>
              </a:rPr>
              <a:t>i</a:t>
            </a:r>
            <a:r>
              <a:rPr lang="en-US" sz="2000" dirty="0" err="1">
                <a:latin typeface="Symbol" pitchFamily="18" charset="2"/>
              </a:rPr>
              <a:t>Î</a:t>
            </a:r>
            <a:r>
              <a:rPr lang="en-US" sz="2000" dirty="0">
                <a:latin typeface="Tahoma" pitchFamily="34" charset="0"/>
              </a:rPr>
              <a:t>[1..l-1]: A[</a:t>
            </a:r>
            <a:r>
              <a:rPr lang="en-US" sz="2000" dirty="0" err="1">
                <a:latin typeface="Tahoma" pitchFamily="34" charset="0"/>
              </a:rPr>
              <a:t>i</a:t>
            </a:r>
            <a:r>
              <a:rPr lang="en-US" sz="2000" dirty="0">
                <a:latin typeface="Tahoma" pitchFamily="34" charset="0"/>
              </a:rPr>
              <a:t>]&lt;q  </a:t>
            </a:r>
            <a:r>
              <a:rPr lang="en-US" sz="2000" dirty="0">
                <a:latin typeface="MT Symbol" pitchFamily="82" charset="2"/>
              </a:rPr>
              <a:t> </a:t>
            </a:r>
            <a:r>
              <a:rPr lang="en-US" sz="2000" dirty="0">
                <a:latin typeface="Tahoma" pitchFamily="34" charset="0"/>
              </a:rPr>
              <a:t>(</a:t>
            </a:r>
            <a:r>
              <a:rPr lang="en-US" sz="2000" dirty="0" err="1">
                <a:solidFill>
                  <a:srgbClr val="080808"/>
                </a:solidFill>
                <a:effectLst>
                  <a:outerShdw blurRad="38100" dist="38100" dir="2700000" algn="tl">
                    <a:srgbClr val="C0C0C0"/>
                  </a:outerShdw>
                </a:effectLst>
                <a:latin typeface="Tahoma" pitchFamily="34" charset="0"/>
              </a:rPr>
              <a:t>Ia</a:t>
            </a:r>
            <a:r>
              <a:rPr lang="en-US" sz="2000" dirty="0">
                <a:latin typeface="Tahoma" pitchFamily="34" charset="0"/>
              </a:rPr>
              <a:t>) </a:t>
            </a:r>
          </a:p>
          <a:p>
            <a:pPr marL="342900" indent="-342900" eaLnBrk="1" hangingPunct="1">
              <a:lnSpc>
                <a:spcPct val="120000"/>
              </a:lnSpc>
              <a:spcBef>
                <a:spcPct val="20000"/>
              </a:spcBef>
              <a:buClr>
                <a:schemeClr val="folHlink"/>
              </a:buClr>
              <a:buSzPct val="60000"/>
              <a:defRPr/>
            </a:pPr>
            <a:r>
              <a:rPr lang="en-US" sz="2000" dirty="0">
                <a:latin typeface="Tahoma" pitchFamily="34" charset="0"/>
              </a:rPr>
              <a:t>    </a:t>
            </a:r>
            <a:r>
              <a:rPr lang="en-US" sz="2000" dirty="0">
                <a:latin typeface="Symbol" pitchFamily="18" charset="2"/>
              </a:rPr>
              <a:t>"</a:t>
            </a:r>
            <a:r>
              <a:rPr lang="en-US" sz="2000" dirty="0" err="1">
                <a:latin typeface="Tahoma" pitchFamily="34" charset="0"/>
              </a:rPr>
              <a:t>i</a:t>
            </a:r>
            <a:r>
              <a:rPr lang="en-US" sz="2000" dirty="0" err="1">
                <a:latin typeface="Symbol" pitchFamily="18" charset="2"/>
              </a:rPr>
              <a:t>Î</a:t>
            </a:r>
            <a:r>
              <a:rPr lang="en-US" sz="2000" dirty="0">
                <a:latin typeface="Tahoma" pitchFamily="34" charset="0"/>
              </a:rPr>
              <a:t>[r+1..n]: A[</a:t>
            </a:r>
            <a:r>
              <a:rPr lang="en-US" sz="2000" dirty="0" err="1">
                <a:latin typeface="Tahoma" pitchFamily="34" charset="0"/>
              </a:rPr>
              <a:t>i</a:t>
            </a:r>
            <a:r>
              <a:rPr lang="en-US" sz="2000" dirty="0">
                <a:latin typeface="Tahoma" pitchFamily="34" charset="0"/>
              </a:rPr>
              <a:t>]&gt;q (</a:t>
            </a:r>
            <a:r>
              <a:rPr lang="en-US" sz="2000" dirty="0" err="1">
                <a:solidFill>
                  <a:srgbClr val="080808"/>
                </a:solidFill>
                <a:effectLst>
                  <a:outerShdw blurRad="38100" dist="38100" dir="2700000" algn="tl">
                    <a:srgbClr val="C0C0C0"/>
                  </a:outerShdw>
                </a:effectLst>
                <a:latin typeface="Tahoma" pitchFamily="34" charset="0"/>
              </a:rPr>
              <a:t>Ib</a:t>
            </a:r>
            <a:r>
              <a:rPr lang="en-US" sz="2000" dirty="0">
                <a:latin typeface="Tahoma" pitchFamily="34" charset="0"/>
              </a:rPr>
              <a:t>)</a:t>
            </a:r>
          </a:p>
        </p:txBody>
      </p:sp>
      <p:sp>
        <p:nvSpPr>
          <p:cNvPr id="8" name="Footer Placeholder 6">
            <a:extLst>
              <a:ext uri="{FF2B5EF4-FFF2-40B4-BE49-F238E27FC236}">
                <a16:creationId xmlns:a16="http://schemas.microsoft.com/office/drawing/2014/main" id="{EBAC6277-BE5F-4823-9EEC-38C624F61F00}"/>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52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523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5235">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52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autoUpdateAnimBg="0"/>
      <p:bldP spid="95237"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34A9BE90-4122-4720-AFEE-E246B2CD4BDE}" type="slidenum">
              <a:rPr lang="en-US" smtClean="0"/>
              <a:pPr/>
              <a:t>68</a:t>
            </a:fld>
            <a:endParaRPr lang="en-US"/>
          </a:p>
        </p:txBody>
      </p:sp>
      <p:sp>
        <p:nvSpPr>
          <p:cNvPr id="96258" name="Rectangle 2"/>
          <p:cNvSpPr>
            <a:spLocks noGrp="1" noChangeArrowheads="1"/>
          </p:cNvSpPr>
          <p:nvPr>
            <p:ph type="title"/>
          </p:nvPr>
        </p:nvSpPr>
        <p:spPr/>
        <p:txBody>
          <a:bodyPr/>
          <a:lstStyle/>
          <a:p>
            <a:pPr eaLnBrk="1" hangingPunct="1">
              <a:defRPr/>
            </a:pPr>
            <a:r>
              <a:rPr lang="en-US"/>
              <a:t>…Example: Binary Search</a:t>
            </a:r>
          </a:p>
        </p:txBody>
      </p:sp>
      <p:sp>
        <p:nvSpPr>
          <p:cNvPr id="96259" name="Rectangle 3"/>
          <p:cNvSpPr>
            <a:spLocks noGrp="1" noChangeArrowheads="1"/>
          </p:cNvSpPr>
          <p:nvPr>
            <p:ph type="body" idx="1"/>
          </p:nvPr>
        </p:nvSpPr>
        <p:spPr>
          <a:xfrm>
            <a:off x="522288" y="3883025"/>
            <a:ext cx="11334750" cy="2416175"/>
          </a:xfrm>
        </p:spPr>
        <p:txBody>
          <a:bodyPr/>
          <a:lstStyle/>
          <a:p>
            <a:pPr eaLnBrk="1" hangingPunct="1">
              <a:lnSpc>
                <a:spcPct val="90000"/>
              </a:lnSpc>
              <a:defRPr/>
            </a:pPr>
            <a:r>
              <a:rPr lang="en-US" sz="2400" b="1" dirty="0">
                <a:solidFill>
                  <a:srgbClr val="080808"/>
                </a:solidFill>
              </a:rPr>
              <a:t>Maintenance:</a:t>
            </a:r>
            <a:r>
              <a:rPr lang="en-US" sz="2400" dirty="0"/>
              <a:t> l, r, m = </a:t>
            </a:r>
            <a:r>
              <a:rPr lang="en-US" sz="2400" dirty="0">
                <a:latin typeface="Symbol" pitchFamily="18" charset="2"/>
              </a:rPr>
              <a:t>ë</a:t>
            </a:r>
            <a:r>
              <a:rPr lang="en-US" sz="2400" dirty="0"/>
              <a:t>(</a:t>
            </a:r>
            <a:r>
              <a:rPr lang="en-US" sz="2400" dirty="0" err="1"/>
              <a:t>l+r</a:t>
            </a:r>
            <a:r>
              <a:rPr lang="en-US" sz="2400" dirty="0"/>
              <a:t>)/2</a:t>
            </a:r>
            <a:r>
              <a:rPr lang="en-US" sz="2400" dirty="0">
                <a:latin typeface="Symbol" pitchFamily="18" charset="2"/>
              </a:rPr>
              <a:t>û</a:t>
            </a:r>
          </a:p>
          <a:p>
            <a:pPr eaLnBrk="1" hangingPunct="1">
              <a:lnSpc>
                <a:spcPct val="110000"/>
              </a:lnSpc>
              <a:defRPr/>
            </a:pPr>
            <a:r>
              <a:rPr lang="en-US" sz="2400" dirty="0"/>
              <a:t>A[m]!=q &amp; A[m]&gt;q, r=m-1, A sorted implies </a:t>
            </a:r>
            <a:br>
              <a:rPr lang="en-US" sz="2400" dirty="0"/>
            </a:br>
            <a:r>
              <a:rPr lang="en-US" sz="2400" dirty="0"/>
              <a:t>	</a:t>
            </a:r>
            <a:r>
              <a:rPr lang="en-US" sz="2400" dirty="0">
                <a:latin typeface="Symbol" pitchFamily="18" charset="2"/>
              </a:rPr>
              <a:t>"</a:t>
            </a:r>
            <a:r>
              <a:rPr lang="en-US" sz="2400" dirty="0" err="1"/>
              <a:t>k</a:t>
            </a:r>
            <a:r>
              <a:rPr lang="en-US" sz="2400" dirty="0" err="1">
                <a:latin typeface="Symbol" pitchFamily="18" charset="2"/>
              </a:rPr>
              <a:t>Î</a:t>
            </a:r>
            <a:r>
              <a:rPr lang="en-US" sz="2400" dirty="0"/>
              <a:t>[r+1..n]: A[k]&gt;q (</a:t>
            </a:r>
            <a:r>
              <a:rPr lang="en-US" sz="2400" dirty="0" err="1">
                <a:solidFill>
                  <a:srgbClr val="080808"/>
                </a:solidFill>
              </a:rPr>
              <a:t>Ib</a:t>
            </a:r>
            <a:r>
              <a:rPr lang="en-US" sz="2400" dirty="0"/>
              <a:t>)</a:t>
            </a:r>
          </a:p>
          <a:p>
            <a:pPr eaLnBrk="1" hangingPunct="1">
              <a:lnSpc>
                <a:spcPct val="110000"/>
              </a:lnSpc>
              <a:defRPr/>
            </a:pPr>
            <a:r>
              <a:rPr lang="en-US" sz="2400" dirty="0"/>
              <a:t>A[m]!=q &amp; A[m]&lt;q, l=m+1, A sorted implies </a:t>
            </a:r>
            <a:br>
              <a:rPr lang="en-US" sz="2400" dirty="0"/>
            </a:br>
            <a:r>
              <a:rPr lang="en-US" sz="2400" dirty="0"/>
              <a:t>	</a:t>
            </a:r>
            <a:r>
              <a:rPr lang="en-US" sz="2400" dirty="0">
                <a:latin typeface="Symbol" pitchFamily="18" charset="2"/>
              </a:rPr>
              <a:t>"</a:t>
            </a:r>
            <a:r>
              <a:rPr lang="en-US" sz="2400" dirty="0" err="1"/>
              <a:t>k</a:t>
            </a:r>
            <a:r>
              <a:rPr lang="en-US" sz="2400" dirty="0" err="1">
                <a:latin typeface="Symbol" pitchFamily="18" charset="2"/>
              </a:rPr>
              <a:t>Î</a:t>
            </a:r>
            <a:r>
              <a:rPr lang="en-US" sz="2400" dirty="0"/>
              <a:t>[1..l-1]: A[k]&lt;q (</a:t>
            </a:r>
            <a:r>
              <a:rPr lang="en-US" sz="2400" dirty="0" err="1">
                <a:solidFill>
                  <a:srgbClr val="080808"/>
                </a:solidFill>
              </a:rPr>
              <a:t>Ia</a:t>
            </a:r>
            <a:r>
              <a:rPr lang="en-US" sz="2400" dirty="0"/>
              <a:t>)</a:t>
            </a:r>
          </a:p>
          <a:p>
            <a:pPr eaLnBrk="1" hangingPunct="1">
              <a:lnSpc>
                <a:spcPct val="90000"/>
              </a:lnSpc>
              <a:defRPr/>
            </a:pPr>
            <a:endParaRPr lang="en-US" sz="2400" dirty="0"/>
          </a:p>
        </p:txBody>
      </p:sp>
      <p:sp>
        <p:nvSpPr>
          <p:cNvPr id="96260" name="Rectangle 4"/>
          <p:cNvSpPr>
            <a:spLocks noChangeArrowheads="1"/>
          </p:cNvSpPr>
          <p:nvPr/>
        </p:nvSpPr>
        <p:spPr bwMode="auto">
          <a:xfrm>
            <a:off x="360363" y="1638300"/>
            <a:ext cx="5310187" cy="2119313"/>
          </a:xfrm>
          <a:prstGeom prst="rect">
            <a:avLst/>
          </a:prstGeom>
          <a:noFill/>
          <a:ln w="9525">
            <a:noFill/>
            <a:miter lim="800000"/>
            <a:headEnd/>
            <a:tailEnd/>
          </a:ln>
          <a:effectLst/>
        </p:spPr>
        <p:txBody>
          <a:bodyPr/>
          <a:lstStyle/>
          <a:p>
            <a:pPr marL="342900" indent="-342900" eaLnBrk="1" hangingPunct="1">
              <a:spcBef>
                <a:spcPct val="20000"/>
              </a:spcBef>
              <a:buClr>
                <a:schemeClr val="folHlink"/>
              </a:buClr>
              <a:buSzPct val="60000"/>
              <a:buFont typeface="Wingdings" pitchFamily="2" charset="2"/>
              <a:buChar char="n"/>
              <a:defRPr/>
            </a:pPr>
            <a:r>
              <a:rPr lang="en-US" sz="2400" b="1">
                <a:solidFill>
                  <a:srgbClr val="080808"/>
                </a:solidFill>
                <a:effectLst>
                  <a:outerShdw blurRad="38100" dist="38100" dir="2700000" algn="tl">
                    <a:srgbClr val="C0C0C0"/>
                  </a:outerShdw>
                </a:effectLst>
                <a:latin typeface="Tahoma" pitchFamily="34" charset="0"/>
              </a:rPr>
              <a:t>Invariant</a:t>
            </a:r>
            <a:r>
              <a:rPr lang="en-US" sz="2400">
                <a:solidFill>
                  <a:srgbClr val="080808"/>
                </a:solidFill>
                <a:effectLst>
                  <a:outerShdw blurRad="38100" dist="38100" dir="2700000" algn="tl">
                    <a:srgbClr val="C0C0C0"/>
                  </a:outerShdw>
                </a:effectLst>
                <a:latin typeface="Tahoma" pitchFamily="34" charset="0"/>
              </a:rPr>
              <a:t>:</a:t>
            </a:r>
            <a:r>
              <a:rPr lang="en-US" sz="2400">
                <a:latin typeface="Tahoma" pitchFamily="34" charset="0"/>
              </a:rPr>
              <a:t> </a:t>
            </a:r>
            <a:br>
              <a:rPr lang="en-US" sz="2400" i="1">
                <a:latin typeface="Tahoma" pitchFamily="34" charset="0"/>
              </a:rPr>
            </a:br>
            <a:r>
              <a:rPr lang="en-US" sz="2400">
                <a:latin typeface="Symbol" pitchFamily="18" charset="2"/>
              </a:rPr>
              <a:t>"</a:t>
            </a:r>
            <a:r>
              <a:rPr lang="en-US" sz="2400">
                <a:latin typeface="Tahoma" pitchFamily="34" charset="0"/>
              </a:rPr>
              <a:t>i</a:t>
            </a:r>
            <a:r>
              <a:rPr lang="en-US" sz="2400">
                <a:latin typeface="Symbol" pitchFamily="18" charset="2"/>
              </a:rPr>
              <a:t>Î</a:t>
            </a:r>
            <a:r>
              <a:rPr lang="en-US" sz="2400">
                <a:latin typeface="Tahoma" pitchFamily="34" charset="0"/>
              </a:rPr>
              <a:t>[1..l-1]: A[i]&lt;q (</a:t>
            </a:r>
            <a:r>
              <a:rPr lang="en-US" sz="2400">
                <a:solidFill>
                  <a:srgbClr val="080808"/>
                </a:solidFill>
                <a:effectLst>
                  <a:outerShdw blurRad="38100" dist="38100" dir="2700000" algn="tl">
                    <a:srgbClr val="C0C0C0"/>
                  </a:outerShdw>
                </a:effectLst>
                <a:latin typeface="Tahoma" pitchFamily="34" charset="0"/>
              </a:rPr>
              <a:t>Ia</a:t>
            </a:r>
            <a:r>
              <a:rPr lang="en-US" sz="2400">
                <a:latin typeface="Tahoma" pitchFamily="34" charset="0"/>
              </a:rPr>
              <a:t>) </a:t>
            </a:r>
            <a:r>
              <a:rPr lang="en-US" sz="2400">
                <a:latin typeface="Symbol" pitchFamily="18" charset="2"/>
              </a:rPr>
              <a:t>"</a:t>
            </a:r>
            <a:r>
              <a:rPr lang="en-US" sz="2400">
                <a:latin typeface="Tahoma" pitchFamily="34" charset="0"/>
              </a:rPr>
              <a:t>i</a:t>
            </a:r>
            <a:r>
              <a:rPr lang="en-US" sz="2400">
                <a:latin typeface="Symbol" pitchFamily="18" charset="2"/>
              </a:rPr>
              <a:t>Î</a:t>
            </a:r>
            <a:r>
              <a:rPr lang="en-US" sz="2400">
                <a:latin typeface="Tahoma" pitchFamily="34" charset="0"/>
              </a:rPr>
              <a:t>[r+1..n]: A[i]&gt;q (</a:t>
            </a:r>
            <a:r>
              <a:rPr lang="en-US" sz="2400">
                <a:solidFill>
                  <a:srgbClr val="080808"/>
                </a:solidFill>
                <a:effectLst>
                  <a:outerShdw blurRad="38100" dist="38100" dir="2700000" algn="tl">
                    <a:srgbClr val="C0C0C0"/>
                  </a:outerShdw>
                </a:effectLst>
                <a:latin typeface="Tahoma" pitchFamily="34" charset="0"/>
              </a:rPr>
              <a:t>Ib</a:t>
            </a:r>
            <a:r>
              <a:rPr lang="en-US" sz="2400">
                <a:latin typeface="Tahoma" pitchFamily="34" charset="0"/>
              </a:rPr>
              <a:t>)</a:t>
            </a:r>
          </a:p>
        </p:txBody>
      </p:sp>
      <p:sp>
        <p:nvSpPr>
          <p:cNvPr id="76808" name="Text Box 5"/>
          <p:cNvSpPr txBox="1">
            <a:spLocks noChangeArrowheads="1"/>
          </p:cNvSpPr>
          <p:nvPr/>
        </p:nvSpPr>
        <p:spPr bwMode="auto">
          <a:xfrm>
            <a:off x="5954713" y="1384300"/>
            <a:ext cx="6088062" cy="2351088"/>
          </a:xfrm>
          <a:prstGeom prst="rect">
            <a:avLst/>
          </a:prstGeom>
          <a:solidFill>
            <a:schemeClr val="bg1"/>
          </a:solidFill>
          <a:ln w="12700">
            <a:solidFill>
              <a:srgbClr val="3333CC"/>
            </a:solidFill>
            <a:miter lim="800000"/>
            <a:headEnd/>
            <a:tailEnd/>
          </a:ln>
          <a:effectLst>
            <a:outerShdw dist="107763" dir="2700000" algn="ctr" rotWithShape="0">
              <a:schemeClr val="bg2"/>
            </a:outerShdw>
          </a:effectLst>
        </p:spPr>
        <p:txBody>
          <a:bodyPr/>
          <a:lstStyle/>
          <a:p>
            <a:pPr marL="342900" indent="-342900">
              <a:lnSpc>
                <a:spcPct val="90000"/>
              </a:lnSpc>
              <a:defRPr/>
            </a:pPr>
            <a:r>
              <a:rPr lang="en-US">
                <a:latin typeface="Courier New" pitchFamily="49" charset="0"/>
              </a:rPr>
              <a:t>l := 1</a:t>
            </a:r>
          </a:p>
          <a:p>
            <a:pPr marL="342900" indent="-342900">
              <a:lnSpc>
                <a:spcPct val="90000"/>
              </a:lnSpc>
              <a:defRPr/>
            </a:pPr>
            <a:r>
              <a:rPr lang="en-US">
                <a:latin typeface="Courier New" pitchFamily="49" charset="0"/>
              </a:rPr>
              <a:t>r := </a:t>
            </a:r>
            <a:r>
              <a:rPr lang="en-US" i="1">
                <a:latin typeface="Courier New" pitchFamily="49" charset="0"/>
              </a:rPr>
              <a:t>n</a:t>
            </a:r>
            <a:endParaRPr lang="en-US">
              <a:latin typeface="Courier New" pitchFamily="49" charset="0"/>
            </a:endParaRPr>
          </a:p>
          <a:p>
            <a:pPr marL="342900" indent="-342900">
              <a:lnSpc>
                <a:spcPct val="90000"/>
              </a:lnSpc>
              <a:defRPr/>
            </a:pPr>
            <a:r>
              <a:rPr lang="en-US" b="1">
                <a:latin typeface="Courier New" pitchFamily="49" charset="0"/>
              </a:rPr>
              <a:t>do</a:t>
            </a:r>
          </a:p>
          <a:p>
            <a:pPr marL="342900" indent="-342900">
              <a:lnSpc>
                <a:spcPct val="90000"/>
              </a:lnSpc>
              <a:defRPr/>
            </a:pPr>
            <a:r>
              <a:rPr lang="en-US" b="1">
                <a:latin typeface="Courier New" pitchFamily="49" charset="0"/>
              </a:rPr>
              <a:t>  </a:t>
            </a:r>
            <a:r>
              <a:rPr lang="en-US">
                <a:latin typeface="Courier New" pitchFamily="49" charset="0"/>
              </a:rPr>
              <a:t>m := </a:t>
            </a:r>
            <a:r>
              <a:rPr lang="en-US">
                <a:latin typeface="Symbol" pitchFamily="18" charset="2"/>
              </a:rPr>
              <a:t>ë</a:t>
            </a:r>
            <a:r>
              <a:rPr lang="en-US">
                <a:latin typeface="Courier New" pitchFamily="49" charset="0"/>
              </a:rPr>
              <a:t>(l+r)/2</a:t>
            </a:r>
            <a:r>
              <a:rPr lang="en-US">
                <a:latin typeface="Symbol" pitchFamily="18" charset="2"/>
              </a:rPr>
              <a:t>û</a:t>
            </a:r>
            <a:endParaRPr lang="en-US">
              <a:latin typeface="Courier New" pitchFamily="49" charset="0"/>
            </a:endParaRPr>
          </a:p>
          <a:p>
            <a:pPr marL="342900" indent="-342900">
              <a:lnSpc>
                <a:spcPct val="90000"/>
              </a:lnSpc>
              <a:defRPr/>
            </a:pPr>
            <a:r>
              <a:rPr lang="en-US">
                <a:latin typeface="Courier New" pitchFamily="49" charset="0"/>
              </a:rPr>
              <a:t>  </a:t>
            </a:r>
            <a:r>
              <a:rPr lang="en-US" b="1">
                <a:latin typeface="Courier New" pitchFamily="49" charset="0"/>
              </a:rPr>
              <a:t>if </a:t>
            </a:r>
            <a:r>
              <a:rPr lang="en-US">
                <a:latin typeface="Courier New" pitchFamily="49" charset="0"/>
              </a:rPr>
              <a:t>A[m] = q </a:t>
            </a:r>
            <a:r>
              <a:rPr lang="en-US" b="1">
                <a:latin typeface="Courier New" pitchFamily="49" charset="0"/>
              </a:rPr>
              <a:t>then</a:t>
            </a:r>
            <a:r>
              <a:rPr lang="en-US">
                <a:latin typeface="Courier New" pitchFamily="49" charset="0"/>
              </a:rPr>
              <a:t> </a:t>
            </a:r>
            <a:r>
              <a:rPr lang="en-US" b="1">
                <a:latin typeface="Courier New" pitchFamily="49" charset="0"/>
              </a:rPr>
              <a:t>return </a:t>
            </a:r>
            <a:r>
              <a:rPr lang="en-US">
                <a:latin typeface="Courier New" pitchFamily="49" charset="0"/>
              </a:rPr>
              <a:t>m</a:t>
            </a:r>
          </a:p>
          <a:p>
            <a:pPr marL="342900" indent="-342900">
              <a:lnSpc>
                <a:spcPct val="90000"/>
              </a:lnSpc>
              <a:defRPr/>
            </a:pPr>
            <a:r>
              <a:rPr lang="en-US">
                <a:latin typeface="Courier New" pitchFamily="49" charset="0"/>
              </a:rPr>
              <a:t>  </a:t>
            </a:r>
            <a:r>
              <a:rPr lang="en-US" b="1">
                <a:latin typeface="Courier New" pitchFamily="49" charset="0"/>
              </a:rPr>
              <a:t>else if </a:t>
            </a:r>
            <a:r>
              <a:rPr lang="en-US">
                <a:latin typeface="Courier New" pitchFamily="49" charset="0"/>
              </a:rPr>
              <a:t>A[m] &gt; q </a:t>
            </a:r>
            <a:r>
              <a:rPr lang="en-US" b="1">
                <a:latin typeface="Courier New" pitchFamily="49" charset="0"/>
              </a:rPr>
              <a:t>then </a:t>
            </a:r>
            <a:r>
              <a:rPr lang="en-US">
                <a:latin typeface="Courier New" pitchFamily="49" charset="0"/>
              </a:rPr>
              <a:t>r := m-1</a:t>
            </a:r>
          </a:p>
          <a:p>
            <a:pPr marL="342900" indent="-342900">
              <a:lnSpc>
                <a:spcPct val="90000"/>
              </a:lnSpc>
              <a:defRPr/>
            </a:pPr>
            <a:r>
              <a:rPr lang="en-US">
                <a:latin typeface="Courier New" pitchFamily="49" charset="0"/>
              </a:rPr>
              <a:t>  </a:t>
            </a:r>
            <a:r>
              <a:rPr lang="en-US" b="1">
                <a:latin typeface="Courier New" pitchFamily="49" charset="0"/>
              </a:rPr>
              <a:t>else </a:t>
            </a:r>
            <a:r>
              <a:rPr lang="en-US">
                <a:latin typeface="Courier New" pitchFamily="49" charset="0"/>
              </a:rPr>
              <a:t>l := m+1 </a:t>
            </a:r>
            <a:endParaRPr lang="en-US" b="1">
              <a:latin typeface="Courier New" pitchFamily="49" charset="0"/>
            </a:endParaRPr>
          </a:p>
          <a:p>
            <a:pPr marL="342900" indent="-342900">
              <a:lnSpc>
                <a:spcPct val="90000"/>
              </a:lnSpc>
              <a:defRPr/>
            </a:pPr>
            <a:r>
              <a:rPr lang="en-US" b="1">
                <a:latin typeface="Courier New" pitchFamily="49" charset="0"/>
              </a:rPr>
              <a:t>while </a:t>
            </a:r>
            <a:r>
              <a:rPr lang="en-GB">
                <a:latin typeface="Courier New" pitchFamily="49" charset="0"/>
              </a:rPr>
              <a:t>l &lt;= r</a:t>
            </a:r>
          </a:p>
          <a:p>
            <a:pPr marL="342900" indent="-342900">
              <a:lnSpc>
                <a:spcPct val="90000"/>
              </a:lnSpc>
              <a:defRPr/>
            </a:pPr>
            <a:r>
              <a:rPr lang="en-GB" b="1">
                <a:latin typeface="Courier New" pitchFamily="49" charset="0"/>
              </a:rPr>
              <a:t>return </a:t>
            </a:r>
            <a:r>
              <a:rPr lang="en-GB" i="1">
                <a:latin typeface="Courier New" pitchFamily="49" charset="0"/>
              </a:rPr>
              <a:t>NIL</a:t>
            </a:r>
          </a:p>
        </p:txBody>
      </p:sp>
      <p:sp>
        <p:nvSpPr>
          <p:cNvPr id="8" name="Footer Placeholder 6">
            <a:extLst>
              <a:ext uri="{FF2B5EF4-FFF2-40B4-BE49-F238E27FC236}">
                <a16:creationId xmlns:a16="http://schemas.microsoft.com/office/drawing/2014/main" id="{DBF6D8E6-8395-4D13-B20F-39C204F36688}"/>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62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62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93B16B6D-2F44-4179-8E48-0A8B197B416B}" type="slidenum">
              <a:rPr lang="en-US" smtClean="0"/>
              <a:pPr/>
              <a:t>69</a:t>
            </a:fld>
            <a:endParaRPr lang="en-US"/>
          </a:p>
        </p:txBody>
      </p:sp>
      <p:sp>
        <p:nvSpPr>
          <p:cNvPr id="97282" name="Rectangle 2"/>
          <p:cNvSpPr>
            <a:spLocks noGrp="1" noChangeArrowheads="1"/>
          </p:cNvSpPr>
          <p:nvPr>
            <p:ph type="title"/>
          </p:nvPr>
        </p:nvSpPr>
        <p:spPr/>
        <p:txBody>
          <a:bodyPr/>
          <a:lstStyle/>
          <a:p>
            <a:pPr eaLnBrk="1" hangingPunct="1">
              <a:defRPr/>
            </a:pPr>
            <a:r>
              <a:rPr lang="en-US" dirty="0"/>
              <a:t>…Example: Binary Search</a:t>
            </a:r>
          </a:p>
        </p:txBody>
      </p:sp>
      <p:sp>
        <p:nvSpPr>
          <p:cNvPr id="97283" name="Rectangle 3"/>
          <p:cNvSpPr>
            <a:spLocks noGrp="1" noChangeArrowheads="1"/>
          </p:cNvSpPr>
          <p:nvPr>
            <p:ph type="body" idx="1"/>
          </p:nvPr>
        </p:nvSpPr>
        <p:spPr>
          <a:xfrm>
            <a:off x="522288" y="3883025"/>
            <a:ext cx="11141075" cy="2447925"/>
          </a:xfrm>
        </p:spPr>
        <p:txBody>
          <a:bodyPr/>
          <a:lstStyle/>
          <a:p>
            <a:pPr eaLnBrk="1" hangingPunct="1">
              <a:lnSpc>
                <a:spcPct val="80000"/>
              </a:lnSpc>
              <a:defRPr/>
            </a:pPr>
            <a:r>
              <a:rPr lang="en-US" sz="2800" b="1">
                <a:solidFill>
                  <a:srgbClr val="080808"/>
                </a:solidFill>
              </a:rPr>
              <a:t>Termination:</a:t>
            </a:r>
            <a:r>
              <a:rPr lang="en-US" sz="2800"/>
              <a:t> l, r, l&lt;=r</a:t>
            </a:r>
          </a:p>
          <a:p>
            <a:pPr eaLnBrk="1" hangingPunct="1">
              <a:lnSpc>
                <a:spcPct val="80000"/>
              </a:lnSpc>
              <a:defRPr/>
            </a:pPr>
            <a:r>
              <a:rPr lang="en-US" sz="2800"/>
              <a:t>Two cases:</a:t>
            </a:r>
          </a:p>
          <a:p>
            <a:pPr lvl="1" eaLnBrk="1" hangingPunct="1">
              <a:lnSpc>
                <a:spcPct val="80000"/>
              </a:lnSpc>
              <a:defRPr/>
            </a:pPr>
            <a:r>
              <a:rPr lang="en-US" sz="2400"/>
              <a:t>l:=m+1 we get </a:t>
            </a:r>
            <a:r>
              <a:rPr lang="en-US" sz="2400">
                <a:latin typeface="Symbol" pitchFamily="18" charset="2"/>
              </a:rPr>
              <a:t>ë</a:t>
            </a:r>
            <a:r>
              <a:rPr lang="en-US" sz="2400"/>
              <a:t>(l+r)/2</a:t>
            </a:r>
            <a:r>
              <a:rPr lang="en-US" sz="2400">
                <a:latin typeface="Symbol" pitchFamily="18" charset="2"/>
              </a:rPr>
              <a:t>û</a:t>
            </a:r>
            <a:r>
              <a:rPr lang="en-US" sz="2400">
                <a:latin typeface="MT Symbol" pitchFamily="82" charset="2"/>
              </a:rPr>
              <a:t> </a:t>
            </a:r>
            <a:r>
              <a:rPr lang="en-US" sz="2400"/>
              <a:t>+1 &gt; l</a:t>
            </a:r>
          </a:p>
          <a:p>
            <a:pPr lvl="1" eaLnBrk="1" hangingPunct="1">
              <a:lnSpc>
                <a:spcPct val="80000"/>
              </a:lnSpc>
              <a:defRPr/>
            </a:pPr>
            <a:r>
              <a:rPr lang="en-US" sz="2400"/>
              <a:t>r:=m-1 we get </a:t>
            </a:r>
            <a:r>
              <a:rPr lang="en-US" sz="2400">
                <a:latin typeface="Symbol" pitchFamily="18" charset="2"/>
              </a:rPr>
              <a:t>ë</a:t>
            </a:r>
            <a:r>
              <a:rPr lang="en-US" sz="2400"/>
              <a:t>(l+r)/2</a:t>
            </a:r>
            <a:r>
              <a:rPr lang="en-US" sz="2400">
                <a:latin typeface="Symbol" pitchFamily="18" charset="2"/>
              </a:rPr>
              <a:t>û</a:t>
            </a:r>
            <a:r>
              <a:rPr lang="en-US" sz="2400">
                <a:latin typeface="MT Symbol" pitchFamily="82" charset="2"/>
              </a:rPr>
              <a:t> </a:t>
            </a:r>
            <a:r>
              <a:rPr lang="en-US" sz="2400"/>
              <a:t>-1 &lt; r</a:t>
            </a:r>
          </a:p>
          <a:p>
            <a:pPr eaLnBrk="1" hangingPunct="1">
              <a:lnSpc>
                <a:spcPct val="80000"/>
              </a:lnSpc>
              <a:defRPr/>
            </a:pPr>
            <a:r>
              <a:rPr lang="en-US" sz="2800"/>
              <a:t>The range gets smaller during each iteration and the loop will terminate when l&lt;=r no longer holds.</a:t>
            </a:r>
            <a:endParaRPr lang="en-US" sz="2800" i="1"/>
          </a:p>
        </p:txBody>
      </p:sp>
      <p:sp>
        <p:nvSpPr>
          <p:cNvPr id="97284" name="Rectangle 4"/>
          <p:cNvSpPr>
            <a:spLocks noChangeArrowheads="1"/>
          </p:cNvSpPr>
          <p:nvPr/>
        </p:nvSpPr>
        <p:spPr bwMode="auto">
          <a:xfrm>
            <a:off x="457200" y="1638300"/>
            <a:ext cx="5254625" cy="2119313"/>
          </a:xfrm>
          <a:prstGeom prst="rect">
            <a:avLst/>
          </a:prstGeom>
          <a:noFill/>
          <a:ln w="9525">
            <a:noFill/>
            <a:miter lim="800000"/>
            <a:headEnd/>
            <a:tailEnd/>
          </a:ln>
          <a:effectLst/>
        </p:spPr>
        <p:txBody>
          <a:bodyPr/>
          <a:lstStyle/>
          <a:p>
            <a:pPr marL="342900" indent="-342900" eaLnBrk="1" hangingPunct="1">
              <a:spcBef>
                <a:spcPct val="20000"/>
              </a:spcBef>
              <a:buClr>
                <a:schemeClr val="folHlink"/>
              </a:buClr>
              <a:buSzPct val="60000"/>
              <a:buFont typeface="Wingdings" pitchFamily="2" charset="2"/>
              <a:buChar char="n"/>
              <a:defRPr/>
            </a:pPr>
            <a:r>
              <a:rPr lang="en-US" sz="2400" b="1">
                <a:solidFill>
                  <a:srgbClr val="080808"/>
                </a:solidFill>
                <a:effectLst>
                  <a:outerShdw blurRad="38100" dist="38100" dir="2700000" algn="tl">
                    <a:srgbClr val="C0C0C0"/>
                  </a:outerShdw>
                </a:effectLst>
                <a:latin typeface="Tahoma" pitchFamily="34" charset="0"/>
              </a:rPr>
              <a:t>Invariant:</a:t>
            </a:r>
            <a:r>
              <a:rPr lang="en-US" sz="2400">
                <a:latin typeface="Tahoma" pitchFamily="34" charset="0"/>
              </a:rPr>
              <a:t> </a:t>
            </a:r>
            <a:br>
              <a:rPr lang="en-US" sz="2400" i="1">
                <a:latin typeface="Tahoma" pitchFamily="34" charset="0"/>
              </a:rPr>
            </a:br>
            <a:r>
              <a:rPr lang="en-US" sz="2400">
                <a:latin typeface="Symbol" pitchFamily="18" charset="2"/>
              </a:rPr>
              <a:t>"</a:t>
            </a:r>
            <a:r>
              <a:rPr lang="en-US" sz="2400">
                <a:latin typeface="Tahoma" pitchFamily="34" charset="0"/>
              </a:rPr>
              <a:t>i</a:t>
            </a:r>
            <a:r>
              <a:rPr lang="en-US" sz="2400">
                <a:latin typeface="Symbol" pitchFamily="18" charset="2"/>
              </a:rPr>
              <a:t>Î</a:t>
            </a:r>
            <a:r>
              <a:rPr lang="en-US" sz="2400">
                <a:latin typeface="Tahoma" pitchFamily="34" charset="0"/>
              </a:rPr>
              <a:t>[1..l-1]: A[i]&lt;q</a:t>
            </a:r>
            <a:r>
              <a:rPr lang="en-US" sz="2400">
                <a:latin typeface="MT Symbol" pitchFamily="82" charset="2"/>
              </a:rPr>
              <a:t> </a:t>
            </a:r>
            <a:r>
              <a:rPr lang="en-US" sz="2400">
                <a:latin typeface="Tahoma" pitchFamily="34" charset="0"/>
              </a:rPr>
              <a:t>(</a:t>
            </a:r>
            <a:r>
              <a:rPr lang="en-US" sz="2400">
                <a:solidFill>
                  <a:srgbClr val="080808"/>
                </a:solidFill>
                <a:effectLst>
                  <a:outerShdw blurRad="38100" dist="38100" dir="2700000" algn="tl">
                    <a:srgbClr val="C0C0C0"/>
                  </a:outerShdw>
                </a:effectLst>
                <a:latin typeface="Tahoma" pitchFamily="34" charset="0"/>
              </a:rPr>
              <a:t>Ia</a:t>
            </a:r>
            <a:r>
              <a:rPr lang="en-US" sz="2400">
                <a:latin typeface="Tahoma" pitchFamily="34" charset="0"/>
              </a:rPr>
              <a:t>) </a:t>
            </a:r>
            <a:r>
              <a:rPr lang="en-US" sz="2400">
                <a:latin typeface="Symbol" pitchFamily="18" charset="2"/>
              </a:rPr>
              <a:t>"</a:t>
            </a:r>
            <a:r>
              <a:rPr lang="en-US" sz="2400">
                <a:latin typeface="Tahoma" pitchFamily="34" charset="0"/>
              </a:rPr>
              <a:t>i</a:t>
            </a:r>
            <a:r>
              <a:rPr lang="en-US" sz="2400">
                <a:latin typeface="Symbol" pitchFamily="18" charset="2"/>
              </a:rPr>
              <a:t>Î</a:t>
            </a:r>
            <a:r>
              <a:rPr lang="en-US" sz="2400">
                <a:latin typeface="Tahoma" pitchFamily="34" charset="0"/>
              </a:rPr>
              <a:t>[r+1..n]: A[i]&gt;q (</a:t>
            </a:r>
            <a:r>
              <a:rPr lang="en-US" sz="2400">
                <a:solidFill>
                  <a:srgbClr val="080808"/>
                </a:solidFill>
                <a:effectLst>
                  <a:outerShdw blurRad="38100" dist="38100" dir="2700000" algn="tl">
                    <a:srgbClr val="C0C0C0"/>
                  </a:outerShdw>
                </a:effectLst>
                <a:latin typeface="Tahoma" pitchFamily="34" charset="0"/>
              </a:rPr>
              <a:t>Ib</a:t>
            </a:r>
            <a:r>
              <a:rPr lang="en-US" sz="2400">
                <a:latin typeface="Tahoma" pitchFamily="34" charset="0"/>
              </a:rPr>
              <a:t>)</a:t>
            </a:r>
          </a:p>
        </p:txBody>
      </p:sp>
      <p:sp>
        <p:nvSpPr>
          <p:cNvPr id="77832" name="Text Box 5"/>
          <p:cNvSpPr txBox="1">
            <a:spLocks noChangeArrowheads="1"/>
          </p:cNvSpPr>
          <p:nvPr/>
        </p:nvSpPr>
        <p:spPr bwMode="auto">
          <a:xfrm>
            <a:off x="5807075" y="1555750"/>
            <a:ext cx="6107113" cy="2351088"/>
          </a:xfrm>
          <a:prstGeom prst="rect">
            <a:avLst/>
          </a:prstGeom>
          <a:solidFill>
            <a:schemeClr val="bg1"/>
          </a:solidFill>
          <a:ln w="12700">
            <a:solidFill>
              <a:srgbClr val="3333CC"/>
            </a:solidFill>
            <a:miter lim="800000"/>
            <a:headEnd/>
            <a:tailEnd/>
          </a:ln>
          <a:effectLst>
            <a:outerShdw dist="107763" dir="2700000" algn="ctr" rotWithShape="0">
              <a:schemeClr val="bg2"/>
            </a:outerShdw>
          </a:effectLst>
        </p:spPr>
        <p:txBody>
          <a:bodyPr/>
          <a:lstStyle/>
          <a:p>
            <a:pPr marL="342900" indent="-342900">
              <a:lnSpc>
                <a:spcPct val="90000"/>
              </a:lnSpc>
              <a:defRPr/>
            </a:pPr>
            <a:r>
              <a:rPr lang="en-US">
                <a:latin typeface="Courier New" pitchFamily="49" charset="0"/>
              </a:rPr>
              <a:t>l := 1</a:t>
            </a:r>
          </a:p>
          <a:p>
            <a:pPr marL="342900" indent="-342900">
              <a:lnSpc>
                <a:spcPct val="90000"/>
              </a:lnSpc>
              <a:defRPr/>
            </a:pPr>
            <a:r>
              <a:rPr lang="en-US">
                <a:latin typeface="Courier New" pitchFamily="49" charset="0"/>
              </a:rPr>
              <a:t>r := </a:t>
            </a:r>
            <a:r>
              <a:rPr lang="en-US" i="1">
                <a:latin typeface="Courier New" pitchFamily="49" charset="0"/>
              </a:rPr>
              <a:t>n</a:t>
            </a:r>
            <a:endParaRPr lang="en-US">
              <a:latin typeface="Courier New" pitchFamily="49" charset="0"/>
            </a:endParaRPr>
          </a:p>
          <a:p>
            <a:pPr marL="342900" indent="-342900">
              <a:lnSpc>
                <a:spcPct val="90000"/>
              </a:lnSpc>
              <a:defRPr/>
            </a:pPr>
            <a:r>
              <a:rPr lang="en-US" b="1">
                <a:latin typeface="Courier New" pitchFamily="49" charset="0"/>
              </a:rPr>
              <a:t>do</a:t>
            </a:r>
          </a:p>
          <a:p>
            <a:pPr marL="342900" indent="-342900">
              <a:lnSpc>
                <a:spcPct val="90000"/>
              </a:lnSpc>
              <a:defRPr/>
            </a:pPr>
            <a:r>
              <a:rPr lang="en-US" b="1">
                <a:latin typeface="Courier New" pitchFamily="49" charset="0"/>
              </a:rPr>
              <a:t>  </a:t>
            </a:r>
            <a:r>
              <a:rPr lang="en-US">
                <a:latin typeface="Courier New" pitchFamily="49" charset="0"/>
              </a:rPr>
              <a:t>m := </a:t>
            </a:r>
            <a:r>
              <a:rPr lang="en-US">
                <a:latin typeface="Symbol" pitchFamily="18" charset="2"/>
              </a:rPr>
              <a:t>ë</a:t>
            </a:r>
            <a:r>
              <a:rPr lang="en-US">
                <a:latin typeface="Courier New" pitchFamily="49" charset="0"/>
              </a:rPr>
              <a:t>(l+r)/2</a:t>
            </a:r>
            <a:r>
              <a:rPr lang="en-US">
                <a:latin typeface="Symbol" pitchFamily="18" charset="2"/>
              </a:rPr>
              <a:t>û</a:t>
            </a:r>
            <a:endParaRPr lang="en-US">
              <a:latin typeface="Courier New" pitchFamily="49" charset="0"/>
            </a:endParaRPr>
          </a:p>
          <a:p>
            <a:pPr marL="342900" indent="-342900">
              <a:lnSpc>
                <a:spcPct val="90000"/>
              </a:lnSpc>
              <a:defRPr/>
            </a:pPr>
            <a:r>
              <a:rPr lang="en-US">
                <a:latin typeface="Courier New" pitchFamily="49" charset="0"/>
              </a:rPr>
              <a:t>  </a:t>
            </a:r>
            <a:r>
              <a:rPr lang="en-US" b="1">
                <a:latin typeface="Courier New" pitchFamily="49" charset="0"/>
              </a:rPr>
              <a:t>if </a:t>
            </a:r>
            <a:r>
              <a:rPr lang="en-US">
                <a:latin typeface="Courier New" pitchFamily="49" charset="0"/>
              </a:rPr>
              <a:t>A[m] = q </a:t>
            </a:r>
            <a:r>
              <a:rPr lang="en-US" b="1">
                <a:latin typeface="Courier New" pitchFamily="49" charset="0"/>
              </a:rPr>
              <a:t>then</a:t>
            </a:r>
            <a:r>
              <a:rPr lang="en-US">
                <a:latin typeface="Courier New" pitchFamily="49" charset="0"/>
              </a:rPr>
              <a:t> </a:t>
            </a:r>
            <a:r>
              <a:rPr lang="en-US" b="1">
                <a:latin typeface="Courier New" pitchFamily="49" charset="0"/>
              </a:rPr>
              <a:t>return </a:t>
            </a:r>
            <a:r>
              <a:rPr lang="en-US">
                <a:latin typeface="Courier New" pitchFamily="49" charset="0"/>
              </a:rPr>
              <a:t>m</a:t>
            </a:r>
          </a:p>
          <a:p>
            <a:pPr marL="342900" indent="-342900">
              <a:lnSpc>
                <a:spcPct val="90000"/>
              </a:lnSpc>
              <a:defRPr/>
            </a:pPr>
            <a:r>
              <a:rPr lang="en-US">
                <a:latin typeface="Courier New" pitchFamily="49" charset="0"/>
              </a:rPr>
              <a:t>  </a:t>
            </a:r>
            <a:r>
              <a:rPr lang="en-US" b="1">
                <a:latin typeface="Courier New" pitchFamily="49" charset="0"/>
              </a:rPr>
              <a:t>else if </a:t>
            </a:r>
            <a:r>
              <a:rPr lang="en-US">
                <a:latin typeface="Courier New" pitchFamily="49" charset="0"/>
              </a:rPr>
              <a:t>A[m] &gt; q </a:t>
            </a:r>
            <a:r>
              <a:rPr lang="en-US" b="1">
                <a:latin typeface="Courier New" pitchFamily="49" charset="0"/>
              </a:rPr>
              <a:t>then </a:t>
            </a:r>
            <a:r>
              <a:rPr lang="en-US">
                <a:latin typeface="Courier New" pitchFamily="49" charset="0"/>
              </a:rPr>
              <a:t>r := m-1</a:t>
            </a:r>
          </a:p>
          <a:p>
            <a:pPr marL="342900" indent="-342900">
              <a:lnSpc>
                <a:spcPct val="90000"/>
              </a:lnSpc>
              <a:defRPr/>
            </a:pPr>
            <a:r>
              <a:rPr lang="en-US">
                <a:latin typeface="Courier New" pitchFamily="49" charset="0"/>
              </a:rPr>
              <a:t>  </a:t>
            </a:r>
            <a:r>
              <a:rPr lang="en-US" b="1">
                <a:latin typeface="Courier New" pitchFamily="49" charset="0"/>
              </a:rPr>
              <a:t>else </a:t>
            </a:r>
            <a:r>
              <a:rPr lang="en-US">
                <a:latin typeface="Courier New" pitchFamily="49" charset="0"/>
              </a:rPr>
              <a:t>l := m+1 </a:t>
            </a:r>
            <a:endParaRPr lang="en-US" b="1">
              <a:latin typeface="Courier New" pitchFamily="49" charset="0"/>
            </a:endParaRPr>
          </a:p>
          <a:p>
            <a:pPr marL="342900" indent="-342900">
              <a:lnSpc>
                <a:spcPct val="90000"/>
              </a:lnSpc>
              <a:defRPr/>
            </a:pPr>
            <a:r>
              <a:rPr lang="en-US" b="1">
                <a:latin typeface="Courier New" pitchFamily="49" charset="0"/>
              </a:rPr>
              <a:t>while </a:t>
            </a:r>
            <a:r>
              <a:rPr lang="en-GB">
                <a:latin typeface="Courier New" pitchFamily="49" charset="0"/>
              </a:rPr>
              <a:t>l &lt;= r</a:t>
            </a:r>
          </a:p>
          <a:p>
            <a:pPr marL="342900" indent="-342900">
              <a:lnSpc>
                <a:spcPct val="90000"/>
              </a:lnSpc>
              <a:defRPr/>
            </a:pPr>
            <a:r>
              <a:rPr lang="en-GB" b="1">
                <a:latin typeface="Courier New" pitchFamily="49" charset="0"/>
              </a:rPr>
              <a:t>return </a:t>
            </a:r>
            <a:r>
              <a:rPr lang="en-GB" i="1">
                <a:latin typeface="Courier New" pitchFamily="49" charset="0"/>
              </a:rPr>
              <a:t>NIL</a:t>
            </a:r>
          </a:p>
        </p:txBody>
      </p:sp>
      <p:sp>
        <p:nvSpPr>
          <p:cNvPr id="8" name="Footer Placeholder 6">
            <a:extLst>
              <a:ext uri="{FF2B5EF4-FFF2-40B4-BE49-F238E27FC236}">
                <a16:creationId xmlns:a16="http://schemas.microsoft.com/office/drawing/2014/main" id="{3EFD428B-142D-4AEF-A049-02E90865E7F6}"/>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28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72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728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72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Course Objectives</a:t>
            </a:r>
          </a:p>
        </p:txBody>
      </p:sp>
      <p:sp>
        <p:nvSpPr>
          <p:cNvPr id="3" name="Content Placeholder 2"/>
          <p:cNvSpPr>
            <a:spLocks noGrp="1"/>
          </p:cNvSpPr>
          <p:nvPr>
            <p:ph idx="1"/>
          </p:nvPr>
        </p:nvSpPr>
        <p:spPr>
          <a:xfrm>
            <a:off x="0" y="914400"/>
            <a:ext cx="12188825" cy="5334000"/>
          </a:xfrm>
        </p:spPr>
        <p:txBody>
          <a:bodyPr/>
          <a:lstStyle/>
          <a:p>
            <a:pPr algn="just">
              <a:defRPr/>
            </a:pPr>
            <a:r>
              <a:rPr lang="en-US" dirty="0"/>
              <a:t>The objective of this course is to teach how we can compare algorithms, the complexity analysis of time and space, effective data structure for solving difficult problems and implementation of different algorithms with the practical examples. </a:t>
            </a:r>
          </a:p>
          <a:p>
            <a:pPr algn="just">
              <a:defRPr/>
            </a:pPr>
            <a:endParaRPr lang="en-US" dirty="0"/>
          </a:p>
          <a:p>
            <a:pPr algn="just">
              <a:defRPr/>
            </a:pPr>
            <a:r>
              <a:rPr lang="en-US" dirty="0"/>
              <a:t>The purpose of the course is </a:t>
            </a:r>
          </a:p>
          <a:p>
            <a:pPr lvl="1" algn="just">
              <a:defRPr/>
            </a:pPr>
            <a:r>
              <a:rPr lang="en-US" dirty="0"/>
              <a:t>a) to raise your level of sophistication in thinking about the design and analysis of algorithms; </a:t>
            </a:r>
          </a:p>
          <a:p>
            <a:pPr lvl="1" algn="just">
              <a:defRPr/>
            </a:pPr>
            <a:r>
              <a:rPr lang="en-US" dirty="0"/>
              <a:t>b) learn some of the classic algorithms and recent improvements;</a:t>
            </a:r>
          </a:p>
          <a:p>
            <a:pPr lvl="1" algn="just">
              <a:defRPr/>
            </a:pPr>
            <a:r>
              <a:rPr lang="en-US" dirty="0"/>
              <a:t>c) exercise your creativity in designing algorithms. </a:t>
            </a:r>
          </a:p>
        </p:txBody>
      </p:sp>
      <p:sp>
        <p:nvSpPr>
          <p:cNvPr id="15366"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60AA4103-C416-4F12-87D8-78FDCC691367}" type="slidenum">
              <a:rPr lang="en-US" smtClean="0"/>
              <a:pPr/>
              <a:t>7</a:t>
            </a:fld>
            <a:endParaRPr lang="en-US"/>
          </a:p>
        </p:txBody>
      </p:sp>
      <p:sp>
        <p:nvSpPr>
          <p:cNvPr id="6" name="Footer Placeholder 6">
            <a:extLst>
              <a:ext uri="{FF2B5EF4-FFF2-40B4-BE49-F238E27FC236}">
                <a16:creationId xmlns:a16="http://schemas.microsoft.com/office/drawing/2014/main" id="{9DF4F280-1844-46E1-9BDD-A8436827BD5E}"/>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79413" y="0"/>
            <a:ext cx="10912475" cy="769938"/>
          </a:xfrm>
          <a:prstGeom prst="rect">
            <a:avLst/>
          </a:prstGeom>
        </p:spPr>
        <p:txBody>
          <a:bodyPr wrap="none">
            <a:spAutoFit/>
          </a:bodyPr>
          <a:lstStyle/>
          <a:p>
            <a:pPr>
              <a:defRPr/>
            </a:pPr>
            <a:r>
              <a:rPr lang="en-US" sz="4400" b="1" dirty="0">
                <a:latin typeface="+mj-lt"/>
              </a:rPr>
              <a:t>Growth Rates and Dominance Relations</a:t>
            </a:r>
            <a:endParaRPr lang="en-US" sz="4400" dirty="0">
              <a:latin typeface="+mj-lt"/>
            </a:endParaRPr>
          </a:p>
        </p:txBody>
      </p:sp>
      <p:pic>
        <p:nvPicPr>
          <p:cNvPr id="74755" name="Picture 2"/>
          <p:cNvPicPr>
            <a:picLocks noChangeAspect="1" noChangeArrowheads="1"/>
          </p:cNvPicPr>
          <p:nvPr/>
        </p:nvPicPr>
        <p:blipFill>
          <a:blip r:embed="rId2"/>
          <a:srcRect/>
          <a:stretch>
            <a:fillRect/>
          </a:stretch>
        </p:blipFill>
        <p:spPr bwMode="auto">
          <a:xfrm>
            <a:off x="303213" y="838200"/>
            <a:ext cx="11880850" cy="4724400"/>
          </a:xfrm>
          <a:prstGeom prst="rect">
            <a:avLst/>
          </a:prstGeom>
          <a:noFill/>
          <a:ln w="9525">
            <a:noFill/>
            <a:miter lim="800000"/>
            <a:headEnd/>
            <a:tailEnd/>
          </a:ln>
        </p:spPr>
      </p:pic>
      <p:pic>
        <p:nvPicPr>
          <p:cNvPr id="74756" name="Picture 3"/>
          <p:cNvPicPr>
            <a:picLocks noChangeAspect="1" noChangeArrowheads="1"/>
          </p:cNvPicPr>
          <p:nvPr/>
        </p:nvPicPr>
        <p:blipFill>
          <a:blip r:embed="rId3"/>
          <a:srcRect/>
          <a:stretch>
            <a:fillRect/>
          </a:stretch>
        </p:blipFill>
        <p:spPr bwMode="auto">
          <a:xfrm>
            <a:off x="760413" y="5486400"/>
            <a:ext cx="10102850" cy="762000"/>
          </a:xfrm>
          <a:prstGeom prst="rect">
            <a:avLst/>
          </a:prstGeom>
          <a:noFill/>
          <a:ln w="9525">
            <a:noFill/>
            <a:miter lim="800000"/>
            <a:headEnd/>
            <a:tailEnd/>
          </a:ln>
        </p:spPr>
      </p:pic>
      <p:sp>
        <p:nvSpPr>
          <p:cNvPr id="7475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D519F0FF-4F7E-45A8-B517-35A3EFC5E67E}" type="slidenum">
              <a:rPr lang="en-US" smtClean="0"/>
              <a:pPr/>
              <a:t>70</a:t>
            </a:fld>
            <a:endParaRPr lang="en-US"/>
          </a:p>
        </p:txBody>
      </p:sp>
      <p:sp>
        <p:nvSpPr>
          <p:cNvPr id="8" name="Footer Placeholder 6">
            <a:extLst>
              <a:ext uri="{FF2B5EF4-FFF2-40B4-BE49-F238E27FC236}">
                <a16:creationId xmlns:a16="http://schemas.microsoft.com/office/drawing/2014/main" id="{6264C6C5-F0AA-4D94-B931-3E88D7D296D6}"/>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D5BE8A56-8946-43D6-9600-86E3C665D08F}" type="slidenum">
              <a:rPr lang="en-US" smtClean="0"/>
              <a:pPr/>
              <a:t>71</a:t>
            </a:fld>
            <a:endParaRPr lang="en-US"/>
          </a:p>
        </p:txBody>
      </p:sp>
      <p:sp>
        <p:nvSpPr>
          <p:cNvPr id="261122" name="Rectangle 2"/>
          <p:cNvSpPr>
            <a:spLocks noGrp="1" noChangeArrowheads="1"/>
          </p:cNvSpPr>
          <p:nvPr>
            <p:ph type="title"/>
          </p:nvPr>
        </p:nvSpPr>
        <p:spPr/>
        <p:txBody>
          <a:bodyPr/>
          <a:lstStyle/>
          <a:p>
            <a:pPr eaLnBrk="1" hangingPunct="1">
              <a:defRPr/>
            </a:pPr>
            <a:r>
              <a:rPr lang="da-DK"/>
              <a:t>Proof by Induction</a:t>
            </a:r>
          </a:p>
        </p:txBody>
      </p:sp>
      <p:sp>
        <p:nvSpPr>
          <p:cNvPr id="261123" name="Rectangle 3"/>
          <p:cNvSpPr>
            <a:spLocks noGrp="1" noChangeArrowheads="1"/>
          </p:cNvSpPr>
          <p:nvPr>
            <p:ph type="body" idx="1"/>
          </p:nvPr>
        </p:nvSpPr>
        <p:spPr/>
        <p:txBody>
          <a:bodyPr/>
          <a:lstStyle/>
          <a:p>
            <a:pPr eaLnBrk="1" hangingPunct="1">
              <a:defRPr/>
            </a:pPr>
            <a:r>
              <a:rPr lang="da-DK" sz="2800"/>
              <a:t>We want to show that property </a:t>
            </a:r>
            <a:r>
              <a:rPr lang="da-DK" sz="2800" i="1"/>
              <a:t>P </a:t>
            </a:r>
            <a:r>
              <a:rPr lang="da-DK" sz="2800"/>
              <a:t>is true for all integers </a:t>
            </a:r>
            <a:r>
              <a:rPr lang="da-DK" sz="2800" i="1"/>
              <a:t>n </a:t>
            </a:r>
            <a:r>
              <a:rPr lang="da-DK" sz="2800">
                <a:latin typeface="Symbol" pitchFamily="18" charset="2"/>
              </a:rPr>
              <a:t>³</a:t>
            </a:r>
            <a:r>
              <a:rPr lang="da-DK" sz="2800"/>
              <a:t> </a:t>
            </a:r>
            <a:r>
              <a:rPr lang="da-DK" sz="2800" i="1"/>
              <a:t>n</a:t>
            </a:r>
            <a:r>
              <a:rPr lang="da-DK" sz="2800" baseline="-25000"/>
              <a:t>0</a:t>
            </a:r>
            <a:r>
              <a:rPr lang="da-DK" sz="2800"/>
              <a:t>.</a:t>
            </a:r>
          </a:p>
          <a:p>
            <a:pPr eaLnBrk="1" hangingPunct="1">
              <a:defRPr/>
            </a:pPr>
            <a:r>
              <a:rPr lang="da-DK" sz="2800" b="1"/>
              <a:t>Basis</a:t>
            </a:r>
            <a:r>
              <a:rPr lang="da-DK" sz="2800"/>
              <a:t>: prove that </a:t>
            </a:r>
            <a:r>
              <a:rPr lang="da-DK" sz="2800" i="1"/>
              <a:t>P</a:t>
            </a:r>
            <a:r>
              <a:rPr lang="da-DK" sz="2800"/>
              <a:t> is true for </a:t>
            </a:r>
            <a:r>
              <a:rPr lang="da-DK" sz="2800" i="1"/>
              <a:t>n</a:t>
            </a:r>
            <a:r>
              <a:rPr lang="da-DK" sz="2800" baseline="-25000"/>
              <a:t>0</a:t>
            </a:r>
            <a:r>
              <a:rPr lang="da-DK" sz="2800"/>
              <a:t>.</a:t>
            </a:r>
            <a:endParaRPr lang="da-DK" sz="2800" baseline="-25000"/>
          </a:p>
          <a:p>
            <a:pPr eaLnBrk="1" hangingPunct="1">
              <a:defRPr/>
            </a:pPr>
            <a:r>
              <a:rPr lang="da-DK" sz="2800" b="1"/>
              <a:t>Inductive step</a:t>
            </a:r>
            <a:r>
              <a:rPr lang="da-DK" sz="2800"/>
              <a:t>: prove that if </a:t>
            </a:r>
            <a:r>
              <a:rPr lang="da-DK" sz="2800" i="1"/>
              <a:t>P</a:t>
            </a:r>
            <a:r>
              <a:rPr lang="da-DK" sz="2800"/>
              <a:t> is true for all </a:t>
            </a:r>
            <a:r>
              <a:rPr lang="da-DK" sz="2800" i="1"/>
              <a:t>k</a:t>
            </a:r>
            <a:r>
              <a:rPr lang="da-DK" sz="2800"/>
              <a:t> such that </a:t>
            </a:r>
            <a:r>
              <a:rPr lang="da-DK" sz="2800" i="1"/>
              <a:t>n</a:t>
            </a:r>
            <a:r>
              <a:rPr lang="da-DK" sz="2800" baseline="-25000"/>
              <a:t>0 </a:t>
            </a:r>
            <a:r>
              <a:rPr lang="da-DK" sz="2800">
                <a:latin typeface="Symbol" pitchFamily="18" charset="2"/>
              </a:rPr>
              <a:t>£</a:t>
            </a:r>
            <a:r>
              <a:rPr lang="da-DK" sz="2800" baseline="-25000"/>
              <a:t> </a:t>
            </a:r>
            <a:r>
              <a:rPr lang="da-DK" sz="2800" i="1"/>
              <a:t>k </a:t>
            </a:r>
            <a:r>
              <a:rPr lang="da-DK" sz="2800">
                <a:latin typeface="Symbol" pitchFamily="18" charset="2"/>
              </a:rPr>
              <a:t>£</a:t>
            </a:r>
            <a:r>
              <a:rPr lang="da-DK" sz="2800"/>
              <a:t> </a:t>
            </a:r>
            <a:r>
              <a:rPr lang="da-DK" sz="2800" i="1"/>
              <a:t>n </a:t>
            </a:r>
            <a:r>
              <a:rPr lang="da-DK" sz="2800"/>
              <a:t>– 1 then </a:t>
            </a:r>
            <a:r>
              <a:rPr lang="da-DK" sz="2800" i="1"/>
              <a:t>P</a:t>
            </a:r>
            <a:r>
              <a:rPr lang="da-DK" sz="2800"/>
              <a:t> is also true for </a:t>
            </a:r>
            <a:r>
              <a:rPr lang="da-DK" sz="2800" i="1"/>
              <a:t>n.</a:t>
            </a:r>
          </a:p>
          <a:p>
            <a:pPr eaLnBrk="1" hangingPunct="1">
              <a:defRPr/>
            </a:pPr>
            <a:r>
              <a:rPr lang="da-DK" sz="2800"/>
              <a:t>Example</a:t>
            </a:r>
          </a:p>
          <a:p>
            <a:pPr eaLnBrk="1" hangingPunct="1">
              <a:defRPr/>
            </a:pPr>
            <a:endParaRPr lang="da-DK" sz="2800"/>
          </a:p>
          <a:p>
            <a:pPr eaLnBrk="1" hangingPunct="1">
              <a:defRPr/>
            </a:pPr>
            <a:r>
              <a:rPr lang="da-DK" sz="2800"/>
              <a:t>Basis</a:t>
            </a:r>
          </a:p>
          <a:p>
            <a:pPr eaLnBrk="1" hangingPunct="1">
              <a:defRPr/>
            </a:pPr>
            <a:endParaRPr lang="da-DK" sz="2800" baseline="-25000"/>
          </a:p>
        </p:txBody>
      </p:sp>
      <p:graphicFrame>
        <p:nvGraphicFramePr>
          <p:cNvPr id="6146" name="Object 4"/>
          <p:cNvGraphicFramePr>
            <a:graphicFrameLocks noChangeAspect="1"/>
          </p:cNvGraphicFramePr>
          <p:nvPr/>
        </p:nvGraphicFramePr>
        <p:xfrm>
          <a:off x="3656013" y="4419600"/>
          <a:ext cx="4967287" cy="862013"/>
        </p:xfrm>
        <a:graphic>
          <a:graphicData uri="http://schemas.openxmlformats.org/presentationml/2006/ole">
            <mc:AlternateContent xmlns:mc="http://schemas.openxmlformats.org/markup-compatibility/2006">
              <mc:Choice xmlns:v="urn:schemas-microsoft-com:vml" Requires="v">
                <p:oleObj name="Equation" r:id="rId2" imgW="1866900" imgH="431800" progId="Equation.DSMT4">
                  <p:embed/>
                </p:oleObj>
              </mc:Choice>
              <mc:Fallback>
                <p:oleObj name="Equation" r:id="rId2" imgW="1866900" imgH="4318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013" y="4419600"/>
                        <a:ext cx="4967287" cy="862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5"/>
          <p:cNvGraphicFramePr>
            <a:graphicFrameLocks noChangeAspect="1"/>
          </p:cNvGraphicFramePr>
          <p:nvPr/>
        </p:nvGraphicFramePr>
        <p:xfrm>
          <a:off x="3527425" y="5257800"/>
          <a:ext cx="3278188" cy="862013"/>
        </p:xfrm>
        <a:graphic>
          <a:graphicData uri="http://schemas.openxmlformats.org/presentationml/2006/ole">
            <mc:AlternateContent xmlns:mc="http://schemas.openxmlformats.org/markup-compatibility/2006">
              <mc:Choice xmlns:v="urn:schemas-microsoft-com:vml" Requires="v">
                <p:oleObj name="Equation" r:id="rId4" imgW="1231366" imgH="431613" progId="Equation.DSMT4">
                  <p:embed/>
                </p:oleObj>
              </mc:Choice>
              <mc:Fallback>
                <p:oleObj name="Equation" r:id="rId4" imgW="1231366" imgH="431613"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7425" y="5257800"/>
                        <a:ext cx="3278188" cy="862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Footer Placeholder 6">
            <a:extLst>
              <a:ext uri="{FF2B5EF4-FFF2-40B4-BE49-F238E27FC236}">
                <a16:creationId xmlns:a16="http://schemas.microsoft.com/office/drawing/2014/main" id="{3E990287-7354-448B-8447-14F044B34E3F}"/>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E2DD3EDC-3725-40B1-84FF-874518285D0F}" type="slidenum">
              <a:rPr lang="en-US" smtClean="0"/>
              <a:pPr/>
              <a:t>72</a:t>
            </a:fld>
            <a:endParaRPr lang="en-US"/>
          </a:p>
        </p:txBody>
      </p:sp>
      <p:sp>
        <p:nvSpPr>
          <p:cNvPr id="262146" name="Rectangle 2"/>
          <p:cNvSpPr>
            <a:spLocks noGrp="1" noChangeArrowheads="1"/>
          </p:cNvSpPr>
          <p:nvPr>
            <p:ph type="title"/>
          </p:nvPr>
        </p:nvSpPr>
        <p:spPr/>
        <p:txBody>
          <a:bodyPr/>
          <a:lstStyle/>
          <a:p>
            <a:pPr eaLnBrk="1" hangingPunct="1">
              <a:defRPr/>
            </a:pPr>
            <a:r>
              <a:rPr lang="da-DK"/>
              <a:t>...Proof by Induction</a:t>
            </a:r>
          </a:p>
        </p:txBody>
      </p:sp>
      <p:graphicFrame>
        <p:nvGraphicFramePr>
          <p:cNvPr id="7170" name="Object 3"/>
          <p:cNvGraphicFramePr>
            <a:graphicFrameLocks noGrp="1" noChangeAspect="1"/>
          </p:cNvGraphicFramePr>
          <p:nvPr>
            <p:ph type="body" idx="1"/>
          </p:nvPr>
        </p:nvGraphicFramePr>
        <p:xfrm>
          <a:off x="1216025" y="2043113"/>
          <a:ext cx="7866063" cy="3846512"/>
        </p:xfrm>
        <a:graphic>
          <a:graphicData uri="http://schemas.openxmlformats.org/presentationml/2006/ole">
            <mc:AlternateContent xmlns:mc="http://schemas.openxmlformats.org/markup-compatibility/2006">
              <mc:Choice xmlns:v="urn:schemas-microsoft-com:vml" Requires="v">
                <p:oleObj name="Equation" r:id="rId2" imgW="2387600" imgH="1701800" progId="Equation.DSMT4">
                  <p:embed/>
                </p:oleObj>
              </mc:Choice>
              <mc:Fallback>
                <p:oleObj name="Equation" r:id="rId2" imgW="2387600" imgH="170180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6025" y="2043113"/>
                        <a:ext cx="7866063" cy="3846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2148" name="Rectangle 4"/>
          <p:cNvSpPr>
            <a:spLocks noGrp="1" noChangeArrowheads="1"/>
          </p:cNvSpPr>
          <p:nvPr>
            <p:ph type="body" idx="1"/>
          </p:nvPr>
        </p:nvSpPr>
        <p:spPr/>
        <p:txBody>
          <a:bodyPr/>
          <a:lstStyle/>
          <a:p>
            <a:pPr eaLnBrk="1" hangingPunct="1">
              <a:defRPr/>
            </a:pPr>
            <a:r>
              <a:rPr lang="da-DK"/>
              <a:t>Inductive Step</a:t>
            </a:r>
          </a:p>
        </p:txBody>
      </p:sp>
      <p:sp>
        <p:nvSpPr>
          <p:cNvPr id="7" name="Footer Placeholder 6">
            <a:extLst>
              <a:ext uri="{FF2B5EF4-FFF2-40B4-BE49-F238E27FC236}">
                <a16:creationId xmlns:a16="http://schemas.microsoft.com/office/drawing/2014/main" id="{7DC315F9-DB88-401A-98F8-37692411C7A8}"/>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1A0540C8-BEF9-4590-93A1-1815FC0AAE7E}" type="slidenum">
              <a:rPr lang="en-US" smtClean="0"/>
              <a:pPr/>
              <a:t>73</a:t>
            </a:fld>
            <a:endParaRPr lang="en-US"/>
          </a:p>
        </p:txBody>
      </p:sp>
      <p:sp>
        <p:nvSpPr>
          <p:cNvPr id="251906" name="Rectangle 2"/>
          <p:cNvSpPr>
            <a:spLocks noGrp="1" noChangeArrowheads="1"/>
          </p:cNvSpPr>
          <p:nvPr>
            <p:ph type="title"/>
          </p:nvPr>
        </p:nvSpPr>
        <p:spPr/>
        <p:txBody>
          <a:bodyPr/>
          <a:lstStyle/>
          <a:p>
            <a:pPr eaLnBrk="1" hangingPunct="1">
              <a:defRPr/>
            </a:pPr>
            <a:r>
              <a:rPr lang="da-DK"/>
              <a:t>Sorting</a:t>
            </a:r>
            <a:endParaRPr lang="en-US"/>
          </a:p>
        </p:txBody>
      </p:sp>
      <p:sp>
        <p:nvSpPr>
          <p:cNvPr id="251907" name="Rectangle 3"/>
          <p:cNvSpPr>
            <a:spLocks noGrp="1" noChangeArrowheads="1"/>
          </p:cNvSpPr>
          <p:nvPr>
            <p:ph type="body" idx="1"/>
          </p:nvPr>
        </p:nvSpPr>
        <p:spPr/>
        <p:txBody>
          <a:bodyPr/>
          <a:lstStyle/>
          <a:p>
            <a:pPr eaLnBrk="1" hangingPunct="1">
              <a:lnSpc>
                <a:spcPct val="120000"/>
              </a:lnSpc>
              <a:defRPr/>
            </a:pPr>
            <a:r>
              <a:rPr lang="da-DK" sz="2800"/>
              <a:t>Sorting is a classical and important algorithmic problem.</a:t>
            </a:r>
          </a:p>
          <a:p>
            <a:pPr eaLnBrk="1" hangingPunct="1">
              <a:lnSpc>
                <a:spcPct val="120000"/>
              </a:lnSpc>
              <a:defRPr/>
            </a:pPr>
            <a:r>
              <a:rPr lang="da-DK" sz="2800"/>
              <a:t>We look at sorting arrays (in contrast to files, which restrict random access).</a:t>
            </a:r>
          </a:p>
          <a:p>
            <a:pPr eaLnBrk="1" hangingPunct="1">
              <a:lnSpc>
                <a:spcPct val="120000"/>
              </a:lnSpc>
              <a:defRPr/>
            </a:pPr>
            <a:r>
              <a:rPr lang="da-DK" sz="2800"/>
              <a:t>A key constraint is the efficient management of the space</a:t>
            </a:r>
          </a:p>
          <a:p>
            <a:pPr lvl="1" eaLnBrk="1" hangingPunct="1">
              <a:lnSpc>
                <a:spcPct val="120000"/>
              </a:lnSpc>
              <a:defRPr/>
            </a:pPr>
            <a:r>
              <a:rPr lang="da-DK" sz="2400"/>
              <a:t>In-place sorting algorithms</a:t>
            </a:r>
          </a:p>
          <a:p>
            <a:pPr eaLnBrk="1" hangingPunct="1">
              <a:lnSpc>
                <a:spcPct val="120000"/>
              </a:lnSpc>
              <a:defRPr/>
            </a:pPr>
            <a:r>
              <a:rPr lang="da-DK" sz="2800"/>
              <a:t>The efficiency comparison is based on the number of comparisons (C) and the number of movements (M).</a:t>
            </a:r>
          </a:p>
        </p:txBody>
      </p:sp>
      <p:sp>
        <p:nvSpPr>
          <p:cNvPr id="6" name="Footer Placeholder 6">
            <a:extLst>
              <a:ext uri="{FF2B5EF4-FFF2-40B4-BE49-F238E27FC236}">
                <a16:creationId xmlns:a16="http://schemas.microsoft.com/office/drawing/2014/main" id="{152844BD-67B5-45DC-82AE-2443E5225923}"/>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19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19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190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190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19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654CAD3C-1024-4E15-8CFF-D457898AE67C}" type="slidenum">
              <a:rPr lang="en-US" smtClean="0"/>
              <a:pPr/>
              <a:t>74</a:t>
            </a:fld>
            <a:endParaRPr lang="en-US"/>
          </a:p>
        </p:txBody>
      </p:sp>
      <p:sp>
        <p:nvSpPr>
          <p:cNvPr id="253954" name="Rectangle 2"/>
          <p:cNvSpPr>
            <a:spLocks noGrp="1" noChangeArrowheads="1"/>
          </p:cNvSpPr>
          <p:nvPr>
            <p:ph type="title"/>
          </p:nvPr>
        </p:nvSpPr>
        <p:spPr/>
        <p:txBody>
          <a:bodyPr/>
          <a:lstStyle/>
          <a:p>
            <a:pPr eaLnBrk="1" hangingPunct="1">
              <a:defRPr/>
            </a:pPr>
            <a:r>
              <a:rPr lang="da-DK"/>
              <a:t>Sorting</a:t>
            </a:r>
            <a:endParaRPr lang="en-US"/>
          </a:p>
        </p:txBody>
      </p:sp>
      <p:sp>
        <p:nvSpPr>
          <p:cNvPr id="253955" name="Rectangle 3"/>
          <p:cNvSpPr>
            <a:spLocks noGrp="1" noChangeArrowheads="1"/>
          </p:cNvSpPr>
          <p:nvPr>
            <p:ph type="body" idx="1"/>
          </p:nvPr>
        </p:nvSpPr>
        <p:spPr/>
        <p:txBody>
          <a:bodyPr/>
          <a:lstStyle/>
          <a:p>
            <a:pPr eaLnBrk="1" hangingPunct="1">
              <a:defRPr/>
            </a:pPr>
            <a:r>
              <a:rPr lang="da-DK" sz="2800"/>
              <a:t>Simple sorting methods use roughly n * n  comparisons</a:t>
            </a:r>
          </a:p>
          <a:p>
            <a:pPr lvl="1" eaLnBrk="1" hangingPunct="1">
              <a:defRPr/>
            </a:pPr>
            <a:r>
              <a:rPr lang="da-DK" sz="2400"/>
              <a:t>Insertion sort</a:t>
            </a:r>
          </a:p>
          <a:p>
            <a:pPr lvl="1" eaLnBrk="1" hangingPunct="1">
              <a:defRPr/>
            </a:pPr>
            <a:r>
              <a:rPr lang="da-DK" sz="2400"/>
              <a:t>Selection sort</a:t>
            </a:r>
          </a:p>
          <a:p>
            <a:pPr lvl="1" eaLnBrk="1" hangingPunct="1">
              <a:defRPr/>
            </a:pPr>
            <a:r>
              <a:rPr lang="da-DK" sz="2400"/>
              <a:t>Bubble sort</a:t>
            </a:r>
          </a:p>
          <a:p>
            <a:pPr eaLnBrk="1" hangingPunct="1">
              <a:defRPr/>
            </a:pPr>
            <a:r>
              <a:rPr lang="da-DK" sz="2800"/>
              <a:t>Fast sorting methods use roughly n * log n comparisons.</a:t>
            </a:r>
          </a:p>
          <a:p>
            <a:pPr lvl="1" eaLnBrk="1" hangingPunct="1">
              <a:defRPr/>
            </a:pPr>
            <a:r>
              <a:rPr lang="da-DK" sz="2400"/>
              <a:t>Merge sort</a:t>
            </a:r>
          </a:p>
          <a:p>
            <a:pPr lvl="1" eaLnBrk="1" hangingPunct="1">
              <a:defRPr/>
            </a:pPr>
            <a:r>
              <a:rPr lang="da-DK" sz="2400"/>
              <a:t>Heap sort</a:t>
            </a:r>
          </a:p>
          <a:p>
            <a:pPr lvl="1" eaLnBrk="1" hangingPunct="1">
              <a:defRPr/>
            </a:pPr>
            <a:r>
              <a:rPr lang="da-DK" sz="2400"/>
              <a:t>Quicksort</a:t>
            </a:r>
            <a:endParaRPr lang="en-US" sz="2400"/>
          </a:p>
        </p:txBody>
      </p:sp>
      <p:sp>
        <p:nvSpPr>
          <p:cNvPr id="6" name="Footer Placeholder 6">
            <a:extLst>
              <a:ext uri="{FF2B5EF4-FFF2-40B4-BE49-F238E27FC236}">
                <a16:creationId xmlns:a16="http://schemas.microsoft.com/office/drawing/2014/main" id="{B7DEB85B-7102-494F-916D-07D2B5B997D0}"/>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39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39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39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395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395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395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395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39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50E6514A-7D94-49C5-80CB-EC538F394624}" type="slidenum">
              <a:rPr lang="en-US" smtClean="0"/>
              <a:pPr/>
              <a:t>75</a:t>
            </a:fld>
            <a:endParaRPr lang="en-US"/>
          </a:p>
        </p:txBody>
      </p:sp>
      <p:sp>
        <p:nvSpPr>
          <p:cNvPr id="267266" name="Rectangle 2"/>
          <p:cNvSpPr>
            <a:spLocks noGrp="1" noChangeArrowheads="1"/>
          </p:cNvSpPr>
          <p:nvPr>
            <p:ph type="title"/>
          </p:nvPr>
        </p:nvSpPr>
        <p:spPr/>
        <p:txBody>
          <a:bodyPr/>
          <a:lstStyle/>
          <a:p>
            <a:pPr eaLnBrk="1" hangingPunct="1">
              <a:defRPr/>
            </a:pPr>
            <a:r>
              <a:rPr lang="en-US"/>
              <a:t>References &amp; Readings</a:t>
            </a:r>
          </a:p>
        </p:txBody>
      </p:sp>
      <p:sp>
        <p:nvSpPr>
          <p:cNvPr id="267267" name="Rectangle 3"/>
          <p:cNvSpPr>
            <a:spLocks noGrp="1" noChangeArrowheads="1"/>
          </p:cNvSpPr>
          <p:nvPr>
            <p:ph type="body" idx="1"/>
          </p:nvPr>
        </p:nvSpPr>
        <p:spPr/>
        <p:txBody>
          <a:bodyPr/>
          <a:lstStyle/>
          <a:p>
            <a:pPr eaLnBrk="1" hangingPunct="1">
              <a:lnSpc>
                <a:spcPct val="80000"/>
              </a:lnSpc>
              <a:defRPr/>
            </a:pPr>
            <a:r>
              <a:rPr lang="en-US" sz="2800"/>
              <a:t>CLRS</a:t>
            </a:r>
          </a:p>
          <a:p>
            <a:pPr lvl="1" eaLnBrk="1" hangingPunct="1">
              <a:lnSpc>
                <a:spcPct val="80000"/>
              </a:lnSpc>
              <a:defRPr/>
            </a:pPr>
            <a:r>
              <a:rPr lang="en-US" sz="2400"/>
              <a:t>Chapters: 1, 2 (2.1, 2.2), 3</a:t>
            </a:r>
          </a:p>
          <a:p>
            <a:pPr lvl="1" eaLnBrk="1" hangingPunct="1">
              <a:lnSpc>
                <a:spcPct val="80000"/>
              </a:lnSpc>
              <a:defRPr/>
            </a:pPr>
            <a:r>
              <a:rPr lang="en-US" sz="2400"/>
              <a:t>Exercises: 1.2-2, 1.2-3, 2.1-3, 2.1-4, 2.2-1, 2.2-3, 3.1-1, 3.1-4, 3.1-6, 3.1</a:t>
            </a:r>
          </a:p>
          <a:p>
            <a:pPr lvl="1" eaLnBrk="1" hangingPunct="1">
              <a:lnSpc>
                <a:spcPct val="80000"/>
              </a:lnSpc>
              <a:defRPr/>
            </a:pPr>
            <a:r>
              <a:rPr lang="en-US" sz="2400"/>
              <a:t>Problems: 1-1, 3-3</a:t>
            </a:r>
          </a:p>
          <a:p>
            <a:pPr eaLnBrk="1" hangingPunct="1">
              <a:lnSpc>
                <a:spcPct val="80000"/>
              </a:lnSpc>
              <a:defRPr/>
            </a:pPr>
            <a:r>
              <a:rPr lang="en-US" sz="2800"/>
              <a:t>HSR</a:t>
            </a:r>
          </a:p>
          <a:p>
            <a:pPr lvl="1" eaLnBrk="1" hangingPunct="1">
              <a:lnSpc>
                <a:spcPct val="80000"/>
              </a:lnSpc>
              <a:defRPr/>
            </a:pPr>
            <a:r>
              <a:rPr lang="en-US" sz="2400"/>
              <a:t>Chapters: 1 (1.1-1.3)</a:t>
            </a:r>
          </a:p>
          <a:p>
            <a:pPr lvl="1" eaLnBrk="1" hangingPunct="1">
              <a:lnSpc>
                <a:spcPct val="80000"/>
              </a:lnSpc>
              <a:defRPr/>
            </a:pPr>
            <a:r>
              <a:rPr lang="en-US" sz="2400"/>
              <a:t>Examples: 1.4-1.6, 1.11-1.13, 1.17-1.18</a:t>
            </a:r>
          </a:p>
          <a:p>
            <a:pPr lvl="1" eaLnBrk="1" hangingPunct="1">
              <a:lnSpc>
                <a:spcPct val="80000"/>
              </a:lnSpc>
              <a:defRPr/>
            </a:pPr>
            <a:r>
              <a:rPr lang="en-US" sz="2400"/>
              <a:t>Exercises: 1.3 (1-4, 8, 9)</a:t>
            </a:r>
          </a:p>
          <a:p>
            <a:pPr eaLnBrk="1" hangingPunct="1">
              <a:lnSpc>
                <a:spcPct val="80000"/>
              </a:lnSpc>
              <a:defRPr/>
            </a:pPr>
            <a:r>
              <a:rPr lang="en-US" sz="2800"/>
              <a:t>Review for laboratory</a:t>
            </a:r>
          </a:p>
          <a:p>
            <a:pPr lvl="1" eaLnBrk="1" hangingPunct="1">
              <a:lnSpc>
                <a:spcPct val="80000"/>
              </a:lnSpc>
              <a:defRPr/>
            </a:pPr>
            <a:r>
              <a:rPr lang="en-US" sz="2400"/>
              <a:t>HSR</a:t>
            </a:r>
          </a:p>
          <a:p>
            <a:pPr lvl="2" eaLnBrk="1" hangingPunct="1">
              <a:lnSpc>
                <a:spcPct val="80000"/>
              </a:lnSpc>
              <a:defRPr/>
            </a:pPr>
            <a:r>
              <a:rPr lang="en-US" sz="2000"/>
              <a:t>Chapters: 2, 3.2 - 3.5  </a:t>
            </a:r>
          </a:p>
          <a:p>
            <a:pPr lvl="1" eaLnBrk="1" hangingPunct="1">
              <a:lnSpc>
                <a:spcPct val="80000"/>
              </a:lnSpc>
              <a:defRPr/>
            </a:pPr>
            <a:r>
              <a:rPr lang="en-US" sz="2400"/>
              <a:t>CLRS</a:t>
            </a:r>
          </a:p>
          <a:p>
            <a:pPr lvl="2" eaLnBrk="1" hangingPunct="1">
              <a:lnSpc>
                <a:spcPct val="80000"/>
              </a:lnSpc>
              <a:defRPr/>
            </a:pPr>
            <a:r>
              <a:rPr lang="en-US" sz="2000"/>
              <a:t>Chapters: 6, 7, 10, 12</a:t>
            </a:r>
          </a:p>
        </p:txBody>
      </p:sp>
      <p:sp>
        <p:nvSpPr>
          <p:cNvPr id="6" name="Footer Placeholder 6">
            <a:extLst>
              <a:ext uri="{FF2B5EF4-FFF2-40B4-BE49-F238E27FC236}">
                <a16:creationId xmlns:a16="http://schemas.microsoft.com/office/drawing/2014/main" id="{4DF4A5E1-7349-49CA-950C-A42B4BE5E42E}"/>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77614430-C135-4C0C-B363-15E86DAE3A9E}" type="slidenum">
              <a:rPr lang="en-US" smtClean="0"/>
              <a:pPr/>
              <a:t>8</a:t>
            </a:fld>
            <a:endParaRPr lang="en-US"/>
          </a:p>
        </p:txBody>
      </p:sp>
      <p:sp>
        <p:nvSpPr>
          <p:cNvPr id="2" name="Rectangle 2"/>
          <p:cNvSpPr>
            <a:spLocks noGrp="1" noChangeArrowheads="1"/>
          </p:cNvSpPr>
          <p:nvPr>
            <p:ph type="title"/>
          </p:nvPr>
        </p:nvSpPr>
        <p:spPr/>
        <p:txBody>
          <a:bodyPr/>
          <a:lstStyle/>
          <a:p>
            <a:pPr eaLnBrk="1" hangingPunct="1">
              <a:defRPr/>
            </a:pPr>
            <a:r>
              <a:rPr lang="en-US" dirty="0"/>
              <a:t>Course Prerequisites</a:t>
            </a:r>
          </a:p>
        </p:txBody>
      </p:sp>
      <p:sp>
        <p:nvSpPr>
          <p:cNvPr id="3" name="Rectangle 3"/>
          <p:cNvSpPr>
            <a:spLocks noGrp="1" noChangeArrowheads="1"/>
          </p:cNvSpPr>
          <p:nvPr>
            <p:ph type="body" idx="1"/>
          </p:nvPr>
        </p:nvSpPr>
        <p:spPr>
          <a:xfrm>
            <a:off x="0" y="1171575"/>
            <a:ext cx="12188825" cy="5284788"/>
          </a:xfrm>
        </p:spPr>
        <p:txBody>
          <a:bodyPr/>
          <a:lstStyle/>
          <a:p>
            <a:pPr eaLnBrk="1" hangingPunct="1">
              <a:defRPr/>
            </a:pPr>
            <a:r>
              <a:rPr lang="en-US" sz="2800" dirty="0"/>
              <a:t>Programming</a:t>
            </a:r>
          </a:p>
          <a:p>
            <a:pPr lvl="1" eaLnBrk="1" hangingPunct="1">
              <a:defRPr/>
            </a:pPr>
            <a:r>
              <a:rPr lang="en-US" sz="2400" dirty="0"/>
              <a:t>Data types, operations</a:t>
            </a:r>
          </a:p>
          <a:p>
            <a:pPr lvl="1" eaLnBrk="1" hangingPunct="1">
              <a:defRPr/>
            </a:pPr>
            <a:r>
              <a:rPr lang="en-US" sz="2400" dirty="0"/>
              <a:t>Conditional statements</a:t>
            </a:r>
          </a:p>
          <a:p>
            <a:pPr lvl="1" eaLnBrk="1" hangingPunct="1">
              <a:defRPr/>
            </a:pPr>
            <a:r>
              <a:rPr lang="en-US" sz="2400" dirty="0"/>
              <a:t>Loops</a:t>
            </a:r>
          </a:p>
          <a:p>
            <a:pPr lvl="1" eaLnBrk="1" hangingPunct="1">
              <a:defRPr/>
            </a:pPr>
            <a:r>
              <a:rPr lang="en-US" sz="2400" dirty="0"/>
              <a:t>Procedures and functions</a:t>
            </a:r>
          </a:p>
          <a:p>
            <a:pPr lvl="1" eaLnBrk="1" hangingPunct="1">
              <a:defRPr/>
            </a:pPr>
            <a:r>
              <a:rPr lang="en-US" sz="2400" dirty="0"/>
              <a:t>C/ C++/ Java</a:t>
            </a:r>
          </a:p>
          <a:p>
            <a:pPr eaLnBrk="1" hangingPunct="1">
              <a:defRPr/>
            </a:pPr>
            <a:r>
              <a:rPr lang="en-US" sz="2800" dirty="0"/>
              <a:t>Discrete Mathematics</a:t>
            </a:r>
          </a:p>
          <a:p>
            <a:pPr eaLnBrk="1" hangingPunct="1">
              <a:defRPr/>
            </a:pPr>
            <a:r>
              <a:rPr lang="en-US" sz="2800" dirty="0"/>
              <a:t>Data Structures (array, structure, pointer, file, etc...)</a:t>
            </a:r>
          </a:p>
          <a:p>
            <a:pPr eaLnBrk="1" hangingPunct="1">
              <a:defRPr/>
            </a:pPr>
            <a:r>
              <a:rPr lang="en-US" sz="2800" dirty="0"/>
              <a:t>Computer lab (edit, compile, execute, debug)</a:t>
            </a:r>
          </a:p>
          <a:p>
            <a:pPr eaLnBrk="1" hangingPunct="1">
              <a:defRPr/>
            </a:pPr>
            <a:r>
              <a:rPr lang="en-US" sz="2800" b="1" u="sng" dirty="0">
                <a:solidFill>
                  <a:srgbClr val="080808"/>
                </a:solidFill>
              </a:rPr>
              <a:t>If you lack of any of the above please refine yourselves.</a:t>
            </a:r>
          </a:p>
        </p:txBody>
      </p:sp>
      <p:sp>
        <p:nvSpPr>
          <p:cNvPr id="6" name="Footer Placeholder 6">
            <a:extLst>
              <a:ext uri="{FF2B5EF4-FFF2-40B4-BE49-F238E27FC236}">
                <a16:creationId xmlns:a16="http://schemas.microsoft.com/office/drawing/2014/main" id="{ED6AFA89-1A2B-47AF-A0AD-C460D740344E}"/>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Importance of the course</a:t>
            </a:r>
          </a:p>
        </p:txBody>
      </p:sp>
      <p:sp>
        <p:nvSpPr>
          <p:cNvPr id="3" name="Content Placeholder 2"/>
          <p:cNvSpPr>
            <a:spLocks noGrp="1"/>
          </p:cNvSpPr>
          <p:nvPr>
            <p:ph idx="1"/>
          </p:nvPr>
        </p:nvSpPr>
        <p:spPr/>
        <p:txBody>
          <a:bodyPr/>
          <a:lstStyle/>
          <a:p>
            <a:pPr algn="just">
              <a:defRPr/>
            </a:pPr>
            <a:r>
              <a:rPr lang="en-US" dirty="0"/>
              <a:t>This course is a continuation of the courses Programming Language 1 &amp; 2, and Data Structure.</a:t>
            </a:r>
          </a:p>
          <a:p>
            <a:pPr algn="just">
              <a:defRPr/>
            </a:pPr>
            <a:r>
              <a:rPr lang="en-US" dirty="0"/>
              <a:t>Algorithm is required for all areas of computer science – especially for developing problem solving ability.</a:t>
            </a:r>
          </a:p>
          <a:p>
            <a:pPr algn="just">
              <a:defRPr/>
            </a:pPr>
            <a:r>
              <a:rPr lang="en-US" dirty="0"/>
              <a:t>This course will give the basic for the understanding of the courses –Theory of Computation, Artificial Intelligence,  etc.</a:t>
            </a:r>
          </a:p>
          <a:p>
            <a:pPr algn="just">
              <a:defRPr/>
            </a:pPr>
            <a:r>
              <a:rPr lang="en-US" dirty="0"/>
              <a:t>This course will give the basic for the understanding of the concepts – Design and Analysis of Algorithm.</a:t>
            </a:r>
          </a:p>
        </p:txBody>
      </p:sp>
      <p:sp>
        <p:nvSpPr>
          <p:cNvPr id="17414"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59D22CF4-AF6C-4984-A86F-9A80F37809BA}" type="slidenum">
              <a:rPr lang="en-US" smtClean="0"/>
              <a:pPr/>
              <a:t>9</a:t>
            </a:fld>
            <a:endParaRPr lang="en-US"/>
          </a:p>
        </p:txBody>
      </p:sp>
      <p:sp>
        <p:nvSpPr>
          <p:cNvPr id="6" name="Footer Placeholder 6">
            <a:extLst>
              <a:ext uri="{FF2B5EF4-FFF2-40B4-BE49-F238E27FC236}">
                <a16:creationId xmlns:a16="http://schemas.microsoft.com/office/drawing/2014/main" id="{49EBE037-0388-43B9-B0F3-CDD9353041CA}"/>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3969</TotalTime>
  <Words>6581</Words>
  <Application>Microsoft Office PowerPoint</Application>
  <PresentationFormat>Custom</PresentationFormat>
  <Paragraphs>880</Paragraphs>
  <Slides>75</Slides>
  <Notes>16</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75</vt:i4>
      </vt:variant>
    </vt:vector>
  </HeadingPairs>
  <TitlesOfParts>
    <vt:vector size="88" baseType="lpstr">
      <vt:lpstr>Arial</vt:lpstr>
      <vt:lpstr>Calibri</vt:lpstr>
      <vt:lpstr>Corbel</vt:lpstr>
      <vt:lpstr>Courier New</vt:lpstr>
      <vt:lpstr>MT Symbol</vt:lpstr>
      <vt:lpstr>Symbol</vt:lpstr>
      <vt:lpstr>Tahoma</vt:lpstr>
      <vt:lpstr>Times New Roman</vt:lpstr>
      <vt:lpstr>Verdana</vt:lpstr>
      <vt:lpstr>Wingdings</vt:lpstr>
      <vt:lpstr>Default Design</vt:lpstr>
      <vt:lpstr>Spectrum</vt:lpstr>
      <vt:lpstr>Equation</vt:lpstr>
      <vt:lpstr>Lecture Title: Introduction &amp; Preliminary  Discussions on Algorithms</vt:lpstr>
      <vt:lpstr>Lecture Outline</vt:lpstr>
      <vt:lpstr>Vision &amp; Mission of AIUB</vt:lpstr>
      <vt:lpstr>Goals of AIUB</vt:lpstr>
      <vt:lpstr>Vision &amp; Mission of Computer Science Department</vt:lpstr>
      <vt:lpstr>Goals of Computer Science Department</vt:lpstr>
      <vt:lpstr>Course Objectives</vt:lpstr>
      <vt:lpstr>Course Prerequisites</vt:lpstr>
      <vt:lpstr>Importance of the course</vt:lpstr>
      <vt:lpstr>Course Contents</vt:lpstr>
      <vt:lpstr>Resources &amp; References</vt:lpstr>
      <vt:lpstr>PowerPoint Presentation</vt:lpstr>
      <vt:lpstr>Course Evaluation</vt:lpstr>
      <vt:lpstr>Classroom Policies</vt:lpstr>
      <vt:lpstr>Course Policies</vt:lpstr>
      <vt:lpstr>Attendance</vt:lpstr>
      <vt:lpstr>Laboratory Policies</vt:lpstr>
      <vt:lpstr>Makeup Evaluation</vt:lpstr>
      <vt:lpstr>Grading Policies</vt:lpstr>
      <vt:lpstr>Grading Policies…</vt:lpstr>
      <vt:lpstr>Dropping a Course</vt:lpstr>
      <vt:lpstr>Contacts</vt:lpstr>
      <vt:lpstr>Finally</vt:lpstr>
      <vt:lpstr>PowerPoint Presentation</vt:lpstr>
      <vt:lpstr>??????</vt:lpstr>
      <vt:lpstr>The Goals of this Course</vt:lpstr>
      <vt:lpstr>I would request all of you to...</vt:lpstr>
      <vt:lpstr>??????</vt:lpstr>
      <vt:lpstr>Informally</vt:lpstr>
      <vt:lpstr>Kinds of Problem to be solved</vt:lpstr>
      <vt:lpstr>Kinds of Problem to be solved</vt:lpstr>
      <vt:lpstr>Algorithmic problem</vt:lpstr>
      <vt:lpstr>Algorithmic Solution</vt:lpstr>
      <vt:lpstr>Definition of an Algorithm </vt:lpstr>
      <vt:lpstr>Overall Picture</vt:lpstr>
      <vt:lpstr>How to Develop an Algorithm?</vt:lpstr>
      <vt:lpstr>??????</vt:lpstr>
      <vt:lpstr>PowerPoint Presentation</vt:lpstr>
      <vt:lpstr>Analysis of Algorithms</vt:lpstr>
      <vt:lpstr>The RAM Model</vt:lpstr>
      <vt:lpstr>The RAM model (cntd..)</vt:lpstr>
      <vt:lpstr>Example</vt:lpstr>
      <vt:lpstr>Example: N-by-N matrix, N-by-1 vector, multiply</vt:lpstr>
      <vt:lpstr>Insertion Sort</vt:lpstr>
      <vt:lpstr>PowerPoint Presentation</vt:lpstr>
      <vt:lpstr>Insertion Sort Simulation</vt:lpstr>
      <vt:lpstr>Analysis of Insertion Sort</vt:lpstr>
      <vt:lpstr>…Analysis of Insertion Sort</vt:lpstr>
      <vt:lpstr>…Analysis of Insertion Sort</vt:lpstr>
      <vt:lpstr>Performance Analysis</vt:lpstr>
      <vt:lpstr>Best/ Worst/ Average Case</vt:lpstr>
      <vt:lpstr>…Best/ Worst/ Average Case</vt:lpstr>
      <vt:lpstr>…Best/ Worst/ Average Case</vt:lpstr>
      <vt:lpstr>Asymptotic Notation</vt:lpstr>
      <vt:lpstr>Asymptotic Notation</vt:lpstr>
      <vt:lpstr>Asymptotic Notation</vt:lpstr>
      <vt:lpstr>...Asymptotic Notation</vt:lpstr>
      <vt:lpstr>...Asymptotic Notation</vt:lpstr>
      <vt:lpstr>Asymptotic Analysis</vt:lpstr>
      <vt:lpstr>...Asymptotic Analysis</vt:lpstr>
      <vt:lpstr>PowerPoint Presentation</vt:lpstr>
      <vt:lpstr>Correctness of Algorithms</vt:lpstr>
      <vt:lpstr>Partial and Total Correctness</vt:lpstr>
      <vt:lpstr>Assertions</vt:lpstr>
      <vt:lpstr>Pre/post-conditions</vt:lpstr>
      <vt:lpstr>Loop Invariants</vt:lpstr>
      <vt:lpstr>Example: Binary Search</vt:lpstr>
      <vt:lpstr>…Example: Binary Search</vt:lpstr>
      <vt:lpstr>…Example: Binary Search</vt:lpstr>
      <vt:lpstr>PowerPoint Presentation</vt:lpstr>
      <vt:lpstr>Proof by Induction</vt:lpstr>
      <vt:lpstr>...Proof by Induction</vt:lpstr>
      <vt:lpstr>Sorting</vt:lpstr>
      <vt:lpstr>Sorting</vt:lpstr>
      <vt:lpstr>References &amp; Readings</vt:lpstr>
    </vt:vector>
  </TitlesOfParts>
  <Company>Self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CSC2105: Algorithms</dc:title>
  <dc:creator>Mashiour Rahman</dc:creator>
  <cp:lastModifiedBy>Nyme Ahmed</cp:lastModifiedBy>
  <cp:revision>447</cp:revision>
  <dcterms:created xsi:type="dcterms:W3CDTF">2004-05-30T04:37:03Z</dcterms:created>
  <dcterms:modified xsi:type="dcterms:W3CDTF">2023-02-06T20:07:13Z</dcterms:modified>
</cp:coreProperties>
</file>