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1"/>
  </p:notesMasterIdLst>
  <p:sldIdLst>
    <p:sldId id="256" r:id="rId5"/>
    <p:sldId id="257" r:id="rId6"/>
    <p:sldId id="266" r:id="rId7"/>
    <p:sldId id="267" r:id="rId8"/>
    <p:sldId id="258" r:id="rId9"/>
    <p:sldId id="269" r:id="rId10"/>
    <p:sldId id="272" r:id="rId11"/>
    <p:sldId id="273" r:id="rId12"/>
    <p:sldId id="274" r:id="rId13"/>
    <p:sldId id="275" r:id="rId14"/>
    <p:sldId id="261" r:id="rId15"/>
    <p:sldId id="262" r:id="rId16"/>
    <p:sldId id="263" r:id="rId17"/>
    <p:sldId id="277" r:id="rId18"/>
    <p:sldId id="278" r:id="rId19"/>
    <p:sldId id="270" r:id="rId20"/>
    <p:sldId id="279" r:id="rId21"/>
    <p:sldId id="313" r:id="rId22"/>
    <p:sldId id="271" r:id="rId23"/>
    <p:sldId id="314" r:id="rId24"/>
    <p:sldId id="291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280" r:id="rId52"/>
    <p:sldId id="306" r:id="rId53"/>
    <p:sldId id="281" r:id="rId54"/>
    <p:sldId id="305" r:id="rId55"/>
    <p:sldId id="301" r:id="rId56"/>
    <p:sldId id="282" r:id="rId57"/>
    <p:sldId id="302" r:id="rId58"/>
    <p:sldId id="283" r:id="rId59"/>
    <p:sldId id="303" r:id="rId60"/>
    <p:sldId id="284" r:id="rId61"/>
    <p:sldId id="304" r:id="rId62"/>
    <p:sldId id="285" r:id="rId63"/>
    <p:sldId id="345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264" r:id="rId79"/>
    <p:sldId id="265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B47D-38A2-4CDC-9CE4-E89F2B2AAB3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D6CD-7F36-4F83-AC2F-890F84097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D14BA-9FD2-43BF-9680-18793B8448C5}" type="slidenum">
              <a:rPr lang="en-US"/>
              <a:pPr/>
              <a:t>18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pplications-of-minimum-spanning-tree/" TargetMode="External"/><Relationship Id="rId7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www.geeksforgeeks.org/kruskals-minimum-spanning-tree-algorithm-greedy-algo-2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s.usfca.edu/~galles/visualization/Prim.html" TargetMode="External"/><Relationship Id="rId5" Type="http://schemas.openxmlformats.org/officeDocument/2006/relationships/hyperlink" Target="https://www.tutorialspoint.com/data_structures_algorithms/kruskals_spanning_tree_algorithm.htm" TargetMode="External"/><Relationship Id="rId4" Type="http://schemas.openxmlformats.org/officeDocument/2006/relationships/hyperlink" Target="https://www.tutorialspoint.com/data_structures_algorithms/prims_spanning_tree_algorithm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7276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D3152-BEEC-4B08-AAA1-B30F95FDD7C6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Better Approach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7A8C466-5E63-442A-91EE-DD2C8A49B389}"/>
              </a:ext>
            </a:extLst>
          </p:cNvPr>
          <p:cNvGrpSpPr/>
          <p:nvPr/>
        </p:nvGrpSpPr>
        <p:grpSpPr>
          <a:xfrm>
            <a:off x="914400" y="1524000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CFB0F81-2A9C-41CE-B10B-2CAE59AD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AB1D8ECE-E795-4E29-99EE-FC73B1EB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FABFBE8-F891-4107-B296-154D0071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0A84FB27-379B-4D62-876F-0C7464BA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E89D87F-5780-4F99-AC1A-E1D25152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22D587CC-AFEC-4F3B-8E55-C2F62B729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89F525C6-567A-4A2B-998F-BCB64627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FC2FE5B-852A-49A4-B35E-FDC7ED30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134E23E7-F834-4FF4-863E-46363C29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19D61B1-8855-4EA5-9E70-7A8171EA5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CEED8060-7F4D-44D8-AE0A-7C96514D3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EDA11EA9-D762-49BF-9760-004289165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D457087D-42D5-4179-BE1F-3FC13D7F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45DB4E98-B352-498A-A0E6-9195E4AE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9AEF9F5A-DA06-47A7-AFED-2072FE62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E4EB8D9-B456-48F6-BF13-6C80A6145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BA2B5487-3262-4A75-BC26-BA7C34E8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EB28A39C-1CA2-4A78-B11D-594C964DB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9C22FC25-6B41-4C5B-839D-EFE7F740C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5926CC7-0052-4239-91B5-DD9C3F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6723974F-4511-40DD-B344-4D5DA217C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6C23ADE5-4421-4F8D-9DCE-ACB2BFBDD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466ABA8D-5B4B-41E7-851E-58BB5830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6F80BF0E-4E0A-4817-B1C6-FC91AC6A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8E780428-DD71-4EA8-8C83-69157138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1EF61552-0EC6-43C3-8B7A-6F5FFFB18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F1C1DFB-4CE6-490B-8214-035D94493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4E3CB74-F320-47E7-B5B1-BB962FDF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A16CDB37-32DC-4B22-85E0-5178BD98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8A400B38-737F-42C6-9EC6-EEDFB2A2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BCA0FF32-C7CB-48EC-8F3C-C0A12306D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208251AE-F04B-44A3-B6F0-D4D4D7EC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C6857FA7-3462-404C-9ADB-5FE4C264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35E7F1DA-7DC9-4C29-A82A-F0A529372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F0F1F137-7EE1-4B36-9BE2-AB430267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E05C6BFB-EBCF-41E0-B4BD-58FB7DC84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BEB4D6BF-91EF-4508-AC9C-7244DA1D4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EBB90976-29C2-4C1B-9A0F-9D7749E7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5F4EB82-CF30-483C-9266-0188678A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EC111DC0-AB4C-43D4-8DB9-7D472D71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F62ABCAA-CC54-476A-B063-0995DE9FD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CBF5C5B7-E7A7-4794-A74D-1B92DF6BF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E86BD856-6E18-4A2F-A5ED-CD3556D57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EA1DD221-59CC-4843-A84B-277343B76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EE26DE85-15CE-471D-99BB-04360EE9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E043B2F8-1C1D-4660-9EE8-00D7932C6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F804C04-035A-42A0-97CD-003A39DEA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B2B1D567-E4C6-45DF-AD27-557C876E9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2E9DA355-4019-46D0-84D0-21727D555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C9AA5091-C075-4E89-9032-FFC3C6225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162B1B72-90DB-4997-B541-0445C3A5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367B8E6A-F621-45D6-A1B5-69A37E2B34D1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2B405524-9978-4468-A37B-6DAF27BC9B09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85212621-E9F8-4BD6-806C-3F6235E4AA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70DF1BE-A943-4132-9DFF-E8CB770D20C8}"/>
                </a:ext>
              </a:extLst>
            </p:cNvPr>
            <p:cNvCxnSpPr>
              <a:cxnSpLocks noChangeShapeType="1"/>
              <a:stCxn id="15" idx="2"/>
              <a:endCxn id="24" idx="5"/>
            </p:cNvCxnSpPr>
            <p:nvPr/>
          </p:nvCxnSpPr>
          <p:spPr bwMode="auto">
            <a:xfrm flipH="1">
              <a:off x="2762250" y="2667000"/>
              <a:ext cx="8572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5EA7BED3-9BDA-46BD-ABBE-269B12E5BC21}"/>
                </a:ext>
              </a:extLst>
            </p:cNvPr>
            <p:cNvCxnSpPr>
              <a:cxnSpLocks noChangeShapeType="1"/>
              <a:stCxn id="24" idx="1"/>
              <a:endCxn id="30" idx="3"/>
            </p:cNvCxnSpPr>
            <p:nvPr/>
          </p:nvCxnSpPr>
          <p:spPr bwMode="auto">
            <a:xfrm flipH="1" flipV="1">
              <a:off x="1603375" y="2628900"/>
              <a:ext cx="892175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21478D42-7ADB-4429-93FB-5832F1C67951}"/>
                </a:ext>
              </a:extLst>
            </p:cNvPr>
            <p:cNvCxnSpPr>
              <a:cxnSpLocks noChangeShapeType="1"/>
              <a:stCxn id="30" idx="3"/>
              <a:endCxn id="35" idx="2"/>
            </p:cNvCxnSpPr>
            <p:nvPr/>
          </p:nvCxnSpPr>
          <p:spPr bwMode="auto">
            <a:xfrm flipV="1">
              <a:off x="1603375" y="2057400"/>
              <a:ext cx="49212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E7B75A24-0AD0-404F-B7CB-9EFB309FD9BE}"/>
                </a:ext>
              </a:extLst>
            </p:cNvPr>
            <p:cNvCxnSpPr>
              <a:cxnSpLocks noChangeShapeType="1"/>
              <a:stCxn id="25" idx="2"/>
              <a:endCxn id="39" idx="5"/>
            </p:cNvCxnSpPr>
            <p:nvPr/>
          </p:nvCxnSpPr>
          <p:spPr bwMode="auto">
            <a:xfrm flipH="1">
              <a:off x="2381250" y="3505200"/>
              <a:ext cx="24765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1EB18A07-E006-4E98-B58C-1811AF3F8DD4}"/>
                </a:ext>
              </a:extLst>
            </p:cNvPr>
            <p:cNvCxnSpPr>
              <a:cxnSpLocks noChangeShapeType="1"/>
              <a:stCxn id="40" idx="1"/>
              <a:endCxn id="5" idx="3"/>
            </p:cNvCxnSpPr>
            <p:nvPr/>
          </p:nvCxnSpPr>
          <p:spPr bwMode="auto">
            <a:xfrm flipH="1" flipV="1">
              <a:off x="1374775" y="4229100"/>
              <a:ext cx="67945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55F7DD7B-CFC0-484A-8715-14951B737080}"/>
                </a:ext>
              </a:extLst>
            </p:cNvPr>
            <p:cNvCxnSpPr>
              <a:cxnSpLocks noChangeShapeType="1"/>
              <a:stCxn id="10" idx="3"/>
              <a:endCxn id="51" idx="1"/>
            </p:cNvCxnSpPr>
            <p:nvPr/>
          </p:nvCxnSpPr>
          <p:spPr bwMode="auto">
            <a:xfrm flipV="1">
              <a:off x="5260975" y="4914900"/>
              <a:ext cx="9842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0C2848FC-7D79-4C33-8319-AA90DFC6261F}"/>
                </a:ext>
              </a:extLst>
            </p:cNvPr>
            <p:cNvCxnSpPr>
              <a:cxnSpLocks noChangeShapeType="1"/>
              <a:stCxn id="51" idx="3"/>
              <a:endCxn id="46" idx="1"/>
            </p:cNvCxnSpPr>
            <p:nvPr/>
          </p:nvCxnSpPr>
          <p:spPr bwMode="auto">
            <a:xfrm>
              <a:off x="6632575" y="4914900"/>
              <a:ext cx="374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401A1481-F492-46BA-A4DB-7916716DC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7F99A3C-3CD1-43ED-A929-4DBCB5DB5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453AFCB7-6694-4DF9-8F0B-C85B752E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D2703AE1-E00D-4311-A2A7-D3EF16E28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1D06928-747A-49B9-AA95-FB4A8DB83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CA9EAA6C-1597-408B-98A2-9CF8EABE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5514C521-F747-4553-9B47-0F37D980D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A8F33DF4-81C7-4E69-8DF6-9EBF9E61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B27377D4-76C7-4E18-BDB7-9F43833C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B2F1A9E5-DAB5-4CC6-9176-E9290249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FB086021-AB3A-4856-A11D-2B87DF08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8DF07A78-09A6-488C-B1FF-D29D3D669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Text Box 76">
            <a:extLst>
              <a:ext uri="{FF2B5EF4-FFF2-40B4-BE49-F238E27FC236}">
                <a16:creationId xmlns:a16="http://schemas.microsoft.com/office/drawing/2014/main" id="{41CBD839-589A-4837-8800-08EF6BB0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9199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1703" y="1725639"/>
            <a:ext cx="7076747" cy="3992563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Here is an example of a connected graph and its minimum spanning tree:</a:t>
            </a:r>
          </a:p>
          <a:p>
            <a:endParaRPr lang="en-US" dirty="0"/>
          </a:p>
        </p:txBody>
      </p:sp>
      <p:grpSp>
        <p:nvGrpSpPr>
          <p:cNvPr id="8328" name="Group 136"/>
          <p:cNvGrpSpPr>
            <a:grpSpLocks/>
          </p:cNvGrpSpPr>
          <p:nvPr/>
        </p:nvGrpSpPr>
        <p:grpSpPr bwMode="auto">
          <a:xfrm>
            <a:off x="2124075" y="2324613"/>
            <a:ext cx="4608513" cy="2617787"/>
            <a:chOff x="657" y="965"/>
            <a:chExt cx="2903" cy="1649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82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8214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8217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8220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8229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8232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346869" y="4797425"/>
            <a:ext cx="82936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Notice that the tree is not unique: 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replacing (</a:t>
            </a:r>
            <a:r>
              <a:rPr lang="en-US" altLang="zh-TW" dirty="0" err="1">
                <a:ea typeface="PMingLiU" panose="02020500000000000000" pitchFamily="18" charset="-120"/>
              </a:rPr>
              <a:t>b,c</a:t>
            </a:r>
            <a:r>
              <a:rPr lang="en-US" altLang="zh-TW" dirty="0">
                <a:ea typeface="PMingLiU" panose="02020500000000000000" pitchFamily="18" charset="-120"/>
              </a:rPr>
              <a:t>) with (</a:t>
            </a:r>
            <a:r>
              <a:rPr lang="en-US" altLang="zh-TW" dirty="0" err="1">
                <a:ea typeface="PMingLiU" panose="02020500000000000000" pitchFamily="18" charset="-120"/>
              </a:rPr>
              <a:t>a,h</a:t>
            </a:r>
            <a:r>
              <a:rPr lang="en-US" altLang="zh-TW" dirty="0">
                <a:ea typeface="PMingLiU" panose="02020500000000000000" pitchFamily="18" charset="-120"/>
              </a:rPr>
              <a:t>) yields another spanning tree with the same minimum weight.</a:t>
            </a:r>
          </a:p>
        </p:txBody>
      </p:sp>
    </p:spTree>
    <p:extLst>
      <p:ext uri="{BB962C8B-B14F-4D97-AF65-F5344CB8AC3E}">
        <p14:creationId xmlns:p14="http://schemas.microsoft.com/office/powerpoint/2010/main" val="24278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>
                <a:ea typeface="PMingLiU" panose="02020500000000000000" pitchFamily="18" charset="-120"/>
              </a:rPr>
              <a:t>Growing a MST(Generic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subset of some minimum spanning tree. This property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invariant Property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if adding the edge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does not destroy the invariant.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is just the CORRECT edge to choose to add to T. 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GENERIC_MST(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A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 does not form a spanning tree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find an edge 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u,v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that is safe for A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	A = A</a:t>
                </a:r>
                <a:r>
                  <a:rPr lang="en-US" altLang="zh-TW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{(u,v)}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blipFill>
                <a:blip r:embed="rId3"/>
                <a:stretch>
                  <a:fillRect l="-669" t="-1379" b="-41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We need some definitions and a theorem.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cut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of an undirected graph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 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is a partition of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crosses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the cut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if one of its endpoints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and the other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is 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light edge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crossing a cut if its weight is the minimum of any edge crossing the cut.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  <a:blipFill>
                <a:blip r:embed="rId2"/>
                <a:stretch>
                  <a:fillRect l="-1475" t="-1374" r="-702" b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526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116013" y="2247164"/>
            <a:ext cx="6700837" cy="2617788"/>
            <a:chOff x="68" y="965"/>
            <a:chExt cx="4221" cy="1649"/>
          </a:xfrm>
        </p:grpSpPr>
        <p:sp>
          <p:nvSpPr>
            <p:cNvPr id="16449" name="Text Box 65"/>
            <p:cNvSpPr txBox="1">
              <a:spLocks noChangeArrowheads="1"/>
            </p:cNvSpPr>
            <p:nvPr/>
          </p:nvSpPr>
          <p:spPr bwMode="auto">
            <a:xfrm>
              <a:off x="68" y="220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V-S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↓</a:t>
              </a:r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657" y="965"/>
              <a:ext cx="2903" cy="1649"/>
              <a:chOff x="657" y="965"/>
              <a:chExt cx="2903" cy="1649"/>
            </a:xfrm>
          </p:grpSpPr>
          <p:grpSp>
            <p:nvGrpSpPr>
              <p:cNvPr id="16389" name="Group 5"/>
              <p:cNvGrpSpPr>
                <a:grpSpLocks/>
              </p:cNvGrpSpPr>
              <p:nvPr/>
            </p:nvGrpSpPr>
            <p:grpSpPr bwMode="auto">
              <a:xfrm>
                <a:off x="657" y="1692"/>
                <a:ext cx="194" cy="250"/>
                <a:chOff x="2368" y="1750"/>
                <a:chExt cx="194" cy="250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6391" name="Oval 7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2" name="Group 8"/>
              <p:cNvGrpSpPr>
                <a:grpSpLocks/>
              </p:cNvGrpSpPr>
              <p:nvPr/>
            </p:nvGrpSpPr>
            <p:grpSpPr bwMode="auto">
              <a:xfrm>
                <a:off x="1156" y="1193"/>
                <a:ext cx="196" cy="250"/>
                <a:chOff x="2368" y="1750"/>
                <a:chExt cx="196" cy="250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6394" name="Oval 1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1"/>
              <p:cNvGrpSpPr>
                <a:grpSpLocks/>
              </p:cNvGrpSpPr>
              <p:nvPr/>
            </p:nvGrpSpPr>
            <p:grpSpPr bwMode="auto">
              <a:xfrm>
                <a:off x="1156" y="2182"/>
                <a:ext cx="196" cy="250"/>
                <a:chOff x="2368" y="1750"/>
                <a:chExt cx="196" cy="250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h</a:t>
                  </a:r>
                </a:p>
              </p:txBody>
            </p:sp>
            <p:sp>
              <p:nvSpPr>
                <p:cNvPr id="16397" name="Oval 1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006" y="1162"/>
                <a:ext cx="194" cy="250"/>
                <a:chOff x="2368" y="1750"/>
                <a:chExt cx="194" cy="250"/>
              </a:xfrm>
            </p:grpSpPr>
            <p:sp>
              <p:nvSpPr>
                <p:cNvPr id="163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6400" name="Oval 1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7"/>
              <p:cNvGrpSpPr>
                <a:grpSpLocks/>
              </p:cNvGrpSpPr>
              <p:nvPr/>
            </p:nvGrpSpPr>
            <p:grpSpPr bwMode="auto">
              <a:xfrm>
                <a:off x="2820" y="1162"/>
                <a:ext cx="196" cy="250"/>
                <a:chOff x="2368" y="1750"/>
                <a:chExt cx="196" cy="250"/>
              </a:xfrm>
            </p:grpSpPr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20"/>
              <p:cNvGrpSpPr>
                <a:grpSpLocks/>
              </p:cNvGrpSpPr>
              <p:nvPr/>
            </p:nvGrpSpPr>
            <p:grpSpPr bwMode="auto">
              <a:xfrm>
                <a:off x="3366" y="1661"/>
                <a:ext cx="194" cy="250"/>
                <a:chOff x="2368" y="1750"/>
                <a:chExt cx="194" cy="250"/>
              </a:xfrm>
            </p:grpSpPr>
            <p:sp>
              <p:nvSpPr>
                <p:cNvPr id="16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e</a:t>
                  </a:r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23"/>
              <p:cNvGrpSpPr>
                <a:grpSpLocks/>
              </p:cNvGrpSpPr>
              <p:nvPr/>
            </p:nvGrpSpPr>
            <p:grpSpPr bwMode="auto">
              <a:xfrm>
                <a:off x="2822" y="2182"/>
                <a:ext cx="194" cy="250"/>
                <a:chOff x="2368" y="1750"/>
                <a:chExt cx="194" cy="250"/>
              </a:xfrm>
            </p:grpSpPr>
            <p:sp>
              <p:nvSpPr>
                <p:cNvPr id="16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f</a:t>
                  </a:r>
                </a:p>
              </p:txBody>
            </p:sp>
            <p:sp>
              <p:nvSpPr>
                <p:cNvPr id="16409" name="Oval 2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26"/>
              <p:cNvGrpSpPr>
                <a:grpSpLocks/>
              </p:cNvGrpSpPr>
              <p:nvPr/>
            </p:nvGrpSpPr>
            <p:grpSpPr bwMode="auto">
              <a:xfrm>
                <a:off x="2004" y="2182"/>
                <a:ext cx="196" cy="250"/>
                <a:chOff x="2368" y="1750"/>
                <a:chExt cx="196" cy="250"/>
              </a:xfrm>
            </p:grpSpPr>
            <p:sp>
              <p:nvSpPr>
                <p:cNvPr id="16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g</a:t>
                  </a:r>
                </a:p>
              </p:txBody>
            </p:sp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9"/>
              <p:cNvGrpSpPr>
                <a:grpSpLocks/>
              </p:cNvGrpSpPr>
              <p:nvPr/>
            </p:nvGrpSpPr>
            <p:grpSpPr bwMode="auto">
              <a:xfrm>
                <a:off x="1565" y="1706"/>
                <a:ext cx="182" cy="250"/>
                <a:chOff x="1519" y="1706"/>
                <a:chExt cx="182" cy="250"/>
              </a:xfrm>
            </p:grpSpPr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i</a:t>
                  </a:r>
                </a:p>
              </p:txBody>
            </p:sp>
            <p:sp>
              <p:nvSpPr>
                <p:cNvPr id="16415" name="Oval 31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V="1">
                <a:off x="793" y="1389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0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1247" y="1434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1338" y="2341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635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154" y="1389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129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408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 flipV="1">
                <a:off x="3016" y="1888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31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292" y="1933"/>
                <a:ext cx="27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V="1">
                <a:off x="1701" y="1389"/>
                <a:ext cx="317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1552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  <p:sp>
            <p:nvSpPr>
              <p:cNvPr id="16432" name="Text Box 48"/>
              <p:cNvSpPr txBox="1">
                <a:spLocks noChangeArrowheads="1"/>
              </p:cNvSpPr>
              <p:nvPr/>
            </p:nvSpPr>
            <p:spPr bwMode="auto">
              <a:xfrm>
                <a:off x="2396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33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9</a:t>
                </a:r>
              </a:p>
            </p:txBody>
          </p:sp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3198" y="197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10</a:t>
                </a:r>
              </a:p>
            </p:txBody>
          </p:sp>
          <p:sp>
            <p:nvSpPr>
              <p:cNvPr id="16435" name="Text Box 51"/>
              <p:cNvSpPr txBox="1">
                <a:spLocks noChangeArrowheads="1"/>
              </p:cNvSpPr>
              <p:nvPr/>
            </p:nvSpPr>
            <p:spPr bwMode="auto">
              <a:xfrm>
                <a:off x="2880" y="166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14</a:t>
                </a:r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852" y="15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9" name="Text Box 55"/>
              <p:cNvSpPr txBox="1">
                <a:spLocks noChangeArrowheads="1"/>
              </p:cNvSpPr>
              <p:nvPr/>
            </p:nvSpPr>
            <p:spPr bwMode="auto">
              <a:xfrm>
                <a:off x="1869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6</a:t>
                </a:r>
              </a:p>
            </p:txBody>
          </p:sp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1597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1325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42" name="Text Box 58"/>
              <p:cNvSpPr txBox="1">
                <a:spLocks noChangeArrowheads="1"/>
              </p:cNvSpPr>
              <p:nvPr/>
            </p:nvSpPr>
            <p:spPr bwMode="auto">
              <a:xfrm>
                <a:off x="975" y="16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443" name="Text Box 59"/>
              <p:cNvSpPr txBox="1">
                <a:spLocks noChangeArrowheads="1"/>
              </p:cNvSpPr>
              <p:nvPr/>
            </p:nvSpPr>
            <p:spPr bwMode="auto">
              <a:xfrm>
                <a:off x="793" y="20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295" y="966"/>
              <a:ext cx="3810" cy="1323"/>
            </a:xfrm>
            <a:custGeom>
              <a:avLst/>
              <a:gdLst>
                <a:gd name="T0" fmla="*/ 0 w 3810"/>
                <a:gd name="T1" fmla="*/ 1058 h 1323"/>
                <a:gd name="T2" fmla="*/ 816 w 3810"/>
                <a:gd name="T3" fmla="*/ 1058 h 1323"/>
                <a:gd name="T4" fmla="*/ 1769 w 3810"/>
                <a:gd name="T5" fmla="*/ 15 h 1323"/>
                <a:gd name="T6" fmla="*/ 2766 w 3810"/>
                <a:gd name="T7" fmla="*/ 1149 h 1323"/>
                <a:gd name="T8" fmla="*/ 3810 w 3810"/>
                <a:gd name="T9" fmla="*/ 1058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0" h="1323">
                  <a:moveTo>
                    <a:pt x="0" y="1058"/>
                  </a:moveTo>
                  <a:cubicBezTo>
                    <a:pt x="260" y="1145"/>
                    <a:pt x="521" y="1232"/>
                    <a:pt x="816" y="1058"/>
                  </a:cubicBezTo>
                  <a:cubicBezTo>
                    <a:pt x="1111" y="884"/>
                    <a:pt x="1444" y="0"/>
                    <a:pt x="1769" y="15"/>
                  </a:cubicBezTo>
                  <a:cubicBezTo>
                    <a:pt x="2094" y="30"/>
                    <a:pt x="2426" y="975"/>
                    <a:pt x="2766" y="1149"/>
                  </a:cubicBezTo>
                  <a:cubicBezTo>
                    <a:pt x="3106" y="1323"/>
                    <a:pt x="3458" y="1190"/>
                    <a:pt x="3810" y="10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82" y="162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6451" name="Text Box 67"/>
            <p:cNvSpPr txBox="1">
              <a:spLocks noChangeArrowheads="1"/>
            </p:cNvSpPr>
            <p:nvPr/>
          </p:nvSpPr>
          <p:spPr bwMode="auto">
            <a:xfrm>
              <a:off x="3742" y="166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↑ S</a:t>
              </a:r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719" y="2205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↓ V-S</a:t>
              </a:r>
            </a:p>
          </p:txBody>
        </p:sp>
      </p:grp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1763713" y="4772025"/>
            <a:ext cx="58324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This figure shows a cut (S,V-S) of the graph.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The edge (d,c) is the unique light edge crossing the cut.</a:t>
            </a:r>
            <a:endParaRPr lang="en-US" altLang="zh-TW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63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000" dirty="0">
                <a:ea typeface="PMingLiU" panose="02020500000000000000" pitchFamily="18" charset="-120"/>
              </a:rPr>
              <a:t>The Algorithms of </a:t>
            </a:r>
            <a:r>
              <a:rPr lang="en-US" altLang="zh-TW" sz="4000" dirty="0" err="1">
                <a:ea typeface="PMingLiU" panose="02020500000000000000" pitchFamily="18" charset="-120"/>
              </a:rPr>
              <a:t>Kruskal</a:t>
            </a:r>
            <a:r>
              <a:rPr lang="en-US" altLang="zh-TW" sz="4000" dirty="0">
                <a:ea typeface="PMingLiU" panose="02020500000000000000" pitchFamily="18" charset="-120"/>
              </a:rPr>
              <a:t> and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 two algorithms are elaborations of the generic algorithm.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They each use a specific rule to determine a safe edge in line 3 of GENERIC_MST.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</a:t>
                </a:r>
                <a:r>
                  <a:rPr lang="en-US" altLang="zh-TW" sz="2800" dirty="0" err="1">
                    <a:ea typeface="PMingLiU" panose="02020500000000000000" pitchFamily="18" charset="-120"/>
                  </a:rPr>
                  <a:t>Kruskal's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forest.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in the graph that connects two distinct components.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Prim's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forms a single tree.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connecting the tree to a vertex not in the tree.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  <a:blipFill>
                <a:blip r:embed="rId2"/>
                <a:stretch>
                  <a:fillRect l="-947" t="-3511" b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0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Related Topics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248124" y="2133600"/>
            <a:ext cx="8895876" cy="39925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TW" b="1" dirty="0">
                <a:ea typeface="PMingLiU" panose="02020500000000000000" pitchFamily="18" charset="-120"/>
              </a:rPr>
              <a:t>Disjoint-Set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Keep a collection of </a:t>
            </a:r>
            <a:r>
              <a:rPr lang="bn-BD" altLang="zh-TW" sz="2400" u="sng" dirty="0">
                <a:ea typeface="PMingLiU" panose="02020500000000000000" pitchFamily="18" charset="-120"/>
              </a:rPr>
              <a:t>disjoint</a:t>
            </a:r>
            <a:r>
              <a:rPr lang="en-US" altLang="zh-TW" sz="2400" dirty="0">
                <a:ea typeface="PMingLiU" panose="02020500000000000000" pitchFamily="18" charset="-120"/>
              </a:rPr>
              <a:t> sets: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.., </a:t>
            </a:r>
            <a:r>
              <a:rPr lang="en-US" altLang="zh-TW" sz="2400" dirty="0" err="1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 err="1">
                <a:ea typeface="PMingLiU" panose="02020500000000000000" pitchFamily="18" charset="-120"/>
              </a:rPr>
              <a:t>k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Each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i</a:t>
            </a:r>
            <a:r>
              <a:rPr lang="en-US" altLang="zh-TW" sz="2400" dirty="0">
                <a:ea typeface="PMingLiU" panose="02020500000000000000" pitchFamily="18" charset="-120"/>
              </a:rPr>
              <a:t> is a set, </a:t>
            </a:r>
            <a:r>
              <a:rPr lang="en-US" altLang="zh-TW" sz="2400" dirty="0" err="1">
                <a:ea typeface="PMingLiU" panose="02020500000000000000" pitchFamily="18" charset="-120"/>
              </a:rPr>
              <a:t>e,g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={v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8</a:t>
            </a:r>
            <a:r>
              <a:rPr lang="en-US" altLang="zh-TW" sz="2400" dirty="0">
                <a:ea typeface="PMingLiU" panose="02020500000000000000" pitchFamily="18" charset="-120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Three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Make-Set(x) </a:t>
            </a:r>
            <a:r>
              <a:rPr lang="en-US" altLang="zh-TW" sz="2400" dirty="0">
                <a:ea typeface="PMingLiU" panose="02020500000000000000" pitchFamily="18" charset="-120"/>
              </a:rPr>
              <a:t>- creates a new set whose only member is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Union(x, y)</a:t>
            </a:r>
            <a:r>
              <a:rPr lang="en-US" altLang="zh-TW" sz="2400" dirty="0">
                <a:ea typeface="PMingLiU" panose="02020500000000000000" pitchFamily="18" charset="-120"/>
              </a:rPr>
              <a:t> – unites the sets that contain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say,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into a new set that is the union of the two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Find-Set(x) </a:t>
            </a:r>
            <a:r>
              <a:rPr lang="en-US" altLang="zh-TW" sz="2400" dirty="0">
                <a:ea typeface="PMingLiU" panose="02020500000000000000" pitchFamily="18" charset="-120"/>
              </a:rPr>
              <a:t>- returns a pointer to the representative of the set containing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49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</p:spPr>
            <p:txBody>
              <a:bodyPr>
                <a:noAutofit/>
              </a:bodyPr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vertex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MAKE_SET(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sort the edges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     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	by weight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if 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	UNION(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9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  <a:blipFill>
                <a:blip r:embed="rId2"/>
                <a:stretch>
                  <a:fillRect l="-861" t="-1932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0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Kruskal’s algorithm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2" y="1880380"/>
            <a:ext cx="7076747" cy="2114846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Grow many small trees </a:t>
            </a:r>
          </a:p>
          <a:p>
            <a:pPr lvl="1"/>
            <a:r>
              <a:rPr lang="en-US" dirty="0"/>
              <a:t>Find two trees that are closest (i.e., connected with the lightest edge), join them with the lightest edge</a:t>
            </a:r>
          </a:p>
          <a:p>
            <a:pPr lvl="1"/>
            <a:r>
              <a:rPr lang="en-US" dirty="0"/>
              <a:t>Terminate when a single tree forms</a:t>
            </a:r>
          </a:p>
        </p:txBody>
      </p:sp>
    </p:spTree>
    <p:extLst>
      <p:ext uri="{BB962C8B-B14F-4D97-AF65-F5344CB8AC3E}">
        <p14:creationId xmlns:p14="http://schemas.microsoft.com/office/powerpoint/2010/main" val="383324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Time Complexity of </a:t>
            </a:r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6248" y="1767835"/>
            <a:ext cx="6016576" cy="512532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/>
              <a:t>Line 4 sorts E edges =&gt; it takes O(E </a:t>
            </a:r>
            <a:r>
              <a:rPr lang="en-US" sz="1600" b="1" dirty="0" err="1"/>
              <a:t>lgE</a:t>
            </a:r>
            <a:r>
              <a:rPr lang="en-US" sz="1600" b="1" dirty="0"/>
              <a:t>) time, if we use </a:t>
            </a:r>
            <a:r>
              <a:rPr lang="en-US" sz="1600" b="1" dirty="0" err="1"/>
              <a:t>MergeSort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But lg E = O(lg V), since E &lt; V</a:t>
            </a:r>
            <a:r>
              <a:rPr lang="en-US" sz="1600" b="1" baseline="30000" dirty="0"/>
              <a:t>2</a:t>
            </a:r>
            <a:r>
              <a:rPr lang="en-US" sz="1600" b="1" dirty="0"/>
              <a:t> =&gt; lg E &lt; 2 lg V =&gt; lg E is O(lg V)</a:t>
            </a:r>
          </a:p>
          <a:p>
            <a:pPr marL="457200" lvl="1" indent="0">
              <a:buNone/>
            </a:pPr>
            <a:r>
              <a:rPr lang="en-US" sz="1600" b="1" dirty="0"/>
              <a:t>Hence O(E lg E) = O(E lg V)</a:t>
            </a:r>
            <a:endParaRPr lang="en-US" sz="1600" b="1" baseline="30000" dirty="0"/>
          </a:p>
          <a:p>
            <a:pPr marL="0" lvl="1">
              <a:spcBef>
                <a:spcPts val="1000"/>
              </a:spcBef>
              <a:buFont typeface="Arial" pitchFamily="34" charset="0"/>
              <a:buChar char="•"/>
            </a:pPr>
            <a:r>
              <a:rPr lang="en-US" sz="1600" b="1" dirty="0"/>
              <a:t> </a:t>
            </a:r>
            <a:r>
              <a:rPr lang="en-US" altLang="zh-TW" sz="1600" b="1" dirty="0">
                <a:ea typeface="PMingLiU" panose="02020500000000000000" pitchFamily="18" charset="-120"/>
              </a:rPr>
              <a:t>If we make total m calls of </a:t>
            </a:r>
            <a:r>
              <a:rPr lang="en-US" altLang="zh-TW" sz="1600" b="1" dirty="0" err="1">
                <a:ea typeface="PMingLiU" panose="02020500000000000000" pitchFamily="18" charset="-120"/>
              </a:rPr>
              <a:t>Make_set</a:t>
            </a:r>
            <a:r>
              <a:rPr lang="en-US" altLang="zh-TW" sz="1600" b="1" dirty="0">
                <a:ea typeface="PMingLiU" panose="02020500000000000000" pitchFamily="18" charset="-120"/>
              </a:rPr>
              <a:t>, Union, and </a:t>
            </a:r>
            <a:r>
              <a:rPr lang="en-US" altLang="zh-TW" sz="1600" b="1" dirty="0" err="1">
                <a:ea typeface="PMingLiU" panose="02020500000000000000" pitchFamily="18" charset="-120"/>
              </a:rPr>
              <a:t>Find_set</a:t>
            </a:r>
            <a:r>
              <a:rPr lang="en-US" altLang="zh-TW" sz="1600" b="1" dirty="0">
                <a:ea typeface="PMingLiU" panose="02020500000000000000" pitchFamily="18" charset="-120"/>
              </a:rPr>
              <a:t> in 	any algorithm, then these calls will take total O(m lg n) 	time, where n is the number of Make-Set calls. 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The 1</a:t>
            </a:r>
            <a:r>
              <a:rPr lang="en-US" sz="1600" b="1" baseline="30000" dirty="0"/>
              <a:t>st</a:t>
            </a:r>
            <a:r>
              <a:rPr lang="en-US" sz="1600" b="1" dirty="0"/>
              <a:t> for loop makes O(V) MAKE_SET() calls and the 2</a:t>
            </a:r>
            <a:r>
              <a:rPr lang="en-US" sz="1600" b="1" baseline="30000" dirty="0"/>
              <a:t>nd</a:t>
            </a:r>
            <a:r>
              <a:rPr lang="en-US" sz="1600" b="1" dirty="0"/>
              <a:t> for loop makes O(E) </a:t>
            </a:r>
            <a:r>
              <a:rPr lang="en-US" sz="1600" b="1" dirty="0" err="1"/>
              <a:t>Find_SET</a:t>
            </a:r>
            <a:r>
              <a:rPr lang="en-US" sz="1600" b="1" dirty="0"/>
              <a:t> and UNION calls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Total O(V+E) calls of MAKE_SET, FIND_SET, and UNION, out of which O(V) calls were MAKE_SET calls =&gt; O((V+E) </a:t>
            </a:r>
            <a:r>
              <a:rPr lang="en-US" sz="1600" b="1" dirty="0" err="1"/>
              <a:t>lgV</a:t>
            </a:r>
            <a:r>
              <a:rPr lang="en-US" sz="1600" b="1" dirty="0"/>
              <a:t>) time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E ≥ V-1, since the graph is connected</a:t>
            </a:r>
          </a:p>
          <a:p>
            <a:pPr lvl="1"/>
            <a:r>
              <a:rPr lang="en-US" sz="1600" b="1" dirty="0"/>
              <a:t>=&gt; V is O(E)=&gt; O((V+E) </a:t>
            </a:r>
            <a:r>
              <a:rPr lang="en-US" sz="1600" b="1" dirty="0" err="1"/>
              <a:t>lgV</a:t>
            </a:r>
            <a:r>
              <a:rPr lang="en-US" sz="1600" b="1" dirty="0"/>
              <a:t>) = O(E </a:t>
            </a:r>
            <a:r>
              <a:rPr lang="en-US" sz="1600" b="1" dirty="0" err="1"/>
              <a:t>lgV</a:t>
            </a:r>
            <a:r>
              <a:rPr lang="en-US" sz="1600" b="1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Hence total time = O(E </a:t>
            </a:r>
            <a:r>
              <a:rPr lang="en-US" sz="1600" b="1" dirty="0" err="1"/>
              <a:t>lg</a:t>
            </a:r>
            <a:r>
              <a:rPr lang="en-US" sz="1600" b="1" dirty="0"/>
              <a:t> V)</a:t>
            </a:r>
          </a:p>
          <a:p>
            <a:pPr>
              <a:buFont typeface="Arial" pitchFamily="34" charset="0"/>
              <a:buChar char="•"/>
            </a:pP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18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 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 for each vertex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MAKE_SET(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sort the edges of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nondecreasing order by weight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by weight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 if 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UNION(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buFontTx/>
                  <a:buAutoNum type="arabicPlain" startAt="9"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  <a:blipFill>
                <a:blip r:embed="rId2"/>
                <a:stretch>
                  <a:fillRect l="-1318" t="-1812" r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Recalling Spanning Tree.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What is Minimum Spanning Tree (MST).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Applications of MST.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Algorithmic technique to find MST.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Kruskal’s Algorithm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Running time of Kruskal’s and 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considered by the algorithm are sorted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48625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90826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83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0" y="4022016"/>
            <a:ext cx="4608513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72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79812"/>
            <a:ext cx="4608512" cy="2617788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6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1" y="4022016"/>
            <a:ext cx="4608512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83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09475"/>
            <a:ext cx="4608512" cy="2617787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9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0" y="3782866"/>
            <a:ext cx="4608513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07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0" y="4007946"/>
            <a:ext cx="4608513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6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670323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40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6574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314" y="253060"/>
            <a:ext cx="7808976" cy="10881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4400" dirty="0">
                <a:solidFill>
                  <a:schemeClr val="tx1"/>
                </a:solidFill>
              </a:rPr>
              <a:t>Spanning Tree.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F29370C-DE11-4D8F-A957-9596B0795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30988"/>
              </p:ext>
            </p:extLst>
          </p:nvPr>
        </p:nvGraphicFramePr>
        <p:xfrm>
          <a:off x="540877" y="2237014"/>
          <a:ext cx="3840623" cy="214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039693" imgH="3924848" progId="MSPhotoEd.3">
                  <p:embed/>
                </p:oleObj>
              </mc:Choice>
              <mc:Fallback>
                <p:oleObj name="Photo Editor Photo" r:id="rId2" imgW="6039693" imgH="3924848" progId="MSPhotoEd.3">
                  <p:embed/>
                  <p:pic>
                    <p:nvPicPr>
                      <p:cNvPr id="4102" name="Object 4">
                        <a:extLst>
                          <a:ext uri="{FF2B5EF4-FFF2-40B4-BE49-F238E27FC236}">
                            <a16:creationId xmlns:a16="http://schemas.microsoft.com/office/drawing/2014/main" id="{F5C1DA0E-FC68-4076-8567-BBC7918A3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77" y="2237014"/>
                        <a:ext cx="3840623" cy="2140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2CC5FA-DBA0-4330-A438-A27BC33ADD22}"/>
              </a:ext>
            </a:extLst>
          </p:cNvPr>
          <p:cNvSpPr txBox="1"/>
          <p:nvPr/>
        </p:nvSpPr>
        <p:spPr>
          <a:xfrm>
            <a:off x="540877" y="4283905"/>
            <a:ext cx="7873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a-DK" sz="2800" dirty="0"/>
              <a:t>A </a:t>
            </a:r>
            <a:r>
              <a:rPr lang="da-DK" sz="2800" b="1" dirty="0"/>
              <a:t>spanning tree </a:t>
            </a:r>
            <a:r>
              <a:rPr lang="da-DK" sz="2800" dirty="0"/>
              <a:t>of </a:t>
            </a:r>
            <a:r>
              <a:rPr lang="da-DK" sz="2800" b="1" dirty="0"/>
              <a:t>G </a:t>
            </a:r>
            <a:r>
              <a:rPr lang="da-DK" sz="2800" dirty="0"/>
              <a:t>is a subgraph which </a:t>
            </a:r>
            <a:r>
              <a:rPr lang="da-DK" sz="2400" dirty="0"/>
              <a:t>is a tree that </a:t>
            </a:r>
          </a:p>
          <a:p>
            <a:pPr>
              <a:defRPr/>
            </a:pPr>
            <a:r>
              <a:rPr lang="da-DK" sz="2400" dirty="0"/>
              <a:t>contains </a:t>
            </a:r>
            <a:r>
              <a:rPr lang="da-DK" sz="2400" b="1" dirty="0"/>
              <a:t>all vertices</a:t>
            </a:r>
            <a:r>
              <a:rPr lang="da-DK" sz="2400" dirty="0"/>
              <a:t> of </a:t>
            </a:r>
            <a:r>
              <a:rPr lang="da-DK" sz="2400" b="1" dirty="0"/>
              <a:t>G </a:t>
            </a:r>
            <a:r>
              <a:rPr lang="da-DK" sz="2400" dirty="0"/>
              <a:t>and</a:t>
            </a:r>
            <a:r>
              <a:rPr lang="da-DK" sz="2400" b="1" dirty="0"/>
              <a:t> no cycle.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0D0D2-9554-4D36-8C10-A8031457597D}"/>
              </a:ext>
            </a:extLst>
          </p:cNvPr>
          <p:cNvSpPr txBox="1"/>
          <p:nvPr/>
        </p:nvSpPr>
        <p:spPr>
          <a:xfrm>
            <a:off x="519314" y="5238310"/>
            <a:ext cx="8434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2400" dirty="0"/>
              <a:t>If a graph </a:t>
            </a:r>
            <a:r>
              <a:rPr lang="da-DK" sz="2400" b="1" dirty="0"/>
              <a:t>G </a:t>
            </a:r>
            <a:r>
              <a:rPr lang="da-DK" sz="2400" dirty="0"/>
              <a:t>has </a:t>
            </a:r>
            <a:r>
              <a:rPr lang="da-DK" sz="2400" b="1" dirty="0"/>
              <a:t>v</a:t>
            </a:r>
            <a:r>
              <a:rPr lang="da-DK" sz="2400" dirty="0"/>
              <a:t> vertices and </a:t>
            </a:r>
            <a:r>
              <a:rPr lang="da-DK" sz="2400" b="1" dirty="0"/>
              <a:t>e</a:t>
            </a:r>
            <a:r>
              <a:rPr lang="da-DK" sz="2400" dirty="0"/>
              <a:t> number of edges, then a spanning tree of that graph will have</a:t>
            </a:r>
            <a:r>
              <a:rPr lang="da-DK" sz="2400" b="1" dirty="0"/>
              <a:t> n vertices and (n-1) number of edges</a:t>
            </a:r>
            <a:r>
              <a:rPr lang="da-DK" sz="2400" dirty="0"/>
              <a:t>.</a:t>
            </a:r>
            <a:endParaRPr lang="da-DK" sz="20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881342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5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79812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014170"/>
            <a:ext cx="6496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69939"/>
            <a:ext cx="6438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53282"/>
            <a:ext cx="6448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6" y="1786731"/>
            <a:ext cx="6419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0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7" y="1791493"/>
            <a:ext cx="6438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29" y="1781968"/>
            <a:ext cx="6429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786731"/>
            <a:ext cx="6410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1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91493"/>
            <a:ext cx="6391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154" y="2256995"/>
            <a:ext cx="908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minimum spanning tree</a:t>
            </a:r>
            <a:r>
              <a:rPr lang="en-US" sz="2800" dirty="0"/>
              <a:t> (MST) or </a:t>
            </a:r>
            <a:r>
              <a:rPr lang="en-US" sz="2800" b="1" dirty="0"/>
              <a:t>minimum</a:t>
            </a:r>
            <a:r>
              <a:rPr lang="en-US" sz="2800" dirty="0"/>
              <a:t> cost </a:t>
            </a:r>
            <a:r>
              <a:rPr lang="en-US" sz="2800" b="1" dirty="0"/>
              <a:t>spanning </a:t>
            </a:r>
          </a:p>
          <a:p>
            <a:r>
              <a:rPr lang="en-US" sz="2800" b="1" dirty="0"/>
              <a:t>tree</a:t>
            </a:r>
            <a:r>
              <a:rPr lang="en-US" sz="2800" dirty="0"/>
              <a:t> is a subset of the edges of a connected, weighted </a:t>
            </a:r>
          </a:p>
          <a:p>
            <a:r>
              <a:rPr lang="en-US" sz="2800" dirty="0"/>
              <a:t>undirected graph that connects all the vertices together, </a:t>
            </a:r>
          </a:p>
          <a:p>
            <a:r>
              <a:rPr lang="en-US" sz="2800" dirty="0"/>
              <a:t>without any cycles and with the </a:t>
            </a:r>
            <a:r>
              <a:rPr lang="en-US" sz="2800" b="1" dirty="0"/>
              <a:t>minimum</a:t>
            </a:r>
            <a:r>
              <a:rPr lang="en-US" sz="2800" dirty="0"/>
              <a:t> possible total </a:t>
            </a:r>
          </a:p>
          <a:p>
            <a:r>
              <a:rPr lang="en-US" sz="2800" dirty="0"/>
              <a:t>edge weight.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1824831"/>
            <a:ext cx="6400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60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25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0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5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2" y="1791493"/>
            <a:ext cx="63722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38" y="1815306"/>
            <a:ext cx="6381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7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09" y="1820068"/>
            <a:ext cx="6457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0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9" y="2261960"/>
            <a:ext cx="8417891" cy="28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4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altLang="zh-TW" sz="20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MST_PRIM(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G,w,r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3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 	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//Q is a min-priority queue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while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EXTRACT_MIN(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𝑨𝒅𝒋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9			if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10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11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98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87276" y="2133600"/>
            <a:ext cx="7076747" cy="39925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ea typeface="PMingLiU" panose="02020500000000000000" pitchFamily="18" charset="-120"/>
              </a:rPr>
              <a:t>Grow the minimum spanning tree from the root vertex r.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Q is a priority queue, holding all vertices that are not in the tree now.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key[v] is the minimum weight of any edge connecting v to a vertex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parent[v] names the parent of v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When the algorithm terminates, Q is empty; the minimum spanning tree A for G is thus A={(</a:t>
            </a:r>
            <a:r>
              <a:rPr lang="en-US" altLang="zh-TW" sz="2800" dirty="0" err="1">
                <a:ea typeface="PMingLiU" panose="02020500000000000000" pitchFamily="18" charset="-120"/>
              </a:rPr>
              <a:t>v,parent</a:t>
            </a:r>
            <a:r>
              <a:rPr lang="en-US" altLang="zh-TW" sz="2800" dirty="0">
                <a:ea typeface="PMingLiU" panose="02020500000000000000" pitchFamily="18" charset="-120"/>
              </a:rPr>
              <a:t>[v]): v</a:t>
            </a:r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</a:rPr>
              <a:t>∈ </a:t>
            </a:r>
            <a:r>
              <a:rPr lang="en-US" altLang="zh-TW" sz="2800" dirty="0">
                <a:ea typeface="PMingLiU" panose="02020500000000000000" pitchFamily="18" charset="-120"/>
              </a:rPr>
              <a:t>V- {r} }.</a:t>
            </a:r>
          </a:p>
          <a:p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Running time: O(E lg V). </a:t>
            </a:r>
            <a:endParaRPr lang="zh-TW" altLang="en-US" sz="2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33434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Running time of Prim's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6491796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= O((V+E) </a:t>
            </a:r>
            <a:r>
              <a:rPr lang="en-US" dirty="0" err="1"/>
              <a:t>lg</a:t>
            </a:r>
            <a:r>
              <a:rPr lang="en-US" dirty="0"/>
              <a:t> V) = O(E </a:t>
            </a:r>
            <a:r>
              <a:rPr lang="en-US" dirty="0" err="1"/>
              <a:t>lg</a:t>
            </a:r>
            <a:r>
              <a:rPr lang="en-US" dirty="0"/>
              <a:t> V) since E ≥ V-1 =&gt; V is O(E)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AD7DA-8695-4310-B995-235B26512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3" b="16528"/>
          <a:stretch/>
        </p:blipFill>
        <p:spPr>
          <a:xfrm>
            <a:off x="161541" y="1849898"/>
            <a:ext cx="6783230" cy="47478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7316EC2-5E21-4D52-B06D-C9B90EB72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8269" y="2057835"/>
            <a:ext cx="6361161" cy="5005388"/>
          </a:xfrm>
        </p:spPr>
        <p:txBody>
          <a:bodyPr>
            <a:normAutofit/>
          </a:bodyPr>
          <a:lstStyle/>
          <a:p>
            <a:endParaRPr lang="en-US" altLang="zh-TW" sz="2000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// O(V)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            //</a:t>
            </a:r>
            <a:r>
              <a:rPr lang="en-US" sz="2000" dirty="0">
                <a:solidFill>
                  <a:srgbClr val="0070C0"/>
                </a:solidFill>
                <a:latin typeface="Symbol" pitchFamily="18" charset="2"/>
              </a:rPr>
              <a:t>Q(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V) time to build the heap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//V Heap-Extract-Min operations: O(V lg V)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//E Heap-Decrease-Key operations: O(E lg V)</a:t>
            </a:r>
            <a:endParaRPr lang="zh-TW" altLang="en-US" sz="2000" dirty="0">
              <a:solidFill>
                <a:srgbClr val="0070C0"/>
              </a:solidFill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9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MST….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</p:spPr>
            <p:txBody>
              <a:bodyPr/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must be  acyclic (no circuit).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tree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  <a:blipFill>
                <a:blip r:embed="rId2"/>
                <a:stretch>
                  <a:fillRect l="-762" t="-931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292893" y="2532062"/>
            <a:ext cx="1223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PMingLiU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1445418" y="3035300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860948" y="2313582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848095" y="448206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993152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013350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3369958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2250281" y="2403474"/>
            <a:ext cx="4608512" cy="2463800"/>
            <a:chOff x="1429" y="2740"/>
            <a:chExt cx="2903" cy="1552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607" y="3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015186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3002333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4338012" y="2300729"/>
              <a:ext cx="4812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b,8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039208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0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1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a,8</a:t>
                </a:r>
              </a:p>
            </p:txBody>
          </p:sp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157266" y="4491249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500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i,6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6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686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54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54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1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1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5114B-A10C-4420-86B6-91C3371D0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28"/>
          <a:stretch/>
        </p:blipFill>
        <p:spPr>
          <a:xfrm>
            <a:off x="724699" y="2017060"/>
            <a:ext cx="775411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5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804695"/>
            <a:ext cx="7772400" cy="48625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r:</a:t>
            </a:r>
            <a:r>
              <a:rPr lang="en-US" altLang="zh-TW" sz="2000" dirty="0">
                <a:ea typeface="新細明體" pitchFamily="18" charset="-120"/>
              </a:rPr>
              <a:t>Grow the minimum spanning tree from the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root vertex “r”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Q: </a:t>
            </a:r>
            <a:r>
              <a:rPr lang="en-US" altLang="zh-TW" sz="2000" dirty="0">
                <a:ea typeface="新細明體" pitchFamily="18" charset="-120"/>
              </a:rPr>
              <a:t>is a priority queue, holding all vertices that are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not in the tree</a:t>
            </a:r>
            <a:r>
              <a:rPr lang="en-US" altLang="zh-TW" sz="2000" dirty="0">
                <a:ea typeface="新細明體" pitchFamily="18" charset="-120"/>
              </a:rPr>
              <a:t> now.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key[v]: </a:t>
            </a:r>
            <a:r>
              <a:rPr lang="en-US" altLang="zh-TW" sz="2000" dirty="0">
                <a:ea typeface="新細明體" pitchFamily="18" charset="-120"/>
              </a:rPr>
              <a:t>is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minimum weight</a:t>
            </a:r>
            <a:r>
              <a:rPr lang="en-US" altLang="zh-TW" sz="2000" dirty="0">
                <a:ea typeface="新細明體" pitchFamily="18" charset="-120"/>
              </a:rPr>
              <a:t> of any edge connecting v to a vertex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[v]: </a:t>
            </a:r>
            <a:r>
              <a:rPr lang="en-US" altLang="zh-TW" sz="2000" dirty="0">
                <a:ea typeface="新細明體" pitchFamily="18" charset="-120"/>
              </a:rPr>
              <a:t>names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parent of v</a:t>
            </a:r>
            <a:r>
              <a:rPr lang="en-US" altLang="zh-TW" sz="2000" dirty="0">
                <a:ea typeface="新細明體" pitchFamily="18" charset="-120"/>
              </a:rPr>
              <a:t>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T[v] – 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Vertex v is </a:t>
            </a:r>
            <a:r>
              <a:rPr lang="en-US" altLang="zh-TW" sz="2000" dirty="0">
                <a:solidFill>
                  <a:srgbClr val="DD0111"/>
                </a:solidFill>
                <a:ea typeface="新細明體" pitchFamily="18" charset="-120"/>
                <a:cs typeface="Times New Roman" pitchFamily="18" charset="0"/>
              </a:rPr>
              <a:t>already included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 in MST if T[v]==1, otherwise, it is not included yet.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Removing v from set Q adds it to set Q-V of vertices in tree, thus adding (v, p[ v]) to A.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zh-TW" altLang="en-US" sz="2400" dirty="0">
              <a:ea typeface="新細明體" pitchFamily="18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da-DK" dirty="0"/>
              <a:t>Prim Algorithm:Variables</a:t>
            </a:r>
          </a:p>
        </p:txBody>
      </p:sp>
    </p:spTree>
    <p:extLst>
      <p:ext uri="{BB962C8B-B14F-4D97-AF65-F5344CB8AC3E}">
        <p14:creationId xmlns:p14="http://schemas.microsoft.com/office/powerpoint/2010/main" val="40239405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982009"/>
            <a:ext cx="8229600" cy="4489129"/>
          </a:xfrm>
          <a:noFill/>
        </p:spPr>
        <p:txBody>
          <a:bodyPr lIns="92075" tIns="46038" rIns="92075" bIns="46038">
            <a:noAutofit/>
          </a:bodyPr>
          <a:lstStyle/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0				// r is the first tree node, let r=1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20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/>
              <a:t>Prim Algorithm (2)</a:t>
            </a:r>
          </a:p>
        </p:txBody>
      </p:sp>
    </p:spTree>
    <p:extLst>
      <p:ext uri="{BB962C8B-B14F-4D97-AF65-F5344CB8AC3E}">
        <p14:creationId xmlns:p14="http://schemas.microsoft.com/office/powerpoint/2010/main" val="4156221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B7FB1F-0B1F-427A-8C2D-34012998026E}" type="slidenum">
              <a:rPr lang="en-US" smtClean="0"/>
              <a:pPr/>
              <a:t>62</a:t>
            </a:fld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67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67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67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67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67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67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7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67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67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67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67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67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7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67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7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67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7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67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67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67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67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67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67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67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67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6628" name="Text Box 116"/>
          <p:cNvSpPr txBox="1">
            <a:spLocks noChangeArrowheads="1"/>
          </p:cNvSpPr>
          <p:nvPr/>
        </p:nvSpPr>
        <p:spPr bwMode="auto">
          <a:xfrm>
            <a:off x="595532" y="616636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6629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6630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843" name="Group 243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0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A4B872A-EC36-4337-8D9B-6BE1D56CE2E3}" type="slidenum">
              <a:rPr lang="zh-TW" altLang="en-US" sz="1400">
                <a:ea typeface="新細明體" pitchFamily="18" charset="-120"/>
              </a:rPr>
              <a:pPr algn="r"/>
              <a:t>63</a:t>
            </a:fld>
            <a:endParaRPr lang="en-US" altLang="zh-TW" sz="1400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776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776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7764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7765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776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776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760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7761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77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77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7756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7757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75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775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752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7753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75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775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3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773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3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774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774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774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4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774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774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4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774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7652" name="Text Box 116"/>
          <p:cNvSpPr txBox="1">
            <a:spLocks noChangeArrowheads="1"/>
          </p:cNvSpPr>
          <p:nvPr/>
        </p:nvSpPr>
        <p:spPr bwMode="auto">
          <a:xfrm>
            <a:off x="328246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7653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7654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526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712" name="Line 119"/>
          <p:cNvSpPr>
            <a:spLocks noChangeShapeType="1"/>
          </p:cNvSpPr>
          <p:nvPr/>
        </p:nvSpPr>
        <p:spPr bwMode="auto">
          <a:xfrm flipV="1">
            <a:off x="2638425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8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690C39-EA6D-4CD1-B4D7-D8DE821452F8}" type="slidenum">
              <a:rPr lang="zh-TW" altLang="en-US" sz="1400">
                <a:ea typeface="新細明體" pitchFamily="18" charset="-120"/>
              </a:rPr>
              <a:pPr algn="r"/>
              <a:t>64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8675" name="Text Box 116"/>
          <p:cNvSpPr txBox="1">
            <a:spLocks noChangeArrowheads="1"/>
          </p:cNvSpPr>
          <p:nvPr/>
        </p:nvSpPr>
        <p:spPr bwMode="auto">
          <a:xfrm>
            <a:off x="286043" y="504093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867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867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3550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205038" y="10937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8791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8792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8789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8790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8787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8788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8785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8786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8783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8784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8781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8782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779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8780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8777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8778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75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8776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7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2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8763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64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8765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8766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8767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8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69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70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8771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8772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73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8774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8736" name="Line 175"/>
          <p:cNvSpPr>
            <a:spLocks noChangeShapeType="1"/>
          </p:cNvSpPr>
          <p:nvPr/>
        </p:nvSpPr>
        <p:spPr bwMode="auto">
          <a:xfrm flipV="1">
            <a:off x="3327400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37" name="Text Box 117"/>
          <p:cNvSpPr txBox="1">
            <a:spLocks noChangeArrowheads="1"/>
          </p:cNvSpPr>
          <p:nvPr/>
        </p:nvSpPr>
        <p:spPr bwMode="auto">
          <a:xfrm>
            <a:off x="2717801" y="3662362"/>
            <a:ext cx="6426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DD0111"/>
                </a:solidFill>
                <a:ea typeface="新細明體" pitchFamily="18" charset="-120"/>
              </a:rPr>
              <a:t>Important: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Update Key[v] only if T[v]==0</a:t>
            </a:r>
          </a:p>
        </p:txBody>
      </p:sp>
    </p:spTree>
    <p:extLst>
      <p:ext uri="{BB962C8B-B14F-4D97-AF65-F5344CB8AC3E}">
        <p14:creationId xmlns:p14="http://schemas.microsoft.com/office/powerpoint/2010/main" val="3298432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6481BB6-174F-4DB3-8AF3-BD4A5E8D09BA}" type="slidenum">
              <a:rPr lang="zh-TW" altLang="en-US" sz="1400">
                <a:ea typeface="新細明體" pitchFamily="18" charset="-120"/>
              </a:rPr>
              <a:pPr algn="r"/>
              <a:t>65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9699" name="Text Box 116"/>
          <p:cNvSpPr txBox="1">
            <a:spLocks noChangeArrowheads="1"/>
          </p:cNvSpPr>
          <p:nvPr/>
        </p:nvSpPr>
        <p:spPr bwMode="auto">
          <a:xfrm>
            <a:off x="173501" y="546296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970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970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451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064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981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981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9812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9813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981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981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9808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9809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980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980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9804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9805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980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980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9800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9801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9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9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7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8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978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8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978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978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979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9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979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979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9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979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9760" name="Line 176"/>
          <p:cNvSpPr>
            <a:spLocks noChangeShapeType="1"/>
          </p:cNvSpPr>
          <p:nvPr/>
        </p:nvSpPr>
        <p:spPr bwMode="auto">
          <a:xfrm flipV="1">
            <a:off x="7554913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2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613643-A05B-4CC6-BF4F-F5F50AA077D6}" type="slidenum">
              <a:rPr lang="zh-TW" altLang="en-US" sz="1400">
                <a:ea typeface="新細明體" pitchFamily="18" charset="-120"/>
              </a:rPr>
              <a:pPr algn="r"/>
              <a:t>66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0723" name="Text Box 116"/>
          <p:cNvSpPr txBox="1">
            <a:spLocks noChangeArrowheads="1"/>
          </p:cNvSpPr>
          <p:nvPr/>
        </p:nvSpPr>
        <p:spPr bwMode="auto">
          <a:xfrm>
            <a:off x="553328" y="47595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072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072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5542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08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08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08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08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08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08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08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08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08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08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08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08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08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08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08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08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08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08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08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08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08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08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08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08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08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0784" name="Line 175"/>
          <p:cNvSpPr>
            <a:spLocks noChangeShapeType="1"/>
          </p:cNvSpPr>
          <p:nvPr/>
        </p:nvSpPr>
        <p:spPr bwMode="auto">
          <a:xfrm flipV="1">
            <a:off x="5500688" y="60277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8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238BA7-AD0E-4704-A7F7-18A615EC4842}" type="slidenum">
              <a:rPr lang="zh-TW" altLang="en-US" sz="1400">
                <a:ea typeface="新細明體" pitchFamily="18" charset="-120"/>
              </a:rPr>
              <a:pPr algn="r"/>
              <a:t>67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1747" name="Text Box 116"/>
          <p:cNvSpPr txBox="1">
            <a:spLocks noChangeArrowheads="1"/>
          </p:cNvSpPr>
          <p:nvPr/>
        </p:nvSpPr>
        <p:spPr bwMode="auto">
          <a:xfrm>
            <a:off x="595532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1748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1749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656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186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186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186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186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185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185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185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185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185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185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185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185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185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185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184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184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1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1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1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183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3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183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183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183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184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184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4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184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1808" name="Line 175"/>
          <p:cNvSpPr>
            <a:spLocks noChangeShapeType="1"/>
          </p:cNvSpPr>
          <p:nvPr/>
        </p:nvSpPr>
        <p:spPr bwMode="auto">
          <a:xfrm flipV="1">
            <a:off x="6130925" y="6042025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8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C8AFD0-4DFC-4607-8A8E-805B29A5BF75}" type="slidenum">
              <a:rPr lang="zh-TW" altLang="en-US" sz="1400">
                <a:ea typeface="新細明體" pitchFamily="18" charset="-120"/>
              </a:rPr>
              <a:pPr algn="r"/>
              <a:t>68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2771" name="Text Box 116"/>
          <p:cNvSpPr txBox="1">
            <a:spLocks noChangeArrowheads="1"/>
          </p:cNvSpPr>
          <p:nvPr/>
        </p:nvSpPr>
        <p:spPr bwMode="auto">
          <a:xfrm>
            <a:off x="468923" y="475958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2772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2773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590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28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28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28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28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28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28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28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28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28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28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28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28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28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28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28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28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28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28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28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28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28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28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28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2832" name="Line 175"/>
          <p:cNvSpPr>
            <a:spLocks noChangeShapeType="1"/>
          </p:cNvSpPr>
          <p:nvPr/>
        </p:nvSpPr>
        <p:spPr bwMode="auto">
          <a:xfrm flipV="1">
            <a:off x="6821488" y="6026150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7A2A58E-3219-42AF-983B-629B65A4B042}" type="slidenum">
              <a:rPr lang="zh-TW" altLang="en-US" sz="1400">
                <a:ea typeface="新細明體" pitchFamily="18" charset="-120"/>
              </a:rPr>
              <a:pPr algn="r"/>
              <a:t>69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3795" name="Text Box 116"/>
          <p:cNvSpPr txBox="1">
            <a:spLocks noChangeArrowheads="1"/>
          </p:cNvSpPr>
          <p:nvPr/>
        </p:nvSpPr>
        <p:spPr bwMode="auto">
          <a:xfrm>
            <a:off x="567396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379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379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4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0775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391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391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3908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3909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390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390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3904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3905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390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390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3900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3901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9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389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3896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3897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3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6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388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8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388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388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388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389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389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9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389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3856" name="Line 175"/>
          <p:cNvSpPr>
            <a:spLocks noChangeShapeType="1"/>
          </p:cNvSpPr>
          <p:nvPr/>
        </p:nvSpPr>
        <p:spPr bwMode="auto">
          <a:xfrm flipV="1">
            <a:off x="3987800" y="60404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3420B-9F0A-4716-9EBA-5ACEB21A40AB}"/>
              </a:ext>
            </a:extLst>
          </p:cNvPr>
          <p:cNvSpPr txBox="1"/>
          <p:nvPr/>
        </p:nvSpPr>
        <p:spPr>
          <a:xfrm>
            <a:off x="14069" y="1615734"/>
            <a:ext cx="9244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B0D7-A06A-4C4C-B2F6-256CC7AE9D09}"/>
              </a:ext>
            </a:extLst>
          </p:cNvPr>
          <p:cNvSpPr txBox="1"/>
          <p:nvPr/>
        </p:nvSpPr>
        <p:spPr>
          <a:xfrm>
            <a:off x="295422" y="759655"/>
            <a:ext cx="2181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Application…..</a:t>
            </a:r>
          </a:p>
        </p:txBody>
      </p:sp>
    </p:spTree>
    <p:extLst>
      <p:ext uri="{BB962C8B-B14F-4D97-AF65-F5344CB8AC3E}">
        <p14:creationId xmlns:p14="http://schemas.microsoft.com/office/powerpoint/2010/main" val="1467608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3FE373-8687-4A63-BF67-D10C0B00454B}" type="slidenum">
              <a:rPr lang="zh-TW" altLang="en-US" sz="1400">
                <a:ea typeface="新細明體" pitchFamily="18" charset="-120"/>
              </a:rPr>
              <a:pPr algn="r"/>
              <a:t>70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4819" name="Text Box 116"/>
          <p:cNvSpPr txBox="1">
            <a:spLocks noChangeArrowheads="1"/>
          </p:cNvSpPr>
          <p:nvPr/>
        </p:nvSpPr>
        <p:spPr bwMode="auto">
          <a:xfrm>
            <a:off x="497058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482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482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493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493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493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493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493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493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492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492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492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492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492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492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92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492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492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492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1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491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9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0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490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0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490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490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491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1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491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491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1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491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4880" name="Line 175"/>
          <p:cNvSpPr>
            <a:spLocks noChangeShapeType="1"/>
          </p:cNvSpPr>
          <p:nvPr/>
        </p:nvSpPr>
        <p:spPr bwMode="auto">
          <a:xfrm flipV="1">
            <a:off x="4692650" y="601186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48539B-818D-4952-86A6-C6B352C40EFA}" type="slidenum">
              <a:rPr lang="zh-TW" altLang="en-US" sz="1400">
                <a:ea typeface="新細明體" pitchFamily="18" charset="-120"/>
              </a:rPr>
              <a:pPr algn="r"/>
              <a:t>71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5843" name="Text Box 116"/>
          <p:cNvSpPr txBox="1">
            <a:spLocks noChangeArrowheads="1"/>
          </p:cNvSpPr>
          <p:nvPr/>
        </p:nvSpPr>
        <p:spPr bwMode="auto">
          <a:xfrm>
            <a:off x="229772" y="53222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584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584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68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2363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595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595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595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595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595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595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595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595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594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595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594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594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4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594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59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59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4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594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1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2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592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593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593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593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3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593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593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594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405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817563" y="3802553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Overall: O(E)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85813" y="4635500"/>
            <a:ext cx="7358062" cy="26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Decrease Key: O(lgV)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822106" y="3522714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Heap: O(</a:t>
            </a:r>
            <a:r>
              <a:rPr lang="en-US" dirty="0" err="1"/>
              <a:t>lgV</a:t>
            </a:r>
            <a:r>
              <a:rPr lang="en-US" dirty="0"/>
              <a:t>)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812581" y="3248786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O(V)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19150" y="2243725"/>
            <a:ext cx="7358063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O(V)</a:t>
            </a:r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677212"/>
            <a:ext cx="8229600" cy="3514725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18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3687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dirty="0"/>
              <a:t>Complexity: Prim Algorithm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776288" y="5676900"/>
            <a:ext cx="7348537" cy="78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Overall complexity: O(</a:t>
            </a:r>
            <a:r>
              <a:rPr lang="en-US" b="1" i="1"/>
              <a:t>V</a:t>
            </a:r>
            <a:r>
              <a:rPr lang="en-US"/>
              <a:t>)+O(</a:t>
            </a:r>
            <a:r>
              <a:rPr lang="en-US" b="1" i="1"/>
              <a:t>V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+</a:t>
            </a:r>
            <a:r>
              <a:rPr lang="en-US" b="1" i="1"/>
              <a:t>E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) = O(</a:t>
            </a:r>
            <a:r>
              <a:rPr lang="en-US" b="1" i="1"/>
              <a:t>E</a:t>
            </a:r>
            <a:r>
              <a:rPr lang="en-US"/>
              <a:t> lg </a:t>
            </a:r>
            <a:r>
              <a:rPr lang="en-US" b="1" i="1"/>
              <a:t>V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4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4" grpId="0" animBg="1"/>
      <p:bldP spid="234505" grpId="0" animBg="1"/>
      <p:bldP spid="234503" grpId="0" animBg="1"/>
      <p:bldP spid="234502" grpId="0" animBg="1"/>
      <p:bldP spid="234501" grpId="0" animBg="1"/>
      <p:bldP spid="234506" grpId="0" animBg="1"/>
      <p:bldP spid="23450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 err="1">
                <a:latin typeface="+mj-lt"/>
              </a:rPr>
              <a:t>Kruskal’s</a:t>
            </a:r>
            <a:r>
              <a:rPr lang="en-US" sz="2000" b="1" dirty="0">
                <a:latin typeface="+mj-lt"/>
              </a:rPr>
              <a:t>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+mj-lt"/>
              </a:rPr>
              <a:t>Repeat step 2 until all vertices have been connected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>
                <a:latin typeface="+mj-lt"/>
              </a:rPr>
              <a:t>Prim’s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Repeat step 3 until all vertices have been connected</a:t>
            </a:r>
          </a:p>
        </p:txBody>
      </p:sp>
    </p:spTree>
    <p:extLst>
      <p:ext uri="{BB962C8B-B14F-4D97-AF65-F5344CB8AC3E}">
        <p14:creationId xmlns:p14="http://schemas.microsoft.com/office/powerpoint/2010/main" val="37659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073" y="2133600"/>
            <a:ext cx="7076747" cy="3992563"/>
          </a:xfrm>
        </p:spPr>
        <p:txBody>
          <a:bodyPr/>
          <a:lstStyle/>
          <a:p>
            <a:r>
              <a:rPr lang="en-US" dirty="0"/>
              <a:t>Both are greedy algorithms</a:t>
            </a:r>
          </a:p>
          <a:p>
            <a:r>
              <a:rPr lang="en-US" dirty="0"/>
              <a:t>Both have the same output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MST</a:t>
            </a:r>
          </a:p>
          <a:p>
            <a:r>
              <a:rPr lang="en-US" dirty="0" err="1"/>
              <a:t>Kruskal’s</a:t>
            </a:r>
            <a:r>
              <a:rPr lang="en-US" dirty="0"/>
              <a:t> begins with forest and merge into a tree</a:t>
            </a:r>
          </a:p>
          <a:p>
            <a:r>
              <a:rPr lang="en-US" dirty="0"/>
              <a:t>Prim’s always stays as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899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7263" y="1493366"/>
            <a:ext cx="8629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Introduction to Algorithms, 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Clifford Stein (CLRS).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Fundamental of Computer Algorithms, Ellis Horowitz, Sartaj </a:t>
            </a:r>
            <a:r>
              <a:rPr lang="en-US" b="1" i="1" dirty="0" err="1"/>
              <a:t>Sahni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</a:t>
            </a:r>
            <a:r>
              <a:rPr lang="en-US" b="1" i="1" dirty="0" err="1"/>
              <a:t>Sanguthevar</a:t>
            </a:r>
            <a:r>
              <a:rPr lang="en-US" b="1" i="1" dirty="0"/>
              <a:t> </a:t>
            </a:r>
            <a:r>
              <a:rPr lang="en-US" b="1" i="1" dirty="0" err="1"/>
              <a:t>Rajasekaran</a:t>
            </a:r>
            <a:r>
              <a:rPr lang="en-US" b="1" i="1" dirty="0"/>
              <a:t> (HSR)</a:t>
            </a:r>
            <a:endParaRPr lang="en-US" b="1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21063" y="1929460"/>
            <a:ext cx="876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https://www.geeksforgeeks.org/kruskals-minimum-spanning-tree-algorithm-greedy-algo-2/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5B113-4599-476C-9EC4-FB38EB5B1EB8}"/>
              </a:ext>
            </a:extLst>
          </p:cNvPr>
          <p:cNvSpPr txBox="1"/>
          <p:nvPr/>
        </p:nvSpPr>
        <p:spPr>
          <a:xfrm>
            <a:off x="335494" y="3052689"/>
            <a:ext cx="706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https://www.geeksforgeeks.org/applications-of-minimum-spanning-tree/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230E2-5E84-4E13-9FCD-DFE47DFB7DFD}"/>
              </a:ext>
            </a:extLst>
          </p:cNvPr>
          <p:cNvSpPr txBox="1"/>
          <p:nvPr/>
        </p:nvSpPr>
        <p:spPr>
          <a:xfrm>
            <a:off x="126608" y="3967089"/>
            <a:ext cx="836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https://www.tutorialspoint.com/data_structures_algorithms/prims_spanning_tree_algorithm.htm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98D6-71B0-49C2-8194-1C2C93CE7BD8}"/>
              </a:ext>
            </a:extLst>
          </p:cNvPr>
          <p:cNvSpPr txBox="1"/>
          <p:nvPr/>
        </p:nvSpPr>
        <p:spPr>
          <a:xfrm>
            <a:off x="562708" y="4909624"/>
            <a:ext cx="754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https://www.tutorialspoint.com/data_structures_algorithms/kruskals_spanning_tree_algorithm.htm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7BF2A-4CA1-490B-81A3-C428872A5EB3}"/>
              </a:ext>
            </a:extLst>
          </p:cNvPr>
          <p:cNvSpPr txBox="1"/>
          <p:nvPr/>
        </p:nvSpPr>
        <p:spPr>
          <a:xfrm>
            <a:off x="970671" y="5613009"/>
            <a:ext cx="558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https://www.cs.usfca.edu/~galles/visualization/Prim.html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45D0E-11AD-40CF-9FBB-B10A885E1D4E}"/>
              </a:ext>
            </a:extLst>
          </p:cNvPr>
          <p:cNvSpPr txBox="1"/>
          <p:nvPr/>
        </p:nvSpPr>
        <p:spPr>
          <a:xfrm>
            <a:off x="970671" y="6119442"/>
            <a:ext cx="35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https://visualgo.net/en/mst?slide=1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CC6B9-1973-4646-8476-81A4A2971EF7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Problem: Laying Telephone Wire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6B2D30-7316-49E9-9745-F859E6DA02A7}"/>
              </a:ext>
            </a:extLst>
          </p:cNvPr>
          <p:cNvGrpSpPr/>
          <p:nvPr/>
        </p:nvGrpSpPr>
        <p:grpSpPr>
          <a:xfrm>
            <a:off x="914400" y="2325857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779AC81-FBBA-4DE4-91FB-2EE36C319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FCC9657B-5F34-4E19-9F9E-A003A9BFA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4D284A9-D3DF-4368-8EBC-0096FECC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166AB960-A6C9-460E-AED3-8CB503884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4B210459-D6D0-4AA4-A1C1-8D02ACF92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93246A11-3550-49E2-BA5D-F7A47E158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FAADC4F1-7650-4D8B-9087-DA2C90711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1AC9F25-0DF6-4F34-9BF6-230EC345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C2DCD096-D31B-4EAE-8116-0AA29615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D08B1A1E-7E48-4A4B-A9C7-4C328BCAB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0C56BD45-A9B0-4C04-A9C8-80E3740A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0D523A08-0192-461A-89BB-31C1A87F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244EDDE4-6CBD-4F54-B528-FAE7B40E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5D8636B1-3694-46EF-8CFC-2D47B8E8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D3056830-9120-4C45-9FE4-9F8463BB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C9343D1-45A8-42CF-B045-66AF2CDB1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5A7ECB1C-AA9A-4A54-AC35-A766BC003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D24CD517-664F-4175-A3E5-C90A0CBB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B2CE24D1-2C2A-4A06-81F4-361308BE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09AE8520-A5BE-4FE8-A5D8-4E2BB88F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2A0D1189-ACCC-44C5-B87C-75E42C731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F83184-F77C-40D1-995B-C0D285A21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D9549759-F38A-473A-8FDB-4B82CDBE6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50BF6453-24E8-4E44-ABDE-CDD28590B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10CE1457-B206-4AD2-89D9-D3EDBB8F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9F4C8B26-1809-47B1-9A88-B89F86151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15E763AC-AB9F-461D-BF03-A58987E6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DDBED5E-1AF0-48E1-B699-126488C3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C5FE957-4B44-44D9-A2BD-5C2BE0B29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E4AA006-7EED-458D-AAE5-439CC443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7BFF40FC-E76F-4411-90C0-C448886F0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E77C326D-DC73-4913-BE3D-D6382483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9E235125-9FD6-43B6-9F8D-95D63C9BC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5E18FE5F-9763-4311-80A2-1FE6CFBF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C7C72B32-CA43-4B19-92C3-7EC3E011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2D86BCEC-377C-44B5-B7C5-83F8A2A63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4A8FB2C4-7EAF-41DB-B507-E636ECAB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7F71B1FA-EDB5-498F-BD0D-700AEA15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40FF1D7-BADF-42BB-A9C3-CDC38A59E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4FDB028E-B60F-42C5-8DD7-2C01BC629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3">
              <a:extLst>
                <a:ext uri="{FF2B5EF4-FFF2-40B4-BE49-F238E27FC236}">
                  <a16:creationId xmlns:a16="http://schemas.microsoft.com/office/drawing/2014/main" id="{682E19EE-DFFC-423A-877E-01A601FC7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026223A3-8074-4CFE-975C-F27D110E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 descr="Large grid">
                <a:extLst>
                  <a:ext uri="{FF2B5EF4-FFF2-40B4-BE49-F238E27FC236}">
                    <a16:creationId xmlns:a16="http://schemas.microsoft.com/office/drawing/2014/main" id="{52BF9B05-E91C-44CA-92E2-8CBFFF334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6" descr="Large grid">
                <a:extLst>
                  <a:ext uri="{FF2B5EF4-FFF2-40B4-BE49-F238E27FC236}">
                    <a16:creationId xmlns:a16="http://schemas.microsoft.com/office/drawing/2014/main" id="{660CF0DB-EC91-466E-88EA-668A84242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7" descr="Large grid">
                <a:extLst>
                  <a:ext uri="{FF2B5EF4-FFF2-40B4-BE49-F238E27FC236}">
                    <a16:creationId xmlns:a16="http://schemas.microsoft.com/office/drawing/2014/main" id="{D98DCCD0-B8AB-4B9B-9484-C0E45A15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8" descr="Large grid">
                <a:extLst>
                  <a:ext uri="{FF2B5EF4-FFF2-40B4-BE49-F238E27FC236}">
                    <a16:creationId xmlns:a16="http://schemas.microsoft.com/office/drawing/2014/main" id="{FBC4740B-46CA-49A3-AEC8-EEBB21EF6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9" descr="Large grid">
                <a:extLst>
                  <a:ext uri="{FF2B5EF4-FFF2-40B4-BE49-F238E27FC236}">
                    <a16:creationId xmlns:a16="http://schemas.microsoft.com/office/drawing/2014/main" id="{1F7C924C-3545-4D66-BCC4-CB23426B0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50" descr="Large grid">
                <a:extLst>
                  <a:ext uri="{FF2B5EF4-FFF2-40B4-BE49-F238E27FC236}">
                    <a16:creationId xmlns:a16="http://schemas.microsoft.com/office/drawing/2014/main" id="{0BA5B2D5-59A1-4783-93F5-BE720481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51" descr="Large grid">
                <a:extLst>
                  <a:ext uri="{FF2B5EF4-FFF2-40B4-BE49-F238E27FC236}">
                    <a16:creationId xmlns:a16="http://schemas.microsoft.com/office/drawing/2014/main" id="{2FCC26FB-C1EA-4683-B46D-028443AA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52" descr="Large grid">
                <a:extLst>
                  <a:ext uri="{FF2B5EF4-FFF2-40B4-BE49-F238E27FC236}">
                    <a16:creationId xmlns:a16="http://schemas.microsoft.com/office/drawing/2014/main" id="{312FE197-60BB-4BF2-B1B8-21619009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53" descr="Large grid">
                <a:extLst>
                  <a:ext uri="{FF2B5EF4-FFF2-40B4-BE49-F238E27FC236}">
                    <a16:creationId xmlns:a16="http://schemas.microsoft.com/office/drawing/2014/main" id="{461FF86A-8EC2-4880-9EAB-E997AF9E9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54" descr="Large grid">
                <a:extLst>
                  <a:ext uri="{FF2B5EF4-FFF2-40B4-BE49-F238E27FC236}">
                    <a16:creationId xmlns:a16="http://schemas.microsoft.com/office/drawing/2014/main" id="{6A6FA0F8-5B7F-4012-B1AD-088D8481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id="{0DD11ED1-7514-4DFE-BFBB-BF457342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56" name="Group 56">
              <a:extLst>
                <a:ext uri="{FF2B5EF4-FFF2-40B4-BE49-F238E27FC236}">
                  <a16:creationId xmlns:a16="http://schemas.microsoft.com/office/drawing/2014/main" id="{05432E66-3AD5-4E66-8D1B-F84BAE1F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57" name="AutoShape 57" descr="Shingle">
                <a:extLst>
                  <a:ext uri="{FF2B5EF4-FFF2-40B4-BE49-F238E27FC236}">
                    <a16:creationId xmlns:a16="http://schemas.microsoft.com/office/drawing/2014/main" id="{84F75F45-C38B-41FA-A3EE-1B922B48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8">
                <a:extLst>
                  <a:ext uri="{FF2B5EF4-FFF2-40B4-BE49-F238E27FC236}">
                    <a16:creationId xmlns:a16="http://schemas.microsoft.com/office/drawing/2014/main" id="{A92A5AD9-6A0D-48CC-A301-F1445D12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9">
                <a:extLst>
                  <a:ext uri="{FF2B5EF4-FFF2-40B4-BE49-F238E27FC236}">
                    <a16:creationId xmlns:a16="http://schemas.microsoft.com/office/drawing/2014/main" id="{217EEEC7-D4AE-4777-AF46-D38B03600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60">
                <a:extLst>
                  <a:ext uri="{FF2B5EF4-FFF2-40B4-BE49-F238E27FC236}">
                    <a16:creationId xmlns:a16="http://schemas.microsoft.com/office/drawing/2014/main" id="{1C1C228B-D8DB-4E66-8A4B-020906347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id="{246D5F8B-1491-44E6-B752-87D73BF22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62" name="AutoShape 62" descr="Shingle">
                <a:extLst>
                  <a:ext uri="{FF2B5EF4-FFF2-40B4-BE49-F238E27FC236}">
                    <a16:creationId xmlns:a16="http://schemas.microsoft.com/office/drawing/2014/main" id="{063D9734-34FF-46C8-94A2-ACCFB1F7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3">
                <a:extLst>
                  <a:ext uri="{FF2B5EF4-FFF2-40B4-BE49-F238E27FC236}">
                    <a16:creationId xmlns:a16="http://schemas.microsoft.com/office/drawing/2014/main" id="{D13A3CF1-A991-418A-ADEB-0420E621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4">
                <a:extLst>
                  <a:ext uri="{FF2B5EF4-FFF2-40B4-BE49-F238E27FC236}">
                    <a16:creationId xmlns:a16="http://schemas.microsoft.com/office/drawing/2014/main" id="{6DB82F4F-E0D2-4A25-A35B-FE7B10EF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E3CB823-7DBE-455E-86CB-CD4103A5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0E904-0E25-4E60-8713-5E08051CF965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Naïve Approach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8A0F67-C879-4614-80D8-85EBDD341750}"/>
              </a:ext>
            </a:extLst>
          </p:cNvPr>
          <p:cNvGrpSpPr/>
          <p:nvPr/>
        </p:nvGrpSpPr>
        <p:grpSpPr>
          <a:xfrm>
            <a:off x="914400" y="1524000"/>
            <a:ext cx="6553200" cy="4343400"/>
            <a:chOff x="914400" y="1524000"/>
            <a:chExt cx="6553200" cy="4343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745B5935-889B-4A20-A65C-47B939FE4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2C0E430E-8B1E-4071-8E51-0A2995430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A8B61BB-3AAD-47FA-B7A7-1AC839DC8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C4AC075-B7CF-4C71-AABD-5294B695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3A21943D-6295-4B61-AE9B-C489A6056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66553EB-4E11-4191-BF1A-B16AB7778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63E7E250-7903-4CFC-AC88-434AB44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051D1D2E-46FB-4440-BA8C-5576CEEE1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9732A3AA-3A7D-47C8-846A-E832B7D4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0E9AC9C5-3E5A-4F86-863B-43A33136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DA19437A-9546-4A69-B9AF-B52277379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F8FB1B31-E98A-4C49-AE67-C92593379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1EEFFB04-E5CB-4663-8CC3-73B65908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DF75370E-1796-4C01-B8A1-07FC5A5CE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162F931D-EB1F-432B-98D8-D147D68B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0D225716-49CB-4199-8227-A5BDBAE7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E79B581D-8A1C-4F19-8B10-4A7708172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73EC1C32-5CA1-4532-918E-C2B717181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C859BA25-136A-4F8F-9328-4810DCB47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BC2F58D-1A4C-4D33-99AF-F7FDC4F0A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C1BEAB32-43AE-4993-8A32-FAEB6899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8BE2E0-BA65-41C0-97B2-F0EA3930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35D01021-0B0D-46AE-AFEF-94DDADF42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0145E6E5-D167-452C-92D8-9EC2B0A53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3B06EFE7-E2B1-46A7-A195-F299DF9C8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25E31E87-16ED-4EF0-8607-CB6FC8A3A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E7BE1CE-8990-4079-A1E5-CD0FF41B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5A5B183D-E306-4520-B090-C5B077E9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8BF7E70-7649-4E33-891E-054B56EF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3D288352-7BCA-442A-A954-126BECB9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C7EE5438-4930-4BBE-B298-301385937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7CE7BB8F-B4ED-4A71-92CD-F32F9F6DD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3E2EDCAB-1851-41AD-9F9D-FFBA9CCA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9494ED84-50DC-4031-AF43-E7A5EB94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87279E98-CD4D-42E1-B68B-72E4D09B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75A9BD90-86CE-45E3-94BE-0F80ACF19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62C90772-3873-4D60-928B-C81EACCD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2ABC1E25-4F8B-4CD8-AAED-465C4449C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33B9005F-D8FA-48D3-9A70-B9064D20D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1F04ACCF-3CE0-4463-B45D-B412B66F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37407096-C235-4B23-8AEF-601E43C6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6CAB793D-E6BA-421F-946F-034420493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0101D809-5EEA-432B-884C-BB1D08E4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85B8CB09-973C-4C45-90C1-E8286F47E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6FD60B56-BC83-4CE0-9AE6-F056F1FB0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4EBA74FC-A578-4198-827A-BF2E41881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46685BD-02CE-4E15-90B3-AE825121C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ABCBD732-7495-4D2F-850F-8FE0C922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803BFE68-1B7C-463B-86FA-6391BFA11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D349999E-7CAF-4FF0-9575-DCFD00CCC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FE4D7EF1-E7FC-41AF-B2AF-35888D4EA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270AA6DD-2754-4EAE-ABDB-D51D1E4BD8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D083596C-F81C-4808-9F4D-4C0B546E915C}"/>
                </a:ext>
              </a:extLst>
            </p:cNvPr>
            <p:cNvCxnSpPr>
              <a:cxnSpLocks noChangeShapeType="1"/>
              <a:stCxn id="72" idx="0"/>
              <a:endCxn id="25" idx="3"/>
            </p:cNvCxnSpPr>
            <p:nvPr/>
          </p:nvCxnSpPr>
          <p:spPr bwMode="auto">
            <a:xfrm flipH="1" flipV="1">
              <a:off x="2822575" y="3390900"/>
              <a:ext cx="2130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EDB6C5A7-2FCD-4A8D-AF32-D701707840B0}"/>
                </a:ext>
              </a:extLst>
            </p:cNvPr>
            <p:cNvCxnSpPr>
              <a:cxnSpLocks noChangeShapeType="1"/>
              <a:stCxn id="72" idx="0"/>
              <a:endCxn id="40" idx="3"/>
            </p:cNvCxnSpPr>
            <p:nvPr/>
          </p:nvCxnSpPr>
          <p:spPr bwMode="auto">
            <a:xfrm flipH="1">
              <a:off x="2441575" y="3505200"/>
              <a:ext cx="25114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AC29ED2-DDAB-4FFA-9798-6B8420C9FD0B}"/>
                </a:ext>
              </a:extLst>
            </p:cNvPr>
            <p:cNvCxnSpPr>
              <a:cxnSpLocks noChangeShapeType="1"/>
              <a:stCxn id="72" idx="0"/>
              <a:endCxn id="4" idx="5"/>
            </p:cNvCxnSpPr>
            <p:nvPr/>
          </p:nvCxnSpPr>
          <p:spPr bwMode="auto">
            <a:xfrm flipH="1">
              <a:off x="1314450" y="3505200"/>
              <a:ext cx="3638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EA3AB80B-F1F8-41C8-AEC7-D96B58F581F3}"/>
                </a:ext>
              </a:extLst>
            </p:cNvPr>
            <p:cNvCxnSpPr>
              <a:cxnSpLocks noChangeShapeType="1"/>
              <a:stCxn id="30" idx="3"/>
              <a:endCxn id="72" idx="0"/>
            </p:cNvCxnSpPr>
            <p:nvPr/>
          </p:nvCxnSpPr>
          <p:spPr bwMode="auto">
            <a:xfrm>
              <a:off x="1603375" y="2628900"/>
              <a:ext cx="33496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E358F7FE-8791-4B84-B2F0-06893DEEE120}"/>
                </a:ext>
              </a:extLst>
            </p:cNvPr>
            <p:cNvCxnSpPr>
              <a:cxnSpLocks noChangeShapeType="1"/>
              <a:stCxn id="72" idx="0"/>
              <a:endCxn id="35" idx="2"/>
            </p:cNvCxnSpPr>
            <p:nvPr/>
          </p:nvCxnSpPr>
          <p:spPr bwMode="auto">
            <a:xfrm flipH="1" flipV="1">
              <a:off x="2095500" y="2057400"/>
              <a:ext cx="28575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B8D10D53-2F2E-444B-9BB8-95ED2C30CE64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95CE6289-F250-4AA4-9136-BAE6440C71B6}"/>
                </a:ext>
              </a:extLst>
            </p:cNvPr>
            <p:cNvCxnSpPr>
              <a:cxnSpLocks noChangeShapeType="1"/>
              <a:stCxn id="72" idx="0"/>
              <a:endCxn id="50" idx="1"/>
            </p:cNvCxnSpPr>
            <p:nvPr/>
          </p:nvCxnSpPr>
          <p:spPr bwMode="auto">
            <a:xfrm>
              <a:off x="4953000" y="3505200"/>
              <a:ext cx="1352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304A28CA-677B-483A-979D-AC55558E338E}"/>
                </a:ext>
              </a:extLst>
            </p:cNvPr>
            <p:cNvCxnSpPr>
              <a:cxnSpLocks noChangeShapeType="1"/>
              <a:stCxn id="72" idx="0"/>
              <a:endCxn id="45" idx="1"/>
            </p:cNvCxnSpPr>
            <p:nvPr/>
          </p:nvCxnSpPr>
          <p:spPr bwMode="auto">
            <a:xfrm>
              <a:off x="4953000" y="3505200"/>
              <a:ext cx="2114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2C56C06D-B104-4F5D-867E-36CF66594E29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8D2BAD47-AC96-406A-AC47-61531C010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C27C023-2598-4FD7-8373-12C106446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0C68CFAD-9B06-471E-959D-3D3526912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385BA358-AD70-4D39-A22A-FBBF47F16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D3BBAEC-A386-4ACE-8A0E-E6B26EED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23590BC1-E16D-4A59-8F3F-E35CD9C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4052862B-9E45-4DD7-AEC8-FF07D14FF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97B2B73B-8B8A-4993-A919-4FA3F3452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8D7B84AC-9F84-4930-8612-D6F4CDED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84320F6E-4D49-4ABE-86F7-DB2FBBA7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73E905B6-F96C-4A1D-8D9E-1CFB9C81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C5AC384F-D385-4C05-BA4C-871A2642A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FAD5A7A9-4AD0-444E-994D-AAF3CE169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975" y="54102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Expensive!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4ED6AC-F5E4-44A0-BF75-C8F8A55C7B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DD8284-6061-4958-A821-C1BF3C686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51951D-8799-48B9-A57C-B04FA9E17D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548</TotalTime>
  <Words>4396</Words>
  <Application>Microsoft Office PowerPoint</Application>
  <PresentationFormat>On-screen Show (4:3)</PresentationFormat>
  <Paragraphs>1604</Paragraphs>
  <Slides>76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宋体</vt:lpstr>
      <vt:lpstr>Arial</vt:lpstr>
      <vt:lpstr>Calibri</vt:lpstr>
      <vt:lpstr>Cambria Math</vt:lpstr>
      <vt:lpstr>Corbel</vt:lpstr>
      <vt:lpstr>Courier New</vt:lpstr>
      <vt:lpstr>Symbol</vt:lpstr>
      <vt:lpstr>Times New Roman</vt:lpstr>
      <vt:lpstr>Verdana</vt:lpstr>
      <vt:lpstr>Wingdings</vt:lpstr>
      <vt:lpstr>Spectrum</vt:lpstr>
      <vt:lpstr>Photo Editor Photo</vt:lpstr>
      <vt:lpstr>Minimum Spanning Tree</vt:lpstr>
      <vt:lpstr>Lecture Outline</vt:lpstr>
      <vt:lpstr>Spanning Tree.</vt:lpstr>
      <vt:lpstr>Minimum Spanning Tree (MST)</vt:lpstr>
      <vt:lpstr>PowerPoint Presentation</vt:lpstr>
      <vt:lpstr>Minimum Spanning Tree (MST)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Growing a MST(Generic Algorithm)</vt:lpstr>
      <vt:lpstr>How to Find a Safe Edge</vt:lpstr>
      <vt:lpstr>How to Find a Safe Edge</vt:lpstr>
      <vt:lpstr>The Algorithms of Kruskal and Prim</vt:lpstr>
      <vt:lpstr>Related Topics</vt:lpstr>
      <vt:lpstr>Kruskal's Algorithm</vt:lpstr>
      <vt:lpstr>Kruskal’s algorithm</vt:lpstr>
      <vt:lpstr>Time Complexity of Kruskal's Algorithm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Prim's Algorithm</vt:lpstr>
      <vt:lpstr>Prim's Algorithm</vt:lpstr>
      <vt:lpstr>Running time of Prim's Algorithm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 Algorithm:Variables</vt:lpstr>
      <vt:lpstr>Prim Algorithm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Complexity: Prim Algorithm</vt:lpstr>
      <vt:lpstr>Summary</vt:lpstr>
      <vt:lpstr>Summary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Shohag Barman</cp:lastModifiedBy>
  <cp:revision>22</cp:revision>
  <dcterms:created xsi:type="dcterms:W3CDTF">2018-12-10T17:20:29Z</dcterms:created>
  <dcterms:modified xsi:type="dcterms:W3CDTF">2021-04-03T17:56:13Z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