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414" r:id="rId5"/>
    <p:sldId id="266" r:id="rId6"/>
    <p:sldId id="267" r:id="rId7"/>
    <p:sldId id="268" r:id="rId8"/>
    <p:sldId id="269" r:id="rId9"/>
    <p:sldId id="270" r:id="rId10"/>
    <p:sldId id="271" r:id="rId11"/>
    <p:sldId id="415" r:id="rId12"/>
    <p:sldId id="276" r:id="rId13"/>
    <p:sldId id="275" r:id="rId14"/>
    <p:sldId id="274" r:id="rId15"/>
    <p:sldId id="273" r:id="rId16"/>
    <p:sldId id="272" r:id="rId17"/>
    <p:sldId id="277" r:id="rId18"/>
    <p:sldId id="278" r:id="rId19"/>
    <p:sldId id="406" r:id="rId20"/>
    <p:sldId id="281" r:id="rId21"/>
    <p:sldId id="408" r:id="rId22"/>
    <p:sldId id="413" r:id="rId23"/>
    <p:sldId id="409" r:id="rId24"/>
    <p:sldId id="410" r:id="rId25"/>
    <p:sldId id="411" r:id="rId26"/>
    <p:sldId id="412" r:id="rId27"/>
    <p:sldId id="279" r:id="rId28"/>
    <p:sldId id="280" r:id="rId29"/>
    <p:sldId id="282" r:id="rId30"/>
    <p:sldId id="416" r:id="rId31"/>
    <p:sldId id="305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400" r:id="rId42"/>
    <p:sldId id="399" r:id="rId43"/>
    <p:sldId id="401" r:id="rId44"/>
    <p:sldId id="402" r:id="rId45"/>
    <p:sldId id="403" r:id="rId46"/>
    <p:sldId id="404" r:id="rId47"/>
    <p:sldId id="405" r:id="rId48"/>
    <p:sldId id="264" r:id="rId49"/>
    <p:sldId id="26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5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79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2CB1F6C-BD0A-4D24-B7BD-74F2EE2040F7}"/>
              </a:ext>
            </a:extLst>
          </p:cNvPr>
          <p:cNvSpPr txBox="1">
            <a:spLocks noChangeArrowheads="1"/>
          </p:cNvSpPr>
          <p:nvPr/>
        </p:nvSpPr>
        <p:spPr>
          <a:xfrm>
            <a:off x="5860" y="1195760"/>
            <a:ext cx="9194408" cy="5655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SWAP(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a,int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*b)   {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t; t=*a; *a=*b; *b=t;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bubble(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a[],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n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pass, j, flag;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for(pass=1;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pass&lt;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  <a:ea typeface="MS PGothic" charset="0"/>
              </a:rPr>
              <a:t>n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;pass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//break if no swap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0;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for(j=0;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j&lt;(n-pass)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;j++)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//discard the last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	if( a[j]&gt;a[j+1]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		SWAP(&amp;a[j+1],&amp;a[j]);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1;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}</a:t>
            </a:r>
            <a:endParaRPr lang="en-US" altLang="ja-JP" sz="2400" b="1" dirty="0">
              <a:latin typeface="Courier New" charset="0"/>
              <a:ea typeface="MS PGothic" charset="0"/>
            </a:endParaRP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if (flag==0) break;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}  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2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9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3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3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1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4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49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55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214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8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28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0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6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87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88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159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2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23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8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30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1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92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408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908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233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433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645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033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533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920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308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2395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595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1108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195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21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533400" y="1301259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Step 1</a:t>
            </a:r>
            <a:r>
              <a:rPr lang="en-US" b="1" dirty="0"/>
              <a:t> − if it is only one element in the list it is already sorted, return. </a:t>
            </a:r>
          </a:p>
          <a:p>
            <a:r>
              <a:rPr lang="en-US" b="1" dirty="0">
                <a:effectLst/>
              </a:rPr>
              <a:t>Step 2</a:t>
            </a:r>
            <a:r>
              <a:rPr lang="en-US" b="1" dirty="0"/>
              <a:t> − divide the list recursively into two halves until it can no more be divided. </a:t>
            </a:r>
            <a:r>
              <a:rPr lang="en-US" b="1" dirty="0">
                <a:effectLst/>
              </a:rPr>
              <a:t>Step 3</a:t>
            </a:r>
            <a:r>
              <a:rPr lang="en-US" b="1" dirty="0"/>
              <a:t> − merge the smaller lists into new list in sorted order.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A85F0-047C-4CE3-B647-2E1E12F3986C}"/>
              </a:ext>
            </a:extLst>
          </p:cNvPr>
          <p:cNvSpPr txBox="1"/>
          <p:nvPr/>
        </p:nvSpPr>
        <p:spPr>
          <a:xfrm>
            <a:off x="76199" y="2139459"/>
            <a:ext cx="44196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merge_sort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 , </a:t>
            </a:r>
            <a:r>
              <a:rPr lang="en-US" b="1" dirty="0" err="1"/>
              <a:t>int</a:t>
            </a:r>
            <a:r>
              <a:rPr lang="en-US" b="1" dirty="0"/>
              <a:t> end ) </a:t>
            </a:r>
          </a:p>
          <a:p>
            <a:r>
              <a:rPr lang="en-US" b="1" dirty="0"/>
              <a:t>{     if( start &lt; end )      {	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mid = (start + end ) / 2 ; </a:t>
            </a:r>
          </a:p>
          <a:p>
            <a:r>
              <a:rPr lang="en-US" b="1" dirty="0"/>
              <a:t>	</a:t>
            </a:r>
            <a:r>
              <a:rPr lang="en-US" b="1" dirty="0" err="1"/>
              <a:t>merge_sort</a:t>
            </a:r>
            <a:r>
              <a:rPr lang="en-US" b="1" dirty="0"/>
              <a:t> (A, start , mid ) ;  	</a:t>
            </a:r>
            <a:r>
              <a:rPr lang="en-US" b="1" dirty="0" err="1"/>
              <a:t>merge_sort</a:t>
            </a:r>
            <a:r>
              <a:rPr lang="en-US" b="1" dirty="0"/>
              <a:t> (A,mid+1 , end ) ;</a:t>
            </a:r>
          </a:p>
          <a:p>
            <a:r>
              <a:rPr lang="en-US" b="1" dirty="0"/>
              <a:t>	merge(</a:t>
            </a:r>
            <a:r>
              <a:rPr lang="en-US" b="1" dirty="0" err="1"/>
              <a:t>A,start</a:t>
            </a:r>
            <a:r>
              <a:rPr lang="en-US" b="1" dirty="0"/>
              <a:t> , mid , end ); }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F758-B6CA-43A9-91D3-43714BD78C8E}"/>
              </a:ext>
            </a:extLst>
          </p:cNvPr>
          <p:cNvSpPr txBox="1"/>
          <p:nvPr/>
        </p:nvSpPr>
        <p:spPr>
          <a:xfrm>
            <a:off x="3810000" y="2444259"/>
            <a:ext cx="50291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merge(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mid,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i = start ,j = mid+1,i; 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 B[end-start+1] , k=0; </a:t>
            </a:r>
          </a:p>
          <a:p>
            <a:r>
              <a:rPr lang="en-US" b="1" dirty="0"/>
              <a:t>	for(z = start ;z &lt;= end ;z++) {</a:t>
            </a:r>
          </a:p>
          <a:p>
            <a:r>
              <a:rPr lang="en-US" b="1" dirty="0"/>
              <a:t>		if(i &gt; mid)</a:t>
            </a:r>
          </a:p>
          <a:p>
            <a:r>
              <a:rPr lang="en-US" b="1" dirty="0"/>
              <a:t>			B[ k++ ] = A[ j++] ; </a:t>
            </a:r>
          </a:p>
          <a:p>
            <a:r>
              <a:rPr lang="en-US" b="1" dirty="0"/>
              <a:t>	   	else if ( j &gt; end) </a:t>
            </a:r>
          </a:p>
          <a:p>
            <a:r>
              <a:rPr lang="en-US" b="1" dirty="0"/>
              <a:t>			B[ k++ ] = A[ i++ ];</a:t>
            </a:r>
          </a:p>
          <a:p>
            <a:r>
              <a:rPr lang="en-US" b="1" dirty="0"/>
              <a:t> 	        	         else if( A[ i ] &lt; A[ j ])</a:t>
            </a:r>
          </a:p>
          <a:p>
            <a:r>
              <a:rPr lang="en-US" b="1" dirty="0"/>
              <a:t>		                    B[ k++ ] = A[ i++ ]; </a:t>
            </a:r>
          </a:p>
          <a:p>
            <a:r>
              <a:rPr lang="en-US" b="1" dirty="0"/>
              <a:t>	        		else</a:t>
            </a:r>
          </a:p>
          <a:p>
            <a:r>
              <a:rPr lang="en-US" b="1" dirty="0"/>
              <a:t>			   B[ k++ ] = A[ j++];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p=0 ; p&lt; k ;p ++)</a:t>
            </a:r>
          </a:p>
          <a:p>
            <a:r>
              <a:rPr lang="en-US" b="1" dirty="0"/>
              <a:t>		A[ start++ ] = B[ p ] ; 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EB79-DD8C-4050-964D-63036328E0C4}"/>
              </a:ext>
            </a:extLst>
          </p:cNvPr>
          <p:cNvSpPr txBox="1"/>
          <p:nvPr/>
        </p:nvSpPr>
        <p:spPr>
          <a:xfrm>
            <a:off x="90267" y="608434"/>
            <a:ext cx="44196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merge_sort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 , </a:t>
            </a:r>
            <a:r>
              <a:rPr lang="en-US" b="1" dirty="0" err="1"/>
              <a:t>int</a:t>
            </a:r>
            <a:r>
              <a:rPr lang="en-US" b="1" dirty="0"/>
              <a:t> end ) </a:t>
            </a:r>
          </a:p>
          <a:p>
            <a:r>
              <a:rPr lang="en-US" b="1" dirty="0"/>
              <a:t>{     if( start &lt; end )      {	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mid = (start + end ) / 2 ; </a:t>
            </a:r>
          </a:p>
          <a:p>
            <a:r>
              <a:rPr lang="en-US" b="1" dirty="0"/>
              <a:t>	</a:t>
            </a:r>
            <a:r>
              <a:rPr lang="en-US" b="1" dirty="0" err="1"/>
              <a:t>merge_sort</a:t>
            </a:r>
            <a:r>
              <a:rPr lang="en-US" b="1" dirty="0"/>
              <a:t> (A, start , mid ) ;  	</a:t>
            </a:r>
            <a:r>
              <a:rPr lang="en-US" b="1" dirty="0" err="1"/>
              <a:t>merge_sort</a:t>
            </a:r>
            <a:r>
              <a:rPr lang="en-US" b="1" dirty="0"/>
              <a:t> (A,mid+1 , end ) ;</a:t>
            </a:r>
          </a:p>
          <a:p>
            <a:r>
              <a:rPr lang="en-US" b="1" dirty="0"/>
              <a:t>	merge(</a:t>
            </a:r>
            <a:r>
              <a:rPr lang="en-US" b="1" dirty="0" err="1"/>
              <a:t>A,start</a:t>
            </a:r>
            <a:r>
              <a:rPr lang="en-US" b="1" dirty="0"/>
              <a:t> , mid , end ); }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27FAF-70F0-4792-88F7-09A153D44530}"/>
              </a:ext>
            </a:extLst>
          </p:cNvPr>
          <p:cNvSpPr txBox="1"/>
          <p:nvPr/>
        </p:nvSpPr>
        <p:spPr>
          <a:xfrm>
            <a:off x="547468" y="2538843"/>
            <a:ext cx="50291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merge(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mid,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i = start ,j = mid+1,i; 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 B[end-start+1] , k=0; </a:t>
            </a:r>
          </a:p>
          <a:p>
            <a:r>
              <a:rPr lang="en-US" b="1" dirty="0"/>
              <a:t>	for(z = start ;z &lt;= end ;z++) {</a:t>
            </a:r>
          </a:p>
          <a:p>
            <a:r>
              <a:rPr lang="en-US" b="1" dirty="0"/>
              <a:t>		if(i &gt; mid)</a:t>
            </a:r>
          </a:p>
          <a:p>
            <a:r>
              <a:rPr lang="en-US" b="1" dirty="0"/>
              <a:t>			B[ k++ ] = A[ j++] ; </a:t>
            </a:r>
          </a:p>
          <a:p>
            <a:r>
              <a:rPr lang="en-US" b="1" dirty="0"/>
              <a:t>	   	else if ( j &gt; end) </a:t>
            </a:r>
          </a:p>
          <a:p>
            <a:r>
              <a:rPr lang="en-US" b="1" dirty="0"/>
              <a:t>			B[ k++ ] = A[ i++ ];</a:t>
            </a:r>
          </a:p>
          <a:p>
            <a:r>
              <a:rPr lang="en-US" b="1" dirty="0"/>
              <a:t> 	        	         else if( A[ i ] &lt; A[ j ])</a:t>
            </a:r>
          </a:p>
          <a:p>
            <a:r>
              <a:rPr lang="en-US" b="1" dirty="0"/>
              <a:t>		                    B[ k++ ] = A[ i++ ]; </a:t>
            </a:r>
          </a:p>
          <a:p>
            <a:r>
              <a:rPr lang="en-US" b="1" dirty="0"/>
              <a:t>	        		else</a:t>
            </a:r>
          </a:p>
          <a:p>
            <a:r>
              <a:rPr lang="en-US" b="1" dirty="0"/>
              <a:t>			   B[ k++ ] = A[ j++];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p=0 ; p&lt; k ;p ++)</a:t>
            </a:r>
          </a:p>
          <a:p>
            <a:r>
              <a:rPr lang="en-US" b="1" dirty="0"/>
              <a:t>		A[ start++ ] = B[ p ] ; </a:t>
            </a:r>
          </a:p>
          <a:p>
            <a:r>
              <a:rPr lang="en-US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9EA93CF3-38B8-40DC-8144-B3E76506A59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1193019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/>
              <a:t>Statement		                  Cost</a:t>
            </a: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/>
              <a:t>So T(n) = 	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800"/>
              <a:t>2T(n/2) +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(n) when n &gt; 1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C1A39E8-C677-43AB-9205-676A92A4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" y="1648768"/>
            <a:ext cx="8904514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                             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3B93-B1D2-4F95-8AED-994F9FBBDB73}"/>
              </a:ext>
            </a:extLst>
          </p:cNvPr>
          <p:cNvSpPr txBox="1"/>
          <p:nvPr/>
        </p:nvSpPr>
        <p:spPr>
          <a:xfrm>
            <a:off x="281353" y="717449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194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9B08-D53D-4745-91B9-EDE98C12AEB1}"/>
              </a:ext>
            </a:extLst>
          </p:cNvPr>
          <p:cNvSpPr txBox="1"/>
          <p:nvPr/>
        </p:nvSpPr>
        <p:spPr>
          <a:xfrm>
            <a:off x="253218" y="506436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09313B-6611-4FB9-84D8-1FE5232619B8}"/>
              </a:ext>
            </a:extLst>
          </p:cNvPr>
          <p:cNvSpPr txBox="1">
            <a:spLocks noChangeArrowheads="1"/>
          </p:cNvSpPr>
          <p:nvPr/>
        </p:nvSpPr>
        <p:spPr>
          <a:xfrm>
            <a:off x="225914" y="527684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AB9440-326A-49C6-A514-A4E7B489D17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8797925" cy="2143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E847-6935-4635-9AAD-DC131428019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2951488"/>
            <a:ext cx="9593336" cy="437778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Running time of Merge Sort: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(1)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             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r>
              <a:rPr lang="en-US" altLang="en-US" sz="2200" dirty="0"/>
              <a:t>Rewrite the recurrence as 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2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endParaRPr lang="en-US" altLang="en-US" sz="2200" b="1" i="1" dirty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altLang="en-US" sz="2200" b="1" i="1" dirty="0">
                <a:solidFill>
                  <a:schemeClr val="hlink"/>
                </a:solidFill>
              </a:rPr>
              <a:t>c </a:t>
            </a:r>
            <a:r>
              <a:rPr lang="en-US" altLang="en-US" sz="2200" b="1" dirty="0">
                <a:solidFill>
                  <a:schemeClr val="hlink"/>
                </a:solidFill>
              </a:rPr>
              <a:t>&gt; 0</a:t>
            </a:r>
            <a:r>
              <a:rPr lang="en-US" altLang="en-US" sz="2200" dirty="0">
                <a:solidFill>
                  <a:schemeClr val="hlink"/>
                </a:solidFill>
              </a:rPr>
              <a:t>:</a:t>
            </a:r>
            <a:r>
              <a:rPr lang="en-US" altLang="en-US" sz="2200" dirty="0">
                <a:solidFill>
                  <a:srgbClr val="CC3300"/>
                </a:solidFill>
              </a:rPr>
              <a:t>  </a:t>
            </a:r>
            <a:r>
              <a:rPr lang="en-US" altLang="en-US" sz="22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combine steps.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12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B613151-780E-413D-A900-456DA9C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47263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1F5269F-00FA-464F-A6C4-6C0FBE89B87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6177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001F908-EE96-4BF1-9E73-F2F7E47F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chemeClr val="hlink"/>
                  </a:solidFill>
                </a:rPr>
                <a:t>cn</a:t>
              </a:r>
              <a:endParaRPr lang="en-US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3D2F1B1-3CE7-4E4F-99C5-655CB1C4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5FF4C49-87F9-4DC7-BAC8-A887AF1C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1198BD-13AD-49B1-A634-122887405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CED5916-E3C6-4459-8834-5836C7E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C10083-6971-4211-AF84-7A0E255F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44D7C6C-AEA5-4F38-A964-F52BBAF4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3483930-118C-46A8-B797-9490BC90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C13EB065-1A71-40B2-BF6B-A06F435AB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8522434-A7FB-45D6-99BF-1E7E68A6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D7D2446-3250-4D2D-9C3B-03310CC4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EEAD3D1-B9BE-409B-89CA-DB12A1AA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430D75-B05B-44DD-B6D5-2941BAC7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1C0F984D-92E4-4B7B-868D-80C6011F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1AD6962-A0D3-48D7-B390-D110BF9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593FA0-D40E-48C8-A40E-19AE9703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CDEB89C-6428-4D42-9088-977F59A3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220B199-0FF3-40FC-9600-224C5D3EE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B3AABFB-E235-49BE-A56D-6A78D41E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65712C8-E85F-4E8D-99C0-5EFEEAB1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FCB1306-D27A-4B0F-9A2A-36711CEE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FD3FF5F-FAE7-42C0-A18F-1986FF9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DE792D4-C0A3-4852-B14B-D1019BB4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489D95E-9DB7-40E7-9922-A539711C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B5915B3-77F7-4543-8D10-3B25DCFF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2FC18-D333-415E-AB89-3853F846D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80C9E50-1C27-4D3B-BBC9-B3956D56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AEBAD6-2CB8-4A84-A5DC-D6B60943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A51119CD-4AA9-4E91-A5FC-EBD01D4FA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1D6097-C54C-46F0-8AF7-59B81EB2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D914B58-FD96-4AC1-8754-15BE58D6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F4520336-93CA-42D8-936C-674CE9B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2DD2A43D-9884-4B94-A687-022982A6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BCC77245-189A-4463-AA16-9D4EC81D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Line 40">
            <a:extLst>
              <a:ext uri="{FF2B5EF4-FFF2-40B4-BE49-F238E27FC236}">
                <a16:creationId xmlns:a16="http://schemas.microsoft.com/office/drawing/2014/main" id="{9E769CEE-2757-4983-A734-89D2D27A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1708616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E23AD1FE-B5A9-42F2-8612-7306A853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91329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7DB140EC-428E-4BB4-BEAC-91D2EAEA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324816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E43AB044-412B-4AF7-9458-205ACD277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000" y="60977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47D85-85B3-4CA8-B985-9C8DA6BC835B}"/>
              </a:ext>
            </a:extLst>
          </p:cNvPr>
          <p:cNvGrpSpPr/>
          <p:nvPr/>
        </p:nvGrpSpPr>
        <p:grpSpPr>
          <a:xfrm>
            <a:off x="95536" y="1597806"/>
            <a:ext cx="1320801" cy="4543425"/>
            <a:chOff x="95536" y="2020888"/>
            <a:chExt cx="1320801" cy="4543425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39AFAF88-20C9-4AA3-896C-0D56A3E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6" y="4024644"/>
              <a:ext cx="13208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CC3300"/>
                  </a:solidFill>
                </a:rPr>
                <a:t>log</a:t>
              </a:r>
              <a:r>
                <a:rPr lang="en-US" altLang="en-US" b="1" baseline="-25000" dirty="0">
                  <a:solidFill>
                    <a:srgbClr val="CC3300"/>
                  </a:solidFill>
                </a:rPr>
                <a:t>2</a:t>
              </a:r>
              <a:r>
                <a:rPr lang="en-US" altLang="en-US" b="1" baseline="30000" dirty="0">
                  <a:solidFill>
                    <a:srgbClr val="CC3300"/>
                  </a:solidFill>
                </a:rPr>
                <a:t>n </a:t>
              </a:r>
              <a:r>
                <a:rPr lang="en-US" altLang="en-US" b="1" dirty="0">
                  <a:solidFill>
                    <a:srgbClr val="CC3300"/>
                  </a:solidFill>
                </a:rPr>
                <a:t>+ 1</a:t>
              </a:r>
              <a:endParaRPr lang="en-US" altLang="en-US" b="1" baseline="30000" dirty="0">
                <a:solidFill>
                  <a:srgbClr val="CC3300"/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2AE41EA-8900-4BB3-8F02-6AA12CC0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" y="2020888"/>
              <a:ext cx="0" cy="1858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DA56C45F-2D34-4A00-B333-EC708AB2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" y="4719638"/>
              <a:ext cx="0" cy="184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ext Box 47">
            <a:extLst>
              <a:ext uri="{FF2B5EF4-FFF2-40B4-BE49-F238E27FC236}">
                <a16:creationId xmlns:a16="http://schemas.microsoft.com/office/drawing/2014/main" id="{45FBA0A5-F134-4231-8D73-9EC9CFE8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469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715DB0C7-0760-40E9-9ECE-A5A09A6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6749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1C15FE1D-5F87-45BB-B245-EEC9C96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1279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B670A8-D5E7-421B-B6DA-83BDEA4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8716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CC3300"/>
                </a:solidFill>
              </a:rPr>
              <a:t>cn</a:t>
            </a:r>
            <a:endParaRPr lang="en-US" altLang="en-US" b="1" dirty="0">
              <a:solidFill>
                <a:srgbClr val="CC3300"/>
              </a:solidFill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67054A2-4416-43BF-8CB3-B60A11F6CFBF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E5B355F2-15EE-4468-8D83-FC4B4A74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891" y="6346208"/>
            <a:ext cx="3704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Total           : cnlog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n+ </a:t>
            </a:r>
            <a:r>
              <a:rPr lang="en-US" altLang="en-US" dirty="0" err="1">
                <a:solidFill>
                  <a:srgbClr val="FF0000"/>
                </a:solidFill>
              </a:rPr>
              <a:t>cn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642502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34590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 (Assuming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EA3B54-D6B8-46D1-BDD2-71E6AA27AA90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499551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solidFill>
                  <a:schemeClr val="tx1"/>
                </a:solidFill>
                <a:ea typeface="宋体" panose="02010600030101010101" pitchFamily="2" charset="-122"/>
              </a:rPr>
              <a:t>Analysis: solving recurrence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9AEC24-1BD8-4F37-AF74-D5DEC5C90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743200"/>
          <a:ext cx="244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282680" imgH="850680" progId="Equation.3">
                  <p:embed/>
                </p:oleObj>
              </mc:Choice>
              <mc:Fallback>
                <p:oleObj name="Equation" r:id="rId3" imgW="1282680" imgH="85068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743200"/>
                        <a:ext cx="244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EACC52-9FC3-4410-B67E-B4CF6D4379C1}"/>
              </a:ext>
            </a:extLst>
          </p:cNvPr>
          <p:cNvSpPr txBox="1">
            <a:spLocks noChangeArrowheads="1"/>
          </p:cNvSpPr>
          <p:nvPr/>
        </p:nvSpPr>
        <p:spPr>
          <a:xfrm>
            <a:off x="342328" y="1009651"/>
            <a:ext cx="8382000" cy="51625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q"/>
              <a:defRPr kumimoji="1"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206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All cases have same efficiency: </a:t>
            </a:r>
            <a:r>
              <a:rPr lang="en-US" i="1" kern="0" dirty="0">
                <a:latin typeface="Lucida Grande" pitchFamily="84" charset="0"/>
                <a:cs typeface="Times New Roman" panose="02020603050405020304" pitchFamily="18" charset="0"/>
              </a:rPr>
              <a:t>O</a:t>
            </a:r>
            <a:r>
              <a:rPr lang="en-US" kern="0" dirty="0">
                <a:cs typeface="Times New Roman" panose="02020603050405020304" pitchFamily="18" charset="0"/>
              </a:rPr>
              <a:t>(</a:t>
            </a:r>
            <a:r>
              <a:rPr lang="en-US" i="1" kern="0" dirty="0">
                <a:cs typeface="Times New Roman" panose="02020603050405020304" pitchFamily="18" charset="0"/>
              </a:rPr>
              <a:t>n </a:t>
            </a:r>
            <a:r>
              <a:rPr lang="en-US" kern="0" dirty="0">
                <a:cs typeface="Times New Roman" panose="02020603050405020304" pitchFamily="18" charset="0"/>
              </a:rPr>
              <a:t>log </a:t>
            </a:r>
            <a:r>
              <a:rPr lang="en-US" i="1" kern="0" dirty="0">
                <a:cs typeface="Times New Roman" panose="02020603050405020304" pitchFamily="18" charset="0"/>
              </a:rPr>
              <a:t>n</a:t>
            </a:r>
            <a:r>
              <a:rPr lang="en-US" kern="0" dirty="0"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4CCB6B5-7455-4FF4-B9BC-E6EB077F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b="1" i="1" dirty="0">
                <a:solidFill>
                  <a:srgbClr val="FF0000"/>
                </a:solidFill>
              </a:rPr>
              <a:t>T(n) = 2T(n/2) + O(n), and O(n)=</a:t>
            </a:r>
            <a:r>
              <a:rPr kumimoji="1" lang="en-US" b="1" i="1" dirty="0" err="1">
                <a:solidFill>
                  <a:srgbClr val="FF0000"/>
                </a:solidFill>
              </a:rPr>
              <a:t>cn</a:t>
            </a:r>
            <a:endParaRPr kumimoji="1"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CD4B303-EA3D-4658-87BA-0C5E8685F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7100"/>
              </p:ext>
            </p:extLst>
          </p:nvPr>
        </p:nvGraphicFramePr>
        <p:xfrm>
          <a:off x="929195" y="2083190"/>
          <a:ext cx="3244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701720" imgH="2438280" progId="Equation.3">
                  <p:embed/>
                </p:oleObj>
              </mc:Choice>
              <mc:Fallback>
                <p:oleObj name="Equation" r:id="rId5" imgW="1701720" imgH="243828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95" y="2083190"/>
                        <a:ext cx="3244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19BB7E4-D8A2-4CB4-97AF-FEDC71DB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21" y="2069661"/>
            <a:ext cx="382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Since n=2</a:t>
            </a:r>
            <a:r>
              <a:rPr lang="en-US" baseline="30000"/>
              <a:t>k</a:t>
            </a:r>
            <a:r>
              <a:rPr lang="en-US"/>
              <a:t>, we have k=log</a:t>
            </a:r>
            <a:r>
              <a:rPr lang="en-US" baseline="-25000"/>
              <a:t>2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8342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CA5DF-4EB7-44AC-BAA4-28B4EFDB9D79}"/>
              </a:ext>
            </a:extLst>
          </p:cNvPr>
          <p:cNvSpPr txBox="1"/>
          <p:nvPr/>
        </p:nvSpPr>
        <p:spPr>
          <a:xfrm>
            <a:off x="381000" y="1143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Quick sort is based on the divide-and-conquer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idea is based on  of choosing one element as a pivot element and partitioning the array around it such that: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Left side of pivot contains all the elements that are less than the pivot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Right side contains all elements greater than the pivot.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reduces the space complexity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removes the use of the auxiliary array</a:t>
            </a:r>
            <a:r>
              <a:rPr lang="en-US" dirty="0"/>
              <a:t> that is used in merge sort.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Selecting a random pivot in an array results in an improved time complexity in most of the 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59F1-FD3C-469E-9003-1A4ED1320482}"/>
              </a:ext>
            </a:extLst>
          </p:cNvPr>
          <p:cNvSpPr txBox="1">
            <a:spLocks/>
          </p:cNvSpPr>
          <p:nvPr/>
        </p:nvSpPr>
        <p:spPr>
          <a:xfrm>
            <a:off x="335494" y="5060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34CCD-4F80-493B-A550-DCFB0FB6DBB9}"/>
              </a:ext>
            </a:extLst>
          </p:cNvPr>
          <p:cNvSpPr txBox="1"/>
          <p:nvPr/>
        </p:nvSpPr>
        <p:spPr>
          <a:xfrm>
            <a:off x="228600" y="896820"/>
            <a:ext cx="57912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Quick_sort</a:t>
            </a:r>
            <a:r>
              <a:rPr lang="en-US" sz="2400" b="1" dirty="0"/>
              <a:t> (  A[ ] , start ,  end ) { </a:t>
            </a:r>
          </a:p>
          <a:p>
            <a:r>
              <a:rPr lang="en-US" sz="2400" b="1" dirty="0"/>
              <a:t>    if( start &lt; end ) {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piv_pos</a:t>
            </a:r>
            <a:r>
              <a:rPr lang="en-US" sz="2400" b="1" dirty="0"/>
              <a:t> = Partition (</a:t>
            </a:r>
            <a:r>
              <a:rPr lang="en-US" sz="2400" b="1" dirty="0" err="1"/>
              <a:t>A,start</a:t>
            </a:r>
            <a:r>
              <a:rPr lang="en-US" sz="2400" b="1" dirty="0"/>
              <a:t> , end ) ; 		</a:t>
            </a:r>
            <a:r>
              <a:rPr lang="en-US" sz="2400" b="1" dirty="0" err="1"/>
              <a:t>Quick_sort</a:t>
            </a:r>
            <a:r>
              <a:rPr lang="en-US" sz="2400" b="1" dirty="0"/>
              <a:t> (A, start , </a:t>
            </a:r>
            <a:r>
              <a:rPr lang="en-US" sz="2400" b="1" dirty="0" err="1"/>
              <a:t>piv_pos</a:t>
            </a:r>
            <a:r>
              <a:rPr lang="en-US" sz="2400" b="1" dirty="0"/>
              <a:t> -1); 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Quick_sort</a:t>
            </a:r>
            <a:r>
              <a:rPr lang="en-US" sz="2400" b="1" dirty="0"/>
              <a:t> ( A, </a:t>
            </a:r>
            <a:r>
              <a:rPr lang="en-US" sz="2400" b="1" dirty="0" err="1"/>
              <a:t>piv_pos</a:t>
            </a:r>
            <a:r>
              <a:rPr lang="en-US" sz="2400" b="1" dirty="0"/>
              <a:t> +1 , end) ;  }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1194-176D-49E3-B59F-8F54C1355194}"/>
              </a:ext>
            </a:extLst>
          </p:cNvPr>
          <p:cNvSpPr txBox="1"/>
          <p:nvPr/>
        </p:nvSpPr>
        <p:spPr>
          <a:xfrm>
            <a:off x="4114800" y="2725620"/>
            <a:ext cx="464819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Partition ( A[],  start , end) { </a:t>
            </a:r>
          </a:p>
          <a:p>
            <a:r>
              <a:rPr lang="en-US" sz="2400" b="1" dirty="0"/>
              <a:t>   i = start + 1; 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piv</a:t>
            </a:r>
            <a:r>
              <a:rPr lang="en-US" sz="2400" b="1" dirty="0"/>
              <a:t> = A[start] ;	 </a:t>
            </a:r>
          </a:p>
          <a:p>
            <a:r>
              <a:rPr lang="en-US" sz="2400" b="1" dirty="0"/>
              <a:t>   for( j =start + 1; j &lt;= end ; j++ ) {</a:t>
            </a:r>
          </a:p>
          <a:p>
            <a:r>
              <a:rPr lang="en-US" sz="2400" b="1" dirty="0"/>
              <a:t>	if ( A[ j ] &lt; </a:t>
            </a:r>
            <a:r>
              <a:rPr lang="en-US" sz="2400" b="1" dirty="0" err="1"/>
              <a:t>piv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	swap (A[ i ],A [ j ]);</a:t>
            </a:r>
          </a:p>
          <a:p>
            <a:r>
              <a:rPr lang="en-US" sz="2400" b="1" dirty="0"/>
              <a:t>			i += 1; </a:t>
            </a:r>
          </a:p>
          <a:p>
            <a:r>
              <a:rPr lang="en-US" sz="2400" b="1" dirty="0"/>
              <a:t>		}</a:t>
            </a:r>
          </a:p>
          <a:p>
            <a:r>
              <a:rPr lang="en-US" sz="2400" b="1" dirty="0"/>
              <a:t>	 }</a:t>
            </a:r>
          </a:p>
          <a:p>
            <a:r>
              <a:rPr lang="en-US" sz="2400" b="1" dirty="0"/>
              <a:t>	 swap ( A[ start ] ,A[ i-1 ] ) ;</a:t>
            </a:r>
          </a:p>
          <a:p>
            <a:r>
              <a:rPr lang="en-US" sz="2400" b="1" dirty="0"/>
              <a:t>	 return i-1;}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1E3248-E822-405F-B349-A1D4E9E2E3E6}"/>
              </a:ext>
            </a:extLst>
          </p:cNvPr>
          <p:cNvSpPr txBox="1">
            <a:spLocks/>
          </p:cNvSpPr>
          <p:nvPr/>
        </p:nvSpPr>
        <p:spPr>
          <a:xfrm>
            <a:off x="335494" y="43573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49721F-42FA-47A1-87E1-05CA8E7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1" y="1322363"/>
            <a:ext cx="9144000" cy="55567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E69C2F2-80C4-4ECA-BAAF-02AF3A3527B0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-572580" y="732175"/>
            <a:ext cx="9131836" cy="169848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-69" dirty="0" err="1">
                <a:solidFill>
                  <a:srgbClr val="FFFFFF"/>
                </a:solidFill>
                <a:latin typeface="Tahoma"/>
                <a:cs typeface="Tahoma"/>
              </a:rPr>
              <a:t>Sorti</a:t>
            </a:r>
            <a:r>
              <a:rPr lang="en-US" sz="2774" spc="-69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1262155">
              <a:spcBef>
                <a:spcPts val="575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1262155">
              <a:spcBef>
                <a:spcPts val="575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sz="2180" dirty="0">
              <a:latin typeface="Tahoma"/>
              <a:cs typeface="Tahoma"/>
            </a:endParaRPr>
          </a:p>
          <a:p>
            <a:pPr marL="1262155">
              <a:spcBef>
                <a:spcPts val="565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365665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5ABBD4CC-E2ED-46A0-9376-C1B715D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603567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4051495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900332" y="4768948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1041009" y="5838092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F8EB95-76D2-4175-A10D-2B5D4011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458200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3200" b="0" dirty="0"/>
              <a:t>Mark first element as sorted, </a:t>
            </a:r>
          </a:p>
          <a:p>
            <a:pPr eaLnBrk="1" hangingPunct="1"/>
            <a:r>
              <a:rPr lang="en-US" altLang="ja-JP" sz="3200" b="0" dirty="0"/>
              <a:t>Next for each unsorted element </a:t>
            </a:r>
          </a:p>
          <a:p>
            <a:pPr eaLnBrk="1" hangingPunct="1"/>
            <a:r>
              <a:rPr lang="en-US" altLang="ja-JP" sz="3200" b="0" dirty="0"/>
              <a:t>'extract' the element</a:t>
            </a:r>
          </a:p>
          <a:p>
            <a:pPr eaLnBrk="1" hangingPunct="1"/>
            <a:r>
              <a:rPr lang="en-US" altLang="ja-JP" sz="3200" b="0" dirty="0"/>
              <a:t>  for i = last Sorted Index to 0</a:t>
            </a:r>
          </a:p>
          <a:p>
            <a:pPr eaLnBrk="1" hangingPunct="1"/>
            <a:r>
              <a:rPr lang="en-US" altLang="ja-JP" sz="3200" b="0" dirty="0"/>
              <a:t>    if  current </a:t>
            </a:r>
            <a:r>
              <a:rPr lang="en-US" altLang="ja-JP" sz="3200" b="0" dirty="0" err="1"/>
              <a:t>SortedElement</a:t>
            </a:r>
            <a:r>
              <a:rPr lang="en-US" altLang="ja-JP" sz="3200" b="0" dirty="0"/>
              <a:t> &gt; extracted Element</a:t>
            </a:r>
          </a:p>
          <a:p>
            <a:pPr eaLnBrk="1" hangingPunct="1"/>
            <a:r>
              <a:rPr lang="en-US" altLang="ja-JP" sz="3200" b="0" dirty="0"/>
              <a:t>      	  move/shift sorted element to the right by 1</a:t>
            </a:r>
          </a:p>
          <a:p>
            <a:pPr eaLnBrk="1" hangingPunct="1"/>
            <a:r>
              <a:rPr lang="en-US" altLang="ja-JP" sz="3200" b="0" dirty="0"/>
              <a:t>    else: insert extracted element</a:t>
            </a:r>
          </a:p>
        </p:txBody>
      </p:sp>
    </p:spTree>
    <p:extLst>
      <p:ext uri="{BB962C8B-B14F-4D97-AF65-F5344CB8AC3E}">
        <p14:creationId xmlns:p14="http://schemas.microsoft.com/office/powerpoint/2010/main" val="662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1041326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133800"/>
            <a:ext cx="7246035" cy="39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9513FF5-8451-495A-9D2B-2D887F4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8737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selectionSort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(int array[], int n)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int select,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kumimoji="1" lang="en-US" altLang="ja-JP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for (select = 0; select &lt; (n - 1); select++)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//select the location and find the minimum value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for(int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 + 1;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//start from the next of selected one to find minimum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if (array[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&lt;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array[select]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/>
</file>

<file path=customXml/itemProps2.xml><?xml version="1.0" encoding="utf-8"?>
<ds:datastoreItem xmlns:ds="http://schemas.openxmlformats.org/officeDocument/2006/customXml" ds:itemID="{6D6AFB67-9ED9-490E-8C69-CF98624F5FDB}"/>
</file>

<file path=customXml/itemProps3.xml><?xml version="1.0" encoding="utf-8"?>
<ds:datastoreItem xmlns:ds="http://schemas.openxmlformats.org/officeDocument/2006/customXml" ds:itemID="{216BC744-9470-41EB-8E9C-CF190E556E1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456</TotalTime>
  <Words>2023</Words>
  <Application>Microsoft Office PowerPoint</Application>
  <PresentationFormat>On-screen Show (4:3)</PresentationFormat>
  <Paragraphs>601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Corbel</vt:lpstr>
      <vt:lpstr>Courier New</vt:lpstr>
      <vt:lpstr>Lucida Grande</vt:lpstr>
      <vt:lpstr>Lucida Sans Unicode</vt:lpstr>
      <vt:lpstr>Monotype Sorts</vt:lpstr>
      <vt:lpstr>Tahoma</vt:lpstr>
      <vt:lpstr>Times</vt:lpstr>
      <vt:lpstr>Times New Roman</vt:lpstr>
      <vt:lpstr>Trebuchet MS</vt:lpstr>
      <vt:lpstr>Verdana</vt:lpstr>
      <vt:lpstr>Wingdings</vt:lpstr>
      <vt:lpstr>Spectrum</vt:lpstr>
      <vt:lpstr>Equation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Mahbubul Syeed</cp:lastModifiedBy>
  <cp:revision>25</cp:revision>
  <dcterms:created xsi:type="dcterms:W3CDTF">2018-12-10T17:20:29Z</dcterms:created>
  <dcterms:modified xsi:type="dcterms:W3CDTF">2020-04-28T10:26:59Z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