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2"/>
  </p:notesMasterIdLst>
  <p:sldIdLst>
    <p:sldId id="256" r:id="rId5"/>
    <p:sldId id="257" r:id="rId6"/>
    <p:sldId id="279" r:id="rId7"/>
    <p:sldId id="280" r:id="rId8"/>
    <p:sldId id="299" r:id="rId9"/>
    <p:sldId id="300" r:id="rId10"/>
    <p:sldId id="301" r:id="rId11"/>
    <p:sldId id="302" r:id="rId12"/>
    <p:sldId id="450" r:id="rId13"/>
    <p:sldId id="304" r:id="rId14"/>
    <p:sldId id="305" r:id="rId15"/>
    <p:sldId id="306" r:id="rId16"/>
    <p:sldId id="443" r:id="rId17"/>
    <p:sldId id="435" r:id="rId18"/>
    <p:sldId id="436" r:id="rId19"/>
    <p:sldId id="437" r:id="rId20"/>
    <p:sldId id="439" r:id="rId21"/>
    <p:sldId id="440" r:id="rId22"/>
    <p:sldId id="441" r:id="rId23"/>
    <p:sldId id="442" r:id="rId24"/>
    <p:sldId id="308" r:id="rId25"/>
    <p:sldId id="444" r:id="rId26"/>
    <p:sldId id="445" r:id="rId27"/>
    <p:sldId id="446" r:id="rId28"/>
    <p:sldId id="447" r:id="rId29"/>
    <p:sldId id="448" r:id="rId30"/>
    <p:sldId id="449" r:id="rId31"/>
    <p:sldId id="433" r:id="rId32"/>
    <p:sldId id="309" r:id="rId33"/>
    <p:sldId id="311" r:id="rId34"/>
    <p:sldId id="456" r:id="rId35"/>
    <p:sldId id="425" r:id="rId36"/>
    <p:sldId id="432" r:id="rId37"/>
    <p:sldId id="416" r:id="rId38"/>
    <p:sldId id="426" r:id="rId39"/>
    <p:sldId id="417" r:id="rId40"/>
    <p:sldId id="313" r:id="rId41"/>
    <p:sldId id="314" r:id="rId42"/>
    <p:sldId id="315" r:id="rId43"/>
    <p:sldId id="428" r:id="rId44"/>
    <p:sldId id="427" r:id="rId45"/>
    <p:sldId id="452" r:id="rId46"/>
    <p:sldId id="453" r:id="rId47"/>
    <p:sldId id="454" r:id="rId48"/>
    <p:sldId id="455" r:id="rId49"/>
    <p:sldId id="264" r:id="rId50"/>
    <p:sldId id="26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5A3051-576C-4DD1-80AE-2688EACD8BB6}" v="6" dt="2023-02-12T16:18:27.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4" d="100"/>
          <a:sy n="64" d="100"/>
        </p:scale>
        <p:origin x="1340" y="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27F20-652E-4F2A-B5A8-4DF59C361B4C}" type="datetimeFigureOut">
              <a:rPr lang="en-US" smtClean="0"/>
              <a:t>2/26/2023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DC100-D538-4D9D-B9C7-6ECEFBB67F00}" type="slidenum">
              <a:rPr lang="en-US" smtClean="0"/>
              <a:t>‹#›</a:t>
            </a:fld>
            <a:endParaRPr lang="en-US"/>
          </a:p>
        </p:txBody>
      </p:sp>
    </p:spTree>
    <p:extLst>
      <p:ext uri="{BB962C8B-B14F-4D97-AF65-F5344CB8AC3E}">
        <p14:creationId xmlns:p14="http://schemas.microsoft.com/office/powerpoint/2010/main" val="4054919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2/26/2023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hyperlink" Target="https://www.interviewcake.com/concept/java/counting-sort" TargetMode="External"/><Relationship Id="rId2" Type="http://schemas.openxmlformats.org/officeDocument/2006/relationships/hyperlink" Target="https://www.google.com/search?q=bubble+sort+step+by+step&amp;sxsrf=ALeKk01uxzgfT3Oy6k1Q3WxVnSpiIN8_4g:1587999728942&amp;tbm=isch&amp;source=iu&amp;ictx=1&amp;fir=vRwFsGwVfJ6pJM%253A%252CSzhhze6MPQr4cM%252C_&amp;vet=1&amp;usg=AI4_-kSrEEXqwRL-PkHhVUtn7jNfF9dB6g&amp;sa=X&amp;ved=2ahUKEwje0Pz974jpAhXRAnIKHWhMD2UQ_h0wAXoECAcQBg#imgrc=EN4Sdu7veOWVoM&amp;imgdii=eOqvCu85p9-eBM" TargetMode="External"/><Relationship Id="rId1" Type="http://schemas.openxmlformats.org/officeDocument/2006/relationships/slideLayout" Target="../slideLayouts/slideLayout9.xml"/><Relationship Id="rId5" Type="http://schemas.openxmlformats.org/officeDocument/2006/relationships/hyperlink" Target="https://www.hackerearth.com/practice/algorithms/sorting/quick-sort/tutorial/" TargetMode="External"/><Relationship Id="rId4" Type="http://schemas.openxmlformats.org/officeDocument/2006/relationships/hyperlink" Target="https://www.geeksforgeeks.org/counting-sor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116" y="450244"/>
            <a:ext cx="7808976" cy="1088136"/>
          </a:xfrm>
        </p:spPr>
        <p:txBody>
          <a:bodyPr>
            <a:noAutofit/>
          </a:bodyPr>
          <a:lstStyle/>
          <a:p>
            <a:pPr>
              <a:lnSpc>
                <a:spcPct val="100000"/>
              </a:lnSpc>
            </a:pPr>
            <a:r>
              <a:rPr lang="en-US" sz="3200" dirty="0"/>
              <a:t>Complexity of conventional Sorting Algorithms</a:t>
            </a:r>
          </a:p>
        </p:txBody>
      </p:sp>
      <p:sp>
        <p:nvSpPr>
          <p:cNvPr id="3" name="Subtitle 2"/>
          <p:cNvSpPr>
            <a:spLocks noGrp="1"/>
          </p:cNvSpPr>
          <p:nvPr>
            <p:ph type="subTitle" idx="1"/>
          </p:nvPr>
        </p:nvSpPr>
        <p:spPr>
          <a:xfrm>
            <a:off x="476205" y="1532427"/>
            <a:ext cx="2789509" cy="484632"/>
          </a:xfrm>
        </p:spPr>
        <p:txBody>
          <a:bodyPr/>
          <a:lstStyle/>
          <a:p>
            <a:r>
              <a:rPr lang="en-US" dirty="0"/>
              <a:t>Course Code: CSC2211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26393853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r>
                        <a:rPr lang="en-US" dirty="0"/>
                        <a:t> </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Algorithms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1FFBF272-4ECA-4AB8-AEB1-518DD1041F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E33A9BF-3324-4D75-A1CF-20F2398B49F9}" type="slidenum">
              <a:rPr lang="en-US" altLang="en-US"/>
              <a:pPr/>
              <a:t>10</a:t>
            </a:fld>
            <a:endParaRPr lang="en-US" altLang="en-US"/>
          </a:p>
        </p:txBody>
      </p:sp>
      <p:sp>
        <p:nvSpPr>
          <p:cNvPr id="14339" name="Rectangle 2">
            <a:extLst>
              <a:ext uri="{FF2B5EF4-FFF2-40B4-BE49-F238E27FC236}">
                <a16:creationId xmlns:a16="http://schemas.microsoft.com/office/drawing/2014/main" id="{025B927C-C123-47E1-B787-F06BC6CB4E18}"/>
              </a:ext>
            </a:extLst>
          </p:cNvPr>
          <p:cNvSpPr>
            <a:spLocks noGrp="1" noChangeArrowheads="1"/>
          </p:cNvSpPr>
          <p:nvPr>
            <p:ph type="title"/>
          </p:nvPr>
        </p:nvSpPr>
        <p:spPr/>
        <p:txBody>
          <a:bodyPr/>
          <a:lstStyle/>
          <a:p>
            <a:pPr algn="l" eaLnBrk="1" hangingPunct="1"/>
            <a:r>
              <a:rPr lang="en-US" altLang="en-US" sz="4000" dirty="0"/>
              <a:t>Quicksort: </a:t>
            </a:r>
            <a:r>
              <a:rPr lang="en-US" altLang="en-US" sz="3600" dirty="0"/>
              <a:t>Way of </a:t>
            </a:r>
            <a:r>
              <a:rPr lang="en-US" altLang="en-US" sz="4000" dirty="0"/>
              <a:t>Execution</a:t>
            </a:r>
            <a:endParaRPr lang="en-US" altLang="en-US" sz="3600" dirty="0"/>
          </a:p>
        </p:txBody>
      </p:sp>
      <p:sp>
        <p:nvSpPr>
          <p:cNvPr id="14340" name="Rectangle 4">
            <a:extLst>
              <a:ext uri="{FF2B5EF4-FFF2-40B4-BE49-F238E27FC236}">
                <a16:creationId xmlns:a16="http://schemas.microsoft.com/office/drawing/2014/main" id="{E5335849-7756-419A-A897-85E32ADE7ACC}"/>
              </a:ext>
            </a:extLst>
          </p:cNvPr>
          <p:cNvSpPr>
            <a:spLocks noChangeArrowheads="1"/>
          </p:cNvSpPr>
          <p:nvPr/>
        </p:nvSpPr>
        <p:spPr bwMode="auto">
          <a:xfrm>
            <a:off x="914400" y="1828800"/>
            <a:ext cx="3048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000" b="1">
                <a:latin typeface="Bookman Old Style" panose="02050604050505020204" pitchFamily="18" charset="0"/>
              </a:rPr>
              <a:t>pivot_item = a[low];</a:t>
            </a:r>
          </a:p>
        </p:txBody>
      </p:sp>
      <p:sp>
        <p:nvSpPr>
          <p:cNvPr id="14341" name="Text Box 5">
            <a:extLst>
              <a:ext uri="{FF2B5EF4-FFF2-40B4-BE49-F238E27FC236}">
                <a16:creationId xmlns:a16="http://schemas.microsoft.com/office/drawing/2014/main" id="{A80021B3-EA9A-44B8-BF23-6244938FD2ED}"/>
              </a:ext>
            </a:extLst>
          </p:cNvPr>
          <p:cNvSpPr txBox="1">
            <a:spLocks noChangeArrowheads="1"/>
          </p:cNvSpPr>
          <p:nvPr/>
        </p:nvSpPr>
        <p:spPr bwMode="auto">
          <a:xfrm>
            <a:off x="1679575" y="4398963"/>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4342" name="Text Box 6">
            <a:extLst>
              <a:ext uri="{FF2B5EF4-FFF2-40B4-BE49-F238E27FC236}">
                <a16:creationId xmlns:a16="http://schemas.microsoft.com/office/drawing/2014/main" id="{3CEB9BC3-A300-42C6-9B75-0CA17D1553CE}"/>
              </a:ext>
            </a:extLst>
          </p:cNvPr>
          <p:cNvSpPr txBox="1">
            <a:spLocks noChangeArrowheads="1"/>
          </p:cNvSpPr>
          <p:nvPr/>
        </p:nvSpPr>
        <p:spPr bwMode="auto">
          <a:xfrm>
            <a:off x="227965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4343" name="Text Box 7">
            <a:extLst>
              <a:ext uri="{FF2B5EF4-FFF2-40B4-BE49-F238E27FC236}">
                <a16:creationId xmlns:a16="http://schemas.microsoft.com/office/drawing/2014/main" id="{9BFD1BEB-2212-4D14-8F61-DDA653F6136A}"/>
              </a:ext>
            </a:extLst>
          </p:cNvPr>
          <p:cNvSpPr txBox="1">
            <a:spLocks noChangeArrowheads="1"/>
          </p:cNvSpPr>
          <p:nvPr/>
        </p:nvSpPr>
        <p:spPr bwMode="auto">
          <a:xfrm>
            <a:off x="287972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4344" name="Text Box 8">
            <a:extLst>
              <a:ext uri="{FF2B5EF4-FFF2-40B4-BE49-F238E27FC236}">
                <a16:creationId xmlns:a16="http://schemas.microsoft.com/office/drawing/2014/main" id="{FB4E6F58-6AAD-4786-99C0-4982AC1DAC7A}"/>
              </a:ext>
            </a:extLst>
          </p:cNvPr>
          <p:cNvSpPr txBox="1">
            <a:spLocks noChangeArrowheads="1"/>
          </p:cNvSpPr>
          <p:nvPr/>
        </p:nvSpPr>
        <p:spPr bwMode="auto">
          <a:xfrm>
            <a:off x="347980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4345" name="Text Box 9">
            <a:extLst>
              <a:ext uri="{FF2B5EF4-FFF2-40B4-BE49-F238E27FC236}">
                <a16:creationId xmlns:a16="http://schemas.microsoft.com/office/drawing/2014/main" id="{F3A64E29-3F9C-46ED-BFDF-C9AF5470CFEA}"/>
              </a:ext>
            </a:extLst>
          </p:cNvPr>
          <p:cNvSpPr txBox="1">
            <a:spLocks noChangeArrowheads="1"/>
          </p:cNvSpPr>
          <p:nvPr/>
        </p:nvSpPr>
        <p:spPr bwMode="auto">
          <a:xfrm>
            <a:off x="407987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4346" name="Text Box 10">
            <a:extLst>
              <a:ext uri="{FF2B5EF4-FFF2-40B4-BE49-F238E27FC236}">
                <a16:creationId xmlns:a16="http://schemas.microsoft.com/office/drawing/2014/main" id="{BAECDDF6-98AE-4DAF-A06E-EC9BF9502223}"/>
              </a:ext>
            </a:extLst>
          </p:cNvPr>
          <p:cNvSpPr txBox="1">
            <a:spLocks noChangeArrowheads="1"/>
          </p:cNvSpPr>
          <p:nvPr/>
        </p:nvSpPr>
        <p:spPr bwMode="auto">
          <a:xfrm>
            <a:off x="467995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4347" name="Text Box 11">
            <a:extLst>
              <a:ext uri="{FF2B5EF4-FFF2-40B4-BE49-F238E27FC236}">
                <a16:creationId xmlns:a16="http://schemas.microsoft.com/office/drawing/2014/main" id="{17F4A819-4786-49D4-9CB1-8D25BCB0239B}"/>
              </a:ext>
            </a:extLst>
          </p:cNvPr>
          <p:cNvSpPr txBox="1">
            <a:spLocks noChangeArrowheads="1"/>
          </p:cNvSpPr>
          <p:nvPr/>
        </p:nvSpPr>
        <p:spPr bwMode="auto">
          <a:xfrm>
            <a:off x="528002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4348" name="Text Box 12">
            <a:extLst>
              <a:ext uri="{FF2B5EF4-FFF2-40B4-BE49-F238E27FC236}">
                <a16:creationId xmlns:a16="http://schemas.microsoft.com/office/drawing/2014/main" id="{5600AB4C-5232-4C2E-ABF0-845B5481BB56}"/>
              </a:ext>
            </a:extLst>
          </p:cNvPr>
          <p:cNvSpPr txBox="1">
            <a:spLocks noChangeArrowheads="1"/>
          </p:cNvSpPr>
          <p:nvPr/>
        </p:nvSpPr>
        <p:spPr bwMode="auto">
          <a:xfrm>
            <a:off x="588010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4349" name="Text Box 13">
            <a:extLst>
              <a:ext uri="{FF2B5EF4-FFF2-40B4-BE49-F238E27FC236}">
                <a16:creationId xmlns:a16="http://schemas.microsoft.com/office/drawing/2014/main" id="{9966F81A-9071-4EB2-8F63-4125EE06F9C8}"/>
              </a:ext>
            </a:extLst>
          </p:cNvPr>
          <p:cNvSpPr txBox="1">
            <a:spLocks noChangeArrowheads="1"/>
          </p:cNvSpPr>
          <p:nvPr/>
        </p:nvSpPr>
        <p:spPr bwMode="auto">
          <a:xfrm>
            <a:off x="648017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4350" name="Line 14">
            <a:extLst>
              <a:ext uri="{FF2B5EF4-FFF2-40B4-BE49-F238E27FC236}">
                <a16:creationId xmlns:a16="http://schemas.microsoft.com/office/drawing/2014/main" id="{C72AFDB1-C690-4F82-9641-8D6E3A58C74D}"/>
              </a:ext>
            </a:extLst>
          </p:cNvPr>
          <p:cNvSpPr>
            <a:spLocks noChangeShapeType="1"/>
          </p:cNvSpPr>
          <p:nvPr/>
        </p:nvSpPr>
        <p:spPr bwMode="auto">
          <a:xfrm>
            <a:off x="1981200" y="49530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1" name="Text Box 15">
            <a:extLst>
              <a:ext uri="{FF2B5EF4-FFF2-40B4-BE49-F238E27FC236}">
                <a16:creationId xmlns:a16="http://schemas.microsoft.com/office/drawing/2014/main" id="{9F7233EE-C8AB-48C3-9E38-3CBFF5E6E791}"/>
              </a:ext>
            </a:extLst>
          </p:cNvPr>
          <p:cNvSpPr txBox="1">
            <a:spLocks noChangeArrowheads="1"/>
          </p:cNvSpPr>
          <p:nvPr/>
        </p:nvSpPr>
        <p:spPr bwMode="auto">
          <a:xfrm>
            <a:off x="1676400" y="55626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4352" name="Line 16">
            <a:extLst>
              <a:ext uri="{FF2B5EF4-FFF2-40B4-BE49-F238E27FC236}">
                <a16:creationId xmlns:a16="http://schemas.microsoft.com/office/drawing/2014/main" id="{EDFC6976-5959-4DE6-9940-CE3D65FE9EDD}"/>
              </a:ext>
            </a:extLst>
          </p:cNvPr>
          <p:cNvSpPr>
            <a:spLocks noChangeShapeType="1"/>
          </p:cNvSpPr>
          <p:nvPr/>
        </p:nvSpPr>
        <p:spPr bwMode="auto">
          <a:xfrm>
            <a:off x="6781800" y="49530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3" name="Text Box 17">
            <a:extLst>
              <a:ext uri="{FF2B5EF4-FFF2-40B4-BE49-F238E27FC236}">
                <a16:creationId xmlns:a16="http://schemas.microsoft.com/office/drawing/2014/main" id="{19A97BDC-81DA-4E4F-B73F-834F48A7320C}"/>
              </a:ext>
            </a:extLst>
          </p:cNvPr>
          <p:cNvSpPr txBox="1">
            <a:spLocks noChangeArrowheads="1"/>
          </p:cNvSpPr>
          <p:nvPr/>
        </p:nvSpPr>
        <p:spPr bwMode="auto">
          <a:xfrm>
            <a:off x="6413500" y="55626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4354" name="AutoShape 18">
            <a:extLst>
              <a:ext uri="{FF2B5EF4-FFF2-40B4-BE49-F238E27FC236}">
                <a16:creationId xmlns:a16="http://schemas.microsoft.com/office/drawing/2014/main" id="{BECDAA0F-CB90-4140-9438-D5C51470033B}"/>
              </a:ext>
            </a:extLst>
          </p:cNvPr>
          <p:cNvSpPr>
            <a:spLocks noChangeArrowheads="1"/>
          </p:cNvSpPr>
          <p:nvPr/>
        </p:nvSpPr>
        <p:spPr bwMode="auto">
          <a:xfrm>
            <a:off x="3462338" y="2403475"/>
            <a:ext cx="4967287" cy="901700"/>
          </a:xfrm>
          <a:prstGeom prst="roundRect">
            <a:avLst>
              <a:gd name="adj" fmla="val 16667"/>
            </a:avLst>
          </a:prstGeom>
          <a:solidFill>
            <a:srgbClr val="99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Any item will do as the pivot,</a:t>
            </a:r>
          </a:p>
          <a:p>
            <a:pPr algn="ctr"/>
            <a:r>
              <a:rPr lang="en-US" altLang="en-US" sz="2400" b="1">
                <a:latin typeface="Bookman Old Style" panose="02050604050505020204" pitchFamily="18" charset="0"/>
              </a:rPr>
              <a:t>choose the leftmost one</a:t>
            </a:r>
            <a:r>
              <a:rPr lang="en-US" altLang="en-US" sz="2400" b="1">
                <a:solidFill>
                  <a:schemeClr val="hlink"/>
                </a:solidFill>
                <a:latin typeface="Bookman Old Style" panose="02050604050505020204" pitchFamily="18" charset="0"/>
              </a:rPr>
              <a:t>!</a:t>
            </a:r>
            <a:endParaRPr lang="en-US" altLang="en-US" sz="2400">
              <a:solidFill>
                <a:schemeClr val="hlink"/>
              </a:solidFill>
              <a:latin typeface="Bookman Old Style" panose="02050604050505020204" pitchFamily="18" charset="0"/>
            </a:endParaRPr>
          </a:p>
        </p:txBody>
      </p:sp>
      <p:cxnSp>
        <p:nvCxnSpPr>
          <p:cNvPr id="14355" name="AutoShape 19">
            <a:extLst>
              <a:ext uri="{FF2B5EF4-FFF2-40B4-BE49-F238E27FC236}">
                <a16:creationId xmlns:a16="http://schemas.microsoft.com/office/drawing/2014/main" id="{96DABD06-9570-44D2-BD50-A6934F94D3FA}"/>
              </a:ext>
            </a:extLst>
          </p:cNvPr>
          <p:cNvCxnSpPr>
            <a:cxnSpLocks noChangeShapeType="1"/>
            <a:stCxn id="14354" idx="1"/>
            <a:endCxn id="14341" idx="0"/>
          </p:cNvCxnSpPr>
          <p:nvPr/>
        </p:nvCxnSpPr>
        <p:spPr bwMode="auto">
          <a:xfrm rot="10800000" flipV="1">
            <a:off x="2001838" y="2854325"/>
            <a:ext cx="1460500" cy="1516063"/>
          </a:xfrm>
          <a:prstGeom prst="bentConnector2">
            <a:avLst/>
          </a:prstGeom>
          <a:noFill/>
          <a:ln w="57150">
            <a:solidFill>
              <a:srgbClr val="FC0128"/>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3AAA163D-1599-4C6A-9BDF-42A898C60C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B74B600-84CC-40BC-A699-AAC361A930DE}" type="slidenum">
              <a:rPr lang="en-US" altLang="en-US"/>
              <a:pPr/>
              <a:t>11</a:t>
            </a:fld>
            <a:endParaRPr lang="en-US" altLang="en-US"/>
          </a:p>
        </p:txBody>
      </p:sp>
      <p:sp>
        <p:nvSpPr>
          <p:cNvPr id="15363" name="Rectangle 2">
            <a:extLst>
              <a:ext uri="{FF2B5EF4-FFF2-40B4-BE49-F238E27FC236}">
                <a16:creationId xmlns:a16="http://schemas.microsoft.com/office/drawing/2014/main" id="{BB2A5BE8-C0E7-487B-8E95-2D6453DE4DD3}"/>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5364" name="Rectangle 4">
            <a:extLst>
              <a:ext uri="{FF2B5EF4-FFF2-40B4-BE49-F238E27FC236}">
                <a16:creationId xmlns:a16="http://schemas.microsoft.com/office/drawing/2014/main" id="{06E84DAB-9102-411F-BCA4-8411137485C5}"/>
              </a:ext>
            </a:extLst>
          </p:cNvPr>
          <p:cNvSpPr>
            <a:spLocks noChangeArrowheads="1"/>
          </p:cNvSpPr>
          <p:nvPr/>
        </p:nvSpPr>
        <p:spPr bwMode="auto">
          <a:xfrm>
            <a:off x="914400" y="2362200"/>
            <a:ext cx="3048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Bookman Old Style" panose="02050604050505020204" pitchFamily="18" charset="0"/>
              </a:rPr>
              <a:t> </a:t>
            </a:r>
            <a:r>
              <a:rPr lang="en-US" altLang="en-US" b="1">
                <a:latin typeface="Bookman Old Style" panose="02050604050505020204" pitchFamily="18" charset="0"/>
              </a:rPr>
              <a:t>right = high;</a:t>
            </a:r>
            <a:endParaRPr lang="en-US" altLang="en-US">
              <a:latin typeface="Bookman Old Style" panose="02050604050505020204" pitchFamily="18" charset="0"/>
            </a:endParaRPr>
          </a:p>
        </p:txBody>
      </p:sp>
      <p:sp>
        <p:nvSpPr>
          <p:cNvPr id="15365" name="Rectangle 5">
            <a:extLst>
              <a:ext uri="{FF2B5EF4-FFF2-40B4-BE49-F238E27FC236}">
                <a16:creationId xmlns:a16="http://schemas.microsoft.com/office/drawing/2014/main" id="{833D38CE-FDED-453D-A65C-A497FB565A93}"/>
              </a:ext>
            </a:extLst>
          </p:cNvPr>
          <p:cNvSpPr>
            <a:spLocks noChangeArrowheads="1"/>
          </p:cNvSpPr>
          <p:nvPr/>
        </p:nvSpPr>
        <p:spPr bwMode="auto">
          <a:xfrm>
            <a:off x="939800" y="1981200"/>
            <a:ext cx="2743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pivot = left = low;</a:t>
            </a:r>
          </a:p>
        </p:txBody>
      </p:sp>
      <p:sp>
        <p:nvSpPr>
          <p:cNvPr id="15366" name="AutoShape 6">
            <a:extLst>
              <a:ext uri="{FF2B5EF4-FFF2-40B4-BE49-F238E27FC236}">
                <a16:creationId xmlns:a16="http://schemas.microsoft.com/office/drawing/2014/main" id="{0D60A71D-020E-4D0C-93CF-EF94585C9D89}"/>
              </a:ext>
            </a:extLst>
          </p:cNvPr>
          <p:cNvSpPr>
            <a:spLocks noChangeArrowheads="1"/>
          </p:cNvSpPr>
          <p:nvPr/>
        </p:nvSpPr>
        <p:spPr bwMode="auto">
          <a:xfrm>
            <a:off x="4198938" y="2133600"/>
            <a:ext cx="4352925" cy="498475"/>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Set left and right markers</a:t>
            </a:r>
            <a:endParaRPr lang="en-US" altLang="en-US" sz="2400">
              <a:latin typeface="Bookman Old Style" panose="02050604050505020204" pitchFamily="18" charset="0"/>
            </a:endParaRPr>
          </a:p>
        </p:txBody>
      </p:sp>
      <p:sp>
        <p:nvSpPr>
          <p:cNvPr id="15367" name="Text Box 7">
            <a:extLst>
              <a:ext uri="{FF2B5EF4-FFF2-40B4-BE49-F238E27FC236}">
                <a16:creationId xmlns:a16="http://schemas.microsoft.com/office/drawing/2014/main" id="{69BEE7DC-677A-46C4-8483-153CE4EC9C7A}"/>
              </a:ext>
            </a:extLst>
          </p:cNvPr>
          <p:cNvSpPr txBox="1">
            <a:spLocks noChangeArrowheads="1"/>
          </p:cNvSpPr>
          <p:nvPr/>
        </p:nvSpPr>
        <p:spPr bwMode="auto">
          <a:xfrm>
            <a:off x="1679575" y="40735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5368" name="Text Box 8">
            <a:extLst>
              <a:ext uri="{FF2B5EF4-FFF2-40B4-BE49-F238E27FC236}">
                <a16:creationId xmlns:a16="http://schemas.microsoft.com/office/drawing/2014/main" id="{CE55A11A-4308-4E19-89A2-44E20BA68FB9}"/>
              </a:ext>
            </a:extLst>
          </p:cNvPr>
          <p:cNvSpPr txBox="1">
            <a:spLocks noChangeArrowheads="1"/>
          </p:cNvSpPr>
          <p:nvPr/>
        </p:nvSpPr>
        <p:spPr bwMode="auto">
          <a:xfrm>
            <a:off x="227965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5369" name="Text Box 9">
            <a:extLst>
              <a:ext uri="{FF2B5EF4-FFF2-40B4-BE49-F238E27FC236}">
                <a16:creationId xmlns:a16="http://schemas.microsoft.com/office/drawing/2014/main" id="{C310E4D8-6935-493C-B248-CB5ACFB9049F}"/>
              </a:ext>
            </a:extLst>
          </p:cNvPr>
          <p:cNvSpPr txBox="1">
            <a:spLocks noChangeArrowheads="1"/>
          </p:cNvSpPr>
          <p:nvPr/>
        </p:nvSpPr>
        <p:spPr bwMode="auto">
          <a:xfrm>
            <a:off x="287972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5370" name="Text Box 10">
            <a:extLst>
              <a:ext uri="{FF2B5EF4-FFF2-40B4-BE49-F238E27FC236}">
                <a16:creationId xmlns:a16="http://schemas.microsoft.com/office/drawing/2014/main" id="{1EABB00F-C121-46C7-8F8C-23C64FE544A1}"/>
              </a:ext>
            </a:extLst>
          </p:cNvPr>
          <p:cNvSpPr txBox="1">
            <a:spLocks noChangeArrowheads="1"/>
          </p:cNvSpPr>
          <p:nvPr/>
        </p:nvSpPr>
        <p:spPr bwMode="auto">
          <a:xfrm>
            <a:off x="347980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5371" name="Text Box 11">
            <a:extLst>
              <a:ext uri="{FF2B5EF4-FFF2-40B4-BE49-F238E27FC236}">
                <a16:creationId xmlns:a16="http://schemas.microsoft.com/office/drawing/2014/main" id="{350DE80D-B69A-4A49-9171-6D7FF7928DB8}"/>
              </a:ext>
            </a:extLst>
          </p:cNvPr>
          <p:cNvSpPr txBox="1">
            <a:spLocks noChangeArrowheads="1"/>
          </p:cNvSpPr>
          <p:nvPr/>
        </p:nvSpPr>
        <p:spPr bwMode="auto">
          <a:xfrm>
            <a:off x="407987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5372" name="Text Box 12">
            <a:extLst>
              <a:ext uri="{FF2B5EF4-FFF2-40B4-BE49-F238E27FC236}">
                <a16:creationId xmlns:a16="http://schemas.microsoft.com/office/drawing/2014/main" id="{5A5C1BCD-7FA2-42AF-96B8-EF661DF71490}"/>
              </a:ext>
            </a:extLst>
          </p:cNvPr>
          <p:cNvSpPr txBox="1">
            <a:spLocks noChangeArrowheads="1"/>
          </p:cNvSpPr>
          <p:nvPr/>
        </p:nvSpPr>
        <p:spPr bwMode="auto">
          <a:xfrm>
            <a:off x="467995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5373" name="Text Box 13">
            <a:extLst>
              <a:ext uri="{FF2B5EF4-FFF2-40B4-BE49-F238E27FC236}">
                <a16:creationId xmlns:a16="http://schemas.microsoft.com/office/drawing/2014/main" id="{9C1012D1-EB31-44E0-9005-42AEC1C923BA}"/>
              </a:ext>
            </a:extLst>
          </p:cNvPr>
          <p:cNvSpPr txBox="1">
            <a:spLocks noChangeArrowheads="1"/>
          </p:cNvSpPr>
          <p:nvPr/>
        </p:nvSpPr>
        <p:spPr bwMode="auto">
          <a:xfrm>
            <a:off x="528002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5374" name="Text Box 14">
            <a:extLst>
              <a:ext uri="{FF2B5EF4-FFF2-40B4-BE49-F238E27FC236}">
                <a16:creationId xmlns:a16="http://schemas.microsoft.com/office/drawing/2014/main" id="{D420A03A-3CEB-47CE-9A4B-9A25CA9C6DB4}"/>
              </a:ext>
            </a:extLst>
          </p:cNvPr>
          <p:cNvSpPr txBox="1">
            <a:spLocks noChangeArrowheads="1"/>
          </p:cNvSpPr>
          <p:nvPr/>
        </p:nvSpPr>
        <p:spPr bwMode="auto">
          <a:xfrm>
            <a:off x="588010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5375" name="Text Box 15">
            <a:extLst>
              <a:ext uri="{FF2B5EF4-FFF2-40B4-BE49-F238E27FC236}">
                <a16:creationId xmlns:a16="http://schemas.microsoft.com/office/drawing/2014/main" id="{B8A34EE2-6CAA-4C6C-B697-BD16D6E0DC3F}"/>
              </a:ext>
            </a:extLst>
          </p:cNvPr>
          <p:cNvSpPr txBox="1">
            <a:spLocks noChangeArrowheads="1"/>
          </p:cNvSpPr>
          <p:nvPr/>
        </p:nvSpPr>
        <p:spPr bwMode="auto">
          <a:xfrm>
            <a:off x="648017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5376" name="Line 16">
            <a:extLst>
              <a:ext uri="{FF2B5EF4-FFF2-40B4-BE49-F238E27FC236}">
                <a16:creationId xmlns:a16="http://schemas.microsoft.com/office/drawing/2014/main" id="{7D591062-37B7-490E-8E4A-5623996618E7}"/>
              </a:ext>
            </a:extLst>
          </p:cNvPr>
          <p:cNvSpPr>
            <a:spLocks noChangeShapeType="1"/>
          </p:cNvSpPr>
          <p:nvPr/>
        </p:nvSpPr>
        <p:spPr bwMode="auto">
          <a:xfrm>
            <a:off x="1981200" y="4627563"/>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7" name="Text Box 17">
            <a:extLst>
              <a:ext uri="{FF2B5EF4-FFF2-40B4-BE49-F238E27FC236}">
                <a16:creationId xmlns:a16="http://schemas.microsoft.com/office/drawing/2014/main" id="{27E10230-6088-4BEA-B672-727AF523E1DE}"/>
              </a:ext>
            </a:extLst>
          </p:cNvPr>
          <p:cNvSpPr txBox="1">
            <a:spLocks noChangeArrowheads="1"/>
          </p:cNvSpPr>
          <p:nvPr/>
        </p:nvSpPr>
        <p:spPr bwMode="auto">
          <a:xfrm>
            <a:off x="1676400" y="4932363"/>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5378" name="Line 18">
            <a:extLst>
              <a:ext uri="{FF2B5EF4-FFF2-40B4-BE49-F238E27FC236}">
                <a16:creationId xmlns:a16="http://schemas.microsoft.com/office/drawing/2014/main" id="{770A1A30-EC5E-4AB3-9EA6-001C24518E62}"/>
              </a:ext>
            </a:extLst>
          </p:cNvPr>
          <p:cNvSpPr>
            <a:spLocks noChangeShapeType="1"/>
          </p:cNvSpPr>
          <p:nvPr/>
        </p:nvSpPr>
        <p:spPr bwMode="auto">
          <a:xfrm>
            <a:off x="6781800" y="4627563"/>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9" name="Text Box 19">
            <a:extLst>
              <a:ext uri="{FF2B5EF4-FFF2-40B4-BE49-F238E27FC236}">
                <a16:creationId xmlns:a16="http://schemas.microsoft.com/office/drawing/2014/main" id="{9521BBFF-5F4D-4682-B866-B8546BEF15EF}"/>
              </a:ext>
            </a:extLst>
          </p:cNvPr>
          <p:cNvSpPr txBox="1">
            <a:spLocks noChangeArrowheads="1"/>
          </p:cNvSpPr>
          <p:nvPr/>
        </p:nvSpPr>
        <p:spPr bwMode="auto">
          <a:xfrm>
            <a:off x="6413500" y="4932363"/>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5380" name="Text Box 20">
            <a:extLst>
              <a:ext uri="{FF2B5EF4-FFF2-40B4-BE49-F238E27FC236}">
                <a16:creationId xmlns:a16="http://schemas.microsoft.com/office/drawing/2014/main" id="{A4AD8D65-C8C1-4110-93D3-EDEEF4F0B241}"/>
              </a:ext>
            </a:extLst>
          </p:cNvPr>
          <p:cNvSpPr txBox="1">
            <a:spLocks noChangeArrowheads="1"/>
          </p:cNvSpPr>
          <p:nvPr/>
        </p:nvSpPr>
        <p:spPr bwMode="auto">
          <a:xfrm>
            <a:off x="3429000" y="49339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5381" name="Text Box 21">
            <a:extLst>
              <a:ext uri="{FF2B5EF4-FFF2-40B4-BE49-F238E27FC236}">
                <a16:creationId xmlns:a16="http://schemas.microsoft.com/office/drawing/2014/main" id="{1A1A4320-84B0-4577-9C72-4736F87A795A}"/>
              </a:ext>
            </a:extLst>
          </p:cNvPr>
          <p:cNvSpPr txBox="1">
            <a:spLocks noChangeArrowheads="1"/>
          </p:cNvSpPr>
          <p:nvPr/>
        </p:nvSpPr>
        <p:spPr bwMode="auto">
          <a:xfrm>
            <a:off x="1676400" y="325596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5382" name="Line 22">
            <a:extLst>
              <a:ext uri="{FF2B5EF4-FFF2-40B4-BE49-F238E27FC236}">
                <a16:creationId xmlns:a16="http://schemas.microsoft.com/office/drawing/2014/main" id="{F0ACD09E-E70A-465C-B8D0-739BD49A53F8}"/>
              </a:ext>
            </a:extLst>
          </p:cNvPr>
          <p:cNvSpPr>
            <a:spLocks noChangeShapeType="1"/>
          </p:cNvSpPr>
          <p:nvPr/>
        </p:nvSpPr>
        <p:spPr bwMode="auto">
          <a:xfrm flipH="1" flipV="1">
            <a:off x="1981200" y="3713163"/>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3" name="Text Box 23">
            <a:extLst>
              <a:ext uri="{FF2B5EF4-FFF2-40B4-BE49-F238E27FC236}">
                <a16:creationId xmlns:a16="http://schemas.microsoft.com/office/drawing/2014/main" id="{BDAD1EE1-8B6D-479E-8D43-519D3C3B4B8B}"/>
              </a:ext>
            </a:extLst>
          </p:cNvPr>
          <p:cNvSpPr txBox="1">
            <a:spLocks noChangeArrowheads="1"/>
          </p:cNvSpPr>
          <p:nvPr/>
        </p:nvSpPr>
        <p:spPr bwMode="auto">
          <a:xfrm>
            <a:off x="6400800" y="3255963"/>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5384" name="Line 24">
            <a:extLst>
              <a:ext uri="{FF2B5EF4-FFF2-40B4-BE49-F238E27FC236}">
                <a16:creationId xmlns:a16="http://schemas.microsoft.com/office/drawing/2014/main" id="{07534922-6232-42F2-BD20-B222AB13FDD5}"/>
              </a:ext>
            </a:extLst>
          </p:cNvPr>
          <p:cNvSpPr>
            <a:spLocks noChangeShapeType="1"/>
          </p:cNvSpPr>
          <p:nvPr/>
        </p:nvSpPr>
        <p:spPr bwMode="auto">
          <a:xfrm flipH="1" flipV="1">
            <a:off x="6705600" y="3713163"/>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89C70D8B-6FD6-476B-ABFC-0437ABBB1B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F25DCB6-46BE-4FD6-A524-A0C39D6CB9B8}" type="slidenum">
              <a:rPr lang="en-US" altLang="en-US"/>
              <a:pPr/>
              <a:t>12</a:t>
            </a:fld>
            <a:endParaRPr lang="en-US" altLang="en-US"/>
          </a:p>
        </p:txBody>
      </p:sp>
      <p:sp>
        <p:nvSpPr>
          <p:cNvPr id="16387" name="Rectangle 2">
            <a:extLst>
              <a:ext uri="{FF2B5EF4-FFF2-40B4-BE49-F238E27FC236}">
                <a16:creationId xmlns:a16="http://schemas.microsoft.com/office/drawing/2014/main" id="{4DA65A64-7E46-4A1C-B648-8832304E9F3E}"/>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6388" name="Rectangle 4">
            <a:extLst>
              <a:ext uri="{FF2B5EF4-FFF2-40B4-BE49-F238E27FC236}">
                <a16:creationId xmlns:a16="http://schemas.microsoft.com/office/drawing/2014/main" id="{6193D758-BE04-4BF8-B0A7-DD342CB31838}"/>
              </a:ext>
            </a:extLst>
          </p:cNvPr>
          <p:cNvSpPr>
            <a:spLocks noChangeArrowheads="1"/>
          </p:cNvSpPr>
          <p:nvPr/>
        </p:nvSpPr>
        <p:spPr bwMode="auto">
          <a:xfrm>
            <a:off x="5638800" y="35052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6389" name="Rectangle 5">
            <a:extLst>
              <a:ext uri="{FF2B5EF4-FFF2-40B4-BE49-F238E27FC236}">
                <a16:creationId xmlns:a16="http://schemas.microsoft.com/office/drawing/2014/main" id="{C423BE4E-98BF-40E4-B831-762FDF749467}"/>
              </a:ext>
            </a:extLst>
          </p:cNvPr>
          <p:cNvSpPr>
            <a:spLocks noChangeArrowheads="1"/>
          </p:cNvSpPr>
          <p:nvPr/>
        </p:nvSpPr>
        <p:spPr bwMode="auto">
          <a:xfrm>
            <a:off x="5410200" y="29718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p>
        </p:txBody>
      </p:sp>
      <p:sp>
        <p:nvSpPr>
          <p:cNvPr id="16390" name="Rectangle 6">
            <a:extLst>
              <a:ext uri="{FF2B5EF4-FFF2-40B4-BE49-F238E27FC236}">
                <a16:creationId xmlns:a16="http://schemas.microsoft.com/office/drawing/2014/main" id="{7CEDA967-7FC1-4E71-8B75-850164D19D87}"/>
              </a:ext>
            </a:extLst>
          </p:cNvPr>
          <p:cNvSpPr>
            <a:spLocks noChangeArrowheads="1"/>
          </p:cNvSpPr>
          <p:nvPr/>
        </p:nvSpPr>
        <p:spPr bwMode="auto">
          <a:xfrm>
            <a:off x="914400" y="2362200"/>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
        <p:nvSpPr>
          <p:cNvPr id="16391" name="AutoShape 7">
            <a:extLst>
              <a:ext uri="{FF2B5EF4-FFF2-40B4-BE49-F238E27FC236}">
                <a16:creationId xmlns:a16="http://schemas.microsoft.com/office/drawing/2014/main" id="{663BC70B-3BCE-4DB9-BA53-112D1A2D1E67}"/>
              </a:ext>
            </a:extLst>
          </p:cNvPr>
          <p:cNvSpPr>
            <a:spLocks noChangeArrowheads="1"/>
          </p:cNvSpPr>
          <p:nvPr/>
        </p:nvSpPr>
        <p:spPr bwMode="auto">
          <a:xfrm>
            <a:off x="4602163" y="1830388"/>
            <a:ext cx="3570287"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markers </a:t>
            </a:r>
          </a:p>
          <a:p>
            <a:pPr algn="ctr"/>
            <a:r>
              <a:rPr lang="en-US" altLang="en-US" sz="2400" b="1">
                <a:latin typeface="Bookman Old Style" panose="02050604050505020204" pitchFamily="18" charset="0"/>
              </a:rPr>
              <a:t>until they cross over</a:t>
            </a:r>
            <a:endParaRPr lang="en-US" altLang="en-US" sz="2400">
              <a:latin typeface="Bookman Old Style" panose="02050604050505020204" pitchFamily="18" charset="0"/>
            </a:endParaRPr>
          </a:p>
        </p:txBody>
      </p:sp>
      <p:sp>
        <p:nvSpPr>
          <p:cNvPr id="16392" name="Text Box 8">
            <a:extLst>
              <a:ext uri="{FF2B5EF4-FFF2-40B4-BE49-F238E27FC236}">
                <a16:creationId xmlns:a16="http://schemas.microsoft.com/office/drawing/2014/main" id="{4406D084-30A0-4EB7-9E41-AAB30896B884}"/>
              </a:ext>
            </a:extLst>
          </p:cNvPr>
          <p:cNvSpPr txBox="1">
            <a:spLocks noChangeArrowheads="1"/>
          </p:cNvSpPr>
          <p:nvPr/>
        </p:nvSpPr>
        <p:spPr bwMode="auto">
          <a:xfrm>
            <a:off x="2343150" y="4572000"/>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6393" name="Text Box 9">
            <a:extLst>
              <a:ext uri="{FF2B5EF4-FFF2-40B4-BE49-F238E27FC236}">
                <a16:creationId xmlns:a16="http://schemas.microsoft.com/office/drawing/2014/main" id="{1B760F02-C80B-4A04-BC26-DFEBEBDFF0AC}"/>
              </a:ext>
            </a:extLst>
          </p:cNvPr>
          <p:cNvSpPr txBox="1">
            <a:spLocks noChangeArrowheads="1"/>
          </p:cNvSpPr>
          <p:nvPr/>
        </p:nvSpPr>
        <p:spPr bwMode="auto">
          <a:xfrm>
            <a:off x="294322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6394" name="Text Box 10">
            <a:extLst>
              <a:ext uri="{FF2B5EF4-FFF2-40B4-BE49-F238E27FC236}">
                <a16:creationId xmlns:a16="http://schemas.microsoft.com/office/drawing/2014/main" id="{2F5DA584-D06B-49FA-B8F0-C5426AE9EDE8}"/>
              </a:ext>
            </a:extLst>
          </p:cNvPr>
          <p:cNvSpPr txBox="1">
            <a:spLocks noChangeArrowheads="1"/>
          </p:cNvSpPr>
          <p:nvPr/>
        </p:nvSpPr>
        <p:spPr bwMode="auto">
          <a:xfrm>
            <a:off x="354330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6395" name="Text Box 11">
            <a:extLst>
              <a:ext uri="{FF2B5EF4-FFF2-40B4-BE49-F238E27FC236}">
                <a16:creationId xmlns:a16="http://schemas.microsoft.com/office/drawing/2014/main" id="{838DEB26-DC0C-4D1E-97D5-FFD8716A9605}"/>
              </a:ext>
            </a:extLst>
          </p:cNvPr>
          <p:cNvSpPr txBox="1">
            <a:spLocks noChangeArrowheads="1"/>
          </p:cNvSpPr>
          <p:nvPr/>
        </p:nvSpPr>
        <p:spPr bwMode="auto">
          <a:xfrm>
            <a:off x="414337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6396" name="Text Box 12">
            <a:extLst>
              <a:ext uri="{FF2B5EF4-FFF2-40B4-BE49-F238E27FC236}">
                <a16:creationId xmlns:a16="http://schemas.microsoft.com/office/drawing/2014/main" id="{26B9C183-57D9-4246-A5E9-1DDDC501B026}"/>
              </a:ext>
            </a:extLst>
          </p:cNvPr>
          <p:cNvSpPr txBox="1">
            <a:spLocks noChangeArrowheads="1"/>
          </p:cNvSpPr>
          <p:nvPr/>
        </p:nvSpPr>
        <p:spPr bwMode="auto">
          <a:xfrm>
            <a:off x="474345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6397" name="Text Box 13">
            <a:extLst>
              <a:ext uri="{FF2B5EF4-FFF2-40B4-BE49-F238E27FC236}">
                <a16:creationId xmlns:a16="http://schemas.microsoft.com/office/drawing/2014/main" id="{85E97C47-0453-4624-B0BD-614D82A78C27}"/>
              </a:ext>
            </a:extLst>
          </p:cNvPr>
          <p:cNvSpPr txBox="1">
            <a:spLocks noChangeArrowheads="1"/>
          </p:cNvSpPr>
          <p:nvPr/>
        </p:nvSpPr>
        <p:spPr bwMode="auto">
          <a:xfrm>
            <a:off x="534352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6398" name="Text Box 14">
            <a:extLst>
              <a:ext uri="{FF2B5EF4-FFF2-40B4-BE49-F238E27FC236}">
                <a16:creationId xmlns:a16="http://schemas.microsoft.com/office/drawing/2014/main" id="{FDECD2A3-4368-44B8-85BF-E2769F573B71}"/>
              </a:ext>
            </a:extLst>
          </p:cNvPr>
          <p:cNvSpPr txBox="1">
            <a:spLocks noChangeArrowheads="1"/>
          </p:cNvSpPr>
          <p:nvPr/>
        </p:nvSpPr>
        <p:spPr bwMode="auto">
          <a:xfrm>
            <a:off x="594360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6399" name="Text Box 15">
            <a:extLst>
              <a:ext uri="{FF2B5EF4-FFF2-40B4-BE49-F238E27FC236}">
                <a16:creationId xmlns:a16="http://schemas.microsoft.com/office/drawing/2014/main" id="{3413009B-78F5-43BE-9C05-A97C7FE9A698}"/>
              </a:ext>
            </a:extLst>
          </p:cNvPr>
          <p:cNvSpPr txBox="1">
            <a:spLocks noChangeArrowheads="1"/>
          </p:cNvSpPr>
          <p:nvPr/>
        </p:nvSpPr>
        <p:spPr bwMode="auto">
          <a:xfrm>
            <a:off x="654367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6400" name="Text Box 16">
            <a:extLst>
              <a:ext uri="{FF2B5EF4-FFF2-40B4-BE49-F238E27FC236}">
                <a16:creationId xmlns:a16="http://schemas.microsoft.com/office/drawing/2014/main" id="{4B492E55-28CF-4F35-BA38-CEC8FE104B7D}"/>
              </a:ext>
            </a:extLst>
          </p:cNvPr>
          <p:cNvSpPr txBox="1">
            <a:spLocks noChangeArrowheads="1"/>
          </p:cNvSpPr>
          <p:nvPr/>
        </p:nvSpPr>
        <p:spPr bwMode="auto">
          <a:xfrm>
            <a:off x="714375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6401" name="Line 17">
            <a:extLst>
              <a:ext uri="{FF2B5EF4-FFF2-40B4-BE49-F238E27FC236}">
                <a16:creationId xmlns:a16="http://schemas.microsoft.com/office/drawing/2014/main" id="{0D3B2B8A-EDF7-46A2-84D9-E573FB814199}"/>
              </a:ext>
            </a:extLst>
          </p:cNvPr>
          <p:cNvSpPr>
            <a:spLocks noChangeShapeType="1"/>
          </p:cNvSpPr>
          <p:nvPr/>
        </p:nvSpPr>
        <p:spPr bwMode="auto">
          <a:xfrm>
            <a:off x="2644775" y="4973638"/>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2" name="Text Box 18">
            <a:extLst>
              <a:ext uri="{FF2B5EF4-FFF2-40B4-BE49-F238E27FC236}">
                <a16:creationId xmlns:a16="http://schemas.microsoft.com/office/drawing/2014/main" id="{FB423DD0-FD3A-4835-B523-AFE005880498}"/>
              </a:ext>
            </a:extLst>
          </p:cNvPr>
          <p:cNvSpPr txBox="1">
            <a:spLocks noChangeArrowheads="1"/>
          </p:cNvSpPr>
          <p:nvPr/>
        </p:nvSpPr>
        <p:spPr bwMode="auto">
          <a:xfrm>
            <a:off x="2339975" y="5278438"/>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6403" name="Line 19">
            <a:extLst>
              <a:ext uri="{FF2B5EF4-FFF2-40B4-BE49-F238E27FC236}">
                <a16:creationId xmlns:a16="http://schemas.microsoft.com/office/drawing/2014/main" id="{9990091B-4724-40E3-BF8E-DB00553F9C75}"/>
              </a:ext>
            </a:extLst>
          </p:cNvPr>
          <p:cNvSpPr>
            <a:spLocks noChangeShapeType="1"/>
          </p:cNvSpPr>
          <p:nvPr/>
        </p:nvSpPr>
        <p:spPr bwMode="auto">
          <a:xfrm>
            <a:off x="7445375" y="4973638"/>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4" name="Text Box 20">
            <a:extLst>
              <a:ext uri="{FF2B5EF4-FFF2-40B4-BE49-F238E27FC236}">
                <a16:creationId xmlns:a16="http://schemas.microsoft.com/office/drawing/2014/main" id="{0B45E006-44E7-4D1C-BAC4-BA1929F1F611}"/>
              </a:ext>
            </a:extLst>
          </p:cNvPr>
          <p:cNvSpPr txBox="1">
            <a:spLocks noChangeArrowheads="1"/>
          </p:cNvSpPr>
          <p:nvPr/>
        </p:nvSpPr>
        <p:spPr bwMode="auto">
          <a:xfrm>
            <a:off x="7077075" y="5278438"/>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6405" name="Text Box 21">
            <a:extLst>
              <a:ext uri="{FF2B5EF4-FFF2-40B4-BE49-F238E27FC236}">
                <a16:creationId xmlns:a16="http://schemas.microsoft.com/office/drawing/2014/main" id="{FFC0DFA5-9B2E-4EFE-A7FE-85B6E7B556D3}"/>
              </a:ext>
            </a:extLst>
          </p:cNvPr>
          <p:cNvSpPr txBox="1">
            <a:spLocks noChangeArrowheads="1"/>
          </p:cNvSpPr>
          <p:nvPr/>
        </p:nvSpPr>
        <p:spPr bwMode="auto">
          <a:xfrm>
            <a:off x="4092575" y="5280025"/>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6406" name="Text Box 22">
            <a:extLst>
              <a:ext uri="{FF2B5EF4-FFF2-40B4-BE49-F238E27FC236}">
                <a16:creationId xmlns:a16="http://schemas.microsoft.com/office/drawing/2014/main" id="{49B9289C-1E46-43A7-8DF4-0334D46E73B9}"/>
              </a:ext>
            </a:extLst>
          </p:cNvPr>
          <p:cNvSpPr txBox="1">
            <a:spLocks noChangeArrowheads="1"/>
          </p:cNvSpPr>
          <p:nvPr/>
        </p:nvSpPr>
        <p:spPr bwMode="auto">
          <a:xfrm>
            <a:off x="2339975" y="39624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6407" name="Line 23">
            <a:extLst>
              <a:ext uri="{FF2B5EF4-FFF2-40B4-BE49-F238E27FC236}">
                <a16:creationId xmlns:a16="http://schemas.microsoft.com/office/drawing/2014/main" id="{0AA5A00E-2CC6-4C82-8D5C-7AEC3D819D0E}"/>
              </a:ext>
            </a:extLst>
          </p:cNvPr>
          <p:cNvSpPr>
            <a:spLocks noChangeShapeType="1"/>
          </p:cNvSpPr>
          <p:nvPr/>
        </p:nvSpPr>
        <p:spPr bwMode="auto">
          <a:xfrm flipV="1">
            <a:off x="2590800" y="4364038"/>
            <a:ext cx="0" cy="3048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8" name="Text Box 24">
            <a:extLst>
              <a:ext uri="{FF2B5EF4-FFF2-40B4-BE49-F238E27FC236}">
                <a16:creationId xmlns:a16="http://schemas.microsoft.com/office/drawing/2014/main" id="{2F99D6A4-EFB4-4718-AD5E-28608E3DAFBD}"/>
              </a:ext>
            </a:extLst>
          </p:cNvPr>
          <p:cNvSpPr txBox="1">
            <a:spLocks noChangeArrowheads="1"/>
          </p:cNvSpPr>
          <p:nvPr/>
        </p:nvSpPr>
        <p:spPr bwMode="auto">
          <a:xfrm>
            <a:off x="7064375" y="39624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6409" name="Line 25">
            <a:extLst>
              <a:ext uri="{FF2B5EF4-FFF2-40B4-BE49-F238E27FC236}">
                <a16:creationId xmlns:a16="http://schemas.microsoft.com/office/drawing/2014/main" id="{863CFA8F-81D8-4814-9FF5-6A8ED4DADA47}"/>
              </a:ext>
            </a:extLst>
          </p:cNvPr>
          <p:cNvSpPr>
            <a:spLocks noChangeShapeType="1"/>
          </p:cNvSpPr>
          <p:nvPr/>
        </p:nvSpPr>
        <p:spPr bwMode="auto">
          <a:xfrm flipH="1" flipV="1">
            <a:off x="7391400" y="4364038"/>
            <a:ext cx="0" cy="3048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0" name="Line 26">
            <a:extLst>
              <a:ext uri="{FF2B5EF4-FFF2-40B4-BE49-F238E27FC236}">
                <a16:creationId xmlns:a16="http://schemas.microsoft.com/office/drawing/2014/main" id="{A9ADFF04-97F9-4627-8DF0-6D42ED978E68}"/>
              </a:ext>
            </a:extLst>
          </p:cNvPr>
          <p:cNvSpPr>
            <a:spLocks noChangeShapeType="1"/>
          </p:cNvSpPr>
          <p:nvPr/>
        </p:nvSpPr>
        <p:spPr bwMode="auto">
          <a:xfrm flipH="1">
            <a:off x="2971800" y="4211638"/>
            <a:ext cx="1219200" cy="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1" name="Line 27">
            <a:extLst>
              <a:ext uri="{FF2B5EF4-FFF2-40B4-BE49-F238E27FC236}">
                <a16:creationId xmlns:a16="http://schemas.microsoft.com/office/drawing/2014/main" id="{B8CE6A35-977B-46D6-B3CA-905A7737623A}"/>
              </a:ext>
            </a:extLst>
          </p:cNvPr>
          <p:cNvSpPr>
            <a:spLocks noChangeShapeType="1"/>
          </p:cNvSpPr>
          <p:nvPr/>
        </p:nvSpPr>
        <p:spPr bwMode="auto">
          <a:xfrm>
            <a:off x="5867400" y="4211638"/>
            <a:ext cx="1219200" cy="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13</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914400"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12192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905922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14</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1490662"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179546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557585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15</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100262"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40506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944235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16</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709862"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301466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90627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17</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5672137"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6053137"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501550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18</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5062537"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5443537"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154823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19</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4419600"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48006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3737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r>
              <a:rPr lang="en-US" sz="2400" b="1" dirty="0">
                <a:solidFill>
                  <a:schemeClr val="tx1"/>
                </a:solidFill>
              </a:rPr>
              <a:t>1. Sorting Algorithms</a:t>
            </a:r>
            <a:endParaRPr lang="en-US" sz="2800" b="1" dirty="0">
              <a:solidFill>
                <a:schemeClr val="tx1"/>
              </a:solidFill>
            </a:endParaRPr>
          </a:p>
          <a:p>
            <a:pPr marL="342900" indent="-342900">
              <a:buFont typeface="Wingdings" panose="05000000000000000000" pitchFamily="2" charset="2"/>
              <a:buChar char="ü"/>
            </a:pPr>
            <a:r>
              <a:rPr lang="en-US" sz="2400" dirty="0">
                <a:solidFill>
                  <a:schemeClr val="tx1"/>
                </a:solidFill>
              </a:rPr>
              <a:t>Quick Sort </a:t>
            </a:r>
          </a:p>
          <a:p>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20</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3810000"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7">
            <a:extLst>
              <a:ext uri="{FF2B5EF4-FFF2-40B4-BE49-F238E27FC236}">
                <a16:creationId xmlns:a16="http://schemas.microsoft.com/office/drawing/2014/main" id="{8C7C34F9-EC16-4129-A6E8-6F610C2379B0}"/>
              </a:ext>
            </a:extLst>
          </p:cNvPr>
          <p:cNvSpPr>
            <a:spLocks noChangeShapeType="1"/>
          </p:cNvSpPr>
          <p:nvPr/>
        </p:nvSpPr>
        <p:spPr bwMode="auto">
          <a:xfrm>
            <a:off x="4919662" y="4114800"/>
            <a:ext cx="1100138"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349635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21</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1143000" y="33528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448300" y="33528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right--;</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42132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6" name="Line 28">
            <a:extLst>
              <a:ext uri="{FF2B5EF4-FFF2-40B4-BE49-F238E27FC236}">
                <a16:creationId xmlns:a16="http://schemas.microsoft.com/office/drawing/2014/main" id="{17B4D62D-BE5D-431C-A15A-4452A2EF82A8}"/>
              </a:ext>
            </a:extLst>
          </p:cNvPr>
          <p:cNvSpPr>
            <a:spLocks noChangeShapeType="1"/>
          </p:cNvSpPr>
          <p:nvPr/>
        </p:nvSpPr>
        <p:spPr bwMode="auto">
          <a:xfrm>
            <a:off x="4746625" y="4114800"/>
            <a:ext cx="9144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7" name="AutoShape 29">
            <a:extLst>
              <a:ext uri="{FF2B5EF4-FFF2-40B4-BE49-F238E27FC236}">
                <a16:creationId xmlns:a16="http://schemas.microsoft.com/office/drawing/2014/main" id="{3FFC34E2-61FA-45B4-AFA2-214BC75C9ED0}"/>
              </a:ext>
            </a:extLst>
          </p:cNvPr>
          <p:cNvSpPr>
            <a:spLocks noChangeArrowheads="1"/>
          </p:cNvSpPr>
          <p:nvPr/>
        </p:nvSpPr>
        <p:spPr bwMode="auto">
          <a:xfrm>
            <a:off x="6430963" y="3963988"/>
            <a:ext cx="2192337" cy="901700"/>
          </a:xfrm>
          <a:prstGeom prst="roundRect">
            <a:avLst>
              <a:gd name="adj" fmla="val 16667"/>
            </a:avLst>
          </a:prstGeom>
          <a:solidFill>
            <a:srgbClr val="99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right  </a:t>
            </a:r>
          </a:p>
          <a:p>
            <a:pPr algn="ctr"/>
            <a:r>
              <a:rPr lang="en-US" altLang="en-US" sz="2400" b="1" dirty="0">
                <a:latin typeface="Bookman Old Style" panose="02050604050505020204" pitchFamily="18" charset="0"/>
              </a:rPr>
              <a:t>similarly</a:t>
            </a:r>
            <a:endParaRPr lang="en-US" altLang="en-US" sz="2400" dirty="0">
              <a:latin typeface="Bookman Old Style" panose="020506040505050202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22</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6" name="Rectangle 4">
            <a:extLst>
              <a:ext uri="{FF2B5EF4-FFF2-40B4-BE49-F238E27FC236}">
                <a16:creationId xmlns:a16="http://schemas.microsoft.com/office/drawing/2014/main" id="{ECC6C645-21D3-4D81-9835-E73726BC4A18}"/>
              </a:ext>
            </a:extLst>
          </p:cNvPr>
          <p:cNvSpPr>
            <a:spLocks noChangeArrowheads="1"/>
          </p:cNvSpPr>
          <p:nvPr/>
        </p:nvSpPr>
        <p:spPr bwMode="auto">
          <a:xfrm>
            <a:off x="1219200" y="2819400"/>
            <a:ext cx="3886200" cy="5334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just"/>
            <a:r>
              <a:rPr lang="en-US" altLang="en-US" b="1" i="1" dirty="0">
                <a:latin typeface="Bookman Old Style" panose="02050604050505020204" pitchFamily="18" charset="0"/>
              </a:rPr>
              <a:t>If (index_left &lt; index_right)	</a:t>
            </a:r>
          </a:p>
          <a:p>
            <a:pPr algn="ctr"/>
            <a:r>
              <a:rPr lang="en-US" altLang="en-US" b="1" i="1" dirty="0">
                <a:latin typeface="Bookman Old Style" panose="02050604050505020204" pitchFamily="18" charset="0"/>
              </a:rPr>
              <a:t>SWAP(a[left], a[right]);</a:t>
            </a:r>
            <a:endParaRPr lang="en-US" altLang="en-US" i="1" dirty="0">
              <a:latin typeface="Bookman Old Style" panose="02050604050505020204" pitchFamily="18" charset="0"/>
            </a:endParaRPr>
          </a:p>
        </p:txBody>
      </p:sp>
      <p:sp>
        <p:nvSpPr>
          <p:cNvPr id="18437" name="AutoShape 5">
            <a:extLst>
              <a:ext uri="{FF2B5EF4-FFF2-40B4-BE49-F238E27FC236}">
                <a16:creationId xmlns:a16="http://schemas.microsoft.com/office/drawing/2014/main" id="{9A1D8497-2D43-4A48-A7ED-BABF94E78A6A}"/>
              </a:ext>
            </a:extLst>
          </p:cNvPr>
          <p:cNvSpPr>
            <a:spLocks noChangeArrowheads="1"/>
          </p:cNvSpPr>
          <p:nvPr/>
        </p:nvSpPr>
        <p:spPr bwMode="auto">
          <a:xfrm>
            <a:off x="3884613" y="1677988"/>
            <a:ext cx="5060950"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Swap the two items</a:t>
            </a:r>
          </a:p>
          <a:p>
            <a:pPr algn="ctr"/>
            <a:r>
              <a:rPr lang="en-US" altLang="en-US" sz="2400" b="1">
                <a:latin typeface="Bookman Old Style" panose="02050604050505020204" pitchFamily="18" charset="0"/>
              </a:rPr>
              <a:t>on the wrong side of the pivot</a:t>
            </a:r>
            <a:endParaRPr lang="en-US" altLang="en-US" sz="2400">
              <a:latin typeface="Bookman Old Style" panose="02050604050505020204" pitchFamily="18" charset="0"/>
            </a:endParaRP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5"/>
            <a:ext cx="591829" cy="461665"/>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461665"/>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6781800" y="49339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a:extLst>
              <a:ext uri="{FF2B5EF4-FFF2-40B4-BE49-F238E27FC236}">
                <a16:creationId xmlns:a16="http://schemas.microsoft.com/office/drawing/2014/main" id="{6259FE55-3B98-4687-93B8-D94C6862435B}"/>
              </a:ext>
            </a:extLst>
          </p:cNvPr>
          <p:cNvSpPr>
            <a:spLocks noChangeShapeType="1"/>
          </p:cNvSpPr>
          <p:nvPr/>
        </p:nvSpPr>
        <p:spPr bwMode="auto">
          <a:xfrm flipH="1">
            <a:off x="1393825" y="4114800"/>
            <a:ext cx="1219200" cy="1588"/>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a:extLst>
              <a:ext uri="{FF2B5EF4-FFF2-40B4-BE49-F238E27FC236}">
                <a16:creationId xmlns:a16="http://schemas.microsoft.com/office/drawing/2014/main" id="{55F4DBC8-E7F3-4A22-B518-BEC407D15CC2}"/>
              </a:ext>
            </a:extLst>
          </p:cNvPr>
          <p:cNvSpPr>
            <a:spLocks noChangeShapeType="1"/>
          </p:cNvSpPr>
          <p:nvPr/>
        </p:nvSpPr>
        <p:spPr bwMode="auto">
          <a:xfrm>
            <a:off x="4746625" y="4114800"/>
            <a:ext cx="914400" cy="1588"/>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8458" name="AutoShape 26">
            <a:extLst>
              <a:ext uri="{FF2B5EF4-FFF2-40B4-BE49-F238E27FC236}">
                <a16:creationId xmlns:a16="http://schemas.microsoft.com/office/drawing/2014/main" id="{8F521849-FB14-483C-8F5E-D226786B49CD}"/>
              </a:ext>
            </a:extLst>
          </p:cNvPr>
          <p:cNvCxnSpPr>
            <a:cxnSpLocks noChangeShapeType="1"/>
            <a:stCxn id="18441" idx="2"/>
            <a:endCxn id="18443" idx="2"/>
          </p:cNvCxnSpPr>
          <p:nvPr/>
        </p:nvCxnSpPr>
        <p:spPr bwMode="auto">
          <a:xfrm rot="5400000" flipH="1" flipV="1">
            <a:off x="3557285" y="4525020"/>
            <a:ext cx="113010" cy="1200150"/>
          </a:xfrm>
          <a:prstGeom prst="curvedConnector3">
            <a:avLst>
              <a:gd name="adj1" fmla="val -202283"/>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93184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23</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6" name="Rectangle 4">
            <a:extLst>
              <a:ext uri="{FF2B5EF4-FFF2-40B4-BE49-F238E27FC236}">
                <a16:creationId xmlns:a16="http://schemas.microsoft.com/office/drawing/2014/main" id="{ECC6C645-21D3-4D81-9835-E73726BC4A18}"/>
              </a:ext>
            </a:extLst>
          </p:cNvPr>
          <p:cNvSpPr>
            <a:spLocks noChangeArrowheads="1"/>
          </p:cNvSpPr>
          <p:nvPr/>
        </p:nvSpPr>
        <p:spPr bwMode="auto">
          <a:xfrm>
            <a:off x="1219200" y="2819400"/>
            <a:ext cx="3886200" cy="5334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dirty="0">
                <a:latin typeface="Bookman Old Style" panose="02050604050505020204" pitchFamily="18" charset="0"/>
              </a:rPr>
              <a:t> </a:t>
            </a:r>
            <a:r>
              <a:rPr lang="en-US" altLang="en-US" b="1" i="1" dirty="0">
                <a:latin typeface="Bookman Old Style" panose="02050604050505020204" pitchFamily="18" charset="0"/>
              </a:rPr>
              <a:t>if ( index_left &lt; index_right ) </a:t>
            </a:r>
          </a:p>
          <a:p>
            <a:pPr algn="ctr"/>
            <a:r>
              <a:rPr lang="en-US" altLang="en-US" b="1" i="1" dirty="0">
                <a:latin typeface="Bookman Old Style" panose="02050604050505020204" pitchFamily="18" charset="0"/>
              </a:rPr>
              <a:t>	SWAP(a[left], a[right]);</a:t>
            </a:r>
            <a:endParaRPr lang="en-US" altLang="en-US" i="1" dirty="0">
              <a:latin typeface="Bookman Old Style" panose="02050604050505020204" pitchFamily="18" charset="0"/>
            </a:endParaRPr>
          </a:p>
        </p:txBody>
      </p:sp>
      <p:sp>
        <p:nvSpPr>
          <p:cNvPr id="18437" name="AutoShape 5">
            <a:extLst>
              <a:ext uri="{FF2B5EF4-FFF2-40B4-BE49-F238E27FC236}">
                <a16:creationId xmlns:a16="http://schemas.microsoft.com/office/drawing/2014/main" id="{9A1D8497-2D43-4A48-A7ED-BABF94E78A6A}"/>
              </a:ext>
            </a:extLst>
          </p:cNvPr>
          <p:cNvSpPr>
            <a:spLocks noChangeArrowheads="1"/>
          </p:cNvSpPr>
          <p:nvPr/>
        </p:nvSpPr>
        <p:spPr bwMode="auto">
          <a:xfrm>
            <a:off x="3884613" y="1677988"/>
            <a:ext cx="5060950"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Swap the two items</a:t>
            </a:r>
          </a:p>
          <a:p>
            <a:pPr algn="ctr"/>
            <a:r>
              <a:rPr lang="en-US" altLang="en-US" sz="2400" b="1">
                <a:latin typeface="Bookman Old Style" panose="02050604050505020204" pitchFamily="18" charset="0"/>
              </a:rPr>
              <a:t>on the wrong side of the pivot</a:t>
            </a:r>
            <a:endParaRPr lang="en-US" altLang="en-US" sz="2400">
              <a:latin typeface="Bookman Old Style" panose="02050604050505020204" pitchFamily="18" charset="0"/>
            </a:endParaRP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5"/>
            <a:ext cx="591829" cy="461665"/>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461665"/>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6781800" y="49339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8458" name="AutoShape 26">
            <a:extLst>
              <a:ext uri="{FF2B5EF4-FFF2-40B4-BE49-F238E27FC236}">
                <a16:creationId xmlns:a16="http://schemas.microsoft.com/office/drawing/2014/main" id="{8F521849-FB14-483C-8F5E-D226786B49CD}"/>
              </a:ext>
            </a:extLst>
          </p:cNvPr>
          <p:cNvCxnSpPr>
            <a:cxnSpLocks noChangeShapeType="1"/>
            <a:stCxn id="18441" idx="2"/>
            <a:endCxn id="18443" idx="2"/>
          </p:cNvCxnSpPr>
          <p:nvPr/>
        </p:nvCxnSpPr>
        <p:spPr bwMode="auto">
          <a:xfrm rot="5400000" flipH="1" flipV="1">
            <a:off x="3557285" y="4525020"/>
            <a:ext cx="113010" cy="1200150"/>
          </a:xfrm>
          <a:prstGeom prst="curvedConnector3">
            <a:avLst>
              <a:gd name="adj1" fmla="val -202283"/>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93564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24</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left++;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409151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25</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3198812" y="333630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3599172" y="3777006"/>
            <a:ext cx="2865" cy="94739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left++;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371418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26</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3198812" y="333630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3599172" y="3777006"/>
            <a:ext cx="2865" cy="94739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124200"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348297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r>
              <a:rPr lang="en-US" altLang="en-US" b="1" dirty="0">
                <a:latin typeface="Bookman Old Style" panose="02050604050505020204" pitchFamily="18" charset="0"/>
              </a:rPr>
              <a: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a[right] &gt;=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2150715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27</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3198812" y="333630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3599172" y="3777006"/>
            <a:ext cx="2865" cy="94739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2624137"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right</a:t>
            </a:r>
            <a:endParaRPr lang="en-US" altLang="en-US" sz="2400" dirty="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298291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r>
              <a:rPr lang="en-US" altLang="en-US" b="1" dirty="0">
                <a:latin typeface="Bookman Old Style" panose="02050604050505020204" pitchFamily="18" charset="0"/>
              </a:rPr>
              <a: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a[right] &gt;=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2577382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8A9B56AD-08F0-4A45-9B2D-0D85CF2819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2461F34-27F6-4CBE-87D4-CE5C91D2AD6A}" type="slidenum">
              <a:rPr lang="en-US" altLang="en-US"/>
              <a:pPr/>
              <a:t>28</a:t>
            </a:fld>
            <a:endParaRPr lang="en-US" altLang="en-US"/>
          </a:p>
        </p:txBody>
      </p:sp>
      <p:sp>
        <p:nvSpPr>
          <p:cNvPr id="19459" name="Rectangle 2">
            <a:extLst>
              <a:ext uri="{FF2B5EF4-FFF2-40B4-BE49-F238E27FC236}">
                <a16:creationId xmlns:a16="http://schemas.microsoft.com/office/drawing/2014/main" id="{26882135-2386-4008-9F06-1CAF8659DC11}"/>
              </a:ext>
            </a:extLst>
          </p:cNvPr>
          <p:cNvSpPr>
            <a:spLocks noGrp="1" noChangeArrowheads="1"/>
          </p:cNvSpPr>
          <p:nvPr>
            <p:ph type="title"/>
          </p:nvPr>
        </p:nvSpPr>
        <p:spPr/>
        <p:txBody>
          <a:bodyPr/>
          <a:lstStyle/>
          <a:p>
            <a:pPr algn="l" eaLnBrk="1" hangingPunct="1"/>
            <a:r>
              <a:rPr lang="en-US" altLang="en-US" sz="4000" dirty="0"/>
              <a:t>Quicksort: Way of </a:t>
            </a:r>
            <a:r>
              <a:rPr lang="en-US" altLang="en-US" dirty="0"/>
              <a:t>Execution</a:t>
            </a:r>
          </a:p>
        </p:txBody>
      </p:sp>
      <p:sp>
        <p:nvSpPr>
          <p:cNvPr id="19460" name="Rectangle 4">
            <a:extLst>
              <a:ext uri="{FF2B5EF4-FFF2-40B4-BE49-F238E27FC236}">
                <a16:creationId xmlns:a16="http://schemas.microsoft.com/office/drawing/2014/main" id="{C93F7834-8688-45E8-9615-D44140FCF5FE}"/>
              </a:ext>
            </a:extLst>
          </p:cNvPr>
          <p:cNvSpPr>
            <a:spLocks noChangeArrowheads="1"/>
          </p:cNvSpPr>
          <p:nvPr/>
        </p:nvSpPr>
        <p:spPr bwMode="auto">
          <a:xfrm>
            <a:off x="1019175" y="4249738"/>
            <a:ext cx="2679700" cy="64135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b="1">
                <a:latin typeface="Bookman Old Style" panose="02050604050505020204" pitchFamily="18" charset="0"/>
              </a:rPr>
              <a:t>a[low] = a[right];</a:t>
            </a:r>
          </a:p>
          <a:p>
            <a:r>
              <a:rPr lang="en-US" altLang="en-US" b="1">
                <a:latin typeface="Bookman Old Style" panose="02050604050505020204" pitchFamily="18" charset="0"/>
              </a:rPr>
              <a:t>a[right] = pivot_item;</a:t>
            </a:r>
            <a:endParaRPr lang="en-US" altLang="en-US">
              <a:latin typeface="Bookman Old Style" panose="02050604050505020204" pitchFamily="18" charset="0"/>
            </a:endParaRPr>
          </a:p>
        </p:txBody>
      </p:sp>
      <p:sp>
        <p:nvSpPr>
          <p:cNvPr id="19461" name="AutoShape 5">
            <a:extLst>
              <a:ext uri="{FF2B5EF4-FFF2-40B4-BE49-F238E27FC236}">
                <a16:creationId xmlns:a16="http://schemas.microsoft.com/office/drawing/2014/main" id="{D067354F-E7DD-49B7-9187-122199FB9CD2}"/>
              </a:ext>
            </a:extLst>
          </p:cNvPr>
          <p:cNvSpPr>
            <a:spLocks noChangeArrowheads="1"/>
          </p:cNvSpPr>
          <p:nvPr/>
        </p:nvSpPr>
        <p:spPr bwMode="auto">
          <a:xfrm>
            <a:off x="4905375" y="4344988"/>
            <a:ext cx="3913188"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Finally, swap the pivot</a:t>
            </a:r>
          </a:p>
          <a:p>
            <a:pPr algn="ctr"/>
            <a:r>
              <a:rPr lang="en-US" altLang="en-US" sz="2400" b="1">
                <a:latin typeface="Bookman Old Style" panose="02050604050505020204" pitchFamily="18" charset="0"/>
              </a:rPr>
              <a:t>and right</a:t>
            </a:r>
            <a:endParaRPr lang="en-US" altLang="en-US" sz="2400">
              <a:latin typeface="Bookman Old Style" panose="02050604050505020204" pitchFamily="18" charset="0"/>
            </a:endParaRPr>
          </a:p>
        </p:txBody>
      </p:sp>
      <p:sp>
        <p:nvSpPr>
          <p:cNvPr id="19462" name="Text Box 6">
            <a:extLst>
              <a:ext uri="{FF2B5EF4-FFF2-40B4-BE49-F238E27FC236}">
                <a16:creationId xmlns:a16="http://schemas.microsoft.com/office/drawing/2014/main" id="{EC5D36DA-8DB1-4B84-B01C-6EFD62E70752}"/>
              </a:ext>
            </a:extLst>
          </p:cNvPr>
          <p:cNvSpPr txBox="1">
            <a:spLocks noChangeArrowheads="1"/>
          </p:cNvSpPr>
          <p:nvPr/>
        </p:nvSpPr>
        <p:spPr bwMode="auto">
          <a:xfrm>
            <a:off x="384175" y="27781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9463" name="Text Box 7">
            <a:extLst>
              <a:ext uri="{FF2B5EF4-FFF2-40B4-BE49-F238E27FC236}">
                <a16:creationId xmlns:a16="http://schemas.microsoft.com/office/drawing/2014/main" id="{55D4CC2B-97C6-4729-AFD9-D87DD35752A2}"/>
              </a:ext>
            </a:extLst>
          </p:cNvPr>
          <p:cNvSpPr txBox="1">
            <a:spLocks noChangeArrowheads="1"/>
          </p:cNvSpPr>
          <p:nvPr/>
        </p:nvSpPr>
        <p:spPr bwMode="auto">
          <a:xfrm>
            <a:off x="9842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9464" name="Text Box 8">
            <a:extLst>
              <a:ext uri="{FF2B5EF4-FFF2-40B4-BE49-F238E27FC236}">
                <a16:creationId xmlns:a16="http://schemas.microsoft.com/office/drawing/2014/main" id="{5924F748-BA28-4D25-993C-69A19783EC53}"/>
              </a:ext>
            </a:extLst>
          </p:cNvPr>
          <p:cNvSpPr txBox="1">
            <a:spLocks noChangeArrowheads="1"/>
          </p:cNvSpPr>
          <p:nvPr/>
        </p:nvSpPr>
        <p:spPr bwMode="auto">
          <a:xfrm>
            <a:off x="15843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9465" name="Text Box 9">
            <a:extLst>
              <a:ext uri="{FF2B5EF4-FFF2-40B4-BE49-F238E27FC236}">
                <a16:creationId xmlns:a16="http://schemas.microsoft.com/office/drawing/2014/main" id="{37F283A9-6BBC-45AC-9DE0-FE54D9BCA230}"/>
              </a:ext>
            </a:extLst>
          </p:cNvPr>
          <p:cNvSpPr txBox="1">
            <a:spLocks noChangeArrowheads="1"/>
          </p:cNvSpPr>
          <p:nvPr/>
        </p:nvSpPr>
        <p:spPr bwMode="auto">
          <a:xfrm>
            <a:off x="218440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9466" name="Text Box 10">
            <a:extLst>
              <a:ext uri="{FF2B5EF4-FFF2-40B4-BE49-F238E27FC236}">
                <a16:creationId xmlns:a16="http://schemas.microsoft.com/office/drawing/2014/main" id="{C1005658-F4F0-4A83-8DF4-EC00DA61B4AC}"/>
              </a:ext>
            </a:extLst>
          </p:cNvPr>
          <p:cNvSpPr txBox="1">
            <a:spLocks noChangeArrowheads="1"/>
          </p:cNvSpPr>
          <p:nvPr/>
        </p:nvSpPr>
        <p:spPr bwMode="auto">
          <a:xfrm>
            <a:off x="27844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9467" name="Text Box 11">
            <a:extLst>
              <a:ext uri="{FF2B5EF4-FFF2-40B4-BE49-F238E27FC236}">
                <a16:creationId xmlns:a16="http://schemas.microsoft.com/office/drawing/2014/main" id="{34FDAFFE-83D5-4F68-968B-1CCE1FC969BC}"/>
              </a:ext>
            </a:extLst>
          </p:cNvPr>
          <p:cNvSpPr txBox="1">
            <a:spLocks noChangeArrowheads="1"/>
          </p:cNvSpPr>
          <p:nvPr/>
        </p:nvSpPr>
        <p:spPr bwMode="auto">
          <a:xfrm>
            <a:off x="33845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9468" name="Text Box 12">
            <a:extLst>
              <a:ext uri="{FF2B5EF4-FFF2-40B4-BE49-F238E27FC236}">
                <a16:creationId xmlns:a16="http://schemas.microsoft.com/office/drawing/2014/main" id="{DCA3BF12-318D-45FC-900A-57007C8E86EF}"/>
              </a:ext>
            </a:extLst>
          </p:cNvPr>
          <p:cNvSpPr txBox="1">
            <a:spLocks noChangeArrowheads="1"/>
          </p:cNvSpPr>
          <p:nvPr/>
        </p:nvSpPr>
        <p:spPr bwMode="auto">
          <a:xfrm>
            <a:off x="39846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9469" name="Text Box 13">
            <a:extLst>
              <a:ext uri="{FF2B5EF4-FFF2-40B4-BE49-F238E27FC236}">
                <a16:creationId xmlns:a16="http://schemas.microsoft.com/office/drawing/2014/main" id="{9CA01C40-FFC4-438C-A449-3EA829D5F2A4}"/>
              </a:ext>
            </a:extLst>
          </p:cNvPr>
          <p:cNvSpPr txBox="1">
            <a:spLocks noChangeArrowheads="1"/>
          </p:cNvSpPr>
          <p:nvPr/>
        </p:nvSpPr>
        <p:spPr bwMode="auto">
          <a:xfrm>
            <a:off x="458470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9470" name="Text Box 14">
            <a:extLst>
              <a:ext uri="{FF2B5EF4-FFF2-40B4-BE49-F238E27FC236}">
                <a16:creationId xmlns:a16="http://schemas.microsoft.com/office/drawing/2014/main" id="{7794E49D-48E7-44EB-B48B-0F203A0CA926}"/>
              </a:ext>
            </a:extLst>
          </p:cNvPr>
          <p:cNvSpPr txBox="1">
            <a:spLocks noChangeArrowheads="1"/>
          </p:cNvSpPr>
          <p:nvPr/>
        </p:nvSpPr>
        <p:spPr bwMode="auto">
          <a:xfrm>
            <a:off x="51847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9471" name="Line 15">
            <a:extLst>
              <a:ext uri="{FF2B5EF4-FFF2-40B4-BE49-F238E27FC236}">
                <a16:creationId xmlns:a16="http://schemas.microsoft.com/office/drawing/2014/main" id="{C7427D24-3360-4711-A788-4D114210F5EF}"/>
              </a:ext>
            </a:extLst>
          </p:cNvPr>
          <p:cNvSpPr>
            <a:spLocks noChangeShapeType="1"/>
          </p:cNvSpPr>
          <p:nvPr/>
        </p:nvSpPr>
        <p:spPr bwMode="auto">
          <a:xfrm>
            <a:off x="6858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2" name="Text Box 16">
            <a:extLst>
              <a:ext uri="{FF2B5EF4-FFF2-40B4-BE49-F238E27FC236}">
                <a16:creationId xmlns:a16="http://schemas.microsoft.com/office/drawing/2014/main" id="{350E1215-3598-4DB3-851B-A4106BB8B767}"/>
              </a:ext>
            </a:extLst>
          </p:cNvPr>
          <p:cNvSpPr txBox="1">
            <a:spLocks noChangeArrowheads="1"/>
          </p:cNvSpPr>
          <p:nvPr/>
        </p:nvSpPr>
        <p:spPr bwMode="auto">
          <a:xfrm>
            <a:off x="381000" y="35052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9473" name="Line 17">
            <a:extLst>
              <a:ext uri="{FF2B5EF4-FFF2-40B4-BE49-F238E27FC236}">
                <a16:creationId xmlns:a16="http://schemas.microsoft.com/office/drawing/2014/main" id="{99F68EB1-532A-4A86-8DF0-D73FC7840E75}"/>
              </a:ext>
            </a:extLst>
          </p:cNvPr>
          <p:cNvSpPr>
            <a:spLocks noChangeShapeType="1"/>
          </p:cNvSpPr>
          <p:nvPr/>
        </p:nvSpPr>
        <p:spPr bwMode="auto">
          <a:xfrm>
            <a:off x="54864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4" name="Text Box 18">
            <a:extLst>
              <a:ext uri="{FF2B5EF4-FFF2-40B4-BE49-F238E27FC236}">
                <a16:creationId xmlns:a16="http://schemas.microsoft.com/office/drawing/2014/main" id="{EA0CB9E3-AA5A-4E1B-B011-322621DAEEC9}"/>
              </a:ext>
            </a:extLst>
          </p:cNvPr>
          <p:cNvSpPr txBox="1">
            <a:spLocks noChangeArrowheads="1"/>
          </p:cNvSpPr>
          <p:nvPr/>
        </p:nvSpPr>
        <p:spPr bwMode="auto">
          <a:xfrm>
            <a:off x="5118100" y="35052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9475" name="Text Box 19">
            <a:extLst>
              <a:ext uri="{FF2B5EF4-FFF2-40B4-BE49-F238E27FC236}">
                <a16:creationId xmlns:a16="http://schemas.microsoft.com/office/drawing/2014/main" id="{5F8CE10C-765A-4E69-9EEF-3BE0EBFB63AF}"/>
              </a:ext>
            </a:extLst>
          </p:cNvPr>
          <p:cNvSpPr txBox="1">
            <a:spLocks noChangeArrowheads="1"/>
          </p:cNvSpPr>
          <p:nvPr/>
        </p:nvSpPr>
        <p:spPr bwMode="auto">
          <a:xfrm>
            <a:off x="2133600" y="35067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9476" name="Text Box 20">
            <a:extLst>
              <a:ext uri="{FF2B5EF4-FFF2-40B4-BE49-F238E27FC236}">
                <a16:creationId xmlns:a16="http://schemas.microsoft.com/office/drawing/2014/main" id="{87C0432D-BDD6-4005-9E27-F25896D738D2}"/>
              </a:ext>
            </a:extLst>
          </p:cNvPr>
          <p:cNvSpPr txBox="1">
            <a:spLocks noChangeArrowheads="1"/>
          </p:cNvSpPr>
          <p:nvPr/>
        </p:nvSpPr>
        <p:spPr bwMode="auto">
          <a:xfrm>
            <a:off x="2863850" y="20574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left</a:t>
            </a:r>
            <a:endParaRPr lang="en-US" altLang="en-US" sz="2400" dirty="0">
              <a:latin typeface="Bookman Old Style" panose="02050604050505020204" pitchFamily="18" charset="0"/>
            </a:endParaRPr>
          </a:p>
        </p:txBody>
      </p:sp>
      <p:sp>
        <p:nvSpPr>
          <p:cNvPr id="19477" name="Line 21">
            <a:extLst>
              <a:ext uri="{FF2B5EF4-FFF2-40B4-BE49-F238E27FC236}">
                <a16:creationId xmlns:a16="http://schemas.microsoft.com/office/drawing/2014/main" id="{B707BCF4-6F7E-4A10-ADD1-7B8B4E036C31}"/>
              </a:ext>
            </a:extLst>
          </p:cNvPr>
          <p:cNvSpPr>
            <a:spLocks noChangeShapeType="1"/>
          </p:cNvSpPr>
          <p:nvPr/>
        </p:nvSpPr>
        <p:spPr bwMode="auto">
          <a:xfrm flipH="1" flipV="1">
            <a:off x="3124200" y="25146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8" name="Text Box 22">
            <a:extLst>
              <a:ext uri="{FF2B5EF4-FFF2-40B4-BE49-F238E27FC236}">
                <a16:creationId xmlns:a16="http://schemas.microsoft.com/office/drawing/2014/main" id="{F0B46F39-9F1B-42C6-BAB8-5F9B9FF6A3A0}"/>
              </a:ext>
            </a:extLst>
          </p:cNvPr>
          <p:cNvSpPr txBox="1">
            <a:spLocks noChangeArrowheads="1"/>
          </p:cNvSpPr>
          <p:nvPr/>
        </p:nvSpPr>
        <p:spPr bwMode="auto">
          <a:xfrm>
            <a:off x="1828800" y="20574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9479" name="Line 23">
            <a:extLst>
              <a:ext uri="{FF2B5EF4-FFF2-40B4-BE49-F238E27FC236}">
                <a16:creationId xmlns:a16="http://schemas.microsoft.com/office/drawing/2014/main" id="{8D8CC94B-6CEA-4CE5-82F1-76EE764A91EC}"/>
              </a:ext>
            </a:extLst>
          </p:cNvPr>
          <p:cNvSpPr>
            <a:spLocks noChangeShapeType="1"/>
          </p:cNvSpPr>
          <p:nvPr/>
        </p:nvSpPr>
        <p:spPr bwMode="auto">
          <a:xfrm flipH="1" flipV="1">
            <a:off x="2514600" y="25146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9480" name="AutoShape 24">
            <a:extLst>
              <a:ext uri="{FF2B5EF4-FFF2-40B4-BE49-F238E27FC236}">
                <a16:creationId xmlns:a16="http://schemas.microsoft.com/office/drawing/2014/main" id="{20295B19-B99B-4C74-908B-F8DD4A7700D1}"/>
              </a:ext>
            </a:extLst>
          </p:cNvPr>
          <p:cNvCxnSpPr>
            <a:cxnSpLocks noChangeShapeType="1"/>
            <a:stCxn id="19462" idx="0"/>
            <a:endCxn id="19465" idx="0"/>
          </p:cNvCxnSpPr>
          <p:nvPr/>
        </p:nvCxnSpPr>
        <p:spPr bwMode="auto">
          <a:xfrm rot="5400000" flipV="1">
            <a:off x="1605757" y="1850231"/>
            <a:ext cx="1588" cy="1800225"/>
          </a:xfrm>
          <a:prstGeom prst="curvedConnector3">
            <a:avLst>
              <a:gd name="adj1" fmla="val -12600005"/>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3265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329E6B90-4321-45D5-BA3A-0F9AF2BAF2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E980AA5-D9A3-455E-897B-7FF1E990199E}" type="slidenum">
              <a:rPr lang="en-US" altLang="en-US"/>
              <a:pPr/>
              <a:t>29</a:t>
            </a:fld>
            <a:endParaRPr lang="en-US" altLang="en-US"/>
          </a:p>
        </p:txBody>
      </p:sp>
      <p:sp>
        <p:nvSpPr>
          <p:cNvPr id="20483" name="Rectangle 2">
            <a:extLst>
              <a:ext uri="{FF2B5EF4-FFF2-40B4-BE49-F238E27FC236}">
                <a16:creationId xmlns:a16="http://schemas.microsoft.com/office/drawing/2014/main" id="{4D8E30BC-5CFA-4C85-B252-65A54764D27B}"/>
              </a:ext>
            </a:extLst>
          </p:cNvPr>
          <p:cNvSpPr>
            <a:spLocks noGrp="1" noChangeArrowheads="1"/>
          </p:cNvSpPr>
          <p:nvPr>
            <p:ph type="title"/>
          </p:nvPr>
        </p:nvSpPr>
        <p:spPr/>
        <p:txBody>
          <a:bodyPr/>
          <a:lstStyle/>
          <a:p>
            <a:pPr algn="l" eaLnBrk="1" hangingPunct="1"/>
            <a:r>
              <a:rPr lang="en-US" altLang="en-US" sz="4000"/>
              <a:t>Quicksort: Way of </a:t>
            </a:r>
            <a:r>
              <a:rPr lang="en-US" altLang="en-US"/>
              <a:t>Execution</a:t>
            </a:r>
          </a:p>
        </p:txBody>
      </p:sp>
      <p:sp>
        <p:nvSpPr>
          <p:cNvPr id="20484" name="Rectangle 4">
            <a:extLst>
              <a:ext uri="{FF2B5EF4-FFF2-40B4-BE49-F238E27FC236}">
                <a16:creationId xmlns:a16="http://schemas.microsoft.com/office/drawing/2014/main" id="{20C9B2D8-03F7-41D9-9ED3-86FF54CC9DC0}"/>
              </a:ext>
            </a:extLst>
          </p:cNvPr>
          <p:cNvSpPr>
            <a:spLocks noChangeArrowheads="1"/>
          </p:cNvSpPr>
          <p:nvPr/>
        </p:nvSpPr>
        <p:spPr bwMode="auto">
          <a:xfrm>
            <a:off x="1371600" y="4800600"/>
            <a:ext cx="21336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return right;</a:t>
            </a:r>
            <a:endParaRPr lang="en-US" altLang="en-US">
              <a:latin typeface="Bookman Old Style" panose="02050604050505020204" pitchFamily="18" charset="0"/>
            </a:endParaRPr>
          </a:p>
        </p:txBody>
      </p:sp>
      <p:sp>
        <p:nvSpPr>
          <p:cNvPr id="20485" name="AutoShape 5">
            <a:extLst>
              <a:ext uri="{FF2B5EF4-FFF2-40B4-BE49-F238E27FC236}">
                <a16:creationId xmlns:a16="http://schemas.microsoft.com/office/drawing/2014/main" id="{6A8A0049-6B79-484E-A2DC-84C04C5602BA}"/>
              </a:ext>
            </a:extLst>
          </p:cNvPr>
          <p:cNvSpPr>
            <a:spLocks noChangeArrowheads="1"/>
          </p:cNvSpPr>
          <p:nvPr/>
        </p:nvSpPr>
        <p:spPr bwMode="auto">
          <a:xfrm>
            <a:off x="3733800" y="4344988"/>
            <a:ext cx="3402013"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Return the position</a:t>
            </a:r>
          </a:p>
          <a:p>
            <a:pPr algn="ctr"/>
            <a:r>
              <a:rPr lang="en-US" altLang="en-US" sz="2400" b="1">
                <a:latin typeface="Bookman Old Style" panose="02050604050505020204" pitchFamily="18" charset="0"/>
              </a:rPr>
              <a:t>of the pivot</a:t>
            </a:r>
            <a:endParaRPr lang="en-US" altLang="en-US" sz="2400">
              <a:latin typeface="Bookman Old Style" panose="02050604050505020204" pitchFamily="18" charset="0"/>
            </a:endParaRPr>
          </a:p>
        </p:txBody>
      </p:sp>
      <p:sp>
        <p:nvSpPr>
          <p:cNvPr id="20486" name="Text Box 6">
            <a:extLst>
              <a:ext uri="{FF2B5EF4-FFF2-40B4-BE49-F238E27FC236}">
                <a16:creationId xmlns:a16="http://schemas.microsoft.com/office/drawing/2014/main" id="{4693504F-FDE3-43CA-AED7-DE4411A84B4C}"/>
              </a:ext>
            </a:extLst>
          </p:cNvPr>
          <p:cNvSpPr txBox="1">
            <a:spLocks noChangeArrowheads="1"/>
          </p:cNvSpPr>
          <p:nvPr/>
        </p:nvSpPr>
        <p:spPr bwMode="auto">
          <a:xfrm>
            <a:off x="9175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20487" name="Text Box 7">
            <a:extLst>
              <a:ext uri="{FF2B5EF4-FFF2-40B4-BE49-F238E27FC236}">
                <a16:creationId xmlns:a16="http://schemas.microsoft.com/office/drawing/2014/main" id="{076B08C5-61B4-493D-A54B-A42EE5CB794C}"/>
              </a:ext>
            </a:extLst>
          </p:cNvPr>
          <p:cNvSpPr txBox="1">
            <a:spLocks noChangeArrowheads="1"/>
          </p:cNvSpPr>
          <p:nvPr/>
        </p:nvSpPr>
        <p:spPr bwMode="auto">
          <a:xfrm>
            <a:off x="15176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20488" name="Text Box 8">
            <a:extLst>
              <a:ext uri="{FF2B5EF4-FFF2-40B4-BE49-F238E27FC236}">
                <a16:creationId xmlns:a16="http://schemas.microsoft.com/office/drawing/2014/main" id="{057D06F6-6005-46C4-8988-BEEE5ABE5B8C}"/>
              </a:ext>
            </a:extLst>
          </p:cNvPr>
          <p:cNvSpPr txBox="1">
            <a:spLocks noChangeArrowheads="1"/>
          </p:cNvSpPr>
          <p:nvPr/>
        </p:nvSpPr>
        <p:spPr bwMode="auto">
          <a:xfrm>
            <a:off x="21177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20489" name="Text Box 9">
            <a:extLst>
              <a:ext uri="{FF2B5EF4-FFF2-40B4-BE49-F238E27FC236}">
                <a16:creationId xmlns:a16="http://schemas.microsoft.com/office/drawing/2014/main" id="{17A0F085-C7ED-492B-BA9C-B6CA5A5B70F1}"/>
              </a:ext>
            </a:extLst>
          </p:cNvPr>
          <p:cNvSpPr txBox="1">
            <a:spLocks noChangeArrowheads="1"/>
          </p:cNvSpPr>
          <p:nvPr/>
        </p:nvSpPr>
        <p:spPr bwMode="auto">
          <a:xfrm>
            <a:off x="2717800" y="27781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20490" name="Text Box 10">
            <a:extLst>
              <a:ext uri="{FF2B5EF4-FFF2-40B4-BE49-F238E27FC236}">
                <a16:creationId xmlns:a16="http://schemas.microsoft.com/office/drawing/2014/main" id="{9123E0F0-A32C-440B-AD06-324030065C06}"/>
              </a:ext>
            </a:extLst>
          </p:cNvPr>
          <p:cNvSpPr txBox="1">
            <a:spLocks noChangeArrowheads="1"/>
          </p:cNvSpPr>
          <p:nvPr/>
        </p:nvSpPr>
        <p:spPr bwMode="auto">
          <a:xfrm>
            <a:off x="33178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20491" name="Text Box 11">
            <a:extLst>
              <a:ext uri="{FF2B5EF4-FFF2-40B4-BE49-F238E27FC236}">
                <a16:creationId xmlns:a16="http://schemas.microsoft.com/office/drawing/2014/main" id="{859CB43E-9102-4D7C-ADCF-AC8F7EDEFBFD}"/>
              </a:ext>
            </a:extLst>
          </p:cNvPr>
          <p:cNvSpPr txBox="1">
            <a:spLocks noChangeArrowheads="1"/>
          </p:cNvSpPr>
          <p:nvPr/>
        </p:nvSpPr>
        <p:spPr bwMode="auto">
          <a:xfrm>
            <a:off x="39179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20492" name="Text Box 12">
            <a:extLst>
              <a:ext uri="{FF2B5EF4-FFF2-40B4-BE49-F238E27FC236}">
                <a16:creationId xmlns:a16="http://schemas.microsoft.com/office/drawing/2014/main" id="{05B03E93-D648-4F92-BE99-1CD98D11D236}"/>
              </a:ext>
            </a:extLst>
          </p:cNvPr>
          <p:cNvSpPr txBox="1">
            <a:spLocks noChangeArrowheads="1"/>
          </p:cNvSpPr>
          <p:nvPr/>
        </p:nvSpPr>
        <p:spPr bwMode="auto">
          <a:xfrm>
            <a:off x="45180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20493" name="Text Box 13">
            <a:extLst>
              <a:ext uri="{FF2B5EF4-FFF2-40B4-BE49-F238E27FC236}">
                <a16:creationId xmlns:a16="http://schemas.microsoft.com/office/drawing/2014/main" id="{914435CB-F871-4E34-BB10-284BC9F69784}"/>
              </a:ext>
            </a:extLst>
          </p:cNvPr>
          <p:cNvSpPr txBox="1">
            <a:spLocks noChangeArrowheads="1"/>
          </p:cNvSpPr>
          <p:nvPr/>
        </p:nvSpPr>
        <p:spPr bwMode="auto">
          <a:xfrm>
            <a:off x="511810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20494" name="Text Box 14">
            <a:extLst>
              <a:ext uri="{FF2B5EF4-FFF2-40B4-BE49-F238E27FC236}">
                <a16:creationId xmlns:a16="http://schemas.microsoft.com/office/drawing/2014/main" id="{1E0414A0-EEE2-46E4-A4D0-F1FE48846D73}"/>
              </a:ext>
            </a:extLst>
          </p:cNvPr>
          <p:cNvSpPr txBox="1">
            <a:spLocks noChangeArrowheads="1"/>
          </p:cNvSpPr>
          <p:nvPr/>
        </p:nvSpPr>
        <p:spPr bwMode="auto">
          <a:xfrm>
            <a:off x="57181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20495" name="Line 15">
            <a:extLst>
              <a:ext uri="{FF2B5EF4-FFF2-40B4-BE49-F238E27FC236}">
                <a16:creationId xmlns:a16="http://schemas.microsoft.com/office/drawing/2014/main" id="{63914EFA-6243-441D-A696-C593E43B69F9}"/>
              </a:ext>
            </a:extLst>
          </p:cNvPr>
          <p:cNvSpPr>
            <a:spLocks noChangeShapeType="1"/>
          </p:cNvSpPr>
          <p:nvPr/>
        </p:nvSpPr>
        <p:spPr bwMode="auto">
          <a:xfrm>
            <a:off x="12192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6" name="Text Box 16">
            <a:extLst>
              <a:ext uri="{FF2B5EF4-FFF2-40B4-BE49-F238E27FC236}">
                <a16:creationId xmlns:a16="http://schemas.microsoft.com/office/drawing/2014/main" id="{98316630-B94D-4102-84B9-F64C1E2EEB1A}"/>
              </a:ext>
            </a:extLst>
          </p:cNvPr>
          <p:cNvSpPr txBox="1">
            <a:spLocks noChangeArrowheads="1"/>
          </p:cNvSpPr>
          <p:nvPr/>
        </p:nvSpPr>
        <p:spPr bwMode="auto">
          <a:xfrm>
            <a:off x="914400" y="35052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20497" name="Line 17">
            <a:extLst>
              <a:ext uri="{FF2B5EF4-FFF2-40B4-BE49-F238E27FC236}">
                <a16:creationId xmlns:a16="http://schemas.microsoft.com/office/drawing/2014/main" id="{E9633F44-2D24-44D6-AF74-31ADF3071DFA}"/>
              </a:ext>
            </a:extLst>
          </p:cNvPr>
          <p:cNvSpPr>
            <a:spLocks noChangeShapeType="1"/>
          </p:cNvSpPr>
          <p:nvPr/>
        </p:nvSpPr>
        <p:spPr bwMode="auto">
          <a:xfrm>
            <a:off x="60198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8" name="Text Box 18">
            <a:extLst>
              <a:ext uri="{FF2B5EF4-FFF2-40B4-BE49-F238E27FC236}">
                <a16:creationId xmlns:a16="http://schemas.microsoft.com/office/drawing/2014/main" id="{AECCDD48-AD9F-4D6B-A724-39FC0506CD1D}"/>
              </a:ext>
            </a:extLst>
          </p:cNvPr>
          <p:cNvSpPr txBox="1">
            <a:spLocks noChangeArrowheads="1"/>
          </p:cNvSpPr>
          <p:nvPr/>
        </p:nvSpPr>
        <p:spPr bwMode="auto">
          <a:xfrm>
            <a:off x="5651500" y="35052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20499" name="Text Box 19">
            <a:extLst>
              <a:ext uri="{FF2B5EF4-FFF2-40B4-BE49-F238E27FC236}">
                <a16:creationId xmlns:a16="http://schemas.microsoft.com/office/drawing/2014/main" id="{739554A5-1CEA-4BE1-8DA9-B7BFA65686FD}"/>
              </a:ext>
            </a:extLst>
          </p:cNvPr>
          <p:cNvSpPr txBox="1">
            <a:spLocks noChangeArrowheads="1"/>
          </p:cNvSpPr>
          <p:nvPr/>
        </p:nvSpPr>
        <p:spPr bwMode="auto">
          <a:xfrm>
            <a:off x="6858000" y="24193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20500" name="Line 20">
            <a:extLst>
              <a:ext uri="{FF2B5EF4-FFF2-40B4-BE49-F238E27FC236}">
                <a16:creationId xmlns:a16="http://schemas.microsoft.com/office/drawing/2014/main" id="{3A4CCFD4-846C-4213-B1F9-CB3045718ED3}"/>
              </a:ext>
            </a:extLst>
          </p:cNvPr>
          <p:cNvSpPr>
            <a:spLocks noChangeShapeType="1"/>
          </p:cNvSpPr>
          <p:nvPr/>
        </p:nvSpPr>
        <p:spPr bwMode="auto">
          <a:xfrm flipH="1" flipV="1">
            <a:off x="2971800" y="2438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1" name="Text Box 21">
            <a:extLst>
              <a:ext uri="{FF2B5EF4-FFF2-40B4-BE49-F238E27FC236}">
                <a16:creationId xmlns:a16="http://schemas.microsoft.com/office/drawing/2014/main" id="{F65B49B7-FC52-4242-A9CF-0D0480FD0947}"/>
              </a:ext>
            </a:extLst>
          </p:cNvPr>
          <p:cNvSpPr txBox="1">
            <a:spLocks noChangeArrowheads="1"/>
          </p:cNvSpPr>
          <p:nvPr/>
        </p:nvSpPr>
        <p:spPr bwMode="auto">
          <a:xfrm>
            <a:off x="2514600" y="20574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20502" name="Line 22">
            <a:extLst>
              <a:ext uri="{FF2B5EF4-FFF2-40B4-BE49-F238E27FC236}">
                <a16:creationId xmlns:a16="http://schemas.microsoft.com/office/drawing/2014/main" id="{15F4CD0F-40B3-4C47-8856-E515572824F2}"/>
              </a:ext>
            </a:extLst>
          </p:cNvPr>
          <p:cNvSpPr>
            <a:spLocks noChangeShapeType="1"/>
          </p:cNvSpPr>
          <p:nvPr/>
        </p:nvSpPr>
        <p:spPr bwMode="auto">
          <a:xfrm>
            <a:off x="3124200" y="3200400"/>
            <a:ext cx="990600" cy="1143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BCA5DF-4EB7-44AC-BAA4-28B4EFDB9D79}"/>
              </a:ext>
            </a:extLst>
          </p:cNvPr>
          <p:cNvSpPr txBox="1"/>
          <p:nvPr/>
        </p:nvSpPr>
        <p:spPr>
          <a:xfrm>
            <a:off x="381000" y="1143000"/>
            <a:ext cx="8115886" cy="4801314"/>
          </a:xfrm>
          <a:prstGeom prst="rect">
            <a:avLst/>
          </a:prstGeom>
          <a:noFill/>
        </p:spPr>
        <p:txBody>
          <a:bodyPr wrap="square" rtlCol="0">
            <a:spAutoFit/>
          </a:bodyPr>
          <a:lstStyle/>
          <a:p>
            <a:pPr marL="285750" indent="-285750">
              <a:buFont typeface="Arial" pitchFamily="34" charset="0"/>
              <a:buChar char="•"/>
            </a:pPr>
            <a:r>
              <a:rPr lang="en-US" sz="2400" dirty="0"/>
              <a:t>Quick sort is based on the divide-and-conquer approach.</a:t>
            </a:r>
          </a:p>
          <a:p>
            <a:pPr marL="285750" indent="-285750">
              <a:buFont typeface="Arial" pitchFamily="34" charset="0"/>
              <a:buChar char="•"/>
            </a:pPr>
            <a:endParaRPr lang="en-US" sz="2400" dirty="0"/>
          </a:p>
          <a:p>
            <a:pPr marL="285750" indent="-285750">
              <a:buFont typeface="Arial" pitchFamily="34" charset="0"/>
              <a:buChar char="•"/>
            </a:pPr>
            <a:r>
              <a:rPr lang="en-US" sz="2400" dirty="0"/>
              <a:t>The idea is based on  of choosing one element as a pivot element and partitioning the array around it such that: </a:t>
            </a:r>
          </a:p>
          <a:p>
            <a:pPr marL="742950" lvl="1" indent="-285750">
              <a:buFont typeface="Wingdings" pitchFamily="2" charset="2"/>
              <a:buChar char="Ø"/>
            </a:pPr>
            <a:r>
              <a:rPr lang="en-US" sz="2400" dirty="0"/>
              <a:t>Left side of pivot contains all the elements that are less than the pivot element.</a:t>
            </a:r>
          </a:p>
          <a:p>
            <a:pPr marL="742950" lvl="1" indent="-285750">
              <a:buFont typeface="Wingdings" pitchFamily="2" charset="2"/>
              <a:buChar char="Ø"/>
            </a:pPr>
            <a:r>
              <a:rPr lang="en-US" sz="2400" dirty="0"/>
              <a:t>Right side contains all elements greater than the pivot.</a:t>
            </a:r>
          </a:p>
          <a:p>
            <a:pPr marL="285750" indent="-285750">
              <a:buFont typeface="Arial" pitchFamily="34" charset="0"/>
              <a:buChar char="•"/>
            </a:pPr>
            <a:endParaRPr lang="en-US" sz="2400" dirty="0"/>
          </a:p>
          <a:p>
            <a:pPr marL="285750" indent="-285750">
              <a:buFont typeface="Arial" pitchFamily="34" charset="0"/>
              <a:buChar char="•"/>
            </a:pPr>
            <a:r>
              <a:rPr lang="en-US" sz="2400" dirty="0"/>
              <a:t>It </a:t>
            </a:r>
            <a:r>
              <a:rPr lang="en-US" sz="2400" b="1" dirty="0">
                <a:solidFill>
                  <a:srgbClr val="FF0000"/>
                </a:solidFill>
              </a:rPr>
              <a:t>reduces the space complexity</a:t>
            </a:r>
            <a:r>
              <a:rPr lang="en-US" sz="2400" dirty="0"/>
              <a:t> and </a:t>
            </a:r>
            <a:r>
              <a:rPr lang="en-US" sz="2400" b="1" dirty="0">
                <a:solidFill>
                  <a:srgbClr val="FF0000"/>
                </a:solidFill>
              </a:rPr>
              <a:t>removes the use of the auxiliary array</a:t>
            </a:r>
            <a:r>
              <a:rPr lang="en-US" sz="2400" dirty="0"/>
              <a:t> that is used in merge sort. </a:t>
            </a:r>
          </a:p>
          <a:p>
            <a:pPr marL="285750" indent="-285750">
              <a:buFont typeface="Arial" pitchFamily="34" charset="0"/>
              <a:buChar char="•"/>
            </a:pPr>
            <a:r>
              <a:rPr lang="en-US" sz="2400" dirty="0"/>
              <a:t>Selecting a random pivot in an array results in an improved time complexity in most of the cases.</a:t>
            </a:r>
          </a:p>
          <a:p>
            <a:pPr marL="285750" indent="-285750">
              <a:buFont typeface="Arial" pitchFamily="34" charset="0"/>
              <a:buChar char="•"/>
            </a:pPr>
            <a:endParaRPr lang="en-US" dirty="0"/>
          </a:p>
        </p:txBody>
      </p:sp>
      <p:sp>
        <p:nvSpPr>
          <p:cNvPr id="3" name="Subtitle 2">
            <a:extLst>
              <a:ext uri="{FF2B5EF4-FFF2-40B4-BE49-F238E27FC236}">
                <a16:creationId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a:t>
            </a:r>
          </a:p>
          <a:p>
            <a:pPr marL="0" indent="0">
              <a:buNone/>
            </a:pPr>
            <a:endParaRPr lang="en-US" sz="2600" b="1" u="sng" dirty="0">
              <a:solidFill>
                <a:schemeClr val="tx1"/>
              </a:solidFill>
            </a:endParaRPr>
          </a:p>
        </p:txBody>
      </p:sp>
    </p:spTree>
    <p:extLst>
      <p:ext uri="{BB962C8B-B14F-4D97-AF65-F5344CB8AC3E}">
        <p14:creationId xmlns:p14="http://schemas.microsoft.com/office/powerpoint/2010/main" val="2304816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BD7B4C47-AE64-4B67-9776-40EBE61D5D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EBCFCD8-3941-407E-BAF5-9832475CA4C4}" type="slidenum">
              <a:rPr lang="en-US" altLang="en-US"/>
              <a:pPr/>
              <a:t>30</a:t>
            </a:fld>
            <a:endParaRPr lang="en-US" altLang="en-US"/>
          </a:p>
        </p:txBody>
      </p:sp>
      <p:sp>
        <p:nvSpPr>
          <p:cNvPr id="21507" name="Rectangle 2">
            <a:extLst>
              <a:ext uri="{FF2B5EF4-FFF2-40B4-BE49-F238E27FC236}">
                <a16:creationId xmlns:a16="http://schemas.microsoft.com/office/drawing/2014/main" id="{1F45C33F-DE6A-4787-BF40-3B0A245C94E9}"/>
              </a:ext>
            </a:extLst>
          </p:cNvPr>
          <p:cNvSpPr>
            <a:spLocks noGrp="1" noChangeArrowheads="1"/>
          </p:cNvSpPr>
          <p:nvPr>
            <p:ph type="title"/>
          </p:nvPr>
        </p:nvSpPr>
        <p:spPr>
          <a:noFill/>
        </p:spPr>
        <p:txBody>
          <a:bodyPr/>
          <a:lstStyle/>
          <a:p>
            <a:pPr algn="l" eaLnBrk="1" hangingPunct="1"/>
            <a:r>
              <a:rPr lang="en-US" altLang="en-US" sz="4000" dirty="0"/>
              <a:t>Quicksort: Way of </a:t>
            </a:r>
            <a:r>
              <a:rPr lang="en-US" altLang="en-US" dirty="0"/>
              <a:t>Execution</a:t>
            </a:r>
            <a:endParaRPr lang="en-US" altLang="en-US" sz="3200" dirty="0">
              <a:solidFill>
                <a:srgbClr val="CC3300"/>
              </a:solidFill>
            </a:endParaRPr>
          </a:p>
        </p:txBody>
      </p:sp>
      <p:sp>
        <p:nvSpPr>
          <p:cNvPr id="21508" name="AutoShape 4">
            <a:extLst>
              <a:ext uri="{FF2B5EF4-FFF2-40B4-BE49-F238E27FC236}">
                <a16:creationId xmlns:a16="http://schemas.microsoft.com/office/drawing/2014/main" id="{E01FD40E-EC16-4287-9669-C4709EF734EE}"/>
              </a:ext>
            </a:extLst>
          </p:cNvPr>
          <p:cNvSpPr>
            <a:spLocks noChangeArrowheads="1"/>
          </p:cNvSpPr>
          <p:nvPr/>
        </p:nvSpPr>
        <p:spPr bwMode="auto">
          <a:xfrm>
            <a:off x="2582863" y="1524000"/>
            <a:ext cx="1044575" cy="498475"/>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pivot</a:t>
            </a:r>
            <a:endParaRPr lang="en-US" altLang="en-US" sz="2400">
              <a:latin typeface="Bookman Old Style" panose="02050604050505020204" pitchFamily="18" charset="0"/>
            </a:endParaRPr>
          </a:p>
        </p:txBody>
      </p:sp>
      <p:sp>
        <p:nvSpPr>
          <p:cNvPr id="21509" name="Text Box 5">
            <a:extLst>
              <a:ext uri="{FF2B5EF4-FFF2-40B4-BE49-F238E27FC236}">
                <a16:creationId xmlns:a16="http://schemas.microsoft.com/office/drawing/2014/main" id="{C6AAB27A-74BA-4E6A-A37A-06FCA5D1E4E9}"/>
              </a:ext>
            </a:extLst>
          </p:cNvPr>
          <p:cNvSpPr txBox="1">
            <a:spLocks noChangeArrowheads="1"/>
          </p:cNvSpPr>
          <p:nvPr/>
        </p:nvSpPr>
        <p:spPr bwMode="auto">
          <a:xfrm>
            <a:off x="80327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21510" name="Text Box 6">
            <a:extLst>
              <a:ext uri="{FF2B5EF4-FFF2-40B4-BE49-F238E27FC236}">
                <a16:creationId xmlns:a16="http://schemas.microsoft.com/office/drawing/2014/main" id="{4BA0FED4-146B-4477-B939-3B48F884360F}"/>
              </a:ext>
            </a:extLst>
          </p:cNvPr>
          <p:cNvSpPr txBox="1">
            <a:spLocks noChangeArrowheads="1"/>
          </p:cNvSpPr>
          <p:nvPr/>
        </p:nvSpPr>
        <p:spPr bwMode="auto">
          <a:xfrm>
            <a:off x="140335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21511" name="Text Box 7">
            <a:extLst>
              <a:ext uri="{FF2B5EF4-FFF2-40B4-BE49-F238E27FC236}">
                <a16:creationId xmlns:a16="http://schemas.microsoft.com/office/drawing/2014/main" id="{08CF9ACF-7C17-40B7-AD57-18D15027EE5E}"/>
              </a:ext>
            </a:extLst>
          </p:cNvPr>
          <p:cNvSpPr txBox="1">
            <a:spLocks noChangeArrowheads="1"/>
          </p:cNvSpPr>
          <p:nvPr/>
        </p:nvSpPr>
        <p:spPr bwMode="auto">
          <a:xfrm>
            <a:off x="201930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21512" name="Text Box 8">
            <a:extLst>
              <a:ext uri="{FF2B5EF4-FFF2-40B4-BE49-F238E27FC236}">
                <a16:creationId xmlns:a16="http://schemas.microsoft.com/office/drawing/2014/main" id="{EDA9C07D-35B3-4DC5-B0FC-FD589A0EEE0B}"/>
              </a:ext>
            </a:extLst>
          </p:cNvPr>
          <p:cNvSpPr txBox="1">
            <a:spLocks noChangeArrowheads="1"/>
          </p:cNvSpPr>
          <p:nvPr/>
        </p:nvSpPr>
        <p:spPr bwMode="auto">
          <a:xfrm>
            <a:off x="2603500" y="28543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21513" name="Text Box 9">
            <a:extLst>
              <a:ext uri="{FF2B5EF4-FFF2-40B4-BE49-F238E27FC236}">
                <a16:creationId xmlns:a16="http://schemas.microsoft.com/office/drawing/2014/main" id="{41A680BB-97E1-4BBA-86CC-0F3E003C810C}"/>
              </a:ext>
            </a:extLst>
          </p:cNvPr>
          <p:cNvSpPr txBox="1">
            <a:spLocks noChangeArrowheads="1"/>
          </p:cNvSpPr>
          <p:nvPr/>
        </p:nvSpPr>
        <p:spPr bwMode="auto">
          <a:xfrm>
            <a:off x="320357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21514" name="Text Box 10">
            <a:extLst>
              <a:ext uri="{FF2B5EF4-FFF2-40B4-BE49-F238E27FC236}">
                <a16:creationId xmlns:a16="http://schemas.microsoft.com/office/drawing/2014/main" id="{C3B391C9-1A68-4D7A-82DE-A5A57C569F89}"/>
              </a:ext>
            </a:extLst>
          </p:cNvPr>
          <p:cNvSpPr txBox="1">
            <a:spLocks noChangeArrowheads="1"/>
          </p:cNvSpPr>
          <p:nvPr/>
        </p:nvSpPr>
        <p:spPr bwMode="auto">
          <a:xfrm>
            <a:off x="380365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21515" name="Text Box 11">
            <a:extLst>
              <a:ext uri="{FF2B5EF4-FFF2-40B4-BE49-F238E27FC236}">
                <a16:creationId xmlns:a16="http://schemas.microsoft.com/office/drawing/2014/main" id="{874CE3BF-112E-42E4-A342-CD5FF612F803}"/>
              </a:ext>
            </a:extLst>
          </p:cNvPr>
          <p:cNvSpPr txBox="1">
            <a:spLocks noChangeArrowheads="1"/>
          </p:cNvSpPr>
          <p:nvPr/>
        </p:nvSpPr>
        <p:spPr bwMode="auto">
          <a:xfrm>
            <a:off x="440372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21516" name="Text Box 12">
            <a:extLst>
              <a:ext uri="{FF2B5EF4-FFF2-40B4-BE49-F238E27FC236}">
                <a16:creationId xmlns:a16="http://schemas.microsoft.com/office/drawing/2014/main" id="{D8DFD70D-C738-49B2-B646-6A535E1AF765}"/>
              </a:ext>
            </a:extLst>
          </p:cNvPr>
          <p:cNvSpPr txBox="1">
            <a:spLocks noChangeArrowheads="1"/>
          </p:cNvSpPr>
          <p:nvPr/>
        </p:nvSpPr>
        <p:spPr bwMode="auto">
          <a:xfrm>
            <a:off x="500380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21517" name="Text Box 13">
            <a:extLst>
              <a:ext uri="{FF2B5EF4-FFF2-40B4-BE49-F238E27FC236}">
                <a16:creationId xmlns:a16="http://schemas.microsoft.com/office/drawing/2014/main" id="{54B675F5-7832-4D17-BE42-A3FB48981A7F}"/>
              </a:ext>
            </a:extLst>
          </p:cNvPr>
          <p:cNvSpPr txBox="1">
            <a:spLocks noChangeArrowheads="1"/>
          </p:cNvSpPr>
          <p:nvPr/>
        </p:nvSpPr>
        <p:spPr bwMode="auto">
          <a:xfrm>
            <a:off x="560387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21518" name="Text Box 14">
            <a:extLst>
              <a:ext uri="{FF2B5EF4-FFF2-40B4-BE49-F238E27FC236}">
                <a16:creationId xmlns:a16="http://schemas.microsoft.com/office/drawing/2014/main" id="{1EFDA6CC-9A57-40DB-93FE-3FF25B4E8361}"/>
              </a:ext>
            </a:extLst>
          </p:cNvPr>
          <p:cNvSpPr txBox="1">
            <a:spLocks noChangeArrowheads="1"/>
          </p:cNvSpPr>
          <p:nvPr/>
        </p:nvSpPr>
        <p:spPr bwMode="auto">
          <a:xfrm>
            <a:off x="6743700" y="24955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21519" name="Line 15">
            <a:extLst>
              <a:ext uri="{FF2B5EF4-FFF2-40B4-BE49-F238E27FC236}">
                <a16:creationId xmlns:a16="http://schemas.microsoft.com/office/drawing/2014/main" id="{C2B0EEA3-2F52-483A-B8DF-6A5BCAC8E065}"/>
              </a:ext>
            </a:extLst>
          </p:cNvPr>
          <p:cNvSpPr>
            <a:spLocks noChangeShapeType="1"/>
          </p:cNvSpPr>
          <p:nvPr/>
        </p:nvSpPr>
        <p:spPr bwMode="auto">
          <a:xfrm flipV="1">
            <a:off x="2933700" y="2133600"/>
            <a:ext cx="0" cy="6096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0" name="AutoShape 16">
            <a:extLst>
              <a:ext uri="{FF2B5EF4-FFF2-40B4-BE49-F238E27FC236}">
                <a16:creationId xmlns:a16="http://schemas.microsoft.com/office/drawing/2014/main" id="{894FD697-62CC-4309-8734-2F68F88964A2}"/>
              </a:ext>
            </a:extLst>
          </p:cNvPr>
          <p:cNvSpPr>
            <a:spLocks noChangeArrowheads="1"/>
          </p:cNvSpPr>
          <p:nvPr/>
        </p:nvSpPr>
        <p:spPr bwMode="auto">
          <a:xfrm>
            <a:off x="647700" y="2590800"/>
            <a:ext cx="2057400" cy="3200400"/>
          </a:xfrm>
          <a:prstGeom prst="roundRect">
            <a:avLst>
              <a:gd name="adj" fmla="val 16667"/>
            </a:avLst>
          </a:prstGeom>
          <a:noFill/>
          <a:ln w="38100">
            <a:solidFill>
              <a:srgbClr val="FC0128"/>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1521" name="Text Box 17">
            <a:extLst>
              <a:ext uri="{FF2B5EF4-FFF2-40B4-BE49-F238E27FC236}">
                <a16:creationId xmlns:a16="http://schemas.microsoft.com/office/drawing/2014/main" id="{2E9C1BA6-AF02-4C96-A0A3-DDF497D8240E}"/>
              </a:ext>
            </a:extLst>
          </p:cNvPr>
          <p:cNvSpPr txBox="1">
            <a:spLocks noChangeArrowheads="1"/>
          </p:cNvSpPr>
          <p:nvPr/>
        </p:nvSpPr>
        <p:spPr bwMode="auto">
          <a:xfrm>
            <a:off x="603250" y="4192588"/>
            <a:ext cx="2168525" cy="835025"/>
          </a:xfrm>
          <a:prstGeom prst="rect">
            <a:avLst/>
          </a:prstGeom>
          <a:solidFill>
            <a:srgbClr val="FF7C80"/>
          </a:solidFill>
          <a:ln w="12700">
            <a:solidFill>
              <a:srgbClr val="FF7C80"/>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Recursively</a:t>
            </a:r>
          </a:p>
          <a:p>
            <a:pPr algn="ctr"/>
            <a:r>
              <a:rPr lang="en-US" altLang="en-US" sz="2400" b="1">
                <a:latin typeface="Bookman Old Style" panose="02050604050505020204" pitchFamily="18" charset="0"/>
              </a:rPr>
              <a:t>sort left half</a:t>
            </a:r>
            <a:endParaRPr lang="en-US" altLang="en-US" sz="2400">
              <a:latin typeface="Bookman Old Style" panose="02050604050505020204" pitchFamily="18" charset="0"/>
            </a:endParaRPr>
          </a:p>
        </p:txBody>
      </p:sp>
      <p:sp>
        <p:nvSpPr>
          <p:cNvPr id="21522" name="AutoShape 18">
            <a:extLst>
              <a:ext uri="{FF2B5EF4-FFF2-40B4-BE49-F238E27FC236}">
                <a16:creationId xmlns:a16="http://schemas.microsoft.com/office/drawing/2014/main" id="{50F51C97-492E-47B5-BEC9-1A286414734D}"/>
              </a:ext>
            </a:extLst>
          </p:cNvPr>
          <p:cNvSpPr>
            <a:spLocks noChangeArrowheads="1"/>
          </p:cNvSpPr>
          <p:nvPr/>
        </p:nvSpPr>
        <p:spPr bwMode="auto">
          <a:xfrm>
            <a:off x="3162300" y="2514600"/>
            <a:ext cx="3352800" cy="30480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1523" name="Text Box 19">
            <a:extLst>
              <a:ext uri="{FF2B5EF4-FFF2-40B4-BE49-F238E27FC236}">
                <a16:creationId xmlns:a16="http://schemas.microsoft.com/office/drawing/2014/main" id="{C1506CD5-262A-45FF-A05E-08C78D73859A}"/>
              </a:ext>
            </a:extLst>
          </p:cNvPr>
          <p:cNvSpPr txBox="1">
            <a:spLocks noChangeArrowheads="1"/>
          </p:cNvSpPr>
          <p:nvPr/>
        </p:nvSpPr>
        <p:spPr bwMode="auto">
          <a:xfrm>
            <a:off x="3836988" y="4344988"/>
            <a:ext cx="2406650" cy="835025"/>
          </a:xfrm>
          <a:prstGeom prst="rect">
            <a:avLst/>
          </a:prstGeom>
          <a:solidFill>
            <a:srgbClr val="99FF99"/>
          </a:solidFill>
          <a:ln w="12700">
            <a:solidFill>
              <a:srgbClr val="99FF99"/>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Recursively</a:t>
            </a:r>
          </a:p>
          <a:p>
            <a:pPr algn="ctr"/>
            <a:r>
              <a:rPr lang="en-US" altLang="en-US" sz="2400" b="1">
                <a:latin typeface="Bookman Old Style" panose="02050604050505020204" pitchFamily="18" charset="0"/>
              </a:rPr>
              <a:t>sort right half</a:t>
            </a:r>
            <a:endParaRPr lang="en-US" altLang="en-US" sz="2400">
              <a:latin typeface="Bookman Old Style" panose="02050604050505020204" pitchFamily="18" charset="0"/>
            </a:endParaRPr>
          </a:p>
        </p:txBody>
      </p:sp>
      <p:sp>
        <p:nvSpPr>
          <p:cNvPr id="21524" name="Text Box 36">
            <a:extLst>
              <a:ext uri="{FF2B5EF4-FFF2-40B4-BE49-F238E27FC236}">
                <a16:creationId xmlns:a16="http://schemas.microsoft.com/office/drawing/2014/main" id="{A3101F20-614A-4477-AC96-66B742A24A98}"/>
              </a:ext>
            </a:extLst>
          </p:cNvPr>
          <p:cNvSpPr txBox="1">
            <a:spLocks noChangeArrowheads="1"/>
          </p:cNvSpPr>
          <p:nvPr/>
        </p:nvSpPr>
        <p:spPr bwMode="auto">
          <a:xfrm>
            <a:off x="2743200" y="5795963"/>
            <a:ext cx="1560513" cy="5794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3200">
                <a:solidFill>
                  <a:srgbClr val="CC3300"/>
                </a:solidFill>
                <a:latin typeface="Garamond" panose="02020404030301010803" pitchFamily="18" charset="0"/>
              </a:rPr>
              <a:t>Conquer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7B5179-57F7-B890-7EF0-4498D9DEBAFC}"/>
              </a:ext>
            </a:extLst>
          </p:cNvPr>
          <p:cNvSpPr txBox="1">
            <a:spLocks noChangeArrowheads="1"/>
          </p:cNvSpPr>
          <p:nvPr/>
        </p:nvSpPr>
        <p:spPr>
          <a:xfrm>
            <a:off x="163305" y="593231"/>
            <a:ext cx="8574087" cy="607844"/>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altLang="en-US" sz="4000" dirty="0">
                <a:solidFill>
                  <a:schemeClr val="tx1"/>
                </a:solidFill>
              </a:rPr>
              <a:t>Quicksort Simulation:</a:t>
            </a:r>
            <a:endParaRPr lang="en-US" altLang="en-US" sz="4800" dirty="0">
              <a:solidFill>
                <a:schemeClr val="tx1"/>
              </a:solidFill>
            </a:endParaRPr>
          </a:p>
        </p:txBody>
      </p:sp>
      <p:sp>
        <p:nvSpPr>
          <p:cNvPr id="4" name="Text Box 5">
            <a:extLst>
              <a:ext uri="{FF2B5EF4-FFF2-40B4-BE49-F238E27FC236}">
                <a16:creationId xmlns:a16="http://schemas.microsoft.com/office/drawing/2014/main" id="{1F3BA07E-EA28-0F82-BC34-59830287D4AC}"/>
              </a:ext>
            </a:extLst>
          </p:cNvPr>
          <p:cNvSpPr txBox="1">
            <a:spLocks noChangeArrowheads="1"/>
          </p:cNvSpPr>
          <p:nvPr/>
        </p:nvSpPr>
        <p:spPr bwMode="auto">
          <a:xfrm>
            <a:off x="1476173" y="1486849"/>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5" name="Text Box 6">
            <a:extLst>
              <a:ext uri="{FF2B5EF4-FFF2-40B4-BE49-F238E27FC236}">
                <a16:creationId xmlns:a16="http://schemas.microsoft.com/office/drawing/2014/main" id="{11E80818-E7F8-394A-723F-C5A73524A222}"/>
              </a:ext>
            </a:extLst>
          </p:cNvPr>
          <p:cNvSpPr txBox="1">
            <a:spLocks noChangeArrowheads="1"/>
          </p:cNvSpPr>
          <p:nvPr/>
        </p:nvSpPr>
        <p:spPr bwMode="auto">
          <a:xfrm>
            <a:off x="2165469" y="1486849"/>
            <a:ext cx="591829" cy="461665"/>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6" name="Text Box 7">
            <a:extLst>
              <a:ext uri="{FF2B5EF4-FFF2-40B4-BE49-F238E27FC236}">
                <a16:creationId xmlns:a16="http://schemas.microsoft.com/office/drawing/2014/main" id="{4AB4F24A-CEF6-A7AC-C79B-447E84B96387}"/>
              </a:ext>
            </a:extLst>
          </p:cNvPr>
          <p:cNvSpPr txBox="1">
            <a:spLocks noChangeArrowheads="1"/>
          </p:cNvSpPr>
          <p:nvPr/>
        </p:nvSpPr>
        <p:spPr bwMode="auto">
          <a:xfrm>
            <a:off x="2765544" y="1486849"/>
            <a:ext cx="591829" cy="461665"/>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7" name="Text Box 8">
            <a:extLst>
              <a:ext uri="{FF2B5EF4-FFF2-40B4-BE49-F238E27FC236}">
                <a16:creationId xmlns:a16="http://schemas.microsoft.com/office/drawing/2014/main" id="{7E5FF902-C79F-7021-0946-F0B422E5654D}"/>
              </a:ext>
            </a:extLst>
          </p:cNvPr>
          <p:cNvSpPr txBox="1">
            <a:spLocks noChangeArrowheads="1"/>
          </p:cNvSpPr>
          <p:nvPr/>
        </p:nvSpPr>
        <p:spPr bwMode="auto">
          <a:xfrm>
            <a:off x="3365619" y="1486849"/>
            <a:ext cx="591829" cy="461665"/>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42</a:t>
            </a:r>
            <a:endParaRPr lang="en-US" altLang="en-US" sz="2400" dirty="0">
              <a:latin typeface="Bookman Old Style" panose="02050604050505020204" pitchFamily="18" charset="0"/>
            </a:endParaRPr>
          </a:p>
        </p:txBody>
      </p:sp>
      <p:sp>
        <p:nvSpPr>
          <p:cNvPr id="8" name="Text Box 9">
            <a:extLst>
              <a:ext uri="{FF2B5EF4-FFF2-40B4-BE49-F238E27FC236}">
                <a16:creationId xmlns:a16="http://schemas.microsoft.com/office/drawing/2014/main" id="{790ADE8E-9B48-2B01-0E8F-39BBD7BE034B}"/>
              </a:ext>
            </a:extLst>
          </p:cNvPr>
          <p:cNvSpPr txBox="1">
            <a:spLocks noChangeArrowheads="1"/>
          </p:cNvSpPr>
          <p:nvPr/>
        </p:nvSpPr>
        <p:spPr bwMode="auto">
          <a:xfrm>
            <a:off x="3965694" y="1486849"/>
            <a:ext cx="591829" cy="461665"/>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9" name="Text Box 10">
            <a:extLst>
              <a:ext uri="{FF2B5EF4-FFF2-40B4-BE49-F238E27FC236}">
                <a16:creationId xmlns:a16="http://schemas.microsoft.com/office/drawing/2014/main" id="{93323936-4B82-53EA-2683-AC3D0572BB60}"/>
              </a:ext>
            </a:extLst>
          </p:cNvPr>
          <p:cNvSpPr txBox="1">
            <a:spLocks noChangeArrowheads="1"/>
          </p:cNvSpPr>
          <p:nvPr/>
        </p:nvSpPr>
        <p:spPr bwMode="auto">
          <a:xfrm>
            <a:off x="4565769" y="1486849"/>
            <a:ext cx="591829" cy="461665"/>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15</a:t>
            </a:r>
            <a:endParaRPr lang="en-US" altLang="en-US" sz="2400" dirty="0">
              <a:latin typeface="Bookman Old Style" panose="02050604050505020204" pitchFamily="18" charset="0"/>
            </a:endParaRPr>
          </a:p>
        </p:txBody>
      </p:sp>
      <p:sp>
        <p:nvSpPr>
          <p:cNvPr id="10" name="Text Box 11">
            <a:extLst>
              <a:ext uri="{FF2B5EF4-FFF2-40B4-BE49-F238E27FC236}">
                <a16:creationId xmlns:a16="http://schemas.microsoft.com/office/drawing/2014/main" id="{8F739491-E5B3-B147-9A2F-61A734ED8BCF}"/>
              </a:ext>
            </a:extLst>
          </p:cNvPr>
          <p:cNvSpPr txBox="1">
            <a:spLocks noChangeArrowheads="1"/>
          </p:cNvSpPr>
          <p:nvPr/>
        </p:nvSpPr>
        <p:spPr bwMode="auto">
          <a:xfrm>
            <a:off x="5165844"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36</a:t>
            </a:r>
            <a:endParaRPr lang="en-US" altLang="en-US" sz="2400" dirty="0">
              <a:latin typeface="Bookman Old Style" panose="02050604050505020204" pitchFamily="18" charset="0"/>
            </a:endParaRPr>
          </a:p>
        </p:txBody>
      </p:sp>
      <p:sp>
        <p:nvSpPr>
          <p:cNvPr id="11" name="Text Box 12">
            <a:extLst>
              <a:ext uri="{FF2B5EF4-FFF2-40B4-BE49-F238E27FC236}">
                <a16:creationId xmlns:a16="http://schemas.microsoft.com/office/drawing/2014/main" id="{3315A6C4-30C4-0975-4F43-72F5E5BC2853}"/>
              </a:ext>
            </a:extLst>
          </p:cNvPr>
          <p:cNvSpPr txBox="1">
            <a:spLocks noChangeArrowheads="1"/>
          </p:cNvSpPr>
          <p:nvPr/>
        </p:nvSpPr>
        <p:spPr bwMode="auto">
          <a:xfrm>
            <a:off x="5765919"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2" name="Text Box 13">
            <a:extLst>
              <a:ext uri="{FF2B5EF4-FFF2-40B4-BE49-F238E27FC236}">
                <a16:creationId xmlns:a16="http://schemas.microsoft.com/office/drawing/2014/main" id="{69CA2397-3555-8A18-9E79-29398F67D71F}"/>
              </a:ext>
            </a:extLst>
          </p:cNvPr>
          <p:cNvSpPr txBox="1">
            <a:spLocks noChangeArrowheads="1"/>
          </p:cNvSpPr>
          <p:nvPr/>
        </p:nvSpPr>
        <p:spPr bwMode="auto">
          <a:xfrm>
            <a:off x="6365994"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3" name="Text Box 5">
            <a:extLst>
              <a:ext uri="{FF2B5EF4-FFF2-40B4-BE49-F238E27FC236}">
                <a16:creationId xmlns:a16="http://schemas.microsoft.com/office/drawing/2014/main" id="{CFF12091-242B-BA2A-D115-F4E67886A37C}"/>
              </a:ext>
            </a:extLst>
          </p:cNvPr>
          <p:cNvSpPr txBox="1">
            <a:spLocks noChangeArrowheads="1"/>
          </p:cNvSpPr>
          <p:nvPr/>
        </p:nvSpPr>
        <p:spPr bwMode="auto">
          <a:xfrm>
            <a:off x="729392" y="2406667"/>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4" name="Text Box 6">
            <a:extLst>
              <a:ext uri="{FF2B5EF4-FFF2-40B4-BE49-F238E27FC236}">
                <a16:creationId xmlns:a16="http://schemas.microsoft.com/office/drawing/2014/main" id="{0253EC99-D35E-238D-7E53-C7526AE2F775}"/>
              </a:ext>
            </a:extLst>
          </p:cNvPr>
          <p:cNvSpPr txBox="1">
            <a:spLocks noChangeArrowheads="1"/>
          </p:cNvSpPr>
          <p:nvPr/>
        </p:nvSpPr>
        <p:spPr bwMode="auto">
          <a:xfrm>
            <a:off x="1329467" y="2406667"/>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15" name="Text Box 7">
            <a:extLst>
              <a:ext uri="{FF2B5EF4-FFF2-40B4-BE49-F238E27FC236}">
                <a16:creationId xmlns:a16="http://schemas.microsoft.com/office/drawing/2014/main" id="{CC9DB0A1-0E95-470F-5A8E-40F688A0A922}"/>
              </a:ext>
            </a:extLst>
          </p:cNvPr>
          <p:cNvSpPr txBox="1">
            <a:spLocks noChangeArrowheads="1"/>
          </p:cNvSpPr>
          <p:nvPr/>
        </p:nvSpPr>
        <p:spPr bwMode="auto">
          <a:xfrm>
            <a:off x="1945417" y="2406667"/>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6" name="Text Box 8">
            <a:extLst>
              <a:ext uri="{FF2B5EF4-FFF2-40B4-BE49-F238E27FC236}">
                <a16:creationId xmlns:a16="http://schemas.microsoft.com/office/drawing/2014/main" id="{B25A0518-A809-5EBB-4984-6A93632E0933}"/>
              </a:ext>
            </a:extLst>
          </p:cNvPr>
          <p:cNvSpPr txBox="1">
            <a:spLocks noChangeArrowheads="1"/>
          </p:cNvSpPr>
          <p:nvPr/>
        </p:nvSpPr>
        <p:spPr bwMode="auto">
          <a:xfrm>
            <a:off x="3921244" y="259031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23</a:t>
            </a:r>
            <a:endParaRPr lang="en-US" altLang="en-US" sz="2400" dirty="0">
              <a:latin typeface="Bookman Old Style" panose="02050604050505020204" pitchFamily="18" charset="0"/>
            </a:endParaRPr>
          </a:p>
        </p:txBody>
      </p:sp>
      <p:sp>
        <p:nvSpPr>
          <p:cNvPr id="17" name="Text Box 9">
            <a:extLst>
              <a:ext uri="{FF2B5EF4-FFF2-40B4-BE49-F238E27FC236}">
                <a16:creationId xmlns:a16="http://schemas.microsoft.com/office/drawing/2014/main" id="{1A4CEBA3-FAA0-1F4C-AAE6-AF0FE2AF7034}"/>
              </a:ext>
            </a:extLst>
          </p:cNvPr>
          <p:cNvSpPr txBox="1">
            <a:spLocks noChangeArrowheads="1"/>
          </p:cNvSpPr>
          <p:nvPr/>
        </p:nvSpPr>
        <p:spPr bwMode="auto">
          <a:xfrm>
            <a:off x="5696513" y="2403893"/>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42</a:t>
            </a:r>
            <a:endParaRPr lang="en-US" altLang="en-US" sz="2400" dirty="0">
              <a:latin typeface="Bookman Old Style" panose="02050604050505020204" pitchFamily="18" charset="0"/>
            </a:endParaRPr>
          </a:p>
        </p:txBody>
      </p:sp>
      <p:sp>
        <p:nvSpPr>
          <p:cNvPr id="18" name="Text Box 10">
            <a:extLst>
              <a:ext uri="{FF2B5EF4-FFF2-40B4-BE49-F238E27FC236}">
                <a16:creationId xmlns:a16="http://schemas.microsoft.com/office/drawing/2014/main" id="{6A45D24D-D5EF-872E-D07C-7DF9A4D8A3DB}"/>
              </a:ext>
            </a:extLst>
          </p:cNvPr>
          <p:cNvSpPr txBox="1">
            <a:spLocks noChangeArrowheads="1"/>
          </p:cNvSpPr>
          <p:nvPr/>
        </p:nvSpPr>
        <p:spPr bwMode="auto">
          <a:xfrm>
            <a:off x="6296588"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9" name="Text Box 11">
            <a:extLst>
              <a:ext uri="{FF2B5EF4-FFF2-40B4-BE49-F238E27FC236}">
                <a16:creationId xmlns:a16="http://schemas.microsoft.com/office/drawing/2014/main" id="{562A690F-03EE-DDC0-F6B0-79C9F98952CD}"/>
              </a:ext>
            </a:extLst>
          </p:cNvPr>
          <p:cNvSpPr txBox="1">
            <a:spLocks noChangeArrowheads="1"/>
          </p:cNvSpPr>
          <p:nvPr/>
        </p:nvSpPr>
        <p:spPr bwMode="auto">
          <a:xfrm>
            <a:off x="6896663"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20" name="Text Box 12">
            <a:extLst>
              <a:ext uri="{FF2B5EF4-FFF2-40B4-BE49-F238E27FC236}">
                <a16:creationId xmlns:a16="http://schemas.microsoft.com/office/drawing/2014/main" id="{3CE7DB15-4A8C-CD04-876F-3D056E155874}"/>
              </a:ext>
            </a:extLst>
          </p:cNvPr>
          <p:cNvSpPr txBox="1">
            <a:spLocks noChangeArrowheads="1"/>
          </p:cNvSpPr>
          <p:nvPr/>
        </p:nvSpPr>
        <p:spPr bwMode="auto">
          <a:xfrm>
            <a:off x="7496738"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21" name="Text Box 13">
            <a:extLst>
              <a:ext uri="{FF2B5EF4-FFF2-40B4-BE49-F238E27FC236}">
                <a16:creationId xmlns:a16="http://schemas.microsoft.com/office/drawing/2014/main" id="{5E91E973-CAEB-F019-1B05-8B9377CEE57E}"/>
              </a:ext>
            </a:extLst>
          </p:cNvPr>
          <p:cNvSpPr txBox="1">
            <a:spLocks noChangeArrowheads="1"/>
          </p:cNvSpPr>
          <p:nvPr/>
        </p:nvSpPr>
        <p:spPr bwMode="auto">
          <a:xfrm>
            <a:off x="8096813"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22" name="Line 22">
            <a:extLst>
              <a:ext uri="{FF2B5EF4-FFF2-40B4-BE49-F238E27FC236}">
                <a16:creationId xmlns:a16="http://schemas.microsoft.com/office/drawing/2014/main" id="{3F17C698-6B23-C5EB-CC04-E3197EC375EB}"/>
              </a:ext>
            </a:extLst>
          </p:cNvPr>
          <p:cNvSpPr>
            <a:spLocks noChangeShapeType="1"/>
          </p:cNvSpPr>
          <p:nvPr/>
        </p:nvSpPr>
        <p:spPr bwMode="auto">
          <a:xfrm flipV="1">
            <a:off x="1929541" y="2001196"/>
            <a:ext cx="2318953" cy="402697"/>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2">
            <a:extLst>
              <a:ext uri="{FF2B5EF4-FFF2-40B4-BE49-F238E27FC236}">
                <a16:creationId xmlns:a16="http://schemas.microsoft.com/office/drawing/2014/main" id="{CE825F8C-4F09-6CA9-7223-E5D4DFBCDA03}"/>
              </a:ext>
            </a:extLst>
          </p:cNvPr>
          <p:cNvSpPr>
            <a:spLocks noChangeShapeType="1"/>
          </p:cNvSpPr>
          <p:nvPr/>
        </p:nvSpPr>
        <p:spPr bwMode="auto">
          <a:xfrm flipH="1" flipV="1">
            <a:off x="4248494" y="2001197"/>
            <a:ext cx="50245" cy="589115"/>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2">
            <a:extLst>
              <a:ext uri="{FF2B5EF4-FFF2-40B4-BE49-F238E27FC236}">
                <a16:creationId xmlns:a16="http://schemas.microsoft.com/office/drawing/2014/main" id="{9C987296-DCD7-1812-7C74-694FFDA09235}"/>
              </a:ext>
            </a:extLst>
          </p:cNvPr>
          <p:cNvSpPr>
            <a:spLocks noChangeShapeType="1"/>
          </p:cNvSpPr>
          <p:nvPr/>
        </p:nvSpPr>
        <p:spPr bwMode="auto">
          <a:xfrm flipH="1" flipV="1">
            <a:off x="4247267" y="1989950"/>
            <a:ext cx="2637453" cy="393521"/>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2">
            <a:extLst>
              <a:ext uri="{FF2B5EF4-FFF2-40B4-BE49-F238E27FC236}">
                <a16:creationId xmlns:a16="http://schemas.microsoft.com/office/drawing/2014/main" id="{C27A9261-B023-2235-49E6-8456067BA11B}"/>
              </a:ext>
            </a:extLst>
          </p:cNvPr>
          <p:cNvSpPr>
            <a:spLocks noChangeShapeType="1"/>
          </p:cNvSpPr>
          <p:nvPr/>
        </p:nvSpPr>
        <p:spPr bwMode="auto">
          <a:xfrm flipV="1">
            <a:off x="878617" y="2921015"/>
            <a:ext cx="695980" cy="921568"/>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Text Box 6">
            <a:extLst>
              <a:ext uri="{FF2B5EF4-FFF2-40B4-BE49-F238E27FC236}">
                <a16:creationId xmlns:a16="http://schemas.microsoft.com/office/drawing/2014/main" id="{1BE8F817-4CCA-68DA-8D9F-88796E36BEB6}"/>
              </a:ext>
            </a:extLst>
          </p:cNvPr>
          <p:cNvSpPr txBox="1">
            <a:spLocks noChangeArrowheads="1"/>
          </p:cNvSpPr>
          <p:nvPr/>
        </p:nvSpPr>
        <p:spPr bwMode="auto">
          <a:xfrm>
            <a:off x="323219" y="384258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27" name="Text Box 7">
            <a:extLst>
              <a:ext uri="{FF2B5EF4-FFF2-40B4-BE49-F238E27FC236}">
                <a16:creationId xmlns:a16="http://schemas.microsoft.com/office/drawing/2014/main" id="{5C66CAFE-E2BA-040D-C07C-9FA9F58262B0}"/>
              </a:ext>
            </a:extLst>
          </p:cNvPr>
          <p:cNvSpPr txBox="1">
            <a:spLocks noChangeArrowheads="1"/>
          </p:cNvSpPr>
          <p:nvPr/>
        </p:nvSpPr>
        <p:spPr bwMode="auto">
          <a:xfrm>
            <a:off x="939169" y="38425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28" name="Text Box 5">
            <a:extLst>
              <a:ext uri="{FF2B5EF4-FFF2-40B4-BE49-F238E27FC236}">
                <a16:creationId xmlns:a16="http://schemas.microsoft.com/office/drawing/2014/main" id="{0C506B96-D05F-6050-BD1D-2B5BE6F40156}"/>
              </a:ext>
            </a:extLst>
          </p:cNvPr>
          <p:cNvSpPr txBox="1">
            <a:spLocks noChangeArrowheads="1"/>
          </p:cNvSpPr>
          <p:nvPr/>
        </p:nvSpPr>
        <p:spPr bwMode="auto">
          <a:xfrm>
            <a:off x="2066275" y="384258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29" name="Line 22">
            <a:extLst>
              <a:ext uri="{FF2B5EF4-FFF2-40B4-BE49-F238E27FC236}">
                <a16:creationId xmlns:a16="http://schemas.microsoft.com/office/drawing/2014/main" id="{75B766AC-2B0B-EC7E-E605-681A8462C09F}"/>
              </a:ext>
            </a:extLst>
          </p:cNvPr>
          <p:cNvSpPr>
            <a:spLocks noChangeShapeType="1"/>
          </p:cNvSpPr>
          <p:nvPr/>
        </p:nvSpPr>
        <p:spPr bwMode="auto">
          <a:xfrm flipH="1" flipV="1">
            <a:off x="1583694" y="2923372"/>
            <a:ext cx="822552" cy="91921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Text Box 10">
            <a:extLst>
              <a:ext uri="{FF2B5EF4-FFF2-40B4-BE49-F238E27FC236}">
                <a16:creationId xmlns:a16="http://schemas.microsoft.com/office/drawing/2014/main" id="{43EF0A20-66EF-6B3C-FED1-CEB4F7F96690}"/>
              </a:ext>
            </a:extLst>
          </p:cNvPr>
          <p:cNvSpPr txBox="1">
            <a:spLocks noChangeArrowheads="1"/>
          </p:cNvSpPr>
          <p:nvPr/>
        </p:nvSpPr>
        <p:spPr bwMode="auto">
          <a:xfrm>
            <a:off x="4576856" y="329108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31" name="Text Box 11">
            <a:extLst>
              <a:ext uri="{FF2B5EF4-FFF2-40B4-BE49-F238E27FC236}">
                <a16:creationId xmlns:a16="http://schemas.microsoft.com/office/drawing/2014/main" id="{2641F2A1-1671-E4DC-7717-68C982F569AB}"/>
              </a:ext>
            </a:extLst>
          </p:cNvPr>
          <p:cNvSpPr txBox="1">
            <a:spLocks noChangeArrowheads="1"/>
          </p:cNvSpPr>
          <p:nvPr/>
        </p:nvSpPr>
        <p:spPr bwMode="auto">
          <a:xfrm>
            <a:off x="5176931" y="32910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32" name="Text Box 12">
            <a:extLst>
              <a:ext uri="{FF2B5EF4-FFF2-40B4-BE49-F238E27FC236}">
                <a16:creationId xmlns:a16="http://schemas.microsoft.com/office/drawing/2014/main" id="{F7773119-2EA7-8DC7-4192-402429282CD9}"/>
              </a:ext>
            </a:extLst>
          </p:cNvPr>
          <p:cNvSpPr txBox="1">
            <a:spLocks noChangeArrowheads="1"/>
          </p:cNvSpPr>
          <p:nvPr/>
        </p:nvSpPr>
        <p:spPr bwMode="auto">
          <a:xfrm>
            <a:off x="5777006" y="32910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33" name="Text Box 13">
            <a:extLst>
              <a:ext uri="{FF2B5EF4-FFF2-40B4-BE49-F238E27FC236}">
                <a16:creationId xmlns:a16="http://schemas.microsoft.com/office/drawing/2014/main" id="{F3DB88D3-49E9-3FAB-BF3B-FE2FC58F2B13}"/>
              </a:ext>
            </a:extLst>
          </p:cNvPr>
          <p:cNvSpPr txBox="1">
            <a:spLocks noChangeArrowheads="1"/>
          </p:cNvSpPr>
          <p:nvPr/>
        </p:nvSpPr>
        <p:spPr bwMode="auto">
          <a:xfrm>
            <a:off x="6377081" y="32910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34" name="Text Box 9">
            <a:extLst>
              <a:ext uri="{FF2B5EF4-FFF2-40B4-BE49-F238E27FC236}">
                <a16:creationId xmlns:a16="http://schemas.microsoft.com/office/drawing/2014/main" id="{A9F08E7F-47AC-3370-E72D-C1C63E9EA37F}"/>
              </a:ext>
            </a:extLst>
          </p:cNvPr>
          <p:cNvSpPr txBox="1">
            <a:spLocks noChangeArrowheads="1"/>
          </p:cNvSpPr>
          <p:nvPr/>
        </p:nvSpPr>
        <p:spPr bwMode="auto">
          <a:xfrm>
            <a:off x="7920814" y="3325458"/>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42</a:t>
            </a:r>
            <a:endParaRPr lang="en-US" altLang="en-US" sz="2400" dirty="0">
              <a:latin typeface="Bookman Old Style" panose="02050604050505020204" pitchFamily="18" charset="0"/>
            </a:endParaRPr>
          </a:p>
        </p:txBody>
      </p:sp>
      <p:sp>
        <p:nvSpPr>
          <p:cNvPr id="35" name="Line 22">
            <a:extLst>
              <a:ext uri="{FF2B5EF4-FFF2-40B4-BE49-F238E27FC236}">
                <a16:creationId xmlns:a16="http://schemas.microsoft.com/office/drawing/2014/main" id="{C1584F88-BC69-8B72-797A-3F2462718A1A}"/>
              </a:ext>
            </a:extLst>
          </p:cNvPr>
          <p:cNvSpPr>
            <a:spLocks noChangeShapeType="1"/>
          </p:cNvSpPr>
          <p:nvPr/>
        </p:nvSpPr>
        <p:spPr bwMode="auto">
          <a:xfrm flipV="1">
            <a:off x="5740963" y="2918239"/>
            <a:ext cx="1155701" cy="35242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22">
            <a:extLst>
              <a:ext uri="{FF2B5EF4-FFF2-40B4-BE49-F238E27FC236}">
                <a16:creationId xmlns:a16="http://schemas.microsoft.com/office/drawing/2014/main" id="{84AB0DC7-A592-9F5A-AD71-3E84B045220F}"/>
              </a:ext>
            </a:extLst>
          </p:cNvPr>
          <p:cNvSpPr>
            <a:spLocks noChangeShapeType="1"/>
          </p:cNvSpPr>
          <p:nvPr/>
        </p:nvSpPr>
        <p:spPr bwMode="auto">
          <a:xfrm flipH="1" flipV="1">
            <a:off x="6896662" y="2891576"/>
            <a:ext cx="1339524" cy="42936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Text Box 11">
            <a:extLst>
              <a:ext uri="{FF2B5EF4-FFF2-40B4-BE49-F238E27FC236}">
                <a16:creationId xmlns:a16="http://schemas.microsoft.com/office/drawing/2014/main" id="{204EA1A8-217D-D18B-6735-CFC88449206B}"/>
              </a:ext>
            </a:extLst>
          </p:cNvPr>
          <p:cNvSpPr txBox="1">
            <a:spLocks noChangeArrowheads="1"/>
          </p:cNvSpPr>
          <p:nvPr/>
        </p:nvSpPr>
        <p:spPr bwMode="auto">
          <a:xfrm>
            <a:off x="4198817" y="4208129"/>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36</a:t>
            </a:r>
            <a:endParaRPr lang="en-US" altLang="en-US" sz="2400" dirty="0">
              <a:latin typeface="Bookman Old Style" panose="02050604050505020204" pitchFamily="18" charset="0"/>
            </a:endParaRPr>
          </a:p>
        </p:txBody>
      </p:sp>
      <p:sp>
        <p:nvSpPr>
          <p:cNvPr id="38" name="Text Box 12">
            <a:extLst>
              <a:ext uri="{FF2B5EF4-FFF2-40B4-BE49-F238E27FC236}">
                <a16:creationId xmlns:a16="http://schemas.microsoft.com/office/drawing/2014/main" id="{3EBB210D-40B7-4F34-F7FF-AC60450F6255}"/>
              </a:ext>
            </a:extLst>
          </p:cNvPr>
          <p:cNvSpPr txBox="1">
            <a:spLocks noChangeArrowheads="1"/>
          </p:cNvSpPr>
          <p:nvPr/>
        </p:nvSpPr>
        <p:spPr bwMode="auto">
          <a:xfrm>
            <a:off x="4798892" y="420812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39" name="Text Box 13">
            <a:extLst>
              <a:ext uri="{FF2B5EF4-FFF2-40B4-BE49-F238E27FC236}">
                <a16:creationId xmlns:a16="http://schemas.microsoft.com/office/drawing/2014/main" id="{DE03162F-1C4C-F352-49C6-565333ABCE71}"/>
              </a:ext>
            </a:extLst>
          </p:cNvPr>
          <p:cNvSpPr txBox="1">
            <a:spLocks noChangeArrowheads="1"/>
          </p:cNvSpPr>
          <p:nvPr/>
        </p:nvSpPr>
        <p:spPr bwMode="auto">
          <a:xfrm>
            <a:off x="5398967" y="420812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40" name="Line 22">
            <a:extLst>
              <a:ext uri="{FF2B5EF4-FFF2-40B4-BE49-F238E27FC236}">
                <a16:creationId xmlns:a16="http://schemas.microsoft.com/office/drawing/2014/main" id="{E96906CB-D623-0086-5BD2-A7770FACB5E8}"/>
              </a:ext>
            </a:extLst>
          </p:cNvPr>
          <p:cNvSpPr>
            <a:spLocks noChangeShapeType="1"/>
          </p:cNvSpPr>
          <p:nvPr/>
        </p:nvSpPr>
        <p:spPr bwMode="auto">
          <a:xfrm flipV="1">
            <a:off x="5398966" y="3805434"/>
            <a:ext cx="378040" cy="402693"/>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10">
            <a:extLst>
              <a:ext uri="{FF2B5EF4-FFF2-40B4-BE49-F238E27FC236}">
                <a16:creationId xmlns:a16="http://schemas.microsoft.com/office/drawing/2014/main" id="{9F098503-5C6D-10D4-2FEE-A7DB7010C67A}"/>
              </a:ext>
            </a:extLst>
          </p:cNvPr>
          <p:cNvSpPr txBox="1">
            <a:spLocks noChangeArrowheads="1"/>
          </p:cNvSpPr>
          <p:nvPr/>
        </p:nvSpPr>
        <p:spPr bwMode="auto">
          <a:xfrm>
            <a:off x="6377081" y="4208127"/>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42" name="Line 22">
            <a:extLst>
              <a:ext uri="{FF2B5EF4-FFF2-40B4-BE49-F238E27FC236}">
                <a16:creationId xmlns:a16="http://schemas.microsoft.com/office/drawing/2014/main" id="{8CCA3E3F-89E2-6D2E-DCF1-0A43A8E85892}"/>
              </a:ext>
            </a:extLst>
          </p:cNvPr>
          <p:cNvSpPr>
            <a:spLocks noChangeShapeType="1"/>
          </p:cNvSpPr>
          <p:nvPr/>
        </p:nvSpPr>
        <p:spPr bwMode="auto">
          <a:xfrm flipH="1" flipV="1">
            <a:off x="5777005" y="3805433"/>
            <a:ext cx="986576" cy="402692"/>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Text Box 11">
            <a:extLst>
              <a:ext uri="{FF2B5EF4-FFF2-40B4-BE49-F238E27FC236}">
                <a16:creationId xmlns:a16="http://schemas.microsoft.com/office/drawing/2014/main" id="{01C176C9-CFD4-D8F1-59F8-99A8892D572B}"/>
              </a:ext>
            </a:extLst>
          </p:cNvPr>
          <p:cNvSpPr txBox="1">
            <a:spLocks noChangeArrowheads="1"/>
          </p:cNvSpPr>
          <p:nvPr/>
        </p:nvSpPr>
        <p:spPr bwMode="auto">
          <a:xfrm>
            <a:off x="5833044" y="4867995"/>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36</a:t>
            </a:r>
            <a:endParaRPr lang="en-US" altLang="en-US" sz="2400" dirty="0">
              <a:latin typeface="Bookman Old Style" panose="02050604050505020204" pitchFamily="18" charset="0"/>
            </a:endParaRPr>
          </a:p>
        </p:txBody>
      </p:sp>
      <p:sp>
        <p:nvSpPr>
          <p:cNvPr id="44" name="Text Box 12">
            <a:extLst>
              <a:ext uri="{FF2B5EF4-FFF2-40B4-BE49-F238E27FC236}">
                <a16:creationId xmlns:a16="http://schemas.microsoft.com/office/drawing/2014/main" id="{AB8525CB-C35D-722E-DDDA-11D5F26B80E2}"/>
              </a:ext>
            </a:extLst>
          </p:cNvPr>
          <p:cNvSpPr txBox="1">
            <a:spLocks noChangeArrowheads="1"/>
          </p:cNvSpPr>
          <p:nvPr/>
        </p:nvSpPr>
        <p:spPr bwMode="auto">
          <a:xfrm>
            <a:off x="4254593" y="4874848"/>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29</a:t>
            </a:r>
            <a:endParaRPr lang="en-US" altLang="en-US" sz="2400" dirty="0">
              <a:latin typeface="Bookman Old Style" panose="02050604050505020204" pitchFamily="18" charset="0"/>
            </a:endParaRPr>
          </a:p>
        </p:txBody>
      </p:sp>
      <p:sp>
        <p:nvSpPr>
          <p:cNvPr id="45" name="Text Box 13">
            <a:extLst>
              <a:ext uri="{FF2B5EF4-FFF2-40B4-BE49-F238E27FC236}">
                <a16:creationId xmlns:a16="http://schemas.microsoft.com/office/drawing/2014/main" id="{2B5AA521-5EFB-D1BA-0BC3-D5AD6B5CDA8C}"/>
              </a:ext>
            </a:extLst>
          </p:cNvPr>
          <p:cNvSpPr txBox="1">
            <a:spLocks noChangeArrowheads="1"/>
          </p:cNvSpPr>
          <p:nvPr/>
        </p:nvSpPr>
        <p:spPr bwMode="auto">
          <a:xfrm>
            <a:off x="4854668" y="4874848"/>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46" name="Line 22">
            <a:extLst>
              <a:ext uri="{FF2B5EF4-FFF2-40B4-BE49-F238E27FC236}">
                <a16:creationId xmlns:a16="http://schemas.microsoft.com/office/drawing/2014/main" id="{B03FA6E5-CB49-A0FB-7921-C39E40FBFE87}"/>
              </a:ext>
            </a:extLst>
          </p:cNvPr>
          <p:cNvSpPr>
            <a:spLocks noChangeShapeType="1"/>
          </p:cNvSpPr>
          <p:nvPr/>
        </p:nvSpPr>
        <p:spPr bwMode="auto">
          <a:xfrm flipV="1">
            <a:off x="4854668" y="4729330"/>
            <a:ext cx="581892" cy="145518"/>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22">
            <a:extLst>
              <a:ext uri="{FF2B5EF4-FFF2-40B4-BE49-F238E27FC236}">
                <a16:creationId xmlns:a16="http://schemas.microsoft.com/office/drawing/2014/main" id="{401B4576-E8B0-B039-C439-08048EEA7639}"/>
              </a:ext>
            </a:extLst>
          </p:cNvPr>
          <p:cNvSpPr>
            <a:spLocks noChangeShapeType="1"/>
          </p:cNvSpPr>
          <p:nvPr/>
        </p:nvSpPr>
        <p:spPr bwMode="auto">
          <a:xfrm flipH="1" flipV="1">
            <a:off x="5390505" y="4722475"/>
            <a:ext cx="840311" cy="152373"/>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Text Box 12">
            <a:extLst>
              <a:ext uri="{FF2B5EF4-FFF2-40B4-BE49-F238E27FC236}">
                <a16:creationId xmlns:a16="http://schemas.microsoft.com/office/drawing/2014/main" id="{24D8E36A-42F5-DBC5-A72F-A0E1BB0DA391}"/>
              </a:ext>
            </a:extLst>
          </p:cNvPr>
          <p:cNvSpPr txBox="1">
            <a:spLocks noChangeArrowheads="1"/>
          </p:cNvSpPr>
          <p:nvPr/>
        </p:nvSpPr>
        <p:spPr bwMode="auto">
          <a:xfrm>
            <a:off x="4897338" y="5559025"/>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29</a:t>
            </a:r>
            <a:endParaRPr lang="en-US" altLang="en-US" sz="2400" dirty="0">
              <a:latin typeface="Bookman Old Style" panose="02050604050505020204" pitchFamily="18" charset="0"/>
            </a:endParaRPr>
          </a:p>
        </p:txBody>
      </p:sp>
      <p:sp>
        <p:nvSpPr>
          <p:cNvPr id="49" name="Text Box 13">
            <a:extLst>
              <a:ext uri="{FF2B5EF4-FFF2-40B4-BE49-F238E27FC236}">
                <a16:creationId xmlns:a16="http://schemas.microsoft.com/office/drawing/2014/main" id="{C5D4A48A-CBEA-9035-D081-5DA1C1262304}"/>
              </a:ext>
            </a:extLst>
          </p:cNvPr>
          <p:cNvSpPr txBox="1">
            <a:spLocks noChangeArrowheads="1"/>
          </p:cNvSpPr>
          <p:nvPr/>
        </p:nvSpPr>
        <p:spPr bwMode="auto">
          <a:xfrm>
            <a:off x="4103923" y="5568986"/>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50" name="Text Box 6">
            <a:extLst>
              <a:ext uri="{FF2B5EF4-FFF2-40B4-BE49-F238E27FC236}">
                <a16:creationId xmlns:a16="http://schemas.microsoft.com/office/drawing/2014/main" id="{CBD48EFF-5ACC-1A9E-011C-3F0DA207D56D}"/>
              </a:ext>
            </a:extLst>
          </p:cNvPr>
          <p:cNvSpPr txBox="1">
            <a:spLocks noChangeArrowheads="1"/>
          </p:cNvSpPr>
          <p:nvPr/>
        </p:nvSpPr>
        <p:spPr bwMode="auto">
          <a:xfrm>
            <a:off x="323219" y="4572236"/>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51" name="Text Box 7">
            <a:extLst>
              <a:ext uri="{FF2B5EF4-FFF2-40B4-BE49-F238E27FC236}">
                <a16:creationId xmlns:a16="http://schemas.microsoft.com/office/drawing/2014/main" id="{365E33D7-B40F-4E5C-13AD-B4FC1A975C98}"/>
              </a:ext>
            </a:extLst>
          </p:cNvPr>
          <p:cNvSpPr txBox="1">
            <a:spLocks noChangeArrowheads="1"/>
          </p:cNvSpPr>
          <p:nvPr/>
        </p:nvSpPr>
        <p:spPr bwMode="auto">
          <a:xfrm>
            <a:off x="1181318" y="4572236"/>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15</a:t>
            </a:r>
            <a:endParaRPr lang="en-US" altLang="en-US" sz="2400" dirty="0">
              <a:latin typeface="Bookman Old Style" panose="02050604050505020204" pitchFamily="18" charset="0"/>
            </a:endParaRPr>
          </a:p>
        </p:txBody>
      </p:sp>
      <p:sp>
        <p:nvSpPr>
          <p:cNvPr id="52" name="Line 22">
            <a:extLst>
              <a:ext uri="{FF2B5EF4-FFF2-40B4-BE49-F238E27FC236}">
                <a16:creationId xmlns:a16="http://schemas.microsoft.com/office/drawing/2014/main" id="{D38D9C06-7482-8370-E455-68EED183A86C}"/>
              </a:ext>
            </a:extLst>
          </p:cNvPr>
          <p:cNvSpPr>
            <a:spLocks noChangeShapeType="1"/>
          </p:cNvSpPr>
          <p:nvPr/>
        </p:nvSpPr>
        <p:spPr bwMode="auto">
          <a:xfrm flipV="1">
            <a:off x="625692" y="4364428"/>
            <a:ext cx="326467" cy="207808"/>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22">
            <a:extLst>
              <a:ext uri="{FF2B5EF4-FFF2-40B4-BE49-F238E27FC236}">
                <a16:creationId xmlns:a16="http://schemas.microsoft.com/office/drawing/2014/main" id="{7E8C812D-6495-DEF1-8973-246E5CBEE942}"/>
              </a:ext>
            </a:extLst>
          </p:cNvPr>
          <p:cNvSpPr>
            <a:spLocks noChangeShapeType="1"/>
          </p:cNvSpPr>
          <p:nvPr/>
        </p:nvSpPr>
        <p:spPr bwMode="auto">
          <a:xfrm flipH="1" flipV="1">
            <a:off x="939168" y="4364427"/>
            <a:ext cx="568615" cy="20031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22">
            <a:extLst>
              <a:ext uri="{FF2B5EF4-FFF2-40B4-BE49-F238E27FC236}">
                <a16:creationId xmlns:a16="http://schemas.microsoft.com/office/drawing/2014/main" id="{35BD3852-8471-6642-21C4-9DF92FA2F23B}"/>
              </a:ext>
            </a:extLst>
          </p:cNvPr>
          <p:cNvSpPr>
            <a:spLocks noChangeShapeType="1"/>
          </p:cNvSpPr>
          <p:nvPr/>
        </p:nvSpPr>
        <p:spPr bwMode="auto">
          <a:xfrm flipV="1">
            <a:off x="4405950" y="5382345"/>
            <a:ext cx="485843" cy="17668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22">
            <a:extLst>
              <a:ext uri="{FF2B5EF4-FFF2-40B4-BE49-F238E27FC236}">
                <a16:creationId xmlns:a16="http://schemas.microsoft.com/office/drawing/2014/main" id="{79998213-C6C2-E331-C450-73249709E7B7}"/>
              </a:ext>
            </a:extLst>
          </p:cNvPr>
          <p:cNvSpPr>
            <a:spLocks noChangeShapeType="1"/>
          </p:cNvSpPr>
          <p:nvPr/>
        </p:nvSpPr>
        <p:spPr bwMode="auto">
          <a:xfrm flipH="1" flipV="1">
            <a:off x="4884667" y="5405944"/>
            <a:ext cx="336714" cy="176679"/>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Text Box 5">
            <a:extLst>
              <a:ext uri="{FF2B5EF4-FFF2-40B4-BE49-F238E27FC236}">
                <a16:creationId xmlns:a16="http://schemas.microsoft.com/office/drawing/2014/main" id="{A330FF89-3611-1668-C9E4-0E0806A67BF8}"/>
              </a:ext>
            </a:extLst>
          </p:cNvPr>
          <p:cNvSpPr txBox="1">
            <a:spLocks noChangeArrowheads="1"/>
          </p:cNvSpPr>
          <p:nvPr/>
        </p:nvSpPr>
        <p:spPr bwMode="auto">
          <a:xfrm>
            <a:off x="175406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57" name="Text Box 6">
            <a:extLst>
              <a:ext uri="{FF2B5EF4-FFF2-40B4-BE49-F238E27FC236}">
                <a16:creationId xmlns:a16="http://schemas.microsoft.com/office/drawing/2014/main" id="{4FA3DC7F-5A93-3888-A129-EA44AF1444B5}"/>
              </a:ext>
            </a:extLst>
          </p:cNvPr>
          <p:cNvSpPr txBox="1">
            <a:spLocks noChangeArrowheads="1"/>
          </p:cNvSpPr>
          <p:nvPr/>
        </p:nvSpPr>
        <p:spPr bwMode="auto">
          <a:xfrm>
            <a:off x="235414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15</a:t>
            </a:r>
            <a:endParaRPr lang="en-US" altLang="en-US" sz="2400" dirty="0">
              <a:latin typeface="Bookman Old Style" panose="02050604050505020204" pitchFamily="18" charset="0"/>
            </a:endParaRPr>
          </a:p>
        </p:txBody>
      </p:sp>
      <p:sp>
        <p:nvSpPr>
          <p:cNvPr id="58" name="Text Box 7">
            <a:extLst>
              <a:ext uri="{FF2B5EF4-FFF2-40B4-BE49-F238E27FC236}">
                <a16:creationId xmlns:a16="http://schemas.microsoft.com/office/drawing/2014/main" id="{7F278D01-2FF9-5D16-370C-F0EBD602312D}"/>
              </a:ext>
            </a:extLst>
          </p:cNvPr>
          <p:cNvSpPr txBox="1">
            <a:spLocks noChangeArrowheads="1"/>
          </p:cNvSpPr>
          <p:nvPr/>
        </p:nvSpPr>
        <p:spPr bwMode="auto">
          <a:xfrm>
            <a:off x="295421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59" name="Text Box 8">
            <a:extLst>
              <a:ext uri="{FF2B5EF4-FFF2-40B4-BE49-F238E27FC236}">
                <a16:creationId xmlns:a16="http://schemas.microsoft.com/office/drawing/2014/main" id="{0ED21F46-A90D-6E65-AD78-076992518A4E}"/>
              </a:ext>
            </a:extLst>
          </p:cNvPr>
          <p:cNvSpPr txBox="1">
            <a:spLocks noChangeArrowheads="1"/>
          </p:cNvSpPr>
          <p:nvPr/>
        </p:nvSpPr>
        <p:spPr bwMode="auto">
          <a:xfrm>
            <a:off x="355429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23</a:t>
            </a:r>
            <a:endParaRPr lang="en-US" altLang="en-US" sz="2400" dirty="0">
              <a:latin typeface="Bookman Old Style" panose="02050604050505020204" pitchFamily="18" charset="0"/>
            </a:endParaRPr>
          </a:p>
        </p:txBody>
      </p:sp>
      <p:sp>
        <p:nvSpPr>
          <p:cNvPr id="60" name="Text Box 9">
            <a:extLst>
              <a:ext uri="{FF2B5EF4-FFF2-40B4-BE49-F238E27FC236}">
                <a16:creationId xmlns:a16="http://schemas.microsoft.com/office/drawing/2014/main" id="{273CBC16-D260-6A61-5EDE-FD5F2DEABBB5}"/>
              </a:ext>
            </a:extLst>
          </p:cNvPr>
          <p:cNvSpPr txBox="1">
            <a:spLocks noChangeArrowheads="1"/>
          </p:cNvSpPr>
          <p:nvPr/>
        </p:nvSpPr>
        <p:spPr bwMode="auto">
          <a:xfrm>
            <a:off x="415436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27</a:t>
            </a:r>
            <a:endParaRPr lang="en-US" altLang="en-US" sz="2400" dirty="0">
              <a:latin typeface="Bookman Old Style" panose="02050604050505020204" pitchFamily="18" charset="0"/>
            </a:endParaRPr>
          </a:p>
        </p:txBody>
      </p:sp>
      <p:sp>
        <p:nvSpPr>
          <p:cNvPr id="61" name="Text Box 10">
            <a:extLst>
              <a:ext uri="{FF2B5EF4-FFF2-40B4-BE49-F238E27FC236}">
                <a16:creationId xmlns:a16="http://schemas.microsoft.com/office/drawing/2014/main" id="{EE6778BE-013E-ABE1-F2E2-754D34C7B83C}"/>
              </a:ext>
            </a:extLst>
          </p:cNvPr>
          <p:cNvSpPr txBox="1">
            <a:spLocks noChangeArrowheads="1"/>
          </p:cNvSpPr>
          <p:nvPr/>
        </p:nvSpPr>
        <p:spPr bwMode="auto">
          <a:xfrm>
            <a:off x="475444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29</a:t>
            </a:r>
            <a:endParaRPr lang="en-US" altLang="en-US" sz="2400" dirty="0">
              <a:latin typeface="Bookman Old Style" panose="02050604050505020204" pitchFamily="18" charset="0"/>
            </a:endParaRPr>
          </a:p>
        </p:txBody>
      </p:sp>
      <p:sp>
        <p:nvSpPr>
          <p:cNvPr id="62" name="Text Box 11">
            <a:extLst>
              <a:ext uri="{FF2B5EF4-FFF2-40B4-BE49-F238E27FC236}">
                <a16:creationId xmlns:a16="http://schemas.microsoft.com/office/drawing/2014/main" id="{773D7FF2-EDD4-6A5F-942C-0E7FDB1E6814}"/>
              </a:ext>
            </a:extLst>
          </p:cNvPr>
          <p:cNvSpPr txBox="1">
            <a:spLocks noChangeArrowheads="1"/>
          </p:cNvSpPr>
          <p:nvPr/>
        </p:nvSpPr>
        <p:spPr bwMode="auto">
          <a:xfrm>
            <a:off x="5346271" y="6230299"/>
            <a:ext cx="652771" cy="461665"/>
          </a:xfrm>
          <a:prstGeom prst="rect">
            <a:avLst/>
          </a:prstGeom>
          <a:solidFill>
            <a:srgbClr val="5FFFD5"/>
          </a:solidFill>
          <a:ln w="57150">
            <a:solidFill>
              <a:srgbClr val="063DE8"/>
            </a:solidFill>
            <a:miter lim="800000"/>
            <a:headEnd/>
            <a:tailEnd/>
          </a:ln>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36</a:t>
            </a:r>
            <a:endParaRPr lang="en-US" altLang="en-US" sz="2400" dirty="0">
              <a:latin typeface="Bookman Old Style" panose="02050604050505020204" pitchFamily="18" charset="0"/>
            </a:endParaRPr>
          </a:p>
        </p:txBody>
      </p:sp>
      <p:sp>
        <p:nvSpPr>
          <p:cNvPr id="63" name="Text Box 12">
            <a:extLst>
              <a:ext uri="{FF2B5EF4-FFF2-40B4-BE49-F238E27FC236}">
                <a16:creationId xmlns:a16="http://schemas.microsoft.com/office/drawing/2014/main" id="{28B08B89-C8D5-D442-2772-37A5E6E1229C}"/>
              </a:ext>
            </a:extLst>
          </p:cNvPr>
          <p:cNvSpPr txBox="1">
            <a:spLocks noChangeArrowheads="1"/>
          </p:cNvSpPr>
          <p:nvPr/>
        </p:nvSpPr>
        <p:spPr bwMode="auto">
          <a:xfrm>
            <a:off x="595459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64" name="Text Box 13">
            <a:extLst>
              <a:ext uri="{FF2B5EF4-FFF2-40B4-BE49-F238E27FC236}">
                <a16:creationId xmlns:a16="http://schemas.microsoft.com/office/drawing/2014/main" id="{E3CB09B0-3601-382F-39F6-9CD5DC89DA49}"/>
              </a:ext>
            </a:extLst>
          </p:cNvPr>
          <p:cNvSpPr txBox="1">
            <a:spLocks noChangeArrowheads="1"/>
          </p:cNvSpPr>
          <p:nvPr/>
        </p:nvSpPr>
        <p:spPr bwMode="auto">
          <a:xfrm>
            <a:off x="655466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42</a:t>
            </a:r>
            <a:endParaRPr lang="en-US" altLang="en-US" sz="2400" dirty="0">
              <a:latin typeface="Bookman Old Style" panose="02050604050505020204" pitchFamily="18" charset="0"/>
            </a:endParaRPr>
          </a:p>
        </p:txBody>
      </p:sp>
      <p:sp>
        <p:nvSpPr>
          <p:cNvPr id="65" name="Line 22">
            <a:extLst>
              <a:ext uri="{FF2B5EF4-FFF2-40B4-BE49-F238E27FC236}">
                <a16:creationId xmlns:a16="http://schemas.microsoft.com/office/drawing/2014/main" id="{FDA55F08-A03A-E18F-CD26-69CF2077D943}"/>
              </a:ext>
            </a:extLst>
          </p:cNvPr>
          <p:cNvSpPr>
            <a:spLocks noChangeShapeType="1"/>
          </p:cNvSpPr>
          <p:nvPr/>
        </p:nvSpPr>
        <p:spPr bwMode="auto">
          <a:xfrm flipH="1" flipV="1">
            <a:off x="556468" y="5094081"/>
            <a:ext cx="1417524" cy="1136218"/>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22">
            <a:extLst>
              <a:ext uri="{FF2B5EF4-FFF2-40B4-BE49-F238E27FC236}">
                <a16:creationId xmlns:a16="http://schemas.microsoft.com/office/drawing/2014/main" id="{BDEC6D6C-D1DD-F30A-E7EF-38DD51F3C112}"/>
              </a:ext>
            </a:extLst>
          </p:cNvPr>
          <p:cNvSpPr>
            <a:spLocks noChangeShapeType="1"/>
          </p:cNvSpPr>
          <p:nvPr/>
        </p:nvSpPr>
        <p:spPr bwMode="auto">
          <a:xfrm flipH="1" flipV="1">
            <a:off x="1510924" y="5102518"/>
            <a:ext cx="1199876" cy="1120286"/>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22">
            <a:extLst>
              <a:ext uri="{FF2B5EF4-FFF2-40B4-BE49-F238E27FC236}">
                <a16:creationId xmlns:a16="http://schemas.microsoft.com/office/drawing/2014/main" id="{7CE085A8-0748-20E6-AD86-FBD10E9E2437}"/>
              </a:ext>
            </a:extLst>
          </p:cNvPr>
          <p:cNvSpPr>
            <a:spLocks noChangeShapeType="1"/>
          </p:cNvSpPr>
          <p:nvPr/>
        </p:nvSpPr>
        <p:spPr bwMode="auto">
          <a:xfrm flipH="1" flipV="1">
            <a:off x="2370237" y="4364426"/>
            <a:ext cx="894916" cy="1858377"/>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22">
            <a:extLst>
              <a:ext uri="{FF2B5EF4-FFF2-40B4-BE49-F238E27FC236}">
                <a16:creationId xmlns:a16="http://schemas.microsoft.com/office/drawing/2014/main" id="{432F6199-91CB-7DB2-565C-5E187B6DF427}"/>
              </a:ext>
            </a:extLst>
          </p:cNvPr>
          <p:cNvSpPr>
            <a:spLocks noChangeShapeType="1"/>
          </p:cNvSpPr>
          <p:nvPr/>
        </p:nvSpPr>
        <p:spPr bwMode="auto">
          <a:xfrm flipV="1">
            <a:off x="3856766" y="3104659"/>
            <a:ext cx="390502" cy="3118143"/>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22">
            <a:extLst>
              <a:ext uri="{FF2B5EF4-FFF2-40B4-BE49-F238E27FC236}">
                <a16:creationId xmlns:a16="http://schemas.microsoft.com/office/drawing/2014/main" id="{066BD99D-C438-D509-D8F9-8826B287C760}"/>
              </a:ext>
            </a:extLst>
          </p:cNvPr>
          <p:cNvSpPr>
            <a:spLocks noChangeShapeType="1"/>
          </p:cNvSpPr>
          <p:nvPr/>
        </p:nvSpPr>
        <p:spPr bwMode="auto">
          <a:xfrm flipV="1">
            <a:off x="4297263" y="6060472"/>
            <a:ext cx="98895" cy="186419"/>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22">
            <a:extLst>
              <a:ext uri="{FF2B5EF4-FFF2-40B4-BE49-F238E27FC236}">
                <a16:creationId xmlns:a16="http://schemas.microsoft.com/office/drawing/2014/main" id="{6C84A752-CBD5-3D3E-90CC-ADE292D0467C}"/>
              </a:ext>
            </a:extLst>
          </p:cNvPr>
          <p:cNvSpPr>
            <a:spLocks noChangeShapeType="1"/>
          </p:cNvSpPr>
          <p:nvPr/>
        </p:nvSpPr>
        <p:spPr bwMode="auto">
          <a:xfrm flipV="1">
            <a:off x="5059783" y="6068478"/>
            <a:ext cx="81275" cy="174724"/>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Line 22">
            <a:extLst>
              <a:ext uri="{FF2B5EF4-FFF2-40B4-BE49-F238E27FC236}">
                <a16:creationId xmlns:a16="http://schemas.microsoft.com/office/drawing/2014/main" id="{C1D81AC0-ACE9-C37D-B75F-C850FF5954F1}"/>
              </a:ext>
            </a:extLst>
          </p:cNvPr>
          <p:cNvSpPr>
            <a:spLocks noChangeShapeType="1"/>
          </p:cNvSpPr>
          <p:nvPr/>
        </p:nvSpPr>
        <p:spPr bwMode="auto">
          <a:xfrm flipV="1">
            <a:off x="5668519" y="5405943"/>
            <a:ext cx="485656" cy="885433"/>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2" name="Line 22">
            <a:extLst>
              <a:ext uri="{FF2B5EF4-FFF2-40B4-BE49-F238E27FC236}">
                <a16:creationId xmlns:a16="http://schemas.microsoft.com/office/drawing/2014/main" id="{F8DDAA02-AAC1-BADF-7F6B-32F0DA58A487}"/>
              </a:ext>
            </a:extLst>
          </p:cNvPr>
          <p:cNvSpPr>
            <a:spLocks noChangeShapeType="1"/>
          </p:cNvSpPr>
          <p:nvPr/>
        </p:nvSpPr>
        <p:spPr bwMode="auto">
          <a:xfrm flipV="1">
            <a:off x="6275919" y="4729330"/>
            <a:ext cx="478331" cy="1493472"/>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3" name="Line 22">
            <a:extLst>
              <a:ext uri="{FF2B5EF4-FFF2-40B4-BE49-F238E27FC236}">
                <a16:creationId xmlns:a16="http://schemas.microsoft.com/office/drawing/2014/main" id="{96A3EF0A-1558-A2DE-6E34-9646DBA13507}"/>
              </a:ext>
            </a:extLst>
          </p:cNvPr>
          <p:cNvSpPr>
            <a:spLocks noChangeShapeType="1"/>
          </p:cNvSpPr>
          <p:nvPr/>
        </p:nvSpPr>
        <p:spPr bwMode="auto">
          <a:xfrm flipV="1">
            <a:off x="6883319" y="3846871"/>
            <a:ext cx="1352867" cy="2400020"/>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49588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7BEB57-1D09-4AB2-8479-E2E543E34964}"/>
              </a:ext>
            </a:extLst>
          </p:cNvPr>
          <p:cNvSpPr txBox="1"/>
          <p:nvPr/>
        </p:nvSpPr>
        <p:spPr>
          <a:xfrm>
            <a:off x="1547664" y="2834935"/>
            <a:ext cx="5940660" cy="923330"/>
          </a:xfrm>
          <a:prstGeom prst="rect">
            <a:avLst/>
          </a:prstGeom>
          <a:noFill/>
        </p:spPr>
        <p:txBody>
          <a:bodyPr wrap="square" rtlCol="0">
            <a:spAutoFit/>
          </a:bodyPr>
          <a:lstStyle/>
          <a:p>
            <a:pPr algn="ctr"/>
            <a:r>
              <a:rPr lang="en-US" sz="2700" b="1" u="sng" dirty="0">
                <a:latin typeface="Cambria" panose="02040503050406030204" pitchFamily="18" charset="0"/>
                <a:ea typeface="Cambria" panose="02040503050406030204" pitchFamily="18" charset="0"/>
              </a:rPr>
              <a:t>Quick Sort Analysis</a:t>
            </a:r>
          </a:p>
          <a:p>
            <a:pPr algn="ctr"/>
            <a:r>
              <a:rPr lang="en-US" sz="2700" b="1" u="sng" dirty="0">
                <a:latin typeface="Cambria" panose="02040503050406030204" pitchFamily="18" charset="0"/>
                <a:ea typeface="Cambria" panose="02040503050406030204" pitchFamily="18" charset="0"/>
              </a:rPr>
              <a:t>Repeated substitution Method</a:t>
            </a:r>
          </a:p>
        </p:txBody>
      </p:sp>
    </p:spTree>
    <p:extLst>
      <p:ext uri="{BB962C8B-B14F-4D97-AF65-F5344CB8AC3E}">
        <p14:creationId xmlns:p14="http://schemas.microsoft.com/office/powerpoint/2010/main" val="1398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B4617BE4-D12B-4C13-9E08-747DFFA05A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0844DA0-8B05-4B43-A524-37DFF05BEAB4}" type="slidenum">
              <a:rPr lang="en-US" altLang="en-US"/>
              <a:pPr/>
              <a:t>33</a:t>
            </a:fld>
            <a:endParaRPr lang="en-US" altLang="en-US"/>
          </a:p>
        </p:txBody>
      </p:sp>
      <p:sp>
        <p:nvSpPr>
          <p:cNvPr id="22531" name="Rectangle 2">
            <a:extLst>
              <a:ext uri="{FF2B5EF4-FFF2-40B4-BE49-F238E27FC236}">
                <a16:creationId xmlns:a16="http://schemas.microsoft.com/office/drawing/2014/main" id="{4505C82F-11EE-4F79-8DF1-B4BEB71AD359}"/>
              </a:ext>
            </a:extLst>
          </p:cNvPr>
          <p:cNvSpPr>
            <a:spLocks noGrp="1" noChangeArrowheads="1"/>
          </p:cNvSpPr>
          <p:nvPr>
            <p:ph type="title"/>
          </p:nvPr>
        </p:nvSpPr>
        <p:spPr/>
        <p:txBody>
          <a:bodyPr/>
          <a:lstStyle/>
          <a:p>
            <a:pPr algn="l" eaLnBrk="1" hangingPunct="1"/>
            <a:r>
              <a:rPr lang="en-US" altLang="en-US" sz="4000" dirty="0"/>
              <a:t>Quicksort</a:t>
            </a:r>
            <a:r>
              <a:rPr lang="en-US" altLang="en-US" sz="3200" dirty="0"/>
              <a:t>:</a:t>
            </a:r>
            <a:r>
              <a:rPr lang="en-US" altLang="en-US" dirty="0"/>
              <a:t> A</a:t>
            </a:r>
            <a:r>
              <a:rPr lang="en-US" altLang="en-US" sz="4000" dirty="0"/>
              <a:t>nalysis</a:t>
            </a:r>
          </a:p>
        </p:txBody>
      </p:sp>
      <p:sp>
        <p:nvSpPr>
          <p:cNvPr id="22532" name="Rectangle 3">
            <a:extLst>
              <a:ext uri="{FF2B5EF4-FFF2-40B4-BE49-F238E27FC236}">
                <a16:creationId xmlns:a16="http://schemas.microsoft.com/office/drawing/2014/main" id="{1B185F95-76FA-4E18-81E3-1D8152C77655}"/>
              </a:ext>
            </a:extLst>
          </p:cNvPr>
          <p:cNvSpPr>
            <a:spLocks noGrp="1" noChangeArrowheads="1"/>
          </p:cNvSpPr>
          <p:nvPr>
            <p:ph type="body" idx="1"/>
          </p:nvPr>
        </p:nvSpPr>
        <p:spPr>
          <a:xfrm>
            <a:off x="685006" y="2107974"/>
            <a:ext cx="7772400" cy="3607026"/>
          </a:xfrm>
        </p:spPr>
        <p:txBody>
          <a:bodyPr/>
          <a:lstStyle/>
          <a:p>
            <a:pPr eaLnBrk="1" hangingPunct="1"/>
            <a:r>
              <a:rPr lang="en-US" altLang="en-US" dirty="0"/>
              <a:t>Running time: depends on selection of pivot</a:t>
            </a:r>
          </a:p>
          <a:p>
            <a:pPr eaLnBrk="1" hangingPunct="1"/>
            <a:r>
              <a:rPr lang="en-US" altLang="en-US" dirty="0"/>
              <a:t>Best case (array partitioned in half every time)</a:t>
            </a:r>
          </a:p>
          <a:p>
            <a:pPr lvl="1" eaLnBrk="1" hangingPunct="1"/>
            <a:r>
              <a:rPr lang="en-US" altLang="en-US" dirty="0"/>
              <a:t>O(n </a:t>
            </a:r>
            <a:r>
              <a:rPr lang="en-US" altLang="en-US" i="1" dirty="0"/>
              <a:t>log </a:t>
            </a:r>
            <a:r>
              <a:rPr lang="en-US" altLang="en-US" dirty="0"/>
              <a:t>n)</a:t>
            </a:r>
          </a:p>
        </p:txBody>
      </p:sp>
    </p:spTree>
    <p:extLst>
      <p:ext uri="{BB962C8B-B14F-4D97-AF65-F5344CB8AC3E}">
        <p14:creationId xmlns:p14="http://schemas.microsoft.com/office/powerpoint/2010/main" val="3116284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7">
            <a:extLst>
              <a:ext uri="{FF2B5EF4-FFF2-40B4-BE49-F238E27FC236}">
                <a16:creationId xmlns:a16="http://schemas.microsoft.com/office/drawing/2014/main" id="{C8C092BC-C075-4F62-B1A1-CABBD5ADDF90}"/>
              </a:ext>
            </a:extLst>
          </p:cNvPr>
          <p:cNvGraphicFramePr>
            <a:graphicFrameLocks noGrp="1"/>
          </p:cNvGraphicFramePr>
          <p:nvPr>
            <p:extLst>
              <p:ext uri="{D42A27DB-BD31-4B8C-83A1-F6EECF244321}">
                <p14:modId xmlns:p14="http://schemas.microsoft.com/office/powerpoint/2010/main" val="2744380771"/>
              </p:ext>
            </p:extLst>
          </p:nvPr>
        </p:nvGraphicFramePr>
        <p:xfrm>
          <a:off x="536713" y="1272209"/>
          <a:ext cx="7364896" cy="4762500"/>
        </p:xfrm>
        <a:graphic>
          <a:graphicData uri="http://schemas.openxmlformats.org/drawingml/2006/table">
            <a:tbl>
              <a:tblPr firstRow="1" bandRow="1">
                <a:tableStyleId>{F5AB1C69-6EDB-4FF4-983F-18BD219EF322}</a:tableStyleId>
              </a:tblPr>
              <a:tblGrid>
                <a:gridCol w="5060020">
                  <a:extLst>
                    <a:ext uri="{9D8B030D-6E8A-4147-A177-3AD203B41FA5}">
                      <a16:colId xmlns:a16="http://schemas.microsoft.com/office/drawing/2014/main" val="4199788103"/>
                    </a:ext>
                  </a:extLst>
                </a:gridCol>
                <a:gridCol w="2304876">
                  <a:extLst>
                    <a:ext uri="{9D8B030D-6E8A-4147-A177-3AD203B41FA5}">
                      <a16:colId xmlns:a16="http://schemas.microsoft.com/office/drawing/2014/main" val="2987065177"/>
                    </a:ext>
                  </a:extLst>
                </a:gridCol>
              </a:tblGrid>
              <a:tr h="4317474">
                <a:tc>
                  <a:txBody>
                    <a:bodyPr/>
                    <a:lstStyle/>
                    <a:p>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partition</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high</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pivot =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    </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high</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while</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&lt;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p>
                    <a:p>
                      <a:r>
                        <a:rPr lang="en-US" sz="1400" b="1" dirty="0">
                          <a:solidFill>
                            <a:srgbClr val="008000"/>
                          </a:solidFill>
                          <a:effectLst/>
                          <a:latin typeface="Consolas" panose="020B0609020204030204" pitchFamily="49" charset="0"/>
                        </a:rPr>
                        <a:t>            /* Move left while item &lt; pivot */</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while</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&lt;=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a:t>
                      </a:r>
                    </a:p>
                    <a:p>
                      <a:r>
                        <a:rPr lang="en-US" sz="1400" b="1" dirty="0">
                          <a:solidFill>
                            <a:srgbClr val="008000"/>
                          </a:solidFill>
                          <a:effectLst/>
                          <a:latin typeface="Consolas" panose="020B0609020204030204" pitchFamily="49" charset="0"/>
                        </a:rPr>
                        <a:t>            /* Move right while item &gt; pivot */</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while</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&gt;=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if</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&lt;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SWAP</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a[left]</a:t>
                      </a:r>
                      <a:r>
                        <a:rPr lang="en-US" sz="1400" b="1" dirty="0">
                          <a:solidFill>
                            <a:srgbClr val="000000"/>
                          </a:solidFill>
                          <a:effectLst/>
                          <a:latin typeface="Consolas" panose="020B0609020204030204" pitchFamily="49" charset="0"/>
                        </a:rPr>
                        <a:t>,</a:t>
                      </a:r>
                      <a:r>
                        <a:rPr lang="en-US" sz="1400" b="1" kern="1200" dirty="0">
                          <a:solidFill>
                            <a:srgbClr val="001080"/>
                          </a:solidFill>
                          <a:effectLst/>
                          <a:latin typeface="Consolas" panose="020B0609020204030204" pitchFamily="49" charset="0"/>
                          <a:ea typeface="+mn-ea"/>
                          <a:cs typeface="+mn-cs"/>
                        </a:rPr>
                        <a:t>a[r</a:t>
                      </a:r>
                      <a:r>
                        <a:rPr lang="en-US" sz="1400" b="1" dirty="0">
                          <a:solidFill>
                            <a:srgbClr val="001080"/>
                          </a:solidFill>
                          <a:effectLst/>
                          <a:latin typeface="Consolas" panose="020B0609020204030204" pitchFamily="49" charset="0"/>
                        </a:rPr>
                        <a:t>ig</a:t>
                      </a:r>
                      <a:r>
                        <a:rPr lang="en-US" sz="1400" b="1" kern="1200" dirty="0">
                          <a:solidFill>
                            <a:srgbClr val="001080"/>
                          </a:solidFill>
                          <a:effectLst/>
                          <a:latin typeface="Consolas" panose="020B0609020204030204" pitchFamily="49" charset="0"/>
                          <a:ea typeface="+mn-ea"/>
                          <a:cs typeface="+mn-cs"/>
                        </a:rPr>
                        <a:t>h</a:t>
                      </a:r>
                      <a:r>
                        <a:rPr lang="en-US" sz="1400" b="1" dirty="0">
                          <a:solidFill>
                            <a:srgbClr val="001080"/>
                          </a:solidFill>
                          <a:effectLst/>
                          <a:latin typeface="Consolas" panose="020B0609020204030204" pitchFamily="49" charset="0"/>
                        </a:rPr>
                        <a:t>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p>
                    <a:p>
                      <a:r>
                        <a:rPr lang="en-US" sz="1400" b="1" dirty="0">
                          <a:solidFill>
                            <a:srgbClr val="008000"/>
                          </a:solidFill>
                          <a:effectLst/>
                          <a:latin typeface="Consolas" panose="020B0609020204030204" pitchFamily="49" charset="0"/>
                        </a:rPr>
                        <a:t>    /* Right is final position for the pivot */</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return</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dirty="0">
                        <a:solidFill>
                          <a:schemeClr val="tx1"/>
                        </a:solidFill>
                        <a:latin typeface="Consolas" panose="020B0609020204030204" pitchFamily="49" charset="0"/>
                      </a:endParaRPr>
                    </a:p>
                    <a:p>
                      <a:endParaRPr lang="en-US" sz="2000" dirty="0">
                        <a:solidFill>
                          <a:schemeClr val="tx1"/>
                        </a:solidFill>
                        <a:latin typeface="Consolas" panose="020B0609020204030204" pitchFamily="49" charset="0"/>
                      </a:endParaRPr>
                    </a:p>
                    <a:p>
                      <a:pPr algn="ctr"/>
                      <a:r>
                        <a:rPr lang="en-US" sz="2000" dirty="0">
                          <a:solidFill>
                            <a:schemeClr val="tx1"/>
                          </a:solidFill>
                          <a:latin typeface="Consolas" panose="020B0609020204030204" pitchFamily="49" charset="0"/>
                        </a:rPr>
                        <a:t>C1</a:t>
                      </a:r>
                    </a:p>
                    <a:p>
                      <a:pPr algn="ctr"/>
                      <a:endParaRPr lang="en-US" sz="2000" dirty="0">
                        <a:solidFill>
                          <a:schemeClr val="tx1"/>
                        </a:solidFill>
                        <a:latin typeface="Consolas" panose="020B0609020204030204" pitchFamily="49" charset="0"/>
                      </a:endParaRPr>
                    </a:p>
                    <a:p>
                      <a:pPr algn="ctr"/>
                      <a:endParaRPr lang="en-US" sz="2000" dirty="0">
                        <a:solidFill>
                          <a:schemeClr val="tx1"/>
                        </a:solidFill>
                        <a:latin typeface="Consolas" panose="020B0609020204030204" pitchFamily="49" charset="0"/>
                      </a:endParaRPr>
                    </a:p>
                    <a:p>
                      <a:pPr algn="ctr"/>
                      <a:endParaRPr lang="en-US" sz="2000" dirty="0">
                        <a:solidFill>
                          <a:schemeClr val="tx1"/>
                        </a:solidFill>
                        <a:latin typeface="Consolas" panose="020B0609020204030204" pitchFamily="49" charset="0"/>
                      </a:endParaRPr>
                    </a:p>
                    <a:p>
                      <a:pPr algn="ctr"/>
                      <a:r>
                        <a:rPr lang="en-US" sz="2000" dirty="0">
                          <a:solidFill>
                            <a:schemeClr val="tx1"/>
                          </a:solidFill>
                          <a:latin typeface="Consolas" panose="020B0609020204030204" pitchFamily="49" charset="0"/>
                        </a:rPr>
                        <a:t>C2*(n/2)</a:t>
                      </a:r>
                    </a:p>
                    <a:p>
                      <a:pPr algn="ctr"/>
                      <a:endParaRPr lang="en-US" sz="2000" dirty="0">
                        <a:solidFill>
                          <a:schemeClr val="tx1"/>
                        </a:solidFill>
                        <a:latin typeface="Consolas" panose="020B06090202040302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Consolas" panose="020B0609020204030204" pitchFamily="49" charset="0"/>
                        </a:rPr>
                        <a:t>C2*(n/2)</a:t>
                      </a:r>
                    </a:p>
                    <a:p>
                      <a:pPr algn="ctr"/>
                      <a:endParaRPr lang="en-US" sz="2000" dirty="0">
                        <a:solidFill>
                          <a:schemeClr val="tx1"/>
                        </a:solidFill>
                        <a:latin typeface="Consolas" panose="020B0609020204030204" pitchFamily="49" charset="0"/>
                      </a:endParaRPr>
                    </a:p>
                    <a:p>
                      <a:pPr algn="ctr"/>
                      <a:r>
                        <a:rPr lang="en-US" sz="2000" dirty="0">
                          <a:solidFill>
                            <a:schemeClr val="tx1"/>
                          </a:solidFill>
                          <a:latin typeface="Consolas" panose="020B0609020204030204" pitchFamily="49" charset="0"/>
                        </a:rPr>
                        <a:t>C2</a:t>
                      </a:r>
                    </a:p>
                    <a:p>
                      <a:pPr algn="ctr"/>
                      <a:endParaRPr lang="en-US" sz="2000" dirty="0">
                        <a:solidFill>
                          <a:schemeClr val="tx1"/>
                        </a:solidFill>
                        <a:latin typeface="Consolas" panose="020B0609020204030204" pitchFamily="49" charset="0"/>
                      </a:endParaRPr>
                    </a:p>
                    <a:p>
                      <a:pPr algn="ctr"/>
                      <a:endParaRPr lang="en-US" sz="2000" dirty="0">
                        <a:solidFill>
                          <a:schemeClr val="tx1"/>
                        </a:solidFill>
                        <a:latin typeface="Consolas" panose="020B0609020204030204" pitchFamily="49" charset="0"/>
                      </a:endParaRPr>
                    </a:p>
                    <a:p>
                      <a:pPr algn="ctr"/>
                      <a:r>
                        <a:rPr lang="en-US" sz="2000" dirty="0">
                          <a:solidFill>
                            <a:schemeClr val="tx1"/>
                          </a:solidFill>
                          <a:latin typeface="Consolas" panose="020B0609020204030204" pitchFamily="49" charset="0"/>
                        </a:rPr>
                        <a:t>C4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0989"/>
                  </a:ext>
                </a:extLst>
              </a:tr>
            </a:tbl>
          </a:graphicData>
        </a:graphic>
      </p:graphicFrame>
      <p:sp>
        <p:nvSpPr>
          <p:cNvPr id="3" name="TextBox 2">
            <a:extLst>
              <a:ext uri="{FF2B5EF4-FFF2-40B4-BE49-F238E27FC236}">
                <a16:creationId xmlns:a16="http://schemas.microsoft.com/office/drawing/2014/main" id="{CE5987EA-4189-9251-826E-BB70063F9B6C}"/>
              </a:ext>
            </a:extLst>
          </p:cNvPr>
          <p:cNvSpPr txBox="1"/>
          <p:nvPr/>
        </p:nvSpPr>
        <p:spPr>
          <a:xfrm>
            <a:off x="2129458" y="6120921"/>
            <a:ext cx="4885083" cy="400110"/>
          </a:xfrm>
          <a:prstGeom prst="rect">
            <a:avLst/>
          </a:prstGeom>
          <a:noFill/>
        </p:spPr>
        <p:txBody>
          <a:bodyPr wrap="square" rtlCol="0">
            <a:spAutoFit/>
          </a:bodyPr>
          <a:lstStyle/>
          <a:p>
            <a:r>
              <a:rPr lang="en-US" sz="2000" b="1" dirty="0"/>
              <a:t>Total: C1 + C2(n/2)+ C2(n/2)+C2+C4 = </a:t>
            </a:r>
            <a:r>
              <a:rPr lang="en-US" sz="2000" b="1" dirty="0">
                <a:highlight>
                  <a:srgbClr val="FFFF00"/>
                </a:highlight>
              </a:rPr>
              <a:t>C2*n</a:t>
            </a:r>
          </a:p>
        </p:txBody>
      </p:sp>
    </p:spTree>
    <p:extLst>
      <p:ext uri="{BB962C8B-B14F-4D97-AF65-F5344CB8AC3E}">
        <p14:creationId xmlns:p14="http://schemas.microsoft.com/office/powerpoint/2010/main" val="1434935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7">
            <a:extLst>
              <a:ext uri="{FF2B5EF4-FFF2-40B4-BE49-F238E27FC236}">
                <a16:creationId xmlns:a16="http://schemas.microsoft.com/office/drawing/2014/main" id="{C8C092BC-C075-4F62-B1A1-CABBD5ADDF90}"/>
              </a:ext>
            </a:extLst>
          </p:cNvPr>
          <p:cNvGraphicFramePr>
            <a:graphicFrameLocks noGrp="1"/>
          </p:cNvGraphicFramePr>
          <p:nvPr>
            <p:extLst>
              <p:ext uri="{D42A27DB-BD31-4B8C-83A1-F6EECF244321}">
                <p14:modId xmlns:p14="http://schemas.microsoft.com/office/powerpoint/2010/main" val="168292704"/>
              </p:ext>
            </p:extLst>
          </p:nvPr>
        </p:nvGraphicFramePr>
        <p:xfrm>
          <a:off x="342900" y="1360340"/>
          <a:ext cx="8458200" cy="4519618"/>
        </p:xfrm>
        <a:graphic>
          <a:graphicData uri="http://schemas.openxmlformats.org/drawingml/2006/table">
            <a:tbl>
              <a:tblPr firstRow="1" bandRow="1">
                <a:tableStyleId>{F5AB1C69-6EDB-4FF4-983F-18BD219EF322}</a:tableStyleId>
              </a:tblPr>
              <a:tblGrid>
                <a:gridCol w="5887571">
                  <a:extLst>
                    <a:ext uri="{9D8B030D-6E8A-4147-A177-3AD203B41FA5}">
                      <a16:colId xmlns:a16="http://schemas.microsoft.com/office/drawing/2014/main" val="4199788103"/>
                    </a:ext>
                  </a:extLst>
                </a:gridCol>
                <a:gridCol w="2570629">
                  <a:extLst>
                    <a:ext uri="{9D8B030D-6E8A-4147-A177-3AD203B41FA5}">
                      <a16:colId xmlns:a16="http://schemas.microsoft.com/office/drawing/2014/main" val="2987065177"/>
                    </a:ext>
                  </a:extLst>
                </a:gridCol>
              </a:tblGrid>
              <a:tr h="770739">
                <a:tc>
                  <a:txBody>
                    <a:bodyPr/>
                    <a:lstStyle/>
                    <a:p>
                      <a:r>
                        <a:rPr lang="en-US" sz="4000" b="1" dirty="0">
                          <a:solidFill>
                            <a:srgbClr val="000000"/>
                          </a:solidFill>
                          <a:effectLst/>
                          <a:latin typeface="Consolas" panose="020B0609020204030204" pitchFamily="49" charset="0"/>
                        </a:rPr>
                        <a:t>	Best Case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alt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T(n), to sort n elements</a:t>
                      </a:r>
                      <a:endParaRPr lang="en-US" sz="2400" b="1"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989"/>
                  </a:ext>
                </a:extLst>
              </a:tr>
              <a:tr h="1821928">
                <a:tc>
                  <a:txBody>
                    <a:bodyPr/>
                    <a:lstStyle/>
                    <a:p>
                      <a:r>
                        <a:rPr lang="en-US" sz="1800" b="0" dirty="0">
                          <a:solidFill>
                            <a:srgbClr val="000000"/>
                          </a:solidFill>
                          <a:effectLst/>
                          <a:latin typeface="Consolas" panose="020B0609020204030204" pitchFamily="49" charset="0"/>
                        </a:rPr>
                        <a:t>void quicksort( void *a, int low, int high )</a:t>
                      </a:r>
                    </a:p>
                    <a:p>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int pivot;</a:t>
                      </a:r>
                    </a:p>
                    <a:p>
                      <a:r>
                        <a:rPr lang="en-US" sz="1800" b="0" dirty="0">
                          <a:solidFill>
                            <a:srgbClr val="000000"/>
                          </a:solidFill>
                          <a:effectLst/>
                          <a:latin typeface="Consolas" panose="020B0609020204030204" pitchFamily="49" charset="0"/>
                        </a:rPr>
                        <a:t>   	/* Termination condition! */</a:t>
                      </a:r>
                    </a:p>
                    <a:p>
                      <a:r>
                        <a:rPr lang="en-US" sz="1800" b="0" dirty="0">
                          <a:solidFill>
                            <a:srgbClr val="000000"/>
                          </a:solidFill>
                          <a:effectLst/>
                          <a:latin typeface="Consolas" panose="020B0609020204030204" pitchFamily="49" charset="0"/>
                        </a:rPr>
                        <a:t>   	if ( high &gt; low )</a:t>
                      </a:r>
                    </a:p>
                    <a:p>
                      <a:r>
                        <a:rPr lang="en-US" sz="1800" b="0" dirty="0">
                          <a:solidFill>
                            <a:srgbClr val="000000"/>
                          </a:solidFill>
                          <a:effectLst/>
                          <a:latin typeface="Consolas" panose="020B0609020204030204" pitchFamily="49" charset="0"/>
                        </a:rPr>
                        <a:t>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C1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96340"/>
                  </a:ext>
                </a:extLst>
              </a:tr>
              <a:tr h="594570">
                <a:tc>
                  <a:txBody>
                    <a:bodyPr/>
                    <a:lstStyle/>
                    <a:p>
                      <a:r>
                        <a:rPr lang="en-US" sz="1800" b="0" dirty="0">
                          <a:solidFill>
                            <a:srgbClr val="000000"/>
                          </a:solidFill>
                          <a:effectLst/>
                          <a:latin typeface="Consolas" panose="020B0609020204030204" pitchFamily="49" charset="0"/>
                        </a:rPr>
                        <a:t>         pivot = partition( a, low, high );</a:t>
                      </a:r>
                      <a:endParaRPr 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highlight>
                            <a:srgbClr val="FFFF00"/>
                          </a:highlight>
                          <a:latin typeface="Consolas" panose="020B0609020204030204" pitchFamily="49" charset="0"/>
                        </a:rPr>
                        <a:t>C2 * 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553150"/>
                  </a:ext>
                </a:extLst>
              </a:tr>
              <a:tr h="330317">
                <a:tc>
                  <a:txBody>
                    <a:bodyPr/>
                    <a:lstStyle/>
                    <a:p>
                      <a:r>
                        <a:rPr lang="en-US" sz="1800" b="0" dirty="0">
                          <a:solidFill>
                            <a:srgbClr val="000000"/>
                          </a:solidFill>
                          <a:effectLst/>
                          <a:latin typeface="Consolas" panose="020B0609020204030204" pitchFamily="49" charset="0"/>
                        </a:rPr>
                        <a:t> 	quicksort( a, low, pivot-1 );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T(n/2)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732706"/>
                  </a:ext>
                </a:extLst>
              </a:tr>
              <a:tr h="3303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Consolas" panose="020B0609020204030204" pitchFamily="49" charset="0"/>
                        </a:rPr>
                        <a:t>	quicksort( a, pivot+1, high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T(n/2)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8752364"/>
                  </a:ext>
                </a:extLst>
              </a:tr>
              <a:tr h="594570">
                <a:tc>
                  <a:txBody>
                    <a:bodyPr/>
                    <a:lstStyle/>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709240"/>
                  </a:ext>
                </a:extLst>
              </a:tr>
            </a:tbl>
          </a:graphicData>
        </a:graphic>
      </p:graphicFrame>
      <p:sp>
        <p:nvSpPr>
          <p:cNvPr id="41" name="TextBox 40">
            <a:extLst>
              <a:ext uri="{FF2B5EF4-FFF2-40B4-BE49-F238E27FC236}">
                <a16:creationId xmlns:a16="http://schemas.microsoft.com/office/drawing/2014/main" id="{8D82424F-CE63-4C58-8E67-4357FECAFDC1}"/>
              </a:ext>
            </a:extLst>
          </p:cNvPr>
          <p:cNvSpPr txBox="1"/>
          <p:nvPr/>
        </p:nvSpPr>
        <p:spPr>
          <a:xfrm>
            <a:off x="1393372" y="5891450"/>
            <a:ext cx="6615354" cy="733406"/>
          </a:xfrm>
          <a:prstGeom prst="rect">
            <a:avLst/>
          </a:prstGeom>
          <a:noFill/>
        </p:spPr>
        <p:txBody>
          <a:bodyPr wrap="square">
            <a:spAutoFit/>
          </a:bodyPr>
          <a:lstStyle/>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So, T(n) = 	</a:t>
            </a:r>
            <a:r>
              <a:rPr lang="en-US" altLang="en-US" i="1" dirty="0">
                <a:solidFill>
                  <a:srgbClr val="000000"/>
                </a:solidFill>
                <a:latin typeface="Consolas" panose="020B0609020204030204" pitchFamily="49" charset="0"/>
                <a:ea typeface="Cambria" panose="02040503050406030204" pitchFamily="18" charset="0"/>
                <a:sym typeface="Symbol" panose="05050102010706020507" pitchFamily="18" charset="2"/>
              </a:rPr>
              <a:t>O</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(1) when n = 1, and 	             	</a:t>
            </a:r>
            <a:r>
              <a:rPr lang="en-US" altLang="en-US" dirty="0">
                <a:solidFill>
                  <a:srgbClr val="000000"/>
                </a:solidFill>
                <a:highlight>
                  <a:srgbClr val="FFFF00"/>
                </a:highlight>
                <a:latin typeface="Consolas" panose="020B0609020204030204" pitchFamily="49" charset="0"/>
                <a:ea typeface="Cambria" panose="02040503050406030204" pitchFamily="18" charset="0"/>
              </a:rPr>
              <a:t>2T(n/2) + C2 * n + C1 </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when n &gt; 1</a:t>
            </a:r>
          </a:p>
        </p:txBody>
      </p:sp>
    </p:spTree>
    <p:extLst>
      <p:ext uri="{BB962C8B-B14F-4D97-AF65-F5344CB8AC3E}">
        <p14:creationId xmlns:p14="http://schemas.microsoft.com/office/powerpoint/2010/main" val="1694933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91A3774-9A36-4C0A-ADCC-105B2835AD0C}"/>
                  </a:ext>
                </a:extLst>
              </p:cNvPr>
              <p:cNvSpPr txBox="1"/>
              <p:nvPr/>
            </p:nvSpPr>
            <p:spPr>
              <a:xfrm>
                <a:off x="609600" y="881742"/>
                <a:ext cx="8382000" cy="6040821"/>
              </a:xfrm>
              <a:prstGeom prst="rect">
                <a:avLst/>
              </a:prstGeom>
              <a:noFill/>
            </p:spPr>
            <p:txBody>
              <a:bodyPr wrap="square">
                <a:spAutoFit/>
              </a:bodyPr>
              <a:lstStyle/>
              <a:p>
                <a:pPr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rPr>
                  <a:t>So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e>
                    </m:d>
                    <m:r>
                      <a:rPr lang="en-US" altLang="en-US" sz="2400" i="1" dirty="0">
                        <a:solidFill>
                          <a:srgbClr val="000000"/>
                        </a:solidFill>
                        <a:latin typeface="Cambria Math" panose="02040503050406030204" pitchFamily="18" charset="0"/>
                        <a:ea typeface="Cambria" panose="02040503050406030204" pitchFamily="18" charset="0"/>
                      </a:rPr>
                      <m:t>= 2</m:t>
                    </m:r>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f>
                          <m:fPr>
                            <m:ctrlPr>
                              <a:rPr lang="en-US" altLang="en-US" sz="2400" i="1" dirty="0">
                                <a:solidFill>
                                  <a:srgbClr val="000000"/>
                                </a:solidFill>
                                <a:latin typeface="Cambria Math" panose="02040503050406030204" pitchFamily="18" charset="0"/>
                                <a:ea typeface="Cambria" panose="02040503050406030204" pitchFamily="18" charset="0"/>
                              </a:rPr>
                            </m:ctrlPr>
                          </m:fPr>
                          <m:num>
                            <m:r>
                              <a:rPr lang="en-US" altLang="en-US" sz="2400" i="1" dirty="0">
                                <a:solidFill>
                                  <a:srgbClr val="000000"/>
                                </a:solidFill>
                                <a:latin typeface="Cambria Math" panose="02040503050406030204" pitchFamily="18" charset="0"/>
                                <a:ea typeface="Cambria" panose="02040503050406030204" pitchFamily="18" charset="0"/>
                              </a:rPr>
                              <m:t>𝑛</m:t>
                            </m:r>
                          </m:num>
                          <m:den>
                            <m:r>
                              <a:rPr lang="en-US" altLang="en-US" sz="2400" i="1" dirty="0">
                                <a:solidFill>
                                  <a:srgbClr val="000000"/>
                                </a:solidFill>
                                <a:latin typeface="Cambria Math" panose="02040503050406030204" pitchFamily="18" charset="0"/>
                                <a:ea typeface="Cambria" panose="02040503050406030204" pitchFamily="18" charset="0"/>
                              </a:rPr>
                              <m:t>2</m:t>
                            </m:r>
                          </m:den>
                        </m:f>
                      </m:e>
                    </m:d>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𝐶</m:t>
                    </m:r>
                    <m:r>
                      <a:rPr lang="en-US" altLang="en-US" sz="2400" b="0" i="1" dirty="0" smtClean="0">
                        <a:solidFill>
                          <a:srgbClr val="000000"/>
                        </a:solidFill>
                        <a:latin typeface="Cambria Math" panose="02040503050406030204" pitchFamily="18" charset="0"/>
                        <a:ea typeface="Cambria" panose="02040503050406030204" pitchFamily="18" charset="0"/>
                      </a:rPr>
                      <m:t>2∗</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𝐶</m:t>
                    </m:r>
                    <m:r>
                      <a:rPr lang="en-US" altLang="en-US" sz="2400" b="0" i="1" dirty="0" smtClean="0">
                        <a:solidFill>
                          <a:srgbClr val="000000"/>
                        </a:solidFill>
                        <a:latin typeface="Cambria Math" panose="02040503050406030204" pitchFamily="18" charset="0"/>
                        <a:ea typeface="Cambria" panose="02040503050406030204" pitchFamily="18" charset="0"/>
                      </a:rPr>
                      <m:t>1</m:t>
                    </m:r>
                  </m:oMath>
                </a14:m>
                <a:endParaRPr lang="en-US" altLang="en-US" sz="2400" i="1"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a14:m>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 =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a14:m>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 </a:t>
                </a:r>
                <a:r>
                  <a:rPr lang="en-US" altLang="en-US" sz="2400" dirty="0">
                    <a:solidFill>
                      <a:srgbClr val="000000"/>
                    </a:solidFill>
                    <a:highlight>
                      <a:srgbClr val="FFFF00"/>
                    </a:highlight>
                    <a:latin typeface="Consolas" panose="020B0609020204030204" pitchFamily="49" charset="0"/>
                    <a:ea typeface="Cambria" panose="02040503050406030204" pitchFamily="18" charset="0"/>
                    <a:sym typeface="Symbol" panose="05050102010706020507" pitchFamily="18" charset="2"/>
                  </a:rPr>
                  <a:t>(same as merge sort!!)</a:t>
                </a:r>
              </a:p>
              <a:p>
                <a:pPr defTabSz="4754166">
                  <a:lnSpc>
                    <a:spcPct val="120000"/>
                  </a:lnSpc>
                  <a:tabLst>
                    <a:tab pos="1585913" algn="l"/>
                    <a:tab pos="3082529" algn="l"/>
                  </a:tabLst>
                  <a:defRPr/>
                </a:pPr>
                <a:endParaRPr lang="en-US" altLang="en-US" sz="2400" b="1" i="1" u="sng" dirty="0">
                  <a:solidFill>
                    <a:srgbClr val="000000"/>
                  </a:solidFill>
                  <a:latin typeface="Cambria Math"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b="1" i="1" u="sng"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𝑻𝒊𝒎𝒆</m:t>
                      </m:r>
                      <m:r>
                        <a:rPr lang="en-US" altLang="en-US" sz="2400" b="1" i="1" u="sng"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b="1" i="1" u="sng"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𝒄𝒐𝒎𝒑𝒍𝒆𝒙𝒊𝒕𝒚</m:t>
                      </m:r>
                      <m:r>
                        <a:rPr lang="en-US" altLang="en-US" sz="2400" b="1" i="1" u="sng"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 </m:t>
                      </m:r>
                    </m:oMath>
                  </m:oMathPara>
                </a14:m>
                <a:endParaRPr lang="en-US" altLang="en-US" sz="2400" b="1" u="sng"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m:rPr>
                          <m:nor/>
                        </m:rPr>
                        <a:rPr lang="en-US" sz="2400" dirty="0">
                          <a:latin typeface="Symbol" pitchFamily="18" charset="2"/>
                        </a:rPr>
                        <m:t>W</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𝑙𝑜𝑔𝑛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r>
                  <a:rPr lang="en-US" altLang="en-US" sz="2400" b="1" u="sng" dirty="0">
                    <a:solidFill>
                      <a:srgbClr val="000000"/>
                    </a:solidFill>
                    <a:latin typeface="Cambria" panose="02040503050406030204" pitchFamily="18" charset="0"/>
                    <a:ea typeface="Cambria" panose="02040503050406030204" pitchFamily="18" charset="0"/>
                    <a:sym typeface="Symbol" panose="05050102010706020507" pitchFamily="18" charset="2"/>
                  </a:rPr>
                  <a:t>Class Work:</a:t>
                </a:r>
              </a:p>
              <a:p>
                <a:pPr defTabSz="4754166">
                  <a:lnSpc>
                    <a:spcPct val="120000"/>
                  </a:lnSpc>
                  <a:tabLst>
                    <a:tab pos="1585913" algn="l"/>
                    <a:tab pos="3082529" algn="l"/>
                  </a:tabLst>
                  <a:defRPr/>
                </a:pPr>
                <a:r>
                  <a:rPr lang="en-US" sz="2400" dirty="0">
                    <a:latin typeface="Times New Roman" panose="02020603050405020304" pitchFamily="18" charset="0"/>
                    <a:cs typeface="Times New Roman" panose="02020603050405020304" pitchFamily="18" charset="0"/>
                  </a:rPr>
                  <a:t>Find out the complexity of quick sort for best case scenario-</a:t>
                </a:r>
              </a:p>
              <a:p>
                <a:pPr marL="971550" lvl="1" indent="-514350">
                  <a:buAutoNum type="arabicPeriod"/>
                </a:pPr>
                <a:r>
                  <a:rPr lang="en-US" sz="2400" dirty="0">
                    <a:latin typeface="Times New Roman" panose="02020603050405020304" pitchFamily="18" charset="0"/>
                    <a:cs typeface="Times New Roman" panose="02020603050405020304" pitchFamily="18" charset="0"/>
                  </a:rPr>
                  <a:t>Repeated substitution method</a:t>
                </a:r>
              </a:p>
              <a:p>
                <a:pPr marL="971550" lvl="1" indent="-514350">
                  <a:buAutoNum type="arabicPeriod"/>
                </a:pPr>
                <a:r>
                  <a:rPr lang="en-US" sz="2400" dirty="0">
                    <a:latin typeface="Times New Roman" panose="02020603050405020304" pitchFamily="18" charset="0"/>
                    <a:cs typeface="Times New Roman" panose="02020603050405020304" pitchFamily="18" charset="0"/>
                  </a:rPr>
                  <a:t>Recursion Tree</a:t>
                </a:r>
              </a:p>
              <a:p>
                <a:pPr marL="971550" lvl="1" indent="-514350">
                  <a:buAutoNum type="arabicPeriod"/>
                </a:pPr>
                <a:r>
                  <a:rPr lang="en-US" sz="2400" dirty="0">
                    <a:latin typeface="Times New Roman" panose="02020603050405020304" pitchFamily="18" charset="0"/>
                    <a:cs typeface="Times New Roman" panose="02020603050405020304" pitchFamily="18" charset="0"/>
                  </a:rPr>
                  <a:t>Master method</a:t>
                </a:r>
              </a:p>
              <a:p>
                <a:pPr defTabSz="4754166">
                  <a:lnSpc>
                    <a:spcPct val="120000"/>
                  </a:lnSpc>
                  <a:tabLst>
                    <a:tab pos="1585913" algn="l"/>
                    <a:tab pos="3082529" algn="l"/>
                  </a:tabLst>
                  <a:defRPr/>
                </a:pPr>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D91A3774-9A36-4C0A-ADCC-105B2835AD0C}"/>
                  </a:ext>
                </a:extLst>
              </p:cNvPr>
              <p:cNvSpPr txBox="1">
                <a:spLocks noRot="1" noChangeAspect="1" noMove="1" noResize="1" noEditPoints="1" noAdjustHandles="1" noChangeArrowheads="1" noChangeShapeType="1" noTextEdit="1"/>
              </p:cNvSpPr>
              <p:nvPr/>
            </p:nvSpPr>
            <p:spPr>
              <a:xfrm>
                <a:off x="609600" y="881742"/>
                <a:ext cx="8382000" cy="6040821"/>
              </a:xfrm>
              <a:prstGeom prst="rect">
                <a:avLst/>
              </a:prstGeom>
              <a:blipFill>
                <a:blip r:embed="rId2"/>
                <a:stretch>
                  <a:fillRect l="-1091"/>
                </a:stretch>
              </a:blipFill>
            </p:spPr>
            <p:txBody>
              <a:bodyPr/>
              <a:lstStyle/>
              <a:p>
                <a:r>
                  <a:rPr lang="en-US">
                    <a:noFill/>
                  </a:rPr>
                  <a:t> </a:t>
                </a:r>
              </a:p>
            </p:txBody>
          </p:sp>
        </mc:Fallback>
      </mc:AlternateContent>
    </p:spTree>
    <p:extLst>
      <p:ext uri="{BB962C8B-B14F-4D97-AF65-F5344CB8AC3E}">
        <p14:creationId xmlns:p14="http://schemas.microsoft.com/office/powerpoint/2010/main" val="4255697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6DBD05B4-EC98-43B4-93D4-439BF7D02E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419F3BF-2321-47E0-B669-C131A5A23568}" type="slidenum">
              <a:rPr lang="en-US" altLang="en-US"/>
              <a:pPr/>
              <a:t>37</a:t>
            </a:fld>
            <a:endParaRPr lang="en-US" altLang="en-US"/>
          </a:p>
        </p:txBody>
      </p:sp>
      <p:sp>
        <p:nvSpPr>
          <p:cNvPr id="23555" name="Rectangle 2">
            <a:extLst>
              <a:ext uri="{FF2B5EF4-FFF2-40B4-BE49-F238E27FC236}">
                <a16:creationId xmlns:a16="http://schemas.microsoft.com/office/drawing/2014/main" id="{89F7CE24-F153-4500-A077-B74C4F8D118C}"/>
              </a:ext>
            </a:extLst>
          </p:cNvPr>
          <p:cNvSpPr>
            <a:spLocks noGrp="1" noChangeArrowheads="1"/>
          </p:cNvSpPr>
          <p:nvPr>
            <p:ph type="title"/>
          </p:nvPr>
        </p:nvSpPr>
        <p:spPr/>
        <p:txBody>
          <a:bodyPr/>
          <a:lstStyle/>
          <a:p>
            <a:pPr algn="l" eaLnBrk="1" hangingPunct="1"/>
            <a:r>
              <a:rPr lang="en-US" altLang="en-US" sz="4000" dirty="0"/>
              <a:t>Quicksort</a:t>
            </a:r>
            <a:r>
              <a:rPr lang="en-US" altLang="en-US" sz="3200" dirty="0"/>
              <a:t>:</a:t>
            </a:r>
            <a:r>
              <a:rPr lang="en-US" altLang="en-US" dirty="0"/>
              <a:t> </a:t>
            </a:r>
            <a:r>
              <a:rPr lang="en-US" altLang="en-US" sz="4000" dirty="0"/>
              <a:t>Analysis</a:t>
            </a:r>
          </a:p>
        </p:txBody>
      </p:sp>
      <p:sp>
        <p:nvSpPr>
          <p:cNvPr id="23556" name="Rectangle 3">
            <a:extLst>
              <a:ext uri="{FF2B5EF4-FFF2-40B4-BE49-F238E27FC236}">
                <a16:creationId xmlns:a16="http://schemas.microsoft.com/office/drawing/2014/main" id="{1E8C748D-321A-49A0-AE24-718F4A203C74}"/>
              </a:ext>
            </a:extLst>
          </p:cNvPr>
          <p:cNvSpPr>
            <a:spLocks noGrp="1" noChangeArrowheads="1"/>
          </p:cNvSpPr>
          <p:nvPr>
            <p:ph type="body" idx="1"/>
          </p:nvPr>
        </p:nvSpPr>
        <p:spPr>
          <a:xfrm>
            <a:off x="403906" y="2300100"/>
            <a:ext cx="7772400" cy="3208071"/>
          </a:xfrm>
        </p:spPr>
        <p:txBody>
          <a:bodyPr/>
          <a:lstStyle/>
          <a:p>
            <a:pPr eaLnBrk="1" hangingPunct="1"/>
            <a:r>
              <a:rPr lang="en-US" altLang="en-US" dirty="0"/>
              <a:t>Worst case:</a:t>
            </a:r>
          </a:p>
          <a:p>
            <a:pPr lvl="1" eaLnBrk="1" hangingPunct="1"/>
            <a:r>
              <a:rPr lang="en-US" altLang="en-US" dirty="0"/>
              <a:t>Partitioning n elements results in two subsequences of lengths 1 and n-1 </a:t>
            </a:r>
          </a:p>
          <a:p>
            <a:pPr lvl="1" eaLnBrk="1" hangingPunct="1">
              <a:buFont typeface="Wingdings" panose="05000000000000000000" pitchFamily="2" charset="2"/>
              <a:buNone/>
            </a:pPr>
            <a:r>
              <a:rPr lang="en-US" altLang="en-US" sz="3200" dirty="0">
                <a:solidFill>
                  <a:schemeClr val="hlink"/>
                </a:solidFill>
              </a:rPr>
              <a:t>	What happens if we use quicksort on data that’s already sorted </a:t>
            </a:r>
            <a:r>
              <a:rPr lang="en-US" altLang="en-US" dirty="0">
                <a:solidFill>
                  <a:schemeClr val="hlink"/>
                </a:solidFill>
              </a:rPr>
              <a:t>(or nearly sorted)</a:t>
            </a:r>
            <a:r>
              <a:rPr lang="en-US" altLang="en-US" sz="3200" dirty="0">
                <a:solidFill>
                  <a:schemeClr val="hlink"/>
                </a:solidFill>
              </a:rPr>
              <a:t>?</a:t>
            </a:r>
          </a:p>
          <a:p>
            <a:pPr lvl="2" eaLnBrk="1" hangingPunct="1"/>
            <a:r>
              <a:rPr lang="en-US" altLang="en-US" b="1" dirty="0">
                <a:solidFill>
                  <a:srgbClr val="9900FF"/>
                </a:solidFill>
              </a:rPr>
              <a:t>Now Take a look</a:t>
            </a:r>
            <a:endParaRPr lang="en-US" altLang="en-US" sz="2800" b="1" dirty="0">
              <a:solidFill>
                <a:srgbClr val="9900FF"/>
              </a:solidFill>
            </a:endParaRPr>
          </a:p>
          <a:p>
            <a:pPr eaLnBrk="1" hangingPunct="1"/>
            <a:endParaRPr lang="en-US" altLang="en-US" b="1" dirty="0">
              <a:solidFill>
                <a:schemeClr val="accent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65E82179-64F3-488A-B536-17726C0C08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A1A50E9-72F7-4537-BFBD-542E8A263ADA}" type="slidenum">
              <a:rPr lang="en-US" altLang="en-US"/>
              <a:pPr/>
              <a:t>38</a:t>
            </a:fld>
            <a:endParaRPr lang="en-US" altLang="en-US"/>
          </a:p>
        </p:txBody>
      </p:sp>
      <p:sp>
        <p:nvSpPr>
          <p:cNvPr id="24579" name="Rectangle 2">
            <a:extLst>
              <a:ext uri="{FF2B5EF4-FFF2-40B4-BE49-F238E27FC236}">
                <a16:creationId xmlns:a16="http://schemas.microsoft.com/office/drawing/2014/main" id="{EC19A33F-FF6D-498B-9DDF-9DC10E51F31B}"/>
              </a:ext>
            </a:extLst>
          </p:cNvPr>
          <p:cNvSpPr>
            <a:spLocks noGrp="1" noChangeArrowheads="1"/>
          </p:cNvSpPr>
          <p:nvPr>
            <p:ph type="title"/>
          </p:nvPr>
        </p:nvSpPr>
        <p:spPr/>
        <p:txBody>
          <a:bodyPr/>
          <a:lstStyle/>
          <a:p>
            <a:pPr algn="l" eaLnBrk="1" hangingPunct="1"/>
            <a:r>
              <a:rPr lang="en-US" altLang="en-US" sz="4000" dirty="0"/>
              <a:t>Quicksort:</a:t>
            </a:r>
            <a:r>
              <a:rPr lang="en-US" altLang="en-US" sz="4800" dirty="0"/>
              <a:t> </a:t>
            </a:r>
            <a:r>
              <a:rPr lang="en-US" altLang="en-US" sz="4000" dirty="0"/>
              <a:t>Analysis</a:t>
            </a:r>
          </a:p>
        </p:txBody>
      </p:sp>
      <p:sp>
        <p:nvSpPr>
          <p:cNvPr id="24580" name="Text Box 4">
            <a:extLst>
              <a:ext uri="{FF2B5EF4-FFF2-40B4-BE49-F238E27FC236}">
                <a16:creationId xmlns:a16="http://schemas.microsoft.com/office/drawing/2014/main" id="{EDE26293-8E5D-4A61-99B6-375B37C6B756}"/>
              </a:ext>
            </a:extLst>
          </p:cNvPr>
          <p:cNvSpPr txBox="1">
            <a:spLocks noChangeArrowheads="1"/>
          </p:cNvSpPr>
          <p:nvPr/>
        </p:nvSpPr>
        <p:spPr bwMode="auto">
          <a:xfrm>
            <a:off x="3175000" y="3332163"/>
            <a:ext cx="42386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a:t>
            </a:r>
            <a:endParaRPr lang="en-US" altLang="en-US" sz="2400">
              <a:latin typeface="Bookman Old Style" panose="02050604050505020204" pitchFamily="18" charset="0"/>
            </a:endParaRPr>
          </a:p>
        </p:txBody>
      </p:sp>
      <p:sp>
        <p:nvSpPr>
          <p:cNvPr id="24581" name="Text Box 5">
            <a:extLst>
              <a:ext uri="{FF2B5EF4-FFF2-40B4-BE49-F238E27FC236}">
                <a16:creationId xmlns:a16="http://schemas.microsoft.com/office/drawing/2014/main" id="{B3B55D7A-EAAC-4DEF-9F53-0E2734DA54E7}"/>
              </a:ext>
            </a:extLst>
          </p:cNvPr>
          <p:cNvSpPr txBox="1">
            <a:spLocks noChangeArrowheads="1"/>
          </p:cNvSpPr>
          <p:nvPr/>
        </p:nvSpPr>
        <p:spPr bwMode="auto">
          <a:xfrm>
            <a:off x="35814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a:t>
            </a:r>
            <a:endParaRPr lang="en-US" altLang="en-US" sz="2400">
              <a:latin typeface="Bookman Old Style" panose="02050604050505020204" pitchFamily="18" charset="0"/>
            </a:endParaRPr>
          </a:p>
        </p:txBody>
      </p:sp>
      <p:sp>
        <p:nvSpPr>
          <p:cNvPr id="24582" name="Text Box 6">
            <a:extLst>
              <a:ext uri="{FF2B5EF4-FFF2-40B4-BE49-F238E27FC236}">
                <a16:creationId xmlns:a16="http://schemas.microsoft.com/office/drawing/2014/main" id="{AE6A5475-24B1-473A-BFB0-6B53463184CF}"/>
              </a:ext>
            </a:extLst>
          </p:cNvPr>
          <p:cNvSpPr txBox="1">
            <a:spLocks noChangeArrowheads="1"/>
          </p:cNvSpPr>
          <p:nvPr/>
        </p:nvSpPr>
        <p:spPr bwMode="auto">
          <a:xfrm>
            <a:off x="39878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a:t>
            </a:r>
            <a:endParaRPr lang="en-US" altLang="en-US" sz="2400">
              <a:latin typeface="Bookman Old Style" panose="02050604050505020204" pitchFamily="18" charset="0"/>
            </a:endParaRPr>
          </a:p>
        </p:txBody>
      </p:sp>
      <p:sp>
        <p:nvSpPr>
          <p:cNvPr id="24583" name="Text Box 7">
            <a:extLst>
              <a:ext uri="{FF2B5EF4-FFF2-40B4-BE49-F238E27FC236}">
                <a16:creationId xmlns:a16="http://schemas.microsoft.com/office/drawing/2014/main" id="{804604A2-725A-4BB3-B477-343001F8CF38}"/>
              </a:ext>
            </a:extLst>
          </p:cNvPr>
          <p:cNvSpPr txBox="1">
            <a:spLocks noChangeArrowheads="1"/>
          </p:cNvSpPr>
          <p:nvPr/>
        </p:nvSpPr>
        <p:spPr bwMode="auto">
          <a:xfrm>
            <a:off x="43942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4584" name="Text Box 8">
            <a:extLst>
              <a:ext uri="{FF2B5EF4-FFF2-40B4-BE49-F238E27FC236}">
                <a16:creationId xmlns:a16="http://schemas.microsoft.com/office/drawing/2014/main" id="{A60CC8A4-FA5B-414C-98BF-41EECE640C7D}"/>
              </a:ext>
            </a:extLst>
          </p:cNvPr>
          <p:cNvSpPr txBox="1">
            <a:spLocks noChangeArrowheads="1"/>
          </p:cNvSpPr>
          <p:nvPr/>
        </p:nvSpPr>
        <p:spPr bwMode="auto">
          <a:xfrm>
            <a:off x="48006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4585" name="Text Box 9">
            <a:extLst>
              <a:ext uri="{FF2B5EF4-FFF2-40B4-BE49-F238E27FC236}">
                <a16:creationId xmlns:a16="http://schemas.microsoft.com/office/drawing/2014/main" id="{4B74CC1C-A91C-4666-A837-FCC3C8CBBB96}"/>
              </a:ext>
            </a:extLst>
          </p:cNvPr>
          <p:cNvSpPr txBox="1">
            <a:spLocks noChangeArrowheads="1"/>
          </p:cNvSpPr>
          <p:nvPr/>
        </p:nvSpPr>
        <p:spPr bwMode="auto">
          <a:xfrm>
            <a:off x="52070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4586" name="Text Box 10">
            <a:extLst>
              <a:ext uri="{FF2B5EF4-FFF2-40B4-BE49-F238E27FC236}">
                <a16:creationId xmlns:a16="http://schemas.microsoft.com/office/drawing/2014/main" id="{D96C028D-8442-44EB-9062-8284D44F249E}"/>
              </a:ext>
            </a:extLst>
          </p:cNvPr>
          <p:cNvSpPr txBox="1">
            <a:spLocks noChangeArrowheads="1"/>
          </p:cNvSpPr>
          <p:nvPr/>
        </p:nvSpPr>
        <p:spPr bwMode="auto">
          <a:xfrm>
            <a:off x="56134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4587" name="Text Box 11">
            <a:extLst>
              <a:ext uri="{FF2B5EF4-FFF2-40B4-BE49-F238E27FC236}">
                <a16:creationId xmlns:a16="http://schemas.microsoft.com/office/drawing/2014/main" id="{13493E4B-80C2-4AF3-B220-9D7373C35BDE}"/>
              </a:ext>
            </a:extLst>
          </p:cNvPr>
          <p:cNvSpPr txBox="1">
            <a:spLocks noChangeArrowheads="1"/>
          </p:cNvSpPr>
          <p:nvPr/>
        </p:nvSpPr>
        <p:spPr bwMode="auto">
          <a:xfrm>
            <a:off x="60198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4588" name="Text Box 12">
            <a:extLst>
              <a:ext uri="{FF2B5EF4-FFF2-40B4-BE49-F238E27FC236}">
                <a16:creationId xmlns:a16="http://schemas.microsoft.com/office/drawing/2014/main" id="{BD30FD1C-0A29-49BF-B42A-3AFEEE16AF80}"/>
              </a:ext>
            </a:extLst>
          </p:cNvPr>
          <p:cNvSpPr txBox="1">
            <a:spLocks noChangeArrowheads="1"/>
          </p:cNvSpPr>
          <p:nvPr/>
        </p:nvSpPr>
        <p:spPr bwMode="auto">
          <a:xfrm>
            <a:off x="6427788" y="33528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4589" name="Text Box 13">
            <a:extLst>
              <a:ext uri="{FF2B5EF4-FFF2-40B4-BE49-F238E27FC236}">
                <a16:creationId xmlns:a16="http://schemas.microsoft.com/office/drawing/2014/main" id="{FF92B1EC-938F-405B-9577-B429A431514F}"/>
              </a:ext>
            </a:extLst>
          </p:cNvPr>
          <p:cNvSpPr txBox="1">
            <a:spLocks noChangeArrowheads="1"/>
          </p:cNvSpPr>
          <p:nvPr/>
        </p:nvSpPr>
        <p:spPr bwMode="auto">
          <a:xfrm>
            <a:off x="2946400" y="2668588"/>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a:t>
            </a:r>
          </a:p>
        </p:txBody>
      </p:sp>
      <p:sp>
        <p:nvSpPr>
          <p:cNvPr id="24590" name="Line 14">
            <a:extLst>
              <a:ext uri="{FF2B5EF4-FFF2-40B4-BE49-F238E27FC236}">
                <a16:creationId xmlns:a16="http://schemas.microsoft.com/office/drawing/2014/main" id="{A9FA0215-3A5E-4947-AC4A-91BAC91701A0}"/>
              </a:ext>
            </a:extLst>
          </p:cNvPr>
          <p:cNvSpPr>
            <a:spLocks noChangeShapeType="1"/>
          </p:cNvSpPr>
          <p:nvPr/>
        </p:nvSpPr>
        <p:spPr bwMode="auto">
          <a:xfrm>
            <a:off x="3403600" y="31242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1" name="AutoShape 15">
            <a:extLst>
              <a:ext uri="{FF2B5EF4-FFF2-40B4-BE49-F238E27FC236}">
                <a16:creationId xmlns:a16="http://schemas.microsoft.com/office/drawing/2014/main" id="{D13AAB28-085E-4F3A-AE71-E21D73928A00}"/>
              </a:ext>
            </a:extLst>
          </p:cNvPr>
          <p:cNvSpPr>
            <a:spLocks noChangeArrowheads="1"/>
          </p:cNvSpPr>
          <p:nvPr/>
        </p:nvSpPr>
        <p:spPr bwMode="auto">
          <a:xfrm>
            <a:off x="3556000" y="3200400"/>
            <a:ext cx="34290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4592" name="Text Box 16">
            <a:extLst>
              <a:ext uri="{FF2B5EF4-FFF2-40B4-BE49-F238E27FC236}">
                <a16:creationId xmlns:a16="http://schemas.microsoft.com/office/drawing/2014/main" id="{082FC6BF-6B6F-4A5B-9AD8-F69BBCC17D6C}"/>
              </a:ext>
            </a:extLst>
          </p:cNvPr>
          <p:cNvSpPr txBox="1">
            <a:spLocks noChangeArrowheads="1"/>
          </p:cNvSpPr>
          <p:nvPr/>
        </p:nvSpPr>
        <p:spPr bwMode="auto">
          <a:xfrm>
            <a:off x="1803400" y="4040188"/>
            <a:ext cx="1298575" cy="469900"/>
          </a:xfrm>
          <a:prstGeom prst="rect">
            <a:avLst/>
          </a:prstGeom>
          <a:solidFill>
            <a:srgbClr val="FF7C80"/>
          </a:solidFill>
          <a:ln w="12700">
            <a:solidFill>
              <a:srgbClr val="FF7C80"/>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&lt; pivot</a:t>
            </a:r>
          </a:p>
        </p:txBody>
      </p:sp>
      <p:sp>
        <p:nvSpPr>
          <p:cNvPr id="24593" name="AutoShape 17">
            <a:extLst>
              <a:ext uri="{FF2B5EF4-FFF2-40B4-BE49-F238E27FC236}">
                <a16:creationId xmlns:a16="http://schemas.microsoft.com/office/drawing/2014/main" id="{4277B220-08FA-48A7-998A-8A9E00FA5B8F}"/>
              </a:ext>
            </a:extLst>
          </p:cNvPr>
          <p:cNvSpPr>
            <a:spLocks noChangeArrowheads="1"/>
          </p:cNvSpPr>
          <p:nvPr/>
        </p:nvSpPr>
        <p:spPr bwMode="auto">
          <a:xfrm>
            <a:off x="1574800" y="3276600"/>
            <a:ext cx="1524000" cy="1371600"/>
          </a:xfrm>
          <a:prstGeom prst="roundRect">
            <a:avLst>
              <a:gd name="adj" fmla="val 16667"/>
            </a:avLst>
          </a:prstGeom>
          <a:noFill/>
          <a:ln w="38100">
            <a:solidFill>
              <a:srgbClr val="FC0128"/>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4594" name="Text Box 18">
            <a:extLst>
              <a:ext uri="{FF2B5EF4-FFF2-40B4-BE49-F238E27FC236}">
                <a16:creationId xmlns:a16="http://schemas.microsoft.com/office/drawing/2014/main" id="{8892077A-75CE-41B4-912A-A2743820DD69}"/>
              </a:ext>
            </a:extLst>
          </p:cNvPr>
          <p:cNvSpPr txBox="1">
            <a:spLocks noChangeArrowheads="1"/>
          </p:cNvSpPr>
          <p:nvPr/>
        </p:nvSpPr>
        <p:spPr bwMode="auto">
          <a:xfrm>
            <a:off x="2184400" y="3332163"/>
            <a:ext cx="38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a:t>
            </a:r>
            <a:endParaRPr lang="en-US" altLang="en-US" sz="2400">
              <a:latin typeface="Bookman Old Style" panose="02050604050505020204" pitchFamily="18" charset="0"/>
            </a:endParaRPr>
          </a:p>
        </p:txBody>
      </p:sp>
      <p:sp>
        <p:nvSpPr>
          <p:cNvPr id="24595" name="Text Box 19">
            <a:extLst>
              <a:ext uri="{FF2B5EF4-FFF2-40B4-BE49-F238E27FC236}">
                <a16:creationId xmlns:a16="http://schemas.microsoft.com/office/drawing/2014/main" id="{7E2D10E9-9860-4FD5-AA5D-DDDDD7C9C949}"/>
              </a:ext>
            </a:extLst>
          </p:cNvPr>
          <p:cNvSpPr txBox="1">
            <a:spLocks noChangeArrowheads="1"/>
          </p:cNvSpPr>
          <p:nvPr/>
        </p:nvSpPr>
        <p:spPr bwMode="auto">
          <a:xfrm>
            <a:off x="4546600" y="3963988"/>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&gt; pivot</a:t>
            </a:r>
          </a:p>
        </p:txBody>
      </p:sp>
      <p:sp>
        <p:nvSpPr>
          <p:cNvPr id="24596" name="Rectangle 20">
            <a:extLst>
              <a:ext uri="{FF2B5EF4-FFF2-40B4-BE49-F238E27FC236}">
                <a16:creationId xmlns:a16="http://schemas.microsoft.com/office/drawing/2014/main" id="{6B109BF0-AD9F-4427-9062-6850877265B9}"/>
              </a:ext>
            </a:extLst>
          </p:cNvPr>
          <p:cNvSpPr>
            <a:spLocks noGrp="1" noChangeArrowheads="1"/>
          </p:cNvSpPr>
          <p:nvPr>
            <p:ph type="body" idx="1"/>
          </p:nvPr>
        </p:nvSpPr>
        <p:spPr>
          <a:xfrm>
            <a:off x="457201" y="1849047"/>
            <a:ext cx="7772400" cy="1524000"/>
          </a:xfrm>
          <a:noFill/>
        </p:spPr>
        <p:txBody>
          <a:bodyPr/>
          <a:lstStyle/>
          <a:p>
            <a:pPr eaLnBrk="1" hangingPunct="1"/>
            <a:r>
              <a:rPr lang="en-US" altLang="en-US" sz="3600" dirty="0">
                <a:solidFill>
                  <a:srgbClr val="9900FF"/>
                </a:solidFill>
              </a:rPr>
              <a:t>Sorted Data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36BA11A1-0347-4524-B2E1-DB0B1944E1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A9729FD-E5BA-4635-82BB-F08025C52045}" type="slidenum">
              <a:rPr lang="en-US" altLang="en-US"/>
              <a:pPr/>
              <a:t>39</a:t>
            </a:fld>
            <a:endParaRPr lang="en-US" altLang="en-US"/>
          </a:p>
        </p:txBody>
      </p:sp>
      <p:sp>
        <p:nvSpPr>
          <p:cNvPr id="25603" name="Rectangle 2">
            <a:extLst>
              <a:ext uri="{FF2B5EF4-FFF2-40B4-BE49-F238E27FC236}">
                <a16:creationId xmlns:a16="http://schemas.microsoft.com/office/drawing/2014/main" id="{C5580C9F-14DE-457E-BFF7-0633CBB15765}"/>
              </a:ext>
            </a:extLst>
          </p:cNvPr>
          <p:cNvSpPr>
            <a:spLocks noGrp="1" noChangeArrowheads="1"/>
          </p:cNvSpPr>
          <p:nvPr>
            <p:ph type="title"/>
          </p:nvPr>
        </p:nvSpPr>
        <p:spPr/>
        <p:txBody>
          <a:bodyPr/>
          <a:lstStyle/>
          <a:p>
            <a:pPr algn="l" eaLnBrk="1" hangingPunct="1"/>
            <a:r>
              <a:rPr lang="en-US" altLang="en-US" sz="4000" dirty="0"/>
              <a:t>Quicksort:</a:t>
            </a:r>
            <a:r>
              <a:rPr lang="en-US" altLang="en-US" sz="4800" dirty="0"/>
              <a:t> </a:t>
            </a:r>
            <a:r>
              <a:rPr lang="en-US" altLang="en-US" sz="4000" dirty="0"/>
              <a:t>Analysis </a:t>
            </a:r>
            <a:r>
              <a:rPr lang="en-US" altLang="en-US" sz="2400" dirty="0"/>
              <a:t>(Sorted Data)</a:t>
            </a:r>
          </a:p>
        </p:txBody>
      </p:sp>
      <p:sp>
        <p:nvSpPr>
          <p:cNvPr id="25604" name="Rectangle 3">
            <a:extLst>
              <a:ext uri="{FF2B5EF4-FFF2-40B4-BE49-F238E27FC236}">
                <a16:creationId xmlns:a16="http://schemas.microsoft.com/office/drawing/2014/main" id="{EBC28FDA-BC1B-4E8B-84D4-5D2D8A0C0C88}"/>
              </a:ext>
            </a:extLst>
          </p:cNvPr>
          <p:cNvSpPr>
            <a:spLocks noGrp="1" noChangeArrowheads="1"/>
          </p:cNvSpPr>
          <p:nvPr>
            <p:ph type="body" idx="1"/>
          </p:nvPr>
        </p:nvSpPr>
        <p:spPr>
          <a:xfrm>
            <a:off x="171450" y="1762126"/>
            <a:ext cx="4648200" cy="4343400"/>
          </a:xfrm>
        </p:spPr>
        <p:txBody>
          <a:bodyPr/>
          <a:lstStyle/>
          <a:p>
            <a:pPr eaLnBrk="1" hangingPunct="1">
              <a:lnSpc>
                <a:spcPct val="90000"/>
              </a:lnSpc>
            </a:pPr>
            <a:r>
              <a:rPr lang="en-US" altLang="en-US" dirty="0"/>
              <a:t>Each partition</a:t>
            </a:r>
            <a:br>
              <a:rPr lang="en-US" altLang="en-US" dirty="0"/>
            </a:br>
            <a:r>
              <a:rPr lang="en-US" altLang="en-US" dirty="0"/>
              <a:t>produces</a:t>
            </a:r>
            <a:endParaRPr lang="en-US" altLang="en-US" sz="3600" dirty="0"/>
          </a:p>
          <a:p>
            <a:pPr lvl="1" eaLnBrk="1" hangingPunct="1">
              <a:lnSpc>
                <a:spcPct val="90000"/>
              </a:lnSpc>
            </a:pPr>
            <a:r>
              <a:rPr lang="en-US" altLang="en-US" sz="3200" dirty="0">
                <a:solidFill>
                  <a:srgbClr val="9900FF"/>
                </a:solidFill>
              </a:rPr>
              <a:t>a problem of size 0</a:t>
            </a:r>
          </a:p>
          <a:p>
            <a:pPr lvl="1" eaLnBrk="1" hangingPunct="1">
              <a:lnSpc>
                <a:spcPct val="90000"/>
              </a:lnSpc>
            </a:pPr>
            <a:r>
              <a:rPr lang="en-US" altLang="en-US" sz="3200" dirty="0">
                <a:solidFill>
                  <a:srgbClr val="9900FF"/>
                </a:solidFill>
              </a:rPr>
              <a:t>and one of size </a:t>
            </a:r>
            <a:r>
              <a:rPr lang="en-US" altLang="en-US" sz="3200" i="1" dirty="0">
                <a:solidFill>
                  <a:srgbClr val="9900FF"/>
                </a:solidFill>
                <a:latin typeface="Times New Roman" panose="02020603050405020304" pitchFamily="18" charset="0"/>
              </a:rPr>
              <a:t>n-</a:t>
            </a:r>
            <a:r>
              <a:rPr lang="en-US" altLang="en-US" sz="3200" dirty="0">
                <a:solidFill>
                  <a:srgbClr val="9900FF"/>
                </a:solidFill>
                <a:latin typeface="Times New Roman" panose="02020603050405020304" pitchFamily="18" charset="0"/>
              </a:rPr>
              <a:t>1</a:t>
            </a:r>
            <a:r>
              <a:rPr lang="en-US" altLang="en-US" sz="3200" dirty="0">
                <a:solidFill>
                  <a:srgbClr val="CC0000"/>
                </a:solidFill>
              </a:rPr>
              <a:t>!</a:t>
            </a:r>
          </a:p>
        </p:txBody>
      </p:sp>
      <p:sp>
        <p:nvSpPr>
          <p:cNvPr id="25605" name="Text Box 4">
            <a:extLst>
              <a:ext uri="{FF2B5EF4-FFF2-40B4-BE49-F238E27FC236}">
                <a16:creationId xmlns:a16="http://schemas.microsoft.com/office/drawing/2014/main" id="{279F50A6-5D7F-4B84-A9AE-58D6D8381876}"/>
              </a:ext>
            </a:extLst>
          </p:cNvPr>
          <p:cNvSpPr txBox="1">
            <a:spLocks noChangeArrowheads="1"/>
          </p:cNvSpPr>
          <p:nvPr/>
        </p:nvSpPr>
        <p:spPr bwMode="auto">
          <a:xfrm>
            <a:off x="4876800" y="2417763"/>
            <a:ext cx="42386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a:t>
            </a:r>
            <a:endParaRPr lang="en-US" altLang="en-US" sz="2400">
              <a:latin typeface="Bookman Old Style" panose="02050604050505020204" pitchFamily="18" charset="0"/>
            </a:endParaRPr>
          </a:p>
        </p:txBody>
      </p:sp>
      <p:sp>
        <p:nvSpPr>
          <p:cNvPr id="25606" name="Text Box 5">
            <a:extLst>
              <a:ext uri="{FF2B5EF4-FFF2-40B4-BE49-F238E27FC236}">
                <a16:creationId xmlns:a16="http://schemas.microsoft.com/office/drawing/2014/main" id="{BDE8EB0B-5F00-441A-82EC-68F48067EBC8}"/>
              </a:ext>
            </a:extLst>
          </p:cNvPr>
          <p:cNvSpPr txBox="1">
            <a:spLocks noChangeArrowheads="1"/>
          </p:cNvSpPr>
          <p:nvPr/>
        </p:nvSpPr>
        <p:spPr bwMode="auto">
          <a:xfrm>
            <a:off x="52832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a:t>
            </a:r>
            <a:endParaRPr lang="en-US" altLang="en-US" sz="2400">
              <a:latin typeface="Bookman Old Style" panose="02050604050505020204" pitchFamily="18" charset="0"/>
            </a:endParaRPr>
          </a:p>
        </p:txBody>
      </p:sp>
      <p:sp>
        <p:nvSpPr>
          <p:cNvPr id="25607" name="Text Box 6">
            <a:extLst>
              <a:ext uri="{FF2B5EF4-FFF2-40B4-BE49-F238E27FC236}">
                <a16:creationId xmlns:a16="http://schemas.microsoft.com/office/drawing/2014/main" id="{8528B7AA-CADD-47F2-B34E-E35222319D62}"/>
              </a:ext>
            </a:extLst>
          </p:cNvPr>
          <p:cNvSpPr txBox="1">
            <a:spLocks noChangeArrowheads="1"/>
          </p:cNvSpPr>
          <p:nvPr/>
        </p:nvSpPr>
        <p:spPr bwMode="auto">
          <a:xfrm>
            <a:off x="56896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a:t>
            </a:r>
            <a:endParaRPr lang="en-US" altLang="en-US" sz="2400">
              <a:latin typeface="Bookman Old Style" panose="02050604050505020204" pitchFamily="18" charset="0"/>
            </a:endParaRPr>
          </a:p>
        </p:txBody>
      </p:sp>
      <p:sp>
        <p:nvSpPr>
          <p:cNvPr id="25608" name="Text Box 7">
            <a:extLst>
              <a:ext uri="{FF2B5EF4-FFF2-40B4-BE49-F238E27FC236}">
                <a16:creationId xmlns:a16="http://schemas.microsoft.com/office/drawing/2014/main" id="{33B7E3A6-D27D-4550-93EC-A67AE9D82058}"/>
              </a:ext>
            </a:extLst>
          </p:cNvPr>
          <p:cNvSpPr txBox="1">
            <a:spLocks noChangeArrowheads="1"/>
          </p:cNvSpPr>
          <p:nvPr/>
        </p:nvSpPr>
        <p:spPr bwMode="auto">
          <a:xfrm>
            <a:off x="60960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5609" name="Text Box 8">
            <a:extLst>
              <a:ext uri="{FF2B5EF4-FFF2-40B4-BE49-F238E27FC236}">
                <a16:creationId xmlns:a16="http://schemas.microsoft.com/office/drawing/2014/main" id="{869473DB-1CEC-45AA-980D-D25B2947012C}"/>
              </a:ext>
            </a:extLst>
          </p:cNvPr>
          <p:cNvSpPr txBox="1">
            <a:spLocks noChangeArrowheads="1"/>
          </p:cNvSpPr>
          <p:nvPr/>
        </p:nvSpPr>
        <p:spPr bwMode="auto">
          <a:xfrm>
            <a:off x="65024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5610" name="Text Box 9">
            <a:extLst>
              <a:ext uri="{FF2B5EF4-FFF2-40B4-BE49-F238E27FC236}">
                <a16:creationId xmlns:a16="http://schemas.microsoft.com/office/drawing/2014/main" id="{9B43E0DA-2FA6-4E86-A9C5-4C3E06F4C061}"/>
              </a:ext>
            </a:extLst>
          </p:cNvPr>
          <p:cNvSpPr txBox="1">
            <a:spLocks noChangeArrowheads="1"/>
          </p:cNvSpPr>
          <p:nvPr/>
        </p:nvSpPr>
        <p:spPr bwMode="auto">
          <a:xfrm>
            <a:off x="69088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5611" name="Text Box 10">
            <a:extLst>
              <a:ext uri="{FF2B5EF4-FFF2-40B4-BE49-F238E27FC236}">
                <a16:creationId xmlns:a16="http://schemas.microsoft.com/office/drawing/2014/main" id="{731C05BB-EA43-41FE-8FB2-8FC136687721}"/>
              </a:ext>
            </a:extLst>
          </p:cNvPr>
          <p:cNvSpPr txBox="1">
            <a:spLocks noChangeArrowheads="1"/>
          </p:cNvSpPr>
          <p:nvPr/>
        </p:nvSpPr>
        <p:spPr bwMode="auto">
          <a:xfrm>
            <a:off x="73152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5612" name="Text Box 11">
            <a:extLst>
              <a:ext uri="{FF2B5EF4-FFF2-40B4-BE49-F238E27FC236}">
                <a16:creationId xmlns:a16="http://schemas.microsoft.com/office/drawing/2014/main" id="{2C33774A-C921-460B-A180-13FE697B4F97}"/>
              </a:ext>
            </a:extLst>
          </p:cNvPr>
          <p:cNvSpPr txBox="1">
            <a:spLocks noChangeArrowheads="1"/>
          </p:cNvSpPr>
          <p:nvPr/>
        </p:nvSpPr>
        <p:spPr bwMode="auto">
          <a:xfrm>
            <a:off x="77216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5613" name="Text Box 12">
            <a:extLst>
              <a:ext uri="{FF2B5EF4-FFF2-40B4-BE49-F238E27FC236}">
                <a16:creationId xmlns:a16="http://schemas.microsoft.com/office/drawing/2014/main" id="{F97FD412-A3EC-43AD-8EED-8931E77A107B}"/>
              </a:ext>
            </a:extLst>
          </p:cNvPr>
          <p:cNvSpPr txBox="1">
            <a:spLocks noChangeArrowheads="1"/>
          </p:cNvSpPr>
          <p:nvPr/>
        </p:nvSpPr>
        <p:spPr bwMode="auto">
          <a:xfrm>
            <a:off x="8129588" y="24384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5614" name="AutoShape 13">
            <a:extLst>
              <a:ext uri="{FF2B5EF4-FFF2-40B4-BE49-F238E27FC236}">
                <a16:creationId xmlns:a16="http://schemas.microsoft.com/office/drawing/2014/main" id="{8A7A0464-14C0-4035-A7E7-D45B2A2E1024}"/>
              </a:ext>
            </a:extLst>
          </p:cNvPr>
          <p:cNvSpPr>
            <a:spLocks noChangeArrowheads="1"/>
          </p:cNvSpPr>
          <p:nvPr/>
        </p:nvSpPr>
        <p:spPr bwMode="auto">
          <a:xfrm>
            <a:off x="5257800" y="2286000"/>
            <a:ext cx="34290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5615" name="Text Box 14">
            <a:extLst>
              <a:ext uri="{FF2B5EF4-FFF2-40B4-BE49-F238E27FC236}">
                <a16:creationId xmlns:a16="http://schemas.microsoft.com/office/drawing/2014/main" id="{F65C0E38-BFA1-4825-BC19-594A421D409E}"/>
              </a:ext>
            </a:extLst>
          </p:cNvPr>
          <p:cNvSpPr txBox="1">
            <a:spLocks noChangeArrowheads="1"/>
          </p:cNvSpPr>
          <p:nvPr/>
        </p:nvSpPr>
        <p:spPr bwMode="auto">
          <a:xfrm>
            <a:off x="6248400" y="3049588"/>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&gt; pivot</a:t>
            </a:r>
          </a:p>
        </p:txBody>
      </p:sp>
      <p:sp>
        <p:nvSpPr>
          <p:cNvPr id="25616" name="Text Box 15">
            <a:extLst>
              <a:ext uri="{FF2B5EF4-FFF2-40B4-BE49-F238E27FC236}">
                <a16:creationId xmlns:a16="http://schemas.microsoft.com/office/drawing/2014/main" id="{D9E21757-A223-4F88-A866-ECF72C41F6AE}"/>
              </a:ext>
            </a:extLst>
          </p:cNvPr>
          <p:cNvSpPr txBox="1">
            <a:spLocks noChangeArrowheads="1"/>
          </p:cNvSpPr>
          <p:nvPr/>
        </p:nvSpPr>
        <p:spPr bwMode="auto">
          <a:xfrm>
            <a:off x="26098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a:t>
            </a:r>
            <a:endParaRPr lang="en-US" altLang="en-US" sz="2400" dirty="0">
              <a:latin typeface="Bookman Old Style" panose="02050604050505020204" pitchFamily="18" charset="0"/>
            </a:endParaRPr>
          </a:p>
        </p:txBody>
      </p:sp>
      <p:sp>
        <p:nvSpPr>
          <p:cNvPr id="25617" name="Text Box 16">
            <a:extLst>
              <a:ext uri="{FF2B5EF4-FFF2-40B4-BE49-F238E27FC236}">
                <a16:creationId xmlns:a16="http://schemas.microsoft.com/office/drawing/2014/main" id="{02DF7814-7063-4413-8F69-462325479440}"/>
              </a:ext>
            </a:extLst>
          </p:cNvPr>
          <p:cNvSpPr txBox="1">
            <a:spLocks noChangeArrowheads="1"/>
          </p:cNvSpPr>
          <p:nvPr/>
        </p:nvSpPr>
        <p:spPr bwMode="auto">
          <a:xfrm>
            <a:off x="30162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a:t>
            </a:r>
            <a:endParaRPr lang="en-US" altLang="en-US" sz="2400" dirty="0">
              <a:latin typeface="Bookman Old Style" panose="02050604050505020204" pitchFamily="18" charset="0"/>
            </a:endParaRPr>
          </a:p>
        </p:txBody>
      </p:sp>
      <p:sp>
        <p:nvSpPr>
          <p:cNvPr id="25618" name="Text Box 17">
            <a:extLst>
              <a:ext uri="{FF2B5EF4-FFF2-40B4-BE49-F238E27FC236}">
                <a16:creationId xmlns:a16="http://schemas.microsoft.com/office/drawing/2014/main" id="{1F8E0C03-346D-441F-ADFD-6B86B77A23E0}"/>
              </a:ext>
            </a:extLst>
          </p:cNvPr>
          <p:cNvSpPr txBox="1">
            <a:spLocks noChangeArrowheads="1"/>
          </p:cNvSpPr>
          <p:nvPr/>
        </p:nvSpPr>
        <p:spPr bwMode="auto">
          <a:xfrm>
            <a:off x="34226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5619" name="Text Box 18">
            <a:extLst>
              <a:ext uri="{FF2B5EF4-FFF2-40B4-BE49-F238E27FC236}">
                <a16:creationId xmlns:a16="http://schemas.microsoft.com/office/drawing/2014/main" id="{6B6AD3A0-6333-4262-A948-F8A77B07D330}"/>
              </a:ext>
            </a:extLst>
          </p:cNvPr>
          <p:cNvSpPr txBox="1">
            <a:spLocks noChangeArrowheads="1"/>
          </p:cNvSpPr>
          <p:nvPr/>
        </p:nvSpPr>
        <p:spPr bwMode="auto">
          <a:xfrm>
            <a:off x="38290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5620" name="Text Box 19">
            <a:extLst>
              <a:ext uri="{FF2B5EF4-FFF2-40B4-BE49-F238E27FC236}">
                <a16:creationId xmlns:a16="http://schemas.microsoft.com/office/drawing/2014/main" id="{6C52B837-14FF-446C-9006-801B4253A3EE}"/>
              </a:ext>
            </a:extLst>
          </p:cNvPr>
          <p:cNvSpPr txBox="1">
            <a:spLocks noChangeArrowheads="1"/>
          </p:cNvSpPr>
          <p:nvPr/>
        </p:nvSpPr>
        <p:spPr bwMode="auto">
          <a:xfrm>
            <a:off x="42354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5621" name="Text Box 20">
            <a:extLst>
              <a:ext uri="{FF2B5EF4-FFF2-40B4-BE49-F238E27FC236}">
                <a16:creationId xmlns:a16="http://schemas.microsoft.com/office/drawing/2014/main" id="{62069D15-964B-4379-AEAA-731D9455B459}"/>
              </a:ext>
            </a:extLst>
          </p:cNvPr>
          <p:cNvSpPr txBox="1">
            <a:spLocks noChangeArrowheads="1"/>
          </p:cNvSpPr>
          <p:nvPr/>
        </p:nvSpPr>
        <p:spPr bwMode="auto">
          <a:xfrm>
            <a:off x="46418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5622" name="Text Box 21">
            <a:extLst>
              <a:ext uri="{FF2B5EF4-FFF2-40B4-BE49-F238E27FC236}">
                <a16:creationId xmlns:a16="http://schemas.microsoft.com/office/drawing/2014/main" id="{1DE5AA1B-954E-4C53-B01E-5BB94265F572}"/>
              </a:ext>
            </a:extLst>
          </p:cNvPr>
          <p:cNvSpPr txBox="1">
            <a:spLocks noChangeArrowheads="1"/>
          </p:cNvSpPr>
          <p:nvPr/>
        </p:nvSpPr>
        <p:spPr bwMode="auto">
          <a:xfrm>
            <a:off x="50482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5623" name="Text Box 22">
            <a:extLst>
              <a:ext uri="{FF2B5EF4-FFF2-40B4-BE49-F238E27FC236}">
                <a16:creationId xmlns:a16="http://schemas.microsoft.com/office/drawing/2014/main" id="{5E132B27-FF96-4E12-834D-F1F60B3064D0}"/>
              </a:ext>
            </a:extLst>
          </p:cNvPr>
          <p:cNvSpPr txBox="1">
            <a:spLocks noChangeArrowheads="1"/>
          </p:cNvSpPr>
          <p:nvPr/>
        </p:nvSpPr>
        <p:spPr bwMode="auto">
          <a:xfrm>
            <a:off x="5456238" y="5248274"/>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5624" name="AutoShape 23">
            <a:extLst>
              <a:ext uri="{FF2B5EF4-FFF2-40B4-BE49-F238E27FC236}">
                <a16:creationId xmlns:a16="http://schemas.microsoft.com/office/drawing/2014/main" id="{98401C1D-FAAE-46AD-ABF7-D5B1B8F23549}"/>
              </a:ext>
            </a:extLst>
          </p:cNvPr>
          <p:cNvSpPr>
            <a:spLocks noChangeArrowheads="1"/>
          </p:cNvSpPr>
          <p:nvPr/>
        </p:nvSpPr>
        <p:spPr bwMode="auto">
          <a:xfrm>
            <a:off x="2965450" y="5095874"/>
            <a:ext cx="30480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5625" name="Text Box 24">
            <a:extLst>
              <a:ext uri="{FF2B5EF4-FFF2-40B4-BE49-F238E27FC236}">
                <a16:creationId xmlns:a16="http://schemas.microsoft.com/office/drawing/2014/main" id="{5BEC79D3-6BB3-458E-AB9D-BD68C7E44D8C}"/>
              </a:ext>
            </a:extLst>
          </p:cNvPr>
          <p:cNvSpPr txBox="1">
            <a:spLocks noChangeArrowheads="1"/>
          </p:cNvSpPr>
          <p:nvPr/>
        </p:nvSpPr>
        <p:spPr bwMode="auto">
          <a:xfrm>
            <a:off x="3849688" y="5859462"/>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&gt; pivot</a:t>
            </a:r>
          </a:p>
        </p:txBody>
      </p:sp>
      <p:sp>
        <p:nvSpPr>
          <p:cNvPr id="25626" name="Text Box 25">
            <a:extLst>
              <a:ext uri="{FF2B5EF4-FFF2-40B4-BE49-F238E27FC236}">
                <a16:creationId xmlns:a16="http://schemas.microsoft.com/office/drawing/2014/main" id="{1B5827B2-FC89-4B54-BC12-256A5781A615}"/>
              </a:ext>
            </a:extLst>
          </p:cNvPr>
          <p:cNvSpPr txBox="1">
            <a:spLocks noChangeArrowheads="1"/>
          </p:cNvSpPr>
          <p:nvPr/>
        </p:nvSpPr>
        <p:spPr bwMode="auto">
          <a:xfrm>
            <a:off x="4648200" y="1754188"/>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a:t>
            </a:r>
          </a:p>
        </p:txBody>
      </p:sp>
      <p:sp>
        <p:nvSpPr>
          <p:cNvPr id="25627" name="Line 26">
            <a:extLst>
              <a:ext uri="{FF2B5EF4-FFF2-40B4-BE49-F238E27FC236}">
                <a16:creationId xmlns:a16="http://schemas.microsoft.com/office/drawing/2014/main" id="{DA4FEF71-C2B9-478A-8B2F-2AAC020E5EFE}"/>
              </a:ext>
            </a:extLst>
          </p:cNvPr>
          <p:cNvSpPr>
            <a:spLocks noChangeShapeType="1"/>
          </p:cNvSpPr>
          <p:nvPr/>
        </p:nvSpPr>
        <p:spPr bwMode="auto">
          <a:xfrm>
            <a:off x="5105400" y="22098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28" name="Text Box 27">
            <a:extLst>
              <a:ext uri="{FF2B5EF4-FFF2-40B4-BE49-F238E27FC236}">
                <a16:creationId xmlns:a16="http://schemas.microsoft.com/office/drawing/2014/main" id="{F1FEFFC5-1345-4BB2-BE9E-064B24551357}"/>
              </a:ext>
            </a:extLst>
          </p:cNvPr>
          <p:cNvSpPr txBox="1">
            <a:spLocks noChangeArrowheads="1"/>
          </p:cNvSpPr>
          <p:nvPr/>
        </p:nvSpPr>
        <p:spPr bwMode="auto">
          <a:xfrm>
            <a:off x="2359025" y="4564062"/>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pivot</a:t>
            </a:r>
          </a:p>
        </p:txBody>
      </p:sp>
      <p:sp>
        <p:nvSpPr>
          <p:cNvPr id="25629" name="Line 28">
            <a:extLst>
              <a:ext uri="{FF2B5EF4-FFF2-40B4-BE49-F238E27FC236}">
                <a16:creationId xmlns:a16="http://schemas.microsoft.com/office/drawing/2014/main" id="{995C177A-D96E-442B-997E-3A43B95AB3A0}"/>
              </a:ext>
            </a:extLst>
          </p:cNvPr>
          <p:cNvSpPr>
            <a:spLocks noChangeShapeType="1"/>
          </p:cNvSpPr>
          <p:nvPr/>
        </p:nvSpPr>
        <p:spPr bwMode="auto">
          <a:xfrm>
            <a:off x="2816225" y="5019674"/>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61E3248-E822-405F-B349-A1D4E9E2E3E6}"/>
              </a:ext>
            </a:extLst>
          </p:cNvPr>
          <p:cNvSpPr txBox="1">
            <a:spLocks/>
          </p:cNvSpPr>
          <p:nvPr/>
        </p:nvSpPr>
        <p:spPr>
          <a:xfrm>
            <a:off x="335494" y="43573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Algorithm</a:t>
            </a:r>
          </a:p>
          <a:p>
            <a:pPr marL="0" indent="0">
              <a:buNone/>
            </a:pPr>
            <a:endParaRPr lang="en-US" sz="2600" b="1" u="sng" dirty="0">
              <a:solidFill>
                <a:schemeClr val="tx1"/>
              </a:solidFill>
            </a:endParaRPr>
          </a:p>
        </p:txBody>
      </p:sp>
      <p:pic>
        <p:nvPicPr>
          <p:cNvPr id="6" name="Picture 5">
            <a:extLst>
              <a:ext uri="{FF2B5EF4-FFF2-40B4-BE49-F238E27FC236}">
                <a16:creationId xmlns:a16="http://schemas.microsoft.com/office/drawing/2014/main" id="{51AD250B-3EC3-1125-3D86-4CB5CDC1C73B}"/>
              </a:ext>
            </a:extLst>
          </p:cNvPr>
          <p:cNvPicPr>
            <a:picLocks noChangeAspect="1"/>
          </p:cNvPicPr>
          <p:nvPr/>
        </p:nvPicPr>
        <p:blipFill>
          <a:blip r:embed="rId2"/>
          <a:stretch>
            <a:fillRect/>
          </a:stretch>
        </p:blipFill>
        <p:spPr>
          <a:xfrm>
            <a:off x="194986" y="1077666"/>
            <a:ext cx="4134852" cy="2082786"/>
          </a:xfrm>
          <a:prstGeom prst="rect">
            <a:avLst/>
          </a:prstGeom>
          <a:ln>
            <a:solidFill>
              <a:schemeClr val="tx1"/>
            </a:solidFill>
          </a:ln>
        </p:spPr>
      </p:pic>
      <p:pic>
        <p:nvPicPr>
          <p:cNvPr id="8" name="Picture 7">
            <a:extLst>
              <a:ext uri="{FF2B5EF4-FFF2-40B4-BE49-F238E27FC236}">
                <a16:creationId xmlns:a16="http://schemas.microsoft.com/office/drawing/2014/main" id="{A3C2BA9E-7D9E-0565-43B7-A2A78F8D6597}"/>
              </a:ext>
            </a:extLst>
          </p:cNvPr>
          <p:cNvPicPr>
            <a:picLocks noChangeAspect="1"/>
          </p:cNvPicPr>
          <p:nvPr/>
        </p:nvPicPr>
        <p:blipFill>
          <a:blip r:embed="rId3"/>
          <a:stretch>
            <a:fillRect/>
          </a:stretch>
        </p:blipFill>
        <p:spPr>
          <a:xfrm>
            <a:off x="3733756" y="2368777"/>
            <a:ext cx="4859828" cy="4053489"/>
          </a:xfrm>
          <a:prstGeom prst="rect">
            <a:avLst/>
          </a:prstGeom>
          <a:ln>
            <a:solidFill>
              <a:schemeClr val="tx1"/>
            </a:solidFill>
          </a:ln>
        </p:spPr>
      </p:pic>
    </p:spTree>
    <p:extLst>
      <p:ext uri="{BB962C8B-B14F-4D97-AF65-F5344CB8AC3E}">
        <p14:creationId xmlns:p14="http://schemas.microsoft.com/office/powerpoint/2010/main" val="3023057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7">
            <a:extLst>
              <a:ext uri="{FF2B5EF4-FFF2-40B4-BE49-F238E27FC236}">
                <a16:creationId xmlns:a16="http://schemas.microsoft.com/office/drawing/2014/main" id="{C8C092BC-C075-4F62-B1A1-CABBD5ADDF90}"/>
              </a:ext>
            </a:extLst>
          </p:cNvPr>
          <p:cNvGraphicFramePr>
            <a:graphicFrameLocks noGrp="1"/>
          </p:cNvGraphicFramePr>
          <p:nvPr>
            <p:extLst>
              <p:ext uri="{D42A27DB-BD31-4B8C-83A1-F6EECF244321}">
                <p14:modId xmlns:p14="http://schemas.microsoft.com/office/powerpoint/2010/main" val="4195082661"/>
              </p:ext>
            </p:extLst>
          </p:nvPr>
        </p:nvGraphicFramePr>
        <p:xfrm>
          <a:off x="195943" y="1338943"/>
          <a:ext cx="8458200" cy="4521047"/>
        </p:xfrm>
        <a:graphic>
          <a:graphicData uri="http://schemas.openxmlformats.org/drawingml/2006/table">
            <a:tbl>
              <a:tblPr firstRow="1" bandRow="1">
                <a:tableStyleId>{F5AB1C69-6EDB-4FF4-983F-18BD219EF322}</a:tableStyleId>
              </a:tblPr>
              <a:tblGrid>
                <a:gridCol w="5887571">
                  <a:extLst>
                    <a:ext uri="{9D8B030D-6E8A-4147-A177-3AD203B41FA5}">
                      <a16:colId xmlns:a16="http://schemas.microsoft.com/office/drawing/2014/main" val="4199788103"/>
                    </a:ext>
                  </a:extLst>
                </a:gridCol>
                <a:gridCol w="2570629">
                  <a:extLst>
                    <a:ext uri="{9D8B030D-6E8A-4147-A177-3AD203B41FA5}">
                      <a16:colId xmlns:a16="http://schemas.microsoft.com/office/drawing/2014/main" val="2987065177"/>
                    </a:ext>
                  </a:extLst>
                </a:gridCol>
              </a:tblGrid>
              <a:tr h="770739">
                <a:tc>
                  <a:txBody>
                    <a:bodyPr/>
                    <a:lstStyle/>
                    <a:p>
                      <a:r>
                        <a:rPr lang="en-US" sz="1800" b="0" dirty="0">
                          <a:solidFill>
                            <a:srgbClr val="000000"/>
                          </a:solidFill>
                          <a:effectLst/>
                          <a:latin typeface="Consolas" panose="020B0609020204030204" pitchFamily="49" charset="0"/>
                        </a:rPr>
                        <a:t>	</a:t>
                      </a:r>
                      <a:r>
                        <a:rPr lang="en-US" sz="4400" b="1" dirty="0">
                          <a:solidFill>
                            <a:srgbClr val="000000"/>
                          </a:solidFill>
                          <a:effectLst/>
                          <a:latin typeface="Consolas" panose="020B0609020204030204" pitchFamily="49" charset="0"/>
                        </a:rPr>
                        <a:t>Worst Case</a:t>
                      </a:r>
                      <a:endParaRPr lang="en-US" sz="1800" b="1" dirty="0">
                        <a:solidFill>
                          <a:srgbClr val="000000"/>
                        </a:solidFill>
                        <a:effectLst/>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alt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T(n), to sort n elements</a:t>
                      </a:r>
                      <a:endParaRPr lang="en-US" sz="2400" b="1"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989"/>
                  </a:ext>
                </a:extLst>
              </a:tr>
              <a:tr h="1823357">
                <a:tc>
                  <a:txBody>
                    <a:bodyPr/>
                    <a:lstStyle/>
                    <a:p>
                      <a:r>
                        <a:rPr lang="en-US" sz="1800" b="0" dirty="0">
                          <a:solidFill>
                            <a:srgbClr val="000000"/>
                          </a:solidFill>
                          <a:effectLst/>
                          <a:latin typeface="Consolas" panose="020B0609020204030204" pitchFamily="49" charset="0"/>
                        </a:rPr>
                        <a:t>void quicksort( void *a, int low, int high )</a:t>
                      </a:r>
                    </a:p>
                    <a:p>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int pivot;</a:t>
                      </a:r>
                    </a:p>
                    <a:p>
                      <a:r>
                        <a:rPr lang="en-US" sz="1800" b="0" dirty="0">
                          <a:solidFill>
                            <a:srgbClr val="000000"/>
                          </a:solidFill>
                          <a:effectLst/>
                          <a:latin typeface="Consolas" panose="020B0609020204030204" pitchFamily="49" charset="0"/>
                        </a:rPr>
                        <a:t>   	/* Termination condition! */</a:t>
                      </a:r>
                    </a:p>
                    <a:p>
                      <a:r>
                        <a:rPr lang="en-US" sz="1800" b="0" dirty="0">
                          <a:solidFill>
                            <a:srgbClr val="000000"/>
                          </a:solidFill>
                          <a:effectLst/>
                          <a:latin typeface="Consolas" panose="020B0609020204030204" pitchFamily="49" charset="0"/>
                        </a:rPr>
                        <a:t>   	if ( high &gt; low )</a:t>
                      </a:r>
                    </a:p>
                    <a:p>
                      <a:r>
                        <a:rPr lang="en-US" sz="1800" b="0" dirty="0">
                          <a:solidFill>
                            <a:srgbClr val="000000"/>
                          </a:solidFill>
                          <a:effectLst/>
                          <a:latin typeface="Consolas" panose="020B0609020204030204" pitchFamily="49" charset="0"/>
                        </a:rPr>
                        <a:t>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C1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96340"/>
                  </a:ext>
                </a:extLst>
              </a:tr>
              <a:tr h="594570">
                <a:tc>
                  <a:txBody>
                    <a:bodyPr/>
                    <a:lstStyle/>
                    <a:p>
                      <a:r>
                        <a:rPr lang="en-US" sz="1800" b="0" dirty="0">
                          <a:solidFill>
                            <a:srgbClr val="000000"/>
                          </a:solidFill>
                          <a:effectLst/>
                          <a:latin typeface="Consolas" panose="020B0609020204030204" pitchFamily="49" charset="0"/>
                        </a:rPr>
                        <a:t>         pivot = partition( a, low, high );</a:t>
                      </a:r>
                      <a:endParaRPr 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highlight>
                            <a:srgbClr val="FFFF00"/>
                          </a:highlight>
                          <a:latin typeface="Consolas" panose="020B0609020204030204" pitchFamily="49" charset="0"/>
                        </a:rPr>
                        <a:t>C2 * 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553150"/>
                  </a:ext>
                </a:extLst>
              </a:tr>
              <a:tr h="330317">
                <a:tc>
                  <a:txBody>
                    <a:bodyPr/>
                    <a:lstStyle/>
                    <a:p>
                      <a:r>
                        <a:rPr lang="en-US" sz="1800" b="0" dirty="0">
                          <a:solidFill>
                            <a:srgbClr val="000000"/>
                          </a:solidFill>
                          <a:effectLst/>
                          <a:latin typeface="Consolas" panose="020B0609020204030204" pitchFamily="49" charset="0"/>
                        </a:rPr>
                        <a:t> 	quicksort( a, low, pivot-1 );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T(1) = </a:t>
                      </a:r>
                      <a:r>
                        <a:rPr lang="en-US" altLang="en-US" i="1" dirty="0">
                          <a:solidFill>
                            <a:srgbClr val="000000"/>
                          </a:solidFill>
                          <a:latin typeface="Consolas" panose="020B0609020204030204" pitchFamily="49" charset="0"/>
                          <a:ea typeface="Cambria" panose="02040503050406030204" pitchFamily="18" charset="0"/>
                          <a:sym typeface="Symbol" panose="05050102010706020507" pitchFamily="18" charset="2"/>
                        </a:rPr>
                        <a:t>C3</a:t>
                      </a:r>
                      <a:endParaRPr lang="en-US" sz="18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732706"/>
                  </a:ext>
                </a:extLst>
              </a:tr>
              <a:tr h="3303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Consolas" panose="020B0609020204030204" pitchFamily="49" charset="0"/>
                        </a:rPr>
                        <a:t>	quicksort( a, pivot+1, high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T(n-1)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8752364"/>
                  </a:ext>
                </a:extLst>
              </a:tr>
              <a:tr h="594570">
                <a:tc>
                  <a:txBody>
                    <a:bodyPr/>
                    <a:lstStyle/>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709240"/>
                  </a:ext>
                </a:extLst>
              </a:tr>
            </a:tbl>
          </a:graphicData>
        </a:graphic>
      </p:graphicFrame>
      <p:sp>
        <p:nvSpPr>
          <p:cNvPr id="41" name="TextBox 40">
            <a:extLst>
              <a:ext uri="{FF2B5EF4-FFF2-40B4-BE49-F238E27FC236}">
                <a16:creationId xmlns:a16="http://schemas.microsoft.com/office/drawing/2014/main" id="{8D82424F-CE63-4C58-8E67-4357FECAFDC1}"/>
              </a:ext>
            </a:extLst>
          </p:cNvPr>
          <p:cNvSpPr txBox="1"/>
          <p:nvPr/>
        </p:nvSpPr>
        <p:spPr>
          <a:xfrm>
            <a:off x="1480457" y="5918977"/>
            <a:ext cx="6615354" cy="733406"/>
          </a:xfrm>
          <a:prstGeom prst="rect">
            <a:avLst/>
          </a:prstGeom>
          <a:noFill/>
        </p:spPr>
        <p:txBody>
          <a:bodyPr wrap="square">
            <a:spAutoFit/>
          </a:bodyPr>
          <a:lstStyle/>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So, T(n) = 	</a:t>
            </a:r>
            <a:r>
              <a:rPr lang="en-US" altLang="en-US" i="1" dirty="0">
                <a:solidFill>
                  <a:srgbClr val="000000"/>
                </a:solidFill>
                <a:latin typeface="Consolas" panose="020B0609020204030204" pitchFamily="49" charset="0"/>
                <a:ea typeface="Cambria" panose="02040503050406030204" pitchFamily="18" charset="0"/>
                <a:sym typeface="Symbol" panose="05050102010706020507" pitchFamily="18" charset="2"/>
              </a:rPr>
              <a:t>O</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(1) when n = 1, and 	                	</a:t>
            </a:r>
            <a:r>
              <a:rPr lang="en-US" altLang="en-US" dirty="0">
                <a:solidFill>
                  <a:srgbClr val="000000"/>
                </a:solidFill>
                <a:highlight>
                  <a:srgbClr val="FFFF00"/>
                </a:highlight>
                <a:latin typeface="Consolas" panose="020B0609020204030204" pitchFamily="49" charset="0"/>
                <a:ea typeface="Cambria" panose="02040503050406030204" pitchFamily="18" charset="0"/>
              </a:rPr>
              <a:t>T(n-1) + C2*n + C1 + C3 </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when n &gt; 1</a:t>
            </a:r>
          </a:p>
        </p:txBody>
      </p:sp>
    </p:spTree>
    <p:extLst>
      <p:ext uri="{BB962C8B-B14F-4D97-AF65-F5344CB8AC3E}">
        <p14:creationId xmlns:p14="http://schemas.microsoft.com/office/powerpoint/2010/main" val="2040664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91A3774-9A36-4C0A-ADCC-105B2835AD0C}"/>
                  </a:ext>
                </a:extLst>
              </p:cNvPr>
              <p:cNvSpPr txBox="1"/>
              <p:nvPr/>
            </p:nvSpPr>
            <p:spPr>
              <a:xfrm>
                <a:off x="457200" y="1118041"/>
                <a:ext cx="8382000" cy="4020331"/>
              </a:xfrm>
              <a:prstGeom prst="rect">
                <a:avLst/>
              </a:prstGeom>
              <a:noFill/>
            </p:spPr>
            <p:txBody>
              <a:bodyPr wrap="square">
                <a:spAutoFit/>
              </a:bodyPr>
              <a:lstStyle/>
              <a:p>
                <a:pPr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rPr>
                  <a:t>Using repeated substitution method-</a:t>
                </a:r>
              </a:p>
              <a:p>
                <a:pPr defTabSz="4754166">
                  <a:lnSpc>
                    <a:spcPct val="120000"/>
                  </a:lnSpc>
                  <a:tabLst>
                    <a:tab pos="1585913" algn="l"/>
                    <a:tab pos="3082529" algn="l"/>
                  </a:tabLst>
                  <a:defRPr/>
                </a:pPr>
                <a:r>
                  <a:rPr lang="en-US" altLang="en-US" sz="2400" dirty="0">
                    <a:solidFill>
                      <a:srgbClr val="000000"/>
                    </a:solidFill>
                    <a:highlight>
                      <a:srgbClr val="FFFF00"/>
                    </a:highlight>
                    <a:latin typeface="Consolas" panose="020B0609020204030204" pitchFamily="49" charset="0"/>
                    <a:ea typeface="Cambria" panose="02040503050406030204" pitchFamily="18" charset="0"/>
                  </a:rPr>
                  <a:t>T(n) = T(n-1) + n</a:t>
                </a:r>
                <a:endParaRPr lang="en-US" altLang="en-US" sz="2400" i="1" dirty="0">
                  <a:solidFill>
                    <a:srgbClr val="000000"/>
                  </a:solidFill>
                  <a:highlight>
                    <a:srgbClr val="FFFF00"/>
                  </a:highlight>
                  <a:latin typeface="Cambria Math" panose="02040503050406030204" pitchFamily="18"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r>
                            <a:rPr lang="en-US" altLang="en-US" sz="2400" i="1" dirty="0">
                              <a:solidFill>
                                <a:srgbClr val="000000"/>
                              </a:solidFill>
                              <a:latin typeface="Cambria Math" panose="02040503050406030204" pitchFamily="18" charset="0"/>
                              <a:ea typeface="Cambria" panose="02040503050406030204" pitchFamily="18" charset="0"/>
                            </a:rPr>
                            <m:t>−2</m:t>
                          </m:r>
                        </m:e>
                      </m:d>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r>
                        <a:rPr lang="en-US" altLang="en-US" sz="2400" i="1" dirty="0">
                          <a:solidFill>
                            <a:srgbClr val="000000"/>
                          </a:solidFill>
                          <a:latin typeface="Cambria Math" panose="02040503050406030204" pitchFamily="18" charset="0"/>
                          <a:ea typeface="Cambria" panose="02040503050406030204" pitchFamily="18" charset="0"/>
                        </a:rPr>
                        <m:t>𝑛</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algn="just"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−2</m:t>
                          </m:r>
                        </m:e>
                      </m:d>
                      <m:r>
                        <a:rPr lang="en-US" altLang="en-US" sz="2400" b="0" i="1" dirty="0" smtClean="0">
                          <a:solidFill>
                            <a:srgbClr val="000000"/>
                          </a:solidFill>
                          <a:latin typeface="Cambria Math" panose="02040503050406030204" pitchFamily="18" charset="0"/>
                          <a:ea typeface="Cambria" panose="02040503050406030204" pitchFamily="18" charset="0"/>
                        </a:rPr>
                        <m:t>+2</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oMath>
                  </m:oMathPara>
                </a14:m>
                <a:endParaRPr lang="en-US" altLang="en-US" sz="2400" b="0" i="1" dirty="0">
                  <a:solidFill>
                    <a:srgbClr val="000000"/>
                  </a:solidFill>
                  <a:latin typeface="Cambria Math" panose="02040503050406030204" pitchFamily="18"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−3</m:t>
                          </m:r>
                        </m:e>
                      </m:d>
                      <m:r>
                        <a:rPr lang="en-US" altLang="en-US" sz="2400" b="0" i="1" dirty="0" smtClean="0">
                          <a:solidFill>
                            <a:srgbClr val="000000"/>
                          </a:solidFill>
                          <a:latin typeface="Cambria Math" panose="02040503050406030204" pitchFamily="18" charset="0"/>
                          <a:ea typeface="Cambria" panose="02040503050406030204" pitchFamily="18" charset="0"/>
                        </a:rPr>
                        <m:t>+3</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−3</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−4</m:t>
                          </m:r>
                        </m:e>
                      </m:d>
                      <m:r>
                        <a:rPr lang="en-US" altLang="en-US" sz="2400" b="0" i="1" dirty="0" smtClean="0">
                          <a:solidFill>
                            <a:srgbClr val="000000"/>
                          </a:solidFill>
                          <a:latin typeface="Cambria Math" panose="02040503050406030204" pitchFamily="18" charset="0"/>
                          <a:ea typeface="Cambria" panose="02040503050406030204" pitchFamily="18" charset="0"/>
                        </a:rPr>
                        <m:t>+4</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−6</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𝑘</m:t>
                          </m:r>
                        </m:e>
                      </m:d>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𝑘𝑛</m:t>
                      </m:r>
                      <m:r>
                        <a:rPr lang="en-US" altLang="en-US" sz="2400" b="0" i="1" dirty="0" smtClean="0">
                          <a:solidFill>
                            <a:srgbClr val="000000"/>
                          </a:solidFill>
                          <a:latin typeface="Cambria Math" panose="02040503050406030204" pitchFamily="18" charset="0"/>
                          <a:ea typeface="Cambria" panose="02040503050406030204" pitchFamily="18" charset="0"/>
                        </a:rPr>
                        <m:t>−</m:t>
                      </m:r>
                      <m:f>
                        <m:fPr>
                          <m:ctrlPr>
                            <a:rPr lang="en-US" altLang="en-US" sz="2400" b="0" i="1" dirty="0" smtClean="0">
                              <a:solidFill>
                                <a:srgbClr val="000000"/>
                              </a:solidFill>
                              <a:latin typeface="Cambria Math" panose="02040503050406030204" pitchFamily="18" charset="0"/>
                              <a:ea typeface="Cambria" panose="02040503050406030204" pitchFamily="18" charset="0"/>
                            </a:rPr>
                          </m:ctrlPr>
                        </m:fPr>
                        <m:num>
                          <m:r>
                            <a:rPr lang="en-US" altLang="en-US" sz="2400" b="0" i="1" dirty="0" smtClean="0">
                              <a:solidFill>
                                <a:srgbClr val="000000"/>
                              </a:solidFill>
                              <a:latin typeface="Cambria Math" panose="02040503050406030204" pitchFamily="18" charset="0"/>
                              <a:ea typeface="Cambria" panose="02040503050406030204" pitchFamily="18" charset="0"/>
                            </a:rPr>
                            <m:t>𝑘</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𝑘</m:t>
                              </m:r>
                              <m:r>
                                <a:rPr lang="en-US" altLang="en-US" sz="2400" b="0" i="1" dirty="0" smtClean="0">
                                  <a:solidFill>
                                    <a:srgbClr val="000000"/>
                                  </a:solidFill>
                                  <a:latin typeface="Cambria Math" panose="02040503050406030204" pitchFamily="18" charset="0"/>
                                  <a:ea typeface="Cambria" panose="02040503050406030204" pitchFamily="18" charset="0"/>
                                </a:rPr>
                                <m:t>−1</m:t>
                              </m:r>
                            </m:e>
                          </m:d>
                        </m:num>
                        <m:den>
                          <m:r>
                            <a:rPr lang="en-US" altLang="en-US" sz="2400" b="0" i="1" dirty="0" smtClean="0">
                              <a:solidFill>
                                <a:srgbClr val="000000"/>
                              </a:solidFill>
                              <a:latin typeface="Cambria Math" panose="02040503050406030204" pitchFamily="18" charset="0"/>
                              <a:ea typeface="Cambria" panose="02040503050406030204" pitchFamily="18" charset="0"/>
                            </a:rPr>
                            <m:t>2</m:t>
                          </m:r>
                        </m:den>
                      </m:f>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D91A3774-9A36-4C0A-ADCC-105B2835AD0C}"/>
                  </a:ext>
                </a:extLst>
              </p:cNvPr>
              <p:cNvSpPr txBox="1">
                <a:spLocks noRot="1" noChangeAspect="1" noMove="1" noResize="1" noEditPoints="1" noAdjustHandles="1" noChangeArrowheads="1" noChangeShapeType="1" noTextEdit="1"/>
              </p:cNvSpPr>
              <p:nvPr/>
            </p:nvSpPr>
            <p:spPr>
              <a:xfrm>
                <a:off x="457200" y="1118041"/>
                <a:ext cx="8382000" cy="4020331"/>
              </a:xfrm>
              <a:prstGeom prst="rect">
                <a:avLst/>
              </a:prstGeom>
              <a:blipFill>
                <a:blip r:embed="rId2"/>
                <a:stretch>
                  <a:fillRect l="-1091" t="-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7036F1-F848-99DE-2F88-AA9242E2ED4A}"/>
                  </a:ext>
                </a:extLst>
              </p:cNvPr>
              <p:cNvSpPr txBox="1"/>
              <p:nvPr/>
            </p:nvSpPr>
            <p:spPr>
              <a:xfrm>
                <a:off x="4648200" y="3725354"/>
                <a:ext cx="3352800" cy="15541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0, 1, 3,  6</a:t>
                </a:r>
              </a:p>
              <a:p>
                <a:pPr defTabSz="4754166">
                  <a:lnSpc>
                    <a:spcPct val="120000"/>
                  </a:lnSpc>
                  <a:tabLst>
                    <a:tab pos="1585913" algn="l"/>
                    <a:tab pos="3082529" algn="l"/>
                  </a:tabLst>
                  <a:defRPr/>
                </a:pPr>
                <a:r>
                  <a:rPr lang="en-US" altLang="en-US" b="0" dirty="0">
                    <a:solidFill>
                      <a:srgbClr val="000000"/>
                    </a:solidFill>
                    <a:latin typeface="Consolas" panose="020B0609020204030204" pitchFamily="49" charset="0"/>
                    <a:ea typeface="Cambria" panose="02040503050406030204" pitchFamily="18" charset="0"/>
                  </a:rPr>
                  <a:t>= 0, 1, (1+2), (1+2+3)</a:t>
                </a:r>
              </a:p>
              <a:p>
                <a:pPr defTabSz="4754166">
                  <a:lnSpc>
                    <a:spcPct val="120000"/>
                  </a:lnSpc>
                  <a:tabLst>
                    <a:tab pos="1585913" algn="l"/>
                    <a:tab pos="3082529" algn="l"/>
                  </a:tabLst>
                  <a:defRPr/>
                </a:pPr>
                <a:r>
                  <a:rPr lang="en-US" altLang="en-US" b="0" dirty="0">
                    <a:solidFill>
                      <a:srgbClr val="000000"/>
                    </a:solidFill>
                    <a:latin typeface="Consolas" panose="020B0609020204030204" pitchFamily="49" charset="0"/>
                    <a:ea typeface="Cambria" panose="02040503050406030204" pitchFamily="18" charset="0"/>
                  </a:rPr>
                  <a:t>Kth term</a:t>
                </a:r>
              </a:p>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1+2+3+....+(k-1) = </a:t>
                </a:r>
                <a14:m>
                  <m:oMath xmlns:m="http://schemas.openxmlformats.org/officeDocument/2006/math">
                    <m:f>
                      <m:fPr>
                        <m:ctrlPr>
                          <a:rPr lang="en-US" altLang="en-US" i="1" smtClean="0">
                            <a:solidFill>
                              <a:srgbClr val="000000"/>
                            </a:solidFill>
                            <a:latin typeface="Cambria Math" panose="02040503050406030204" pitchFamily="18" charset="0"/>
                            <a:ea typeface="Cambria" panose="02040503050406030204" pitchFamily="18" charset="0"/>
                          </a:rPr>
                        </m:ctrlPr>
                      </m:fPr>
                      <m:num>
                        <m:r>
                          <a:rPr lang="en-US" altLang="en-US" b="0" i="1" smtClean="0">
                            <a:solidFill>
                              <a:srgbClr val="000000"/>
                            </a:solidFill>
                            <a:latin typeface="Cambria Math" panose="02040503050406030204" pitchFamily="18" charset="0"/>
                            <a:ea typeface="Cambria" panose="02040503050406030204" pitchFamily="18" charset="0"/>
                          </a:rPr>
                          <m:t>𝑘</m:t>
                        </m:r>
                        <m:r>
                          <a:rPr lang="en-US" altLang="en-US" b="0" i="1" smtClean="0">
                            <a:solidFill>
                              <a:srgbClr val="000000"/>
                            </a:solidFill>
                            <a:latin typeface="Cambria Math" panose="02040503050406030204" pitchFamily="18" charset="0"/>
                            <a:ea typeface="Cambria" panose="02040503050406030204" pitchFamily="18" charset="0"/>
                          </a:rPr>
                          <m:t>(</m:t>
                        </m:r>
                        <m:r>
                          <a:rPr lang="en-US" altLang="en-US" b="0" i="1" smtClean="0">
                            <a:solidFill>
                              <a:srgbClr val="000000"/>
                            </a:solidFill>
                            <a:latin typeface="Cambria Math" panose="02040503050406030204" pitchFamily="18" charset="0"/>
                            <a:ea typeface="Cambria" panose="02040503050406030204" pitchFamily="18" charset="0"/>
                          </a:rPr>
                          <m:t>𝑘</m:t>
                        </m:r>
                        <m:r>
                          <a:rPr lang="en-US" altLang="en-US" b="0" i="1" smtClean="0">
                            <a:solidFill>
                              <a:srgbClr val="000000"/>
                            </a:solidFill>
                            <a:latin typeface="Cambria Math" panose="02040503050406030204" pitchFamily="18" charset="0"/>
                            <a:ea typeface="Cambria" panose="02040503050406030204" pitchFamily="18" charset="0"/>
                          </a:rPr>
                          <m:t>−1)</m:t>
                        </m:r>
                      </m:num>
                      <m:den>
                        <m:r>
                          <a:rPr lang="en-US" altLang="en-US" b="0" i="1" smtClean="0">
                            <a:solidFill>
                              <a:srgbClr val="000000"/>
                            </a:solidFill>
                            <a:latin typeface="Cambria Math" panose="02040503050406030204" pitchFamily="18" charset="0"/>
                            <a:ea typeface="Cambria" panose="02040503050406030204" pitchFamily="18" charset="0"/>
                          </a:rPr>
                          <m:t>2</m:t>
                        </m:r>
                      </m:den>
                    </m:f>
                  </m:oMath>
                </a14:m>
                <a:endParaRPr lang="en-US" altLang="en-US" b="0" dirty="0">
                  <a:solidFill>
                    <a:srgbClr val="000000"/>
                  </a:solidFill>
                  <a:latin typeface="Consolas" panose="020B0609020204030204" pitchFamily="49" charset="0"/>
                  <a:ea typeface="Cambria" panose="02040503050406030204" pitchFamily="18" charset="0"/>
                </a:endParaRPr>
              </a:p>
            </p:txBody>
          </p:sp>
        </mc:Choice>
        <mc:Fallback xmlns="">
          <p:sp>
            <p:nvSpPr>
              <p:cNvPr id="4" name="TextBox 3">
                <a:extLst>
                  <a:ext uri="{FF2B5EF4-FFF2-40B4-BE49-F238E27FC236}">
                    <a16:creationId xmlns:a16="http://schemas.microsoft.com/office/drawing/2014/main" id="{137036F1-F848-99DE-2F88-AA9242E2ED4A}"/>
                  </a:ext>
                </a:extLst>
              </p:cNvPr>
              <p:cNvSpPr txBox="1">
                <a:spLocks noRot="1" noChangeAspect="1" noMove="1" noResize="1" noEditPoints="1" noAdjustHandles="1" noChangeArrowheads="1" noChangeShapeType="1" noTextEdit="1"/>
              </p:cNvSpPr>
              <p:nvPr/>
            </p:nvSpPr>
            <p:spPr>
              <a:xfrm>
                <a:off x="4648200" y="3725354"/>
                <a:ext cx="3352800" cy="1554143"/>
              </a:xfrm>
              <a:prstGeom prst="rect">
                <a:avLst/>
              </a:prstGeom>
              <a:blipFill>
                <a:blip r:embed="rId3"/>
                <a:stretch>
                  <a:fillRect l="-1264" b="-115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24AD380-1EE1-BEA7-59BD-E721282A9BD4}"/>
              </a:ext>
            </a:extLst>
          </p:cNvPr>
          <p:cNvSpPr txBox="1"/>
          <p:nvPr/>
        </p:nvSpPr>
        <p:spPr>
          <a:xfrm>
            <a:off x="4648200" y="1856472"/>
            <a:ext cx="3352800" cy="139820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T(n) = T(n-1) + n</a:t>
            </a:r>
          </a:p>
          <a:p>
            <a:pPr defTabSz="4754166">
              <a:lnSpc>
                <a:spcPct val="120000"/>
              </a:lnSpc>
              <a:tabLst>
                <a:tab pos="1585913" algn="l"/>
                <a:tab pos="3082529" algn="l"/>
              </a:tabLst>
              <a:defRPr/>
            </a:pPr>
            <a:r>
              <a:rPr lang="en-US" altLang="en-US" b="0" dirty="0">
                <a:solidFill>
                  <a:srgbClr val="000000"/>
                </a:solidFill>
                <a:latin typeface="Consolas" panose="020B0609020204030204" pitchFamily="49" charset="0"/>
                <a:ea typeface="Cambria" panose="02040503050406030204" pitchFamily="18" charset="0"/>
              </a:rPr>
              <a:t>T(n-1) = T(n-1-1) + (n-1</a:t>
            </a:r>
            <a:r>
              <a:rPr lang="en-US" altLang="en-US" dirty="0">
                <a:solidFill>
                  <a:srgbClr val="000000"/>
                </a:solidFill>
                <a:latin typeface="Consolas" panose="020B0609020204030204" pitchFamily="49" charset="0"/>
                <a:ea typeface="Cambria" panose="02040503050406030204" pitchFamily="18" charset="0"/>
              </a:rPr>
              <a:t>)</a:t>
            </a:r>
          </a:p>
          <a:p>
            <a:pPr defTabSz="4754166">
              <a:lnSpc>
                <a:spcPct val="120000"/>
              </a:lnSpc>
              <a:tabLst>
                <a:tab pos="1585913" algn="l"/>
                <a:tab pos="3082529" algn="l"/>
              </a:tabLst>
              <a:defRPr/>
            </a:pPr>
            <a:r>
              <a:rPr lang="en-US" altLang="en-US" b="0" dirty="0">
                <a:solidFill>
                  <a:srgbClr val="000000"/>
                </a:solidFill>
                <a:latin typeface="Consolas" panose="020B0609020204030204" pitchFamily="49" charset="0"/>
                <a:ea typeface="Cambria" panose="02040503050406030204" pitchFamily="18" charset="0"/>
              </a:rPr>
              <a:t>T(n-2) = T(n-2-1) + (n-2)</a:t>
            </a:r>
          </a:p>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T(n-3) = T(n-3-1) + (n-3)</a:t>
            </a:r>
            <a:endParaRPr lang="en-US" altLang="en-US" b="0" dirty="0">
              <a:solidFill>
                <a:srgbClr val="000000"/>
              </a:solidFill>
              <a:latin typeface="Consolas" panose="020B0609020204030204" pitchFamily="49" charset="0"/>
              <a:ea typeface="Cambria" panose="02040503050406030204" pitchFamily="18" charset="0"/>
            </a:endParaRPr>
          </a:p>
        </p:txBody>
      </p:sp>
    </p:spTree>
    <p:extLst>
      <p:ext uri="{BB962C8B-B14F-4D97-AF65-F5344CB8AC3E}">
        <p14:creationId xmlns:p14="http://schemas.microsoft.com/office/powerpoint/2010/main" val="1421490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91A3774-9A36-4C0A-ADCC-105B2835AD0C}"/>
                  </a:ext>
                </a:extLst>
              </p:cNvPr>
              <p:cNvSpPr txBox="1"/>
              <p:nvPr/>
            </p:nvSpPr>
            <p:spPr>
              <a:xfrm>
                <a:off x="457200" y="978893"/>
                <a:ext cx="8382000" cy="5352491"/>
              </a:xfrm>
              <a:prstGeom prst="rect">
                <a:avLst/>
              </a:prstGeom>
              <a:noFill/>
            </p:spPr>
            <p:txBody>
              <a:bodyPr wrap="square">
                <a:spAutoFit/>
              </a:bodyPr>
              <a:lstStyle/>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𝑘</m:t>
                          </m:r>
                        </m:e>
                      </m:d>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𝑘𝑛</m:t>
                      </m:r>
                      <m:r>
                        <a:rPr lang="en-US" altLang="en-US" sz="2400" b="0" i="1" dirty="0" smtClean="0">
                          <a:solidFill>
                            <a:srgbClr val="000000"/>
                          </a:solidFill>
                          <a:latin typeface="Cambria Math" panose="02040503050406030204" pitchFamily="18" charset="0"/>
                          <a:ea typeface="Cambria" panose="02040503050406030204" pitchFamily="18" charset="0"/>
                        </a:rPr>
                        <m:t>−</m:t>
                      </m:r>
                      <m:f>
                        <m:fPr>
                          <m:ctrlPr>
                            <a:rPr lang="en-US" altLang="en-US" sz="2400" b="0" i="1" dirty="0" smtClean="0">
                              <a:solidFill>
                                <a:srgbClr val="000000"/>
                              </a:solidFill>
                              <a:latin typeface="Cambria Math" panose="02040503050406030204" pitchFamily="18" charset="0"/>
                              <a:ea typeface="Cambria" panose="02040503050406030204" pitchFamily="18" charset="0"/>
                            </a:rPr>
                          </m:ctrlPr>
                        </m:fPr>
                        <m:num>
                          <m:r>
                            <a:rPr lang="en-US" altLang="en-US" sz="2400" b="0" i="1" dirty="0" smtClean="0">
                              <a:solidFill>
                                <a:srgbClr val="000000"/>
                              </a:solidFill>
                              <a:latin typeface="Cambria Math" panose="02040503050406030204" pitchFamily="18" charset="0"/>
                              <a:ea typeface="Cambria" panose="02040503050406030204" pitchFamily="18" charset="0"/>
                            </a:rPr>
                            <m:t>𝑘</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𝑘</m:t>
                              </m:r>
                              <m:r>
                                <a:rPr lang="en-US" altLang="en-US" sz="2400" b="0" i="1" dirty="0" smtClean="0">
                                  <a:solidFill>
                                    <a:srgbClr val="000000"/>
                                  </a:solidFill>
                                  <a:latin typeface="Cambria Math" panose="02040503050406030204" pitchFamily="18" charset="0"/>
                                  <a:ea typeface="Cambria" panose="02040503050406030204" pitchFamily="18" charset="0"/>
                                </a:rPr>
                                <m:t>−1</m:t>
                              </m:r>
                            </m:e>
                          </m:d>
                        </m:num>
                        <m:den>
                          <m:r>
                            <a:rPr lang="en-US" altLang="en-US" sz="2400" b="0" i="1" dirty="0" smtClean="0">
                              <a:solidFill>
                                <a:srgbClr val="000000"/>
                              </a:solidFill>
                              <a:latin typeface="Cambria Math" panose="02040503050406030204" pitchFamily="18" charset="0"/>
                              <a:ea typeface="Cambria" panose="02040503050406030204" pitchFamily="18" charset="0"/>
                            </a:rPr>
                            <m:t>2</m:t>
                          </m:r>
                        </m:den>
                      </m:f>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lvl="1"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Let, </a:t>
                </a:r>
              </a:p>
              <a:p>
                <a:pPr lvl="1"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n – k = 1</a:t>
                </a:r>
              </a:p>
              <a:p>
                <a:pPr lvl="1"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=&gt; k = n - 1</a:t>
                </a:r>
                <a:endParaRPr lang="en-US" altLang="en-US" sz="2400" dirty="0">
                  <a:solidFill>
                    <a:srgbClr val="000000"/>
                  </a:solidFill>
                  <a:latin typeface="Cambria Math" panose="02040503050406030204" pitchFamily="18"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e>
                      </m:d>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m:t>
                      </m:r>
                      <m:f>
                        <m:fPr>
                          <m:ctrlPr>
                            <a:rPr lang="en-US" altLang="en-US" sz="2400" b="0" i="1" dirty="0" smtClean="0">
                              <a:solidFill>
                                <a:srgbClr val="000000"/>
                              </a:solidFill>
                              <a:latin typeface="Cambria Math" panose="02040503050406030204" pitchFamily="18" charset="0"/>
                              <a:ea typeface="Cambria" panose="02040503050406030204" pitchFamily="18" charset="0"/>
                            </a:rPr>
                          </m:ctrlPr>
                        </m:fPr>
                        <m:num>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−2</m:t>
                              </m:r>
                            </m:e>
                          </m:d>
                        </m:num>
                        <m:den>
                          <m:r>
                            <a:rPr lang="en-US" altLang="en-US" sz="2400" b="0" i="1" dirty="0" smtClean="0">
                              <a:solidFill>
                                <a:srgbClr val="000000"/>
                              </a:solidFill>
                              <a:latin typeface="Cambria Math" panose="02040503050406030204" pitchFamily="18" charset="0"/>
                              <a:ea typeface="Cambria" panose="02040503050406030204" pitchFamily="18" charset="0"/>
                            </a:rPr>
                            <m:t>2</m:t>
                          </m:r>
                        </m:den>
                      </m:f>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1</m:t>
                          </m:r>
                        </m:e>
                      </m:d>
                      <m:r>
                        <a:rPr lang="en-US" altLang="en-US" sz="2400" b="0" i="1" dirty="0" smtClean="0">
                          <a:solidFill>
                            <a:srgbClr val="000000"/>
                          </a:solidFill>
                          <a:latin typeface="Cambria Math" panose="02040503050406030204" pitchFamily="18" charset="0"/>
                          <a:ea typeface="Cambria" panose="02040503050406030204" pitchFamily="18" charset="0"/>
                        </a:rPr>
                        <m:t>+</m:t>
                      </m:r>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 −</m:t>
                      </m:r>
                      <m:f>
                        <m:fPr>
                          <m:ctrlPr>
                            <a:rPr lang="en-US" altLang="en-US" sz="2400" i="1" dirty="0" smtClean="0">
                              <a:solidFill>
                                <a:srgbClr val="000000"/>
                              </a:solidFill>
                              <a:latin typeface="Cambria Math" panose="02040503050406030204" pitchFamily="18" charset="0"/>
                              <a:ea typeface="Cambria" panose="02040503050406030204" pitchFamily="18" charset="0"/>
                            </a:rPr>
                          </m:ctrlPr>
                        </m:fPr>
                        <m:num>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−3</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+2</m:t>
                          </m:r>
                        </m:num>
                        <m:den>
                          <m:r>
                            <a:rPr lang="en-US" altLang="en-US" sz="2400" b="0" i="1" dirty="0" smtClean="0">
                              <a:solidFill>
                                <a:srgbClr val="000000"/>
                              </a:solidFill>
                              <a:latin typeface="Cambria Math" panose="02040503050406030204" pitchFamily="18" charset="0"/>
                              <a:ea typeface="Cambria" panose="02040503050406030204" pitchFamily="18" charset="0"/>
                            </a:rPr>
                            <m:t>2</m:t>
                          </m:r>
                        </m:den>
                      </m:f>
                    </m:oMath>
                  </m:oMathPara>
                </a14:m>
                <a:endParaRPr lang="en-US" altLang="en-US" sz="2400" b="0" i="1" dirty="0">
                  <a:solidFill>
                    <a:srgbClr val="000000"/>
                  </a:solidFill>
                  <a:latin typeface="Cambria Math" panose="02040503050406030204" pitchFamily="18"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b="0" i="1" dirty="0" smtClean="0">
                          <a:solidFill>
                            <a:srgbClr val="000000"/>
                          </a:solidFill>
                          <a:latin typeface="Cambria Math" panose="02040503050406030204" pitchFamily="18" charset="0"/>
                          <a:ea typeface="Cambria" panose="02040503050406030204" pitchFamily="18" charset="0"/>
                        </a:rPr>
                        <m:t>=</m:t>
                      </m:r>
                      <m:sSup>
                        <m:sSupPr>
                          <m:ctrlPr>
                            <a:rPr lang="en-US" altLang="en-US" sz="2400" i="1" dirty="0">
                              <a:solidFill>
                                <a:srgbClr val="000000"/>
                              </a:solidFill>
                              <a:latin typeface="Cambria Math" panose="02040503050406030204" pitchFamily="18" charset="0"/>
                              <a:ea typeface="Cambria" panose="02040503050406030204" pitchFamily="18" charset="0"/>
                            </a:rPr>
                          </m:ctrlPr>
                        </m:sSupPr>
                        <m:e>
                          <m:r>
                            <a:rPr lang="en-US" altLang="en-US" sz="2400" i="1" dirty="0">
                              <a:solidFill>
                                <a:srgbClr val="000000"/>
                              </a:solidFill>
                              <a:latin typeface="Cambria Math" panose="02040503050406030204" pitchFamily="18" charset="0"/>
                              <a:ea typeface="Cambria" panose="02040503050406030204" pitchFamily="18" charset="0"/>
                            </a:rPr>
                            <m:t>𝑛</m:t>
                          </m:r>
                        </m:e>
                        <m:sup>
                          <m:r>
                            <a:rPr lang="en-US" altLang="en-US" sz="2400" i="1" dirty="0">
                              <a:solidFill>
                                <a:srgbClr val="000000"/>
                              </a:solidFill>
                              <a:latin typeface="Cambria Math" panose="02040503050406030204" pitchFamily="18" charset="0"/>
                              <a:ea typeface="Cambria" panose="02040503050406030204" pitchFamily="18" charset="0"/>
                            </a:rPr>
                            <m:t>2</m:t>
                          </m:r>
                        </m:sup>
                      </m:sSup>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i="1" dirty="0">
                          <a:solidFill>
                            <a:srgbClr val="000000"/>
                          </a:solidFill>
                          <a:latin typeface="Cambria Math" panose="02040503050406030204" pitchFamily="18" charset="0"/>
                          <a:ea typeface="Cambria" panose="02040503050406030204" pitchFamily="18" charset="0"/>
                        </a:rPr>
                        <m:t>𝑛</m:t>
                      </m:r>
                      <m:r>
                        <a:rPr lang="en-US" altLang="en-US" sz="2400" i="1" dirty="0">
                          <a:solidFill>
                            <a:srgbClr val="000000"/>
                          </a:solidFill>
                          <a:latin typeface="Cambria Math" panose="02040503050406030204" pitchFamily="18" charset="0"/>
                          <a:ea typeface="Cambria" panose="02040503050406030204" pitchFamily="18" charset="0"/>
                        </a:rPr>
                        <m:t> −</m:t>
                      </m:r>
                      <m:f>
                        <m:fPr>
                          <m:ctrlPr>
                            <a:rPr lang="en-US" altLang="en-US" sz="2400" i="1" dirty="0">
                              <a:solidFill>
                                <a:srgbClr val="000000"/>
                              </a:solidFill>
                              <a:latin typeface="Cambria Math" panose="02040503050406030204" pitchFamily="18" charset="0"/>
                              <a:ea typeface="Cambria" panose="02040503050406030204" pitchFamily="18" charset="0"/>
                            </a:rPr>
                          </m:ctrlPr>
                        </m:fPr>
                        <m:num>
                          <m:sSup>
                            <m:sSupPr>
                              <m:ctrlPr>
                                <a:rPr lang="en-US" altLang="en-US" sz="2400" i="1" dirty="0">
                                  <a:solidFill>
                                    <a:srgbClr val="000000"/>
                                  </a:solidFill>
                                  <a:latin typeface="Cambria Math" panose="02040503050406030204" pitchFamily="18" charset="0"/>
                                  <a:ea typeface="Cambria" panose="02040503050406030204" pitchFamily="18" charset="0"/>
                                </a:rPr>
                              </m:ctrlPr>
                            </m:sSupPr>
                            <m:e>
                              <m:r>
                                <a:rPr lang="en-US" altLang="en-US" sz="2400" i="1" dirty="0">
                                  <a:solidFill>
                                    <a:srgbClr val="000000"/>
                                  </a:solidFill>
                                  <a:latin typeface="Cambria Math" panose="02040503050406030204" pitchFamily="18" charset="0"/>
                                  <a:ea typeface="Cambria" panose="02040503050406030204" pitchFamily="18" charset="0"/>
                                </a:rPr>
                                <m:t>𝑛</m:t>
                              </m:r>
                            </m:e>
                            <m:sup>
                              <m:r>
                                <a:rPr lang="en-US" altLang="en-US" sz="2400" i="1" dirty="0">
                                  <a:solidFill>
                                    <a:srgbClr val="000000"/>
                                  </a:solidFill>
                                  <a:latin typeface="Cambria Math" panose="02040503050406030204" pitchFamily="18" charset="0"/>
                                  <a:ea typeface="Cambria" panose="02040503050406030204" pitchFamily="18" charset="0"/>
                                </a:rPr>
                                <m:t>2</m:t>
                              </m:r>
                            </m:sup>
                          </m:sSup>
                          <m:r>
                            <a:rPr lang="en-US" altLang="en-US" sz="2400" i="1" dirty="0">
                              <a:solidFill>
                                <a:srgbClr val="000000"/>
                              </a:solidFill>
                              <a:latin typeface="Cambria Math" panose="02040503050406030204" pitchFamily="18" charset="0"/>
                              <a:ea typeface="Cambria" panose="02040503050406030204" pitchFamily="18" charset="0"/>
                            </a:rPr>
                            <m:t>−3</m:t>
                          </m:r>
                          <m:r>
                            <a:rPr lang="en-US" altLang="en-US" sz="2400" i="1" dirty="0">
                              <a:solidFill>
                                <a:srgbClr val="000000"/>
                              </a:solidFill>
                              <a:latin typeface="Cambria Math" panose="02040503050406030204" pitchFamily="18" charset="0"/>
                              <a:ea typeface="Cambria" panose="02040503050406030204" pitchFamily="18" charset="0"/>
                            </a:rPr>
                            <m:t>𝑛</m:t>
                          </m:r>
                          <m:r>
                            <a:rPr lang="en-US" altLang="en-US" sz="2400" i="1" dirty="0">
                              <a:solidFill>
                                <a:srgbClr val="000000"/>
                              </a:solidFill>
                              <a:latin typeface="Cambria Math" panose="02040503050406030204" pitchFamily="18" charset="0"/>
                              <a:ea typeface="Cambria" panose="02040503050406030204" pitchFamily="18" charset="0"/>
                            </a:rPr>
                            <m:t>+2</m:t>
                          </m:r>
                        </m:num>
                        <m:den>
                          <m:r>
                            <a:rPr lang="en-US" altLang="en-US" sz="2400" i="1" dirty="0">
                              <a:solidFill>
                                <a:srgbClr val="000000"/>
                              </a:solidFill>
                              <a:latin typeface="Cambria Math" panose="02040503050406030204" pitchFamily="18" charset="0"/>
                              <a:ea typeface="Cambria" panose="02040503050406030204" pitchFamily="18" charset="0"/>
                            </a:rPr>
                            <m:t>2</m:t>
                          </m:r>
                        </m:den>
                      </m:f>
                    </m:oMath>
                  </m:oMathPara>
                </a14:m>
                <a:endParaRPr lang="en-US" altLang="en-US" sz="2400" i="1" dirty="0">
                  <a:solidFill>
                    <a:srgbClr val="000000"/>
                  </a:solidFill>
                  <a:latin typeface="Cambria Math" panose="02040503050406030204" pitchFamily="18" charset="0"/>
                  <a:ea typeface="Cambria" panose="02040503050406030204" pitchFamily="18" charset="0"/>
                </a:endParaRPr>
              </a:p>
              <a:p>
                <a:pPr defTabSz="4754166">
                  <a:lnSpc>
                    <a:spcPct val="120000"/>
                  </a:lnSpc>
                  <a:tabLst>
                    <a:tab pos="1585913" algn="l"/>
                    <a:tab pos="3082529" algn="l"/>
                  </a:tabLst>
                  <a:defRPr/>
                </a:pPr>
                <a:r>
                  <a:rPr lang="en-US" altLang="en-US" sz="2400" b="0" dirty="0">
                    <a:solidFill>
                      <a:srgbClr val="000000"/>
                    </a:solidFill>
                    <a:latin typeface="Consolas" panose="020B0609020204030204" pitchFamily="49" charset="0"/>
                    <a:ea typeface="Cambria" panose="02040503050406030204" pitchFamily="18" charset="0"/>
                  </a:rPr>
                  <a:t>So, </a:t>
                </a:r>
                <a:r>
                  <a:rPr lang="en-US" altLang="en-US" sz="2400" b="0" dirty="0">
                    <a:solidFill>
                      <a:srgbClr val="000000"/>
                    </a:solidFill>
                    <a:highlight>
                      <a:srgbClr val="FFFF00"/>
                    </a:highlight>
                    <a:latin typeface="Consolas" panose="020B0609020204030204" pitchFamily="49" charset="0"/>
                    <a:ea typeface="Cambria" panose="02040503050406030204" pitchFamily="18" charset="0"/>
                  </a:rPr>
                  <a:t>time complexity O(n</a:t>
                </a:r>
                <a:r>
                  <a:rPr lang="en-US" altLang="en-US" sz="2400" b="0" baseline="30000" dirty="0">
                    <a:solidFill>
                      <a:srgbClr val="000000"/>
                    </a:solidFill>
                    <a:highlight>
                      <a:srgbClr val="FFFF00"/>
                    </a:highlight>
                    <a:latin typeface="Consolas" panose="020B0609020204030204" pitchFamily="49" charset="0"/>
                    <a:ea typeface="Cambria" panose="02040503050406030204" pitchFamily="18" charset="0"/>
                  </a:rPr>
                  <a:t>2</a:t>
                </a:r>
                <a:r>
                  <a:rPr lang="en-US" altLang="en-US" sz="2400" b="0" dirty="0">
                    <a:solidFill>
                      <a:srgbClr val="000000"/>
                    </a:solidFill>
                    <a:highlight>
                      <a:srgbClr val="FFFF00"/>
                    </a:highlight>
                    <a:latin typeface="Consolas" panose="020B0609020204030204" pitchFamily="49" charset="0"/>
                    <a:ea typeface="Cambria" panose="02040503050406030204" pitchFamily="18" charset="0"/>
                  </a:rPr>
                  <a:t>)</a:t>
                </a:r>
              </a:p>
            </p:txBody>
          </p:sp>
        </mc:Choice>
        <mc:Fallback xmlns="">
          <p:sp>
            <p:nvSpPr>
              <p:cNvPr id="3" name="TextBox 2">
                <a:extLst>
                  <a:ext uri="{FF2B5EF4-FFF2-40B4-BE49-F238E27FC236}">
                    <a16:creationId xmlns:a16="http://schemas.microsoft.com/office/drawing/2014/main" id="{D91A3774-9A36-4C0A-ADCC-105B2835AD0C}"/>
                  </a:ext>
                </a:extLst>
              </p:cNvPr>
              <p:cNvSpPr txBox="1">
                <a:spLocks noRot="1" noChangeAspect="1" noMove="1" noResize="1" noEditPoints="1" noAdjustHandles="1" noChangeArrowheads="1" noChangeShapeType="1" noTextEdit="1"/>
              </p:cNvSpPr>
              <p:nvPr/>
            </p:nvSpPr>
            <p:spPr>
              <a:xfrm>
                <a:off x="457200" y="978893"/>
                <a:ext cx="8382000" cy="5352491"/>
              </a:xfrm>
              <a:prstGeom prst="rect">
                <a:avLst/>
              </a:prstGeom>
              <a:blipFill>
                <a:blip r:embed="rId2"/>
                <a:stretch>
                  <a:fillRect l="-1091" b="-1139"/>
                </a:stretch>
              </a:blipFill>
            </p:spPr>
            <p:txBody>
              <a:bodyPr/>
              <a:lstStyle/>
              <a:p>
                <a:r>
                  <a:rPr lang="en-US">
                    <a:noFill/>
                  </a:rPr>
                  <a:t> </a:t>
                </a:r>
              </a:p>
            </p:txBody>
          </p:sp>
        </mc:Fallback>
      </mc:AlternateContent>
    </p:spTree>
    <p:extLst>
      <p:ext uri="{BB962C8B-B14F-4D97-AF65-F5344CB8AC3E}">
        <p14:creationId xmlns:p14="http://schemas.microsoft.com/office/powerpoint/2010/main" val="7157948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77D8F-16B1-A792-18FC-36DACE292EDE}"/>
              </a:ext>
            </a:extLst>
          </p:cNvPr>
          <p:cNvSpPr txBox="1"/>
          <p:nvPr/>
        </p:nvSpPr>
        <p:spPr>
          <a:xfrm>
            <a:off x="685799" y="1192696"/>
            <a:ext cx="7285383" cy="5632311"/>
          </a:xfrm>
          <a:prstGeom prst="rect">
            <a:avLst/>
          </a:prstGeom>
          <a:noFill/>
        </p:spPr>
        <p:txBody>
          <a:bodyPr wrap="square" rtlCol="0">
            <a:spAutoFit/>
          </a:bodyPr>
          <a:lstStyle/>
          <a:p>
            <a:r>
              <a:rPr lang="en-US" sz="2400" dirty="0">
                <a:latin typeface="Consolas" panose="020B0609020204030204" pitchFamily="49" charset="0"/>
              </a:rPr>
              <a:t>Using recursion tree-</a:t>
            </a:r>
          </a:p>
          <a:p>
            <a:r>
              <a:rPr lang="en-US" altLang="en-US" sz="2400" dirty="0">
                <a:solidFill>
                  <a:srgbClr val="000000"/>
                </a:solidFill>
                <a:highlight>
                  <a:srgbClr val="FFFF00"/>
                </a:highlight>
                <a:latin typeface="Consolas" panose="020B0609020204030204" pitchFamily="49" charset="0"/>
                <a:ea typeface="Cambria" panose="02040503050406030204" pitchFamily="18" charset="0"/>
              </a:rPr>
              <a:t>T(n) = T(n-1) + n</a:t>
            </a:r>
            <a:r>
              <a:rPr lang="en-US" sz="2400" dirty="0">
                <a:latin typeface="Consolas" panose="020B0609020204030204" pitchFamily="49" charset="0"/>
              </a:rPr>
              <a:t> </a:t>
            </a:r>
          </a:p>
          <a:p>
            <a:endParaRPr lang="en-US" sz="2400" dirty="0">
              <a:latin typeface="Consolas" panose="020B0609020204030204" pitchFamily="49" charset="0"/>
            </a:endParaRPr>
          </a:p>
          <a:p>
            <a:r>
              <a:rPr lang="en-US" sz="2400" dirty="0">
                <a:latin typeface="Consolas" panose="020B0609020204030204" pitchFamily="49" charset="0"/>
              </a:rPr>
              <a:t>          						n</a:t>
            </a:r>
          </a:p>
          <a:p>
            <a:endParaRPr lang="en-US" sz="2400" dirty="0">
              <a:latin typeface="Consolas" panose="020B0609020204030204" pitchFamily="49" charset="0"/>
            </a:endParaRPr>
          </a:p>
          <a:p>
            <a:endParaRPr lang="en-US" sz="2400" dirty="0">
              <a:latin typeface="Consolas" panose="020B0609020204030204" pitchFamily="49" charset="0"/>
            </a:endParaRPr>
          </a:p>
          <a:p>
            <a:r>
              <a:rPr lang="en-US" sz="2400" dirty="0">
                <a:latin typeface="Consolas" panose="020B0609020204030204" pitchFamily="49" charset="0"/>
              </a:rPr>
              <a:t>               					n-1</a:t>
            </a:r>
          </a:p>
          <a:p>
            <a:endParaRPr lang="en-US" sz="2400" dirty="0">
              <a:latin typeface="Consolas" panose="020B0609020204030204" pitchFamily="49" charset="0"/>
            </a:endParaRPr>
          </a:p>
          <a:p>
            <a:endParaRPr lang="en-US" sz="2400" dirty="0">
              <a:latin typeface="Consolas" panose="020B0609020204030204" pitchFamily="49" charset="0"/>
            </a:endParaRPr>
          </a:p>
          <a:p>
            <a:r>
              <a:rPr lang="en-US" sz="2400" dirty="0">
                <a:latin typeface="Consolas" panose="020B0609020204030204" pitchFamily="49" charset="0"/>
              </a:rPr>
              <a:t>							n-2</a:t>
            </a:r>
          </a:p>
          <a:p>
            <a:endParaRPr lang="en-US" sz="2400" dirty="0">
              <a:latin typeface="Consolas" panose="020B0609020204030204" pitchFamily="49" charset="0"/>
            </a:endParaRPr>
          </a:p>
          <a:p>
            <a:endParaRPr lang="en-US" sz="2400" dirty="0">
              <a:latin typeface="Consolas" panose="020B0609020204030204" pitchFamily="49" charset="0"/>
            </a:endParaRPr>
          </a:p>
          <a:p>
            <a:r>
              <a:rPr lang="en-US" sz="2400" dirty="0">
                <a:latin typeface="Consolas" panose="020B0609020204030204" pitchFamily="49" charset="0"/>
              </a:rPr>
              <a:t>							n-3</a:t>
            </a:r>
          </a:p>
          <a:p>
            <a:endParaRPr lang="en-US" sz="2400" dirty="0">
              <a:latin typeface="Consolas" panose="020B0609020204030204" pitchFamily="49" charset="0"/>
            </a:endParaRPr>
          </a:p>
          <a:p>
            <a:r>
              <a:rPr lang="en-US" sz="2400" dirty="0">
                <a:latin typeface="Consolas" panose="020B0609020204030204" pitchFamily="49" charset="0"/>
              </a:rPr>
              <a:t>------------------------			----</a:t>
            </a:r>
          </a:p>
        </p:txBody>
      </p:sp>
      <p:sp>
        <p:nvSpPr>
          <p:cNvPr id="3" name="Oval 2">
            <a:extLst>
              <a:ext uri="{FF2B5EF4-FFF2-40B4-BE49-F238E27FC236}">
                <a16:creationId xmlns:a16="http://schemas.microsoft.com/office/drawing/2014/main" id="{2DABF7B7-58EE-6205-6320-85E7A4B03EA8}"/>
              </a:ext>
            </a:extLst>
          </p:cNvPr>
          <p:cNvSpPr/>
          <p:nvPr/>
        </p:nvSpPr>
        <p:spPr>
          <a:xfrm>
            <a:off x="1335157" y="2117033"/>
            <a:ext cx="874643" cy="83099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 </a:t>
            </a:r>
          </a:p>
        </p:txBody>
      </p:sp>
      <p:sp>
        <p:nvSpPr>
          <p:cNvPr id="4" name="Oval 3">
            <a:extLst>
              <a:ext uri="{FF2B5EF4-FFF2-40B4-BE49-F238E27FC236}">
                <a16:creationId xmlns:a16="http://schemas.microsoft.com/office/drawing/2014/main" id="{E37ACE8F-ACF0-0161-2578-7B528EF2A807}"/>
              </a:ext>
            </a:extLst>
          </p:cNvPr>
          <p:cNvSpPr/>
          <p:nvPr/>
        </p:nvSpPr>
        <p:spPr>
          <a:xfrm>
            <a:off x="2209800" y="3170581"/>
            <a:ext cx="874643" cy="83099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 - 1</a:t>
            </a:r>
          </a:p>
        </p:txBody>
      </p:sp>
      <p:sp>
        <p:nvSpPr>
          <p:cNvPr id="5" name="Oval 4">
            <a:extLst>
              <a:ext uri="{FF2B5EF4-FFF2-40B4-BE49-F238E27FC236}">
                <a16:creationId xmlns:a16="http://schemas.microsoft.com/office/drawing/2014/main" id="{BF704679-EEDB-22AD-2080-F96EE6DA31B8}"/>
              </a:ext>
            </a:extLst>
          </p:cNvPr>
          <p:cNvSpPr/>
          <p:nvPr/>
        </p:nvSpPr>
        <p:spPr>
          <a:xfrm>
            <a:off x="460514" y="3170580"/>
            <a:ext cx="874643" cy="83099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0</a:t>
            </a:r>
          </a:p>
        </p:txBody>
      </p:sp>
      <p:sp>
        <p:nvSpPr>
          <p:cNvPr id="6" name="Oval 5">
            <a:extLst>
              <a:ext uri="{FF2B5EF4-FFF2-40B4-BE49-F238E27FC236}">
                <a16:creationId xmlns:a16="http://schemas.microsoft.com/office/drawing/2014/main" id="{00C17219-6DC9-B711-D45F-30A7FD358311}"/>
              </a:ext>
            </a:extLst>
          </p:cNvPr>
          <p:cNvSpPr/>
          <p:nvPr/>
        </p:nvSpPr>
        <p:spPr>
          <a:xfrm>
            <a:off x="3084443" y="4317469"/>
            <a:ext cx="874643" cy="83099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 - 2</a:t>
            </a:r>
          </a:p>
        </p:txBody>
      </p:sp>
      <p:sp>
        <p:nvSpPr>
          <p:cNvPr id="7" name="Oval 6">
            <a:extLst>
              <a:ext uri="{FF2B5EF4-FFF2-40B4-BE49-F238E27FC236}">
                <a16:creationId xmlns:a16="http://schemas.microsoft.com/office/drawing/2014/main" id="{5089640B-D991-F92F-625B-3A49ED0590F0}"/>
              </a:ext>
            </a:extLst>
          </p:cNvPr>
          <p:cNvSpPr/>
          <p:nvPr/>
        </p:nvSpPr>
        <p:spPr>
          <a:xfrm>
            <a:off x="1335156" y="4317469"/>
            <a:ext cx="874643" cy="83099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0</a:t>
            </a:r>
          </a:p>
        </p:txBody>
      </p:sp>
      <p:sp>
        <p:nvSpPr>
          <p:cNvPr id="8" name="Oval 7">
            <a:extLst>
              <a:ext uri="{FF2B5EF4-FFF2-40B4-BE49-F238E27FC236}">
                <a16:creationId xmlns:a16="http://schemas.microsoft.com/office/drawing/2014/main" id="{19B9C1AB-5B52-888F-BD23-C37AAFA1D935}"/>
              </a:ext>
            </a:extLst>
          </p:cNvPr>
          <p:cNvSpPr/>
          <p:nvPr/>
        </p:nvSpPr>
        <p:spPr>
          <a:xfrm>
            <a:off x="3959086" y="5464357"/>
            <a:ext cx="874643" cy="83099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 - 3</a:t>
            </a:r>
          </a:p>
        </p:txBody>
      </p:sp>
      <p:sp>
        <p:nvSpPr>
          <p:cNvPr id="9" name="Oval 8">
            <a:extLst>
              <a:ext uri="{FF2B5EF4-FFF2-40B4-BE49-F238E27FC236}">
                <a16:creationId xmlns:a16="http://schemas.microsoft.com/office/drawing/2014/main" id="{9AEC8846-8575-9ADF-D067-CDA61C020FAF}"/>
              </a:ext>
            </a:extLst>
          </p:cNvPr>
          <p:cNvSpPr/>
          <p:nvPr/>
        </p:nvSpPr>
        <p:spPr>
          <a:xfrm>
            <a:off x="2209800" y="5464356"/>
            <a:ext cx="874643" cy="83099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0</a:t>
            </a:r>
          </a:p>
        </p:txBody>
      </p:sp>
      <p:cxnSp>
        <p:nvCxnSpPr>
          <p:cNvPr id="11" name="Straight Connector 10">
            <a:extLst>
              <a:ext uri="{FF2B5EF4-FFF2-40B4-BE49-F238E27FC236}">
                <a16:creationId xmlns:a16="http://schemas.microsoft.com/office/drawing/2014/main" id="{2BB8BAC6-85DD-A7C8-D131-7582EB91144A}"/>
              </a:ext>
            </a:extLst>
          </p:cNvPr>
          <p:cNvCxnSpPr>
            <a:cxnSpLocks/>
            <a:stCxn id="4" idx="3"/>
            <a:endCxn id="7" idx="7"/>
          </p:cNvCxnSpPr>
          <p:nvPr/>
        </p:nvCxnSpPr>
        <p:spPr>
          <a:xfrm flipH="1">
            <a:off x="2081710" y="3879881"/>
            <a:ext cx="256179" cy="559285"/>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05F2830-4F72-ABE0-9A1E-6110157C5712}"/>
              </a:ext>
            </a:extLst>
          </p:cNvPr>
          <p:cNvCxnSpPr>
            <a:cxnSpLocks/>
            <a:stCxn id="3" idx="3"/>
            <a:endCxn id="5" idx="7"/>
          </p:cNvCxnSpPr>
          <p:nvPr/>
        </p:nvCxnSpPr>
        <p:spPr>
          <a:xfrm flipH="1">
            <a:off x="1207068" y="2826333"/>
            <a:ext cx="256178" cy="46594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492B4C2-6B74-D7D4-6907-9D92208303E9}"/>
              </a:ext>
            </a:extLst>
          </p:cNvPr>
          <p:cNvCxnSpPr>
            <a:cxnSpLocks/>
            <a:stCxn id="3" idx="5"/>
            <a:endCxn id="4" idx="1"/>
          </p:cNvCxnSpPr>
          <p:nvPr/>
        </p:nvCxnSpPr>
        <p:spPr>
          <a:xfrm>
            <a:off x="2081711" y="2826333"/>
            <a:ext cx="256178" cy="465945"/>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153E4D5-72EC-B441-9AFD-44A8AFD6BF91}"/>
              </a:ext>
            </a:extLst>
          </p:cNvPr>
          <p:cNvCxnSpPr>
            <a:cxnSpLocks/>
            <a:stCxn id="4" idx="5"/>
            <a:endCxn id="6" idx="1"/>
          </p:cNvCxnSpPr>
          <p:nvPr/>
        </p:nvCxnSpPr>
        <p:spPr>
          <a:xfrm>
            <a:off x="2956354" y="3879881"/>
            <a:ext cx="256178" cy="559285"/>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C96175B-D989-9D62-BD2C-DD6664E6D419}"/>
              </a:ext>
            </a:extLst>
          </p:cNvPr>
          <p:cNvCxnSpPr>
            <a:cxnSpLocks/>
            <a:stCxn id="6" idx="3"/>
            <a:endCxn id="9" idx="7"/>
          </p:cNvCxnSpPr>
          <p:nvPr/>
        </p:nvCxnSpPr>
        <p:spPr>
          <a:xfrm flipH="1">
            <a:off x="2956354" y="5026769"/>
            <a:ext cx="256178" cy="55928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E4DD53C-1929-8FF8-7DB3-C55C6F7FB73A}"/>
              </a:ext>
            </a:extLst>
          </p:cNvPr>
          <p:cNvCxnSpPr>
            <a:cxnSpLocks/>
            <a:stCxn id="6" idx="5"/>
          </p:cNvCxnSpPr>
          <p:nvPr/>
        </p:nvCxnSpPr>
        <p:spPr>
          <a:xfrm>
            <a:off x="3830997" y="5026769"/>
            <a:ext cx="333499" cy="727988"/>
          </a:xfrm>
          <a:prstGeom prst="line">
            <a:avLst/>
          </a:prstGeom>
          <a:ln w="381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8112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77D8F-16B1-A792-18FC-36DACE292EDE}"/>
              </a:ext>
            </a:extLst>
          </p:cNvPr>
          <p:cNvSpPr txBox="1"/>
          <p:nvPr/>
        </p:nvSpPr>
        <p:spPr>
          <a:xfrm>
            <a:off x="685799" y="1192696"/>
            <a:ext cx="7782340" cy="3046988"/>
          </a:xfrm>
          <a:prstGeom prst="rect">
            <a:avLst/>
          </a:prstGeom>
          <a:noFill/>
        </p:spPr>
        <p:txBody>
          <a:bodyPr wrap="square" rtlCol="0">
            <a:spAutoFit/>
          </a:bodyPr>
          <a:lstStyle/>
          <a:p>
            <a:r>
              <a:rPr lang="en-US" sz="2400" dirty="0">
                <a:latin typeface="Consolas" panose="020B0609020204030204" pitchFamily="49" charset="0"/>
              </a:rPr>
              <a:t>Total time-</a:t>
            </a:r>
          </a:p>
          <a:p>
            <a:endParaRPr lang="en-US" sz="2400" dirty="0">
              <a:latin typeface="Consolas" panose="020B0609020204030204" pitchFamily="49" charset="0"/>
            </a:endParaRPr>
          </a:p>
          <a:p>
            <a:r>
              <a:rPr lang="en-US" sz="2400" dirty="0">
                <a:latin typeface="Consolas" panose="020B0609020204030204" pitchFamily="49" charset="0"/>
              </a:rPr>
              <a:t>T(n) 	= n + (n-1) + (n-2) + (n-3) + . . .</a:t>
            </a:r>
          </a:p>
          <a:p>
            <a:r>
              <a:rPr lang="en-US" sz="2400" dirty="0">
                <a:latin typeface="Consolas" panose="020B0609020204030204" pitchFamily="49" charset="0"/>
              </a:rPr>
              <a:t>	= n + n + n + n + . . . -1-2-3- . . .</a:t>
            </a:r>
          </a:p>
          <a:p>
            <a:r>
              <a:rPr lang="en-US" sz="2400" dirty="0">
                <a:latin typeface="Consolas" panose="020B0609020204030204" pitchFamily="49" charset="0"/>
              </a:rPr>
              <a:t>	= n + </a:t>
            </a:r>
            <a:r>
              <a:rPr lang="en-US" sz="2400" dirty="0" err="1">
                <a:latin typeface="Consolas" panose="020B0609020204030204" pitchFamily="49" charset="0"/>
              </a:rPr>
              <a:t>kn</a:t>
            </a:r>
            <a:r>
              <a:rPr lang="en-US" sz="2400" dirty="0">
                <a:latin typeface="Consolas" panose="020B0609020204030204" pitchFamily="49" charset="0"/>
              </a:rPr>
              <a:t> – (1+2+3+ . . .+k)</a:t>
            </a:r>
          </a:p>
          <a:p>
            <a:r>
              <a:rPr lang="en-US" sz="2400" dirty="0">
                <a:latin typeface="Consolas" panose="020B0609020204030204" pitchFamily="49" charset="0"/>
              </a:rPr>
              <a:t>	= n + Cn – [n(n+1)/2]</a:t>
            </a:r>
          </a:p>
          <a:p>
            <a:endParaRPr lang="en-US" sz="2400" dirty="0">
              <a:latin typeface="Consolas" panose="020B0609020204030204" pitchFamily="49" charset="0"/>
            </a:endParaRPr>
          </a:p>
          <a:p>
            <a:r>
              <a:rPr lang="en-US" altLang="en-US" sz="2400" b="0" dirty="0">
                <a:solidFill>
                  <a:srgbClr val="000000"/>
                </a:solidFill>
                <a:latin typeface="Consolas" panose="020B0609020204030204" pitchFamily="49" charset="0"/>
                <a:ea typeface="Cambria" panose="02040503050406030204" pitchFamily="18" charset="0"/>
              </a:rPr>
              <a:t>So, </a:t>
            </a:r>
            <a:r>
              <a:rPr lang="en-US" altLang="en-US" sz="2400" b="0" dirty="0">
                <a:solidFill>
                  <a:srgbClr val="000000"/>
                </a:solidFill>
                <a:highlight>
                  <a:srgbClr val="FFFF00"/>
                </a:highlight>
                <a:latin typeface="Consolas" panose="020B0609020204030204" pitchFamily="49" charset="0"/>
                <a:ea typeface="Cambria" panose="02040503050406030204" pitchFamily="18" charset="0"/>
              </a:rPr>
              <a:t>time complexity O(n</a:t>
            </a:r>
            <a:r>
              <a:rPr lang="en-US" altLang="en-US" sz="2400" b="0" baseline="30000" dirty="0">
                <a:solidFill>
                  <a:srgbClr val="000000"/>
                </a:solidFill>
                <a:highlight>
                  <a:srgbClr val="FFFF00"/>
                </a:highlight>
                <a:latin typeface="Consolas" panose="020B0609020204030204" pitchFamily="49" charset="0"/>
                <a:ea typeface="Cambria" panose="02040503050406030204" pitchFamily="18" charset="0"/>
              </a:rPr>
              <a:t>2</a:t>
            </a:r>
            <a:r>
              <a:rPr lang="en-US" altLang="en-US" sz="2400" b="0" dirty="0">
                <a:solidFill>
                  <a:srgbClr val="000000"/>
                </a:solidFill>
                <a:highlight>
                  <a:srgbClr val="FFFF00"/>
                </a:highlight>
                <a:latin typeface="Consolas" panose="020B0609020204030204" pitchFamily="49" charset="0"/>
                <a:ea typeface="Cambria" panose="02040503050406030204" pitchFamily="18" charset="0"/>
              </a:rPr>
              <a:t>)</a:t>
            </a:r>
            <a:endParaRPr lang="en-US" sz="2400" dirty="0">
              <a:latin typeface="Consolas" panose="020B0609020204030204" pitchFamily="49" charset="0"/>
            </a:endParaRPr>
          </a:p>
        </p:txBody>
      </p:sp>
    </p:spTree>
    <p:extLst>
      <p:ext uri="{BB962C8B-B14F-4D97-AF65-F5344CB8AC3E}">
        <p14:creationId xmlns:p14="http://schemas.microsoft.com/office/powerpoint/2010/main" val="1372280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77D8F-16B1-A792-18FC-36DACE292EDE}"/>
              </a:ext>
            </a:extLst>
          </p:cNvPr>
          <p:cNvSpPr txBox="1"/>
          <p:nvPr/>
        </p:nvSpPr>
        <p:spPr>
          <a:xfrm>
            <a:off x="685799" y="1192696"/>
            <a:ext cx="7543801" cy="2062103"/>
          </a:xfrm>
          <a:prstGeom prst="rect">
            <a:avLst/>
          </a:prstGeom>
          <a:noFill/>
        </p:spPr>
        <p:txBody>
          <a:bodyPr wrap="square" rtlCol="0">
            <a:spAutoFit/>
          </a:bodyPr>
          <a:lstStyle/>
          <a:p>
            <a:pPr algn="ctr"/>
            <a:r>
              <a:rPr lang="en-US" sz="3200" dirty="0">
                <a:highlight>
                  <a:srgbClr val="00FFFF"/>
                </a:highlight>
                <a:latin typeface="Consolas" panose="020B0609020204030204" pitchFamily="49" charset="0"/>
              </a:rPr>
              <a:t>Question!!</a:t>
            </a:r>
          </a:p>
          <a:p>
            <a:endParaRPr lang="en-US" sz="2400" dirty="0">
              <a:latin typeface="Consolas" panose="020B0609020204030204" pitchFamily="49" charset="0"/>
            </a:endParaRPr>
          </a:p>
          <a:p>
            <a:pPr marL="342900" indent="-342900" algn="just">
              <a:buFont typeface="Wingdings" panose="05000000000000000000" pitchFamily="2" charset="2"/>
              <a:buChar char="Ø"/>
            </a:pPr>
            <a:r>
              <a:rPr lang="en-US" sz="2400" dirty="0">
                <a:latin typeface="Consolas" panose="020B0609020204030204" pitchFamily="49" charset="0"/>
              </a:rPr>
              <a:t>Can we solve the recurrence relation of quick sort for worse case scenario using </a:t>
            </a:r>
            <a:r>
              <a:rPr lang="en-US" sz="2400" b="1" dirty="0">
                <a:latin typeface="Consolas" panose="020B0609020204030204" pitchFamily="49" charset="0"/>
              </a:rPr>
              <a:t>master method</a:t>
            </a:r>
            <a:r>
              <a:rPr lang="en-US" sz="2400" dirty="0">
                <a:latin typeface="Consolas" panose="020B0609020204030204" pitchFamily="49" charset="0"/>
              </a:rPr>
              <a:t>??</a:t>
            </a:r>
          </a:p>
        </p:txBody>
      </p:sp>
    </p:spTree>
    <p:extLst>
      <p:ext uri="{BB962C8B-B14F-4D97-AF65-F5344CB8AC3E}">
        <p14:creationId xmlns:p14="http://schemas.microsoft.com/office/powerpoint/2010/main" val="13944330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50FA72C3-99CF-46C1-96D6-7C99B71243B9}"/>
              </a:ext>
            </a:extLst>
          </p:cNvPr>
          <p:cNvSpPr txBox="1"/>
          <p:nvPr/>
        </p:nvSpPr>
        <p:spPr>
          <a:xfrm>
            <a:off x="533400" y="1535564"/>
            <a:ext cx="8268512" cy="2185214"/>
          </a:xfrm>
          <a:prstGeom prst="rect">
            <a:avLst/>
          </a:prstGeom>
          <a:noFill/>
        </p:spPr>
        <p:txBody>
          <a:bodyPr wrap="square" rtlCol="0">
            <a:spAutoFit/>
          </a:bodyPr>
          <a:lstStyle/>
          <a:p>
            <a:pPr marL="342900" indent="-342900" algn="just">
              <a:buFont typeface="Wingdings" panose="05000000000000000000" pitchFamily="2" charset="2"/>
              <a:buChar char="q"/>
              <a:defRPr/>
            </a:pPr>
            <a:r>
              <a:rPr lang="en-US" sz="2400" i="1" dirty="0"/>
              <a:t>Introduction to Algorithms, Thomas H. </a:t>
            </a:r>
            <a:r>
              <a:rPr lang="en-US" sz="2400" i="1" dirty="0" err="1"/>
              <a:t>Cormen</a:t>
            </a:r>
            <a:r>
              <a:rPr lang="en-US" sz="2400" i="1" dirty="0"/>
              <a:t>, </a:t>
            </a:r>
            <a:r>
              <a:rPr lang="en-US" sz="2400" i="1" dirty="0" err="1"/>
              <a:t>Charle</a:t>
            </a:r>
            <a:r>
              <a:rPr lang="en-US" sz="2400" i="1" dirty="0"/>
              <a:t> E. </a:t>
            </a:r>
            <a:r>
              <a:rPr lang="en-US" sz="2400" i="1" dirty="0" err="1"/>
              <a:t>Leiserson</a:t>
            </a:r>
            <a:r>
              <a:rPr lang="en-US" sz="2400" i="1" dirty="0"/>
              <a:t>, Ronald L. </a:t>
            </a:r>
            <a:r>
              <a:rPr lang="en-US" sz="2400" i="1" dirty="0" err="1"/>
              <a:t>Rivest</a:t>
            </a:r>
            <a:r>
              <a:rPr lang="en-US" sz="2400" i="1" dirty="0"/>
              <a:t>, Clifford Stein (CLRS).</a:t>
            </a:r>
          </a:p>
          <a:p>
            <a:pPr marL="342900" indent="-342900" algn="just">
              <a:buFont typeface="Wingdings" panose="05000000000000000000" pitchFamily="2" charset="2"/>
              <a:buChar char="q"/>
              <a:defRPr/>
            </a:pPr>
            <a:endParaRPr lang="en-US" sz="2400" i="1" dirty="0"/>
          </a:p>
          <a:p>
            <a:pPr marL="342900" indent="-342900" algn="just">
              <a:buFont typeface="Wingdings" panose="05000000000000000000" pitchFamily="2" charset="2"/>
              <a:buChar char="q"/>
              <a:defRPr/>
            </a:pPr>
            <a:r>
              <a:rPr lang="en-US" sz="2400" i="1" dirty="0"/>
              <a:t>Fundamental of Computer Algorithms, Ellis Horowitz, Sartaj </a:t>
            </a:r>
            <a:r>
              <a:rPr lang="en-US" sz="2400" i="1" dirty="0" err="1"/>
              <a:t>Sahni</a:t>
            </a:r>
            <a:r>
              <a:rPr lang="en-US" sz="2400" i="1" dirty="0"/>
              <a:t>, </a:t>
            </a:r>
            <a:r>
              <a:rPr lang="en-US" sz="2400" i="1" dirty="0" err="1"/>
              <a:t>Sanguthevar</a:t>
            </a:r>
            <a:r>
              <a:rPr lang="en-US" sz="2400" i="1" dirty="0"/>
              <a:t> </a:t>
            </a:r>
            <a:r>
              <a:rPr lang="en-US" sz="2400" i="1" dirty="0" err="1"/>
              <a:t>Rajasekaran</a:t>
            </a:r>
            <a:r>
              <a:rPr lang="en-US" sz="2400" i="1" dirty="0"/>
              <a:t> (HSR)</a:t>
            </a:r>
            <a:endParaRPr lang="en-US" sz="2400" dirty="0"/>
          </a:p>
          <a:p>
            <a:pPr algn="just">
              <a:defRPr/>
            </a:pPr>
            <a:endParaRPr lang="en-US" sz="1600" dirty="0"/>
          </a:p>
        </p:txBody>
      </p:sp>
    </p:spTree>
    <p:extLst>
      <p:ext uri="{BB962C8B-B14F-4D97-AF65-F5344CB8AC3E}">
        <p14:creationId xmlns:p14="http://schemas.microsoft.com/office/powerpoint/2010/main" val="1923382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655154" y="1402174"/>
            <a:ext cx="7334960" cy="4801314"/>
          </a:xfrm>
          <a:prstGeom prst="rect">
            <a:avLst/>
          </a:prstGeom>
          <a:noFill/>
        </p:spPr>
        <p:txBody>
          <a:bodyPr wrap="square" rtlCol="0">
            <a:spAutoFit/>
          </a:bodyPr>
          <a:lstStyle/>
          <a:p>
            <a:pPr marL="285750" indent="-285750">
              <a:buFont typeface="Wingdings" panose="05000000000000000000" pitchFamily="2" charset="2"/>
              <a:buChar char="q"/>
            </a:pPr>
            <a:r>
              <a:rPr lang="en-US" dirty="0">
                <a:hlinkClick r:id="rId2"/>
              </a:rPr>
              <a:t>https://www.google.com/search?q=bubble+sort+step+by+step&amp;sxsrf=ALeKk01uxzgfT3Oy6k1Q3WxVnSpiIN8_4g:1587999728942&amp;tbm=isch&amp;source=iu&amp;ictx=1&amp;fir=vRwFsGwVfJ6pJM%253A%252CSzhhze6MPQr4cM%252C_&amp;vet=1&amp;usg=AI4_-kSrEEXqwRL-PkHhVUtn7jNfF9dB6g&amp;sa=X&amp;ved=2ahUKEwje0Pz974jpAhXRAnIKHWhMD2UQ_h0wAXoECAcQBg#imgrc=EN4Sdu7veOWVoM&amp;imgdii=eOqvCu85p9-eBM</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3"/>
              </a:rPr>
              <a:t>https://www.interviewcake.com/concept/java/counting-sort</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4"/>
              </a:rPr>
              <a:t>https://www.geeksforgeeks.org/counting-sort/</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5"/>
              </a:rPr>
              <a:t>https://www.hackerearth.com/practice/algorithms/sorting/quick-sort/tutorial/</a:t>
            </a:r>
            <a:endParaRPr lang="en-US" dirty="0"/>
          </a:p>
          <a:p>
            <a:endParaRPr lang="en-US" dirty="0"/>
          </a:p>
          <a:p>
            <a:endParaRPr lang="en-US" dirty="0"/>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B0F252BD-E809-4383-A5CD-82BE68604A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4D1D551-F9A2-47F4-A55F-AE1260841DD0}" type="slidenum">
              <a:rPr lang="en-US" altLang="en-US"/>
              <a:pPr/>
              <a:t>5</a:t>
            </a:fld>
            <a:endParaRPr lang="en-US" altLang="en-US"/>
          </a:p>
        </p:txBody>
      </p:sp>
      <p:sp>
        <p:nvSpPr>
          <p:cNvPr id="9219" name="Rectangle 2">
            <a:extLst>
              <a:ext uri="{FF2B5EF4-FFF2-40B4-BE49-F238E27FC236}">
                <a16:creationId xmlns:a16="http://schemas.microsoft.com/office/drawing/2014/main" id="{CFA0E7E3-4C2F-4182-9D61-61DB1778A1B3}"/>
              </a:ext>
            </a:extLst>
          </p:cNvPr>
          <p:cNvSpPr>
            <a:spLocks noGrp="1" noChangeArrowheads="1"/>
          </p:cNvSpPr>
          <p:nvPr>
            <p:ph type="title"/>
          </p:nvPr>
        </p:nvSpPr>
        <p:spPr/>
        <p:txBody>
          <a:bodyPr/>
          <a:lstStyle/>
          <a:p>
            <a:pPr algn="l" eaLnBrk="1" hangingPunct="1"/>
            <a:r>
              <a:rPr lang="en-US" altLang="en-US" dirty="0"/>
              <a:t>Quicksort</a:t>
            </a:r>
          </a:p>
        </p:txBody>
      </p:sp>
      <p:sp>
        <p:nvSpPr>
          <p:cNvPr id="9220" name="Rectangle 3">
            <a:extLst>
              <a:ext uri="{FF2B5EF4-FFF2-40B4-BE49-F238E27FC236}">
                <a16:creationId xmlns:a16="http://schemas.microsoft.com/office/drawing/2014/main" id="{BC2EE8E5-2E5D-4F9B-9312-A3C36CFCE616}"/>
              </a:ext>
            </a:extLst>
          </p:cNvPr>
          <p:cNvSpPr>
            <a:spLocks noGrp="1" noChangeArrowheads="1"/>
          </p:cNvSpPr>
          <p:nvPr>
            <p:ph type="body" idx="1"/>
          </p:nvPr>
        </p:nvSpPr>
        <p:spPr>
          <a:xfrm>
            <a:off x="514875" y="1992924"/>
            <a:ext cx="8112662" cy="3992563"/>
          </a:xfrm>
        </p:spPr>
        <p:txBody>
          <a:bodyPr/>
          <a:lstStyle/>
          <a:p>
            <a:pPr eaLnBrk="1" hangingPunct="1"/>
            <a:r>
              <a:rPr lang="en-US" altLang="en-US" dirty="0"/>
              <a:t>A </a:t>
            </a:r>
            <a:r>
              <a:rPr lang="en-US" altLang="en-US" dirty="0">
                <a:solidFill>
                  <a:schemeClr val="folHlink"/>
                </a:solidFill>
              </a:rPr>
              <a:t>divide &amp; conquer</a:t>
            </a:r>
            <a:r>
              <a:rPr lang="en-US" altLang="en-US" dirty="0"/>
              <a:t> algorithm</a:t>
            </a:r>
          </a:p>
          <a:p>
            <a:pPr lvl="1" eaLnBrk="1" hangingPunct="1"/>
            <a:r>
              <a:rPr lang="en-US" altLang="en-US" dirty="0"/>
              <a:t>Efficient sorting algorithm</a:t>
            </a:r>
          </a:p>
          <a:p>
            <a:pPr lvl="1" eaLnBrk="1" hangingPunct="1"/>
            <a:r>
              <a:rPr lang="en-US" altLang="en-US" sz="2000" dirty="0"/>
              <a:t>Discovered by C.A.R. Hoare</a:t>
            </a:r>
          </a:p>
          <a:p>
            <a:pPr eaLnBrk="1" hangingPunct="1"/>
            <a:r>
              <a:rPr lang="en-US" altLang="en-US" dirty="0"/>
              <a:t>Basic idea: </a:t>
            </a:r>
          </a:p>
          <a:p>
            <a:pPr lvl="1" eaLnBrk="1" hangingPunct="1"/>
            <a:r>
              <a:rPr lang="en-US" altLang="en-US" dirty="0"/>
              <a:t>Pick an element (called </a:t>
            </a:r>
            <a:r>
              <a:rPr lang="en-US" altLang="en-US" dirty="0">
                <a:solidFill>
                  <a:srgbClr val="3333FF"/>
                </a:solidFill>
              </a:rPr>
              <a:t>pivot</a:t>
            </a:r>
            <a:r>
              <a:rPr lang="en-US" altLang="en-US" dirty="0"/>
              <a:t>)</a:t>
            </a:r>
          </a:p>
          <a:p>
            <a:pPr lvl="1" eaLnBrk="1" hangingPunct="1"/>
            <a:r>
              <a:rPr lang="en-US" altLang="en-US" dirty="0"/>
              <a:t>Partition the array in two subsequences: those smaller than the pivot and those larger or equal: </a:t>
            </a:r>
            <a:r>
              <a:rPr lang="en-US" altLang="en-US" dirty="0">
                <a:solidFill>
                  <a:schemeClr val="tx2"/>
                </a:solidFill>
              </a:rPr>
              <a:t>Divide</a:t>
            </a:r>
          </a:p>
          <a:p>
            <a:pPr lvl="1" eaLnBrk="1" hangingPunct="1"/>
            <a:r>
              <a:rPr lang="en-US" altLang="en-US" dirty="0"/>
              <a:t>Sort each subsequence recursively: </a:t>
            </a:r>
            <a:r>
              <a:rPr lang="en-US" altLang="en-US" dirty="0">
                <a:solidFill>
                  <a:schemeClr val="tx2"/>
                </a:solidFill>
              </a:rPr>
              <a:t>Conquer</a:t>
            </a:r>
          </a:p>
          <a:p>
            <a:pPr eaLnBrk="1" hangingPunct="1"/>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a:extLst>
              <a:ext uri="{FF2B5EF4-FFF2-40B4-BE49-F238E27FC236}">
                <a16:creationId xmlns:a16="http://schemas.microsoft.com/office/drawing/2014/main" id="{32F43325-7108-4CDD-9AA5-D4CA657ED1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42D728D-0577-47E6-9037-38A22B33A0E1}" type="slidenum">
              <a:rPr lang="en-US" altLang="en-US"/>
              <a:pPr/>
              <a:t>6</a:t>
            </a:fld>
            <a:endParaRPr lang="en-US" altLang="en-US"/>
          </a:p>
        </p:txBody>
      </p:sp>
      <p:sp>
        <p:nvSpPr>
          <p:cNvPr id="10244" name="Rectangle 2">
            <a:extLst>
              <a:ext uri="{FF2B5EF4-FFF2-40B4-BE49-F238E27FC236}">
                <a16:creationId xmlns:a16="http://schemas.microsoft.com/office/drawing/2014/main" id="{E672AD55-0BEB-4405-A4FF-208A41DF5308}"/>
              </a:ext>
            </a:extLst>
          </p:cNvPr>
          <p:cNvSpPr>
            <a:spLocks noGrp="1" noChangeArrowheads="1"/>
          </p:cNvSpPr>
          <p:nvPr>
            <p:ph type="title"/>
          </p:nvPr>
        </p:nvSpPr>
        <p:spPr/>
        <p:txBody>
          <a:bodyPr/>
          <a:lstStyle/>
          <a:p>
            <a:pPr algn="l" eaLnBrk="1" hangingPunct="1"/>
            <a:r>
              <a:rPr lang="en-US" altLang="en-US" sz="4000" dirty="0"/>
              <a:t>Quicksort: Partitioning an array</a:t>
            </a:r>
          </a:p>
        </p:txBody>
      </p:sp>
      <p:sp>
        <p:nvSpPr>
          <p:cNvPr id="10245" name="Rectangle 3">
            <a:extLst>
              <a:ext uri="{FF2B5EF4-FFF2-40B4-BE49-F238E27FC236}">
                <a16:creationId xmlns:a16="http://schemas.microsoft.com/office/drawing/2014/main" id="{70653CB4-80EF-491D-A96F-D31B7BF22663}"/>
              </a:ext>
            </a:extLst>
          </p:cNvPr>
          <p:cNvSpPr>
            <a:spLocks noGrp="1" noChangeArrowheads="1"/>
          </p:cNvSpPr>
          <p:nvPr>
            <p:ph type="body" idx="1"/>
          </p:nvPr>
        </p:nvSpPr>
        <p:spPr>
          <a:xfrm>
            <a:off x="685006" y="1947518"/>
            <a:ext cx="7772400" cy="2815085"/>
          </a:xfrm>
        </p:spPr>
        <p:txBody>
          <a:bodyPr/>
          <a:lstStyle/>
          <a:p>
            <a:pPr eaLnBrk="1" hangingPunct="1">
              <a:lnSpc>
                <a:spcPct val="90000"/>
              </a:lnSpc>
            </a:pPr>
            <a:r>
              <a:rPr lang="en-US" altLang="en-US" dirty="0"/>
              <a:t>Goal</a:t>
            </a:r>
          </a:p>
          <a:p>
            <a:pPr lvl="1" eaLnBrk="1" hangingPunct="1">
              <a:lnSpc>
                <a:spcPct val="90000"/>
              </a:lnSpc>
            </a:pPr>
            <a:r>
              <a:rPr lang="en-US" altLang="en-US" dirty="0"/>
              <a:t>Move all elements smaller than or equal to the pivot to the left of the array and all elements larger than or equal to the pivot to the right of the array. In the end, the right part of the array will contain elements that are larger than or equal to those in the left part.</a:t>
            </a:r>
          </a:p>
          <a:p>
            <a:pPr lvl="1" eaLnBrk="1" hangingPunct="1">
              <a:lnSpc>
                <a:spcPct val="90000"/>
              </a:lnSpc>
            </a:pPr>
            <a:r>
              <a:rPr lang="en-US" altLang="en-US" dirty="0">
                <a:solidFill>
                  <a:schemeClr val="hlink"/>
                </a:solidFill>
              </a:rPr>
              <a:t>Choosing the pivot is crucial</a:t>
            </a:r>
          </a:p>
        </p:txBody>
      </p:sp>
      <p:grpSp>
        <p:nvGrpSpPr>
          <p:cNvPr id="10246" name="Group 5">
            <a:extLst>
              <a:ext uri="{FF2B5EF4-FFF2-40B4-BE49-F238E27FC236}">
                <a16:creationId xmlns:a16="http://schemas.microsoft.com/office/drawing/2014/main" id="{122BEDAB-33B4-4AF5-85FA-52540FDE1627}"/>
              </a:ext>
            </a:extLst>
          </p:cNvPr>
          <p:cNvGrpSpPr>
            <a:grpSpLocks/>
          </p:cNvGrpSpPr>
          <p:nvPr/>
        </p:nvGrpSpPr>
        <p:grpSpPr bwMode="auto">
          <a:xfrm>
            <a:off x="1295400" y="5181600"/>
            <a:ext cx="7239000" cy="685800"/>
            <a:chOff x="576" y="2400"/>
            <a:chExt cx="4560" cy="432"/>
          </a:xfrm>
        </p:grpSpPr>
        <p:sp>
          <p:nvSpPr>
            <p:cNvPr id="10247" name="Rectangle 6">
              <a:extLst>
                <a:ext uri="{FF2B5EF4-FFF2-40B4-BE49-F238E27FC236}">
                  <a16:creationId xmlns:a16="http://schemas.microsoft.com/office/drawing/2014/main" id="{47BCCBAD-0B30-4F34-84C2-93948B52FE03}"/>
                </a:ext>
              </a:extLst>
            </p:cNvPr>
            <p:cNvSpPr>
              <a:spLocks noChangeArrowheads="1"/>
            </p:cNvSpPr>
            <p:nvPr/>
          </p:nvSpPr>
          <p:spPr bwMode="auto">
            <a:xfrm>
              <a:off x="576" y="2400"/>
              <a:ext cx="4560" cy="432"/>
            </a:xfrm>
            <a:prstGeom prst="rect">
              <a:avLst/>
            </a:prstGeom>
            <a:noFill/>
            <a:ln w="5715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0248" name="Rectangle 7">
              <a:extLst>
                <a:ext uri="{FF2B5EF4-FFF2-40B4-BE49-F238E27FC236}">
                  <a16:creationId xmlns:a16="http://schemas.microsoft.com/office/drawing/2014/main" id="{D5357490-D02B-470A-A5F7-018F399AB40D}"/>
                </a:ext>
              </a:extLst>
            </p:cNvPr>
            <p:cNvSpPr>
              <a:spLocks noChangeArrowheads="1"/>
            </p:cNvSpPr>
            <p:nvPr/>
          </p:nvSpPr>
          <p:spPr bwMode="auto">
            <a:xfrm>
              <a:off x="2448" y="2400"/>
              <a:ext cx="576" cy="432"/>
            </a:xfrm>
            <a:prstGeom prst="rect">
              <a:avLst/>
            </a:prstGeom>
            <a:noFill/>
            <a:ln w="5715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0249" name="Text Box 8">
              <a:extLst>
                <a:ext uri="{FF2B5EF4-FFF2-40B4-BE49-F238E27FC236}">
                  <a16:creationId xmlns:a16="http://schemas.microsoft.com/office/drawing/2014/main" id="{30809FEF-17CE-4509-A3E2-8A25C0D3E673}"/>
                </a:ext>
              </a:extLst>
            </p:cNvPr>
            <p:cNvSpPr txBox="1">
              <a:spLocks noChangeArrowheads="1"/>
            </p:cNvSpPr>
            <p:nvPr/>
          </p:nvSpPr>
          <p:spPr bwMode="auto">
            <a:xfrm>
              <a:off x="902" y="2478"/>
              <a:ext cx="7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993366"/>
                  </a:solidFill>
                  <a:latin typeface="Book Antiqua" panose="02040602050305030304" pitchFamily="18" charset="0"/>
                </a:rPr>
                <a:t>&lt; pivot</a:t>
              </a:r>
            </a:p>
          </p:txBody>
        </p:sp>
        <p:sp>
          <p:nvSpPr>
            <p:cNvPr id="10250" name="Text Box 9">
              <a:extLst>
                <a:ext uri="{FF2B5EF4-FFF2-40B4-BE49-F238E27FC236}">
                  <a16:creationId xmlns:a16="http://schemas.microsoft.com/office/drawing/2014/main" id="{6D57BE18-7BB3-4191-A7D4-26CDF0E4B173}"/>
                </a:ext>
              </a:extLst>
            </p:cNvPr>
            <p:cNvSpPr txBox="1">
              <a:spLocks noChangeArrowheads="1"/>
            </p:cNvSpPr>
            <p:nvPr/>
          </p:nvSpPr>
          <p:spPr bwMode="auto">
            <a:xfrm>
              <a:off x="3696" y="2478"/>
              <a:ext cx="7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993366"/>
                  </a:solidFill>
                  <a:latin typeface="Book Antiqua" panose="02040602050305030304" pitchFamily="18" charset="0"/>
                </a:rPr>
                <a:t>&gt; pivot</a:t>
              </a:r>
            </a:p>
          </p:txBody>
        </p:sp>
        <p:sp>
          <p:nvSpPr>
            <p:cNvPr id="10251" name="Text Box 10">
              <a:extLst>
                <a:ext uri="{FF2B5EF4-FFF2-40B4-BE49-F238E27FC236}">
                  <a16:creationId xmlns:a16="http://schemas.microsoft.com/office/drawing/2014/main" id="{CDC34620-979D-4F4C-B84E-267E15A88C50}"/>
                </a:ext>
              </a:extLst>
            </p:cNvPr>
            <p:cNvSpPr txBox="1">
              <a:spLocks noChangeArrowheads="1"/>
            </p:cNvSpPr>
            <p:nvPr/>
          </p:nvSpPr>
          <p:spPr bwMode="auto">
            <a:xfrm>
              <a:off x="2448" y="2478"/>
              <a:ext cx="5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993366"/>
                  </a:solidFill>
                  <a:latin typeface="Book Antiqua" panose="02040602050305030304" pitchFamily="18" charset="0"/>
                </a:rPr>
                <a:t>pivot</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7CC2E233-23BE-4253-B4F7-A94233E8B7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B7BA190-4920-46A2-9946-25EDEDBC0635}" type="slidenum">
              <a:rPr lang="en-US" altLang="en-US"/>
              <a:pPr/>
              <a:t>7</a:t>
            </a:fld>
            <a:endParaRPr lang="en-US" altLang="en-US"/>
          </a:p>
        </p:txBody>
      </p:sp>
      <p:sp>
        <p:nvSpPr>
          <p:cNvPr id="11267" name="Rectangle 2">
            <a:extLst>
              <a:ext uri="{FF2B5EF4-FFF2-40B4-BE49-F238E27FC236}">
                <a16:creationId xmlns:a16="http://schemas.microsoft.com/office/drawing/2014/main" id="{3F953B21-BCD7-4AD2-B0EC-3F0B0F84F79D}"/>
              </a:ext>
            </a:extLst>
          </p:cNvPr>
          <p:cNvSpPr>
            <a:spLocks noGrp="1" noChangeArrowheads="1"/>
          </p:cNvSpPr>
          <p:nvPr>
            <p:ph type="title"/>
          </p:nvPr>
        </p:nvSpPr>
        <p:spPr/>
        <p:txBody>
          <a:bodyPr/>
          <a:lstStyle/>
          <a:p>
            <a:pPr algn="l" eaLnBrk="1" hangingPunct="1"/>
            <a:r>
              <a:rPr lang="en-US" altLang="en-US" sz="4000" dirty="0"/>
              <a:t>Quicksort</a:t>
            </a:r>
            <a:endParaRPr lang="en-US" altLang="en-US" sz="3600" dirty="0"/>
          </a:p>
        </p:txBody>
      </p:sp>
      <p:sp>
        <p:nvSpPr>
          <p:cNvPr id="11268" name="Rectangle 3">
            <a:extLst>
              <a:ext uri="{FF2B5EF4-FFF2-40B4-BE49-F238E27FC236}">
                <a16:creationId xmlns:a16="http://schemas.microsoft.com/office/drawing/2014/main" id="{ED3A3CCC-B741-41D0-95DC-D53160CDBD36}"/>
              </a:ext>
            </a:extLst>
          </p:cNvPr>
          <p:cNvSpPr>
            <a:spLocks noGrp="1" noChangeArrowheads="1"/>
          </p:cNvSpPr>
          <p:nvPr>
            <p:ph type="body" idx="1"/>
          </p:nvPr>
        </p:nvSpPr>
        <p:spPr>
          <a:xfrm>
            <a:off x="503372" y="1927274"/>
            <a:ext cx="7772400" cy="2286000"/>
          </a:xfrm>
        </p:spPr>
        <p:txBody>
          <a:bodyPr>
            <a:normAutofit lnSpcReduction="10000"/>
          </a:bodyPr>
          <a:lstStyle/>
          <a:p>
            <a:pPr eaLnBrk="1" hangingPunct="1"/>
            <a:r>
              <a:rPr lang="en-US" altLang="en-US" sz="2800" dirty="0"/>
              <a:t>Place the pivot in its appropriate position</a:t>
            </a:r>
          </a:p>
          <a:p>
            <a:pPr eaLnBrk="1" hangingPunct="1"/>
            <a:r>
              <a:rPr lang="en-US" altLang="en-US" sz="2800" dirty="0"/>
              <a:t>Recursively the same algorithm is applied to each part</a:t>
            </a:r>
          </a:p>
          <a:p>
            <a:pPr lvl="1" eaLnBrk="1" hangingPunct="1"/>
            <a:r>
              <a:rPr lang="en-US" altLang="en-US" sz="2400" dirty="0"/>
              <a:t>Until there is only single element i.e., no way to divide in two part</a:t>
            </a:r>
          </a:p>
        </p:txBody>
      </p:sp>
      <p:sp>
        <p:nvSpPr>
          <p:cNvPr id="11269" name="Rectangle 4">
            <a:extLst>
              <a:ext uri="{FF2B5EF4-FFF2-40B4-BE49-F238E27FC236}">
                <a16:creationId xmlns:a16="http://schemas.microsoft.com/office/drawing/2014/main" id="{A11D612B-0B46-4D37-92CA-D227767402D9}"/>
              </a:ext>
            </a:extLst>
          </p:cNvPr>
          <p:cNvSpPr>
            <a:spLocks noChangeArrowheads="1"/>
          </p:cNvSpPr>
          <p:nvPr/>
        </p:nvSpPr>
        <p:spPr bwMode="auto">
          <a:xfrm>
            <a:off x="5387975" y="4914900"/>
            <a:ext cx="3429000" cy="685800"/>
          </a:xfrm>
          <a:prstGeom prst="rect">
            <a:avLst/>
          </a:prstGeom>
          <a:noFill/>
          <a:ln w="571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0" name="Rectangle 5">
            <a:extLst>
              <a:ext uri="{FF2B5EF4-FFF2-40B4-BE49-F238E27FC236}">
                <a16:creationId xmlns:a16="http://schemas.microsoft.com/office/drawing/2014/main" id="{9960435D-1A7B-425A-B462-D7C0946FD01C}"/>
              </a:ext>
            </a:extLst>
          </p:cNvPr>
          <p:cNvSpPr>
            <a:spLocks noChangeArrowheads="1"/>
          </p:cNvSpPr>
          <p:nvPr/>
        </p:nvSpPr>
        <p:spPr bwMode="auto">
          <a:xfrm>
            <a:off x="4325938" y="4914900"/>
            <a:ext cx="914400" cy="685800"/>
          </a:xfrm>
          <a:prstGeom prst="rect">
            <a:avLst/>
          </a:prstGeom>
          <a:noFill/>
          <a:ln w="5715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1" name="Text Box 6">
            <a:extLst>
              <a:ext uri="{FF2B5EF4-FFF2-40B4-BE49-F238E27FC236}">
                <a16:creationId xmlns:a16="http://schemas.microsoft.com/office/drawing/2014/main" id="{6F4C017C-94DF-46A2-8227-13AEC1684726}"/>
              </a:ext>
            </a:extLst>
          </p:cNvPr>
          <p:cNvSpPr txBox="1">
            <a:spLocks noChangeArrowheads="1"/>
          </p:cNvSpPr>
          <p:nvPr/>
        </p:nvSpPr>
        <p:spPr bwMode="auto">
          <a:xfrm>
            <a:off x="1739900" y="4306857"/>
            <a:ext cx="1111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solidFill>
                  <a:srgbClr val="3333FF"/>
                </a:solidFill>
                <a:latin typeface="Garamond" panose="02020404030301010803" pitchFamily="18" charset="0"/>
              </a:rPr>
              <a:t>&lt; pivot</a:t>
            </a:r>
            <a:endParaRPr lang="en-US" altLang="en-US" sz="2400" dirty="0">
              <a:solidFill>
                <a:srgbClr val="3333FF"/>
              </a:solidFill>
              <a:latin typeface="Garamond" panose="02020404030301010803" pitchFamily="18" charset="0"/>
            </a:endParaRPr>
          </a:p>
        </p:txBody>
      </p:sp>
      <p:sp>
        <p:nvSpPr>
          <p:cNvPr id="11272" name="Text Box 7">
            <a:extLst>
              <a:ext uri="{FF2B5EF4-FFF2-40B4-BE49-F238E27FC236}">
                <a16:creationId xmlns:a16="http://schemas.microsoft.com/office/drawing/2014/main" id="{01444278-230C-450F-8E23-E70AAACF8C02}"/>
              </a:ext>
            </a:extLst>
          </p:cNvPr>
          <p:cNvSpPr txBox="1">
            <a:spLocks noChangeArrowheads="1"/>
          </p:cNvSpPr>
          <p:nvPr/>
        </p:nvSpPr>
        <p:spPr bwMode="auto">
          <a:xfrm>
            <a:off x="6216701" y="4280828"/>
            <a:ext cx="1111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solidFill>
                  <a:srgbClr val="3333FF"/>
                </a:solidFill>
                <a:latin typeface="Garamond" panose="02020404030301010803" pitchFamily="18" charset="0"/>
              </a:rPr>
              <a:t>&gt; pivot</a:t>
            </a:r>
            <a:endParaRPr lang="en-US" altLang="en-US" sz="2400" dirty="0">
              <a:solidFill>
                <a:srgbClr val="3333FF"/>
              </a:solidFill>
              <a:latin typeface="Garamond" panose="02020404030301010803" pitchFamily="18" charset="0"/>
            </a:endParaRPr>
          </a:p>
        </p:txBody>
      </p:sp>
      <p:sp>
        <p:nvSpPr>
          <p:cNvPr id="11273" name="Text Box 8">
            <a:extLst>
              <a:ext uri="{FF2B5EF4-FFF2-40B4-BE49-F238E27FC236}">
                <a16:creationId xmlns:a16="http://schemas.microsoft.com/office/drawing/2014/main" id="{2E3BA447-7B20-48A5-9F03-541DEE734BE6}"/>
              </a:ext>
            </a:extLst>
          </p:cNvPr>
          <p:cNvSpPr txBox="1">
            <a:spLocks noChangeArrowheads="1"/>
          </p:cNvSpPr>
          <p:nvPr/>
        </p:nvSpPr>
        <p:spPr bwMode="auto">
          <a:xfrm>
            <a:off x="4295775" y="5043488"/>
            <a:ext cx="83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063DE8"/>
                </a:solidFill>
                <a:latin typeface="Garamond" panose="02020404030301010803" pitchFamily="18" charset="0"/>
              </a:rPr>
              <a:t>pivot</a:t>
            </a:r>
            <a:endParaRPr lang="en-US" altLang="en-US" sz="2400">
              <a:solidFill>
                <a:srgbClr val="063DE8"/>
              </a:solidFill>
              <a:latin typeface="Garamond" panose="02020404030301010803" pitchFamily="18" charset="0"/>
            </a:endParaRPr>
          </a:p>
        </p:txBody>
      </p:sp>
      <p:sp>
        <p:nvSpPr>
          <p:cNvPr id="11274" name="Rectangle 9">
            <a:extLst>
              <a:ext uri="{FF2B5EF4-FFF2-40B4-BE49-F238E27FC236}">
                <a16:creationId xmlns:a16="http://schemas.microsoft.com/office/drawing/2014/main" id="{6A828F81-6DC1-417E-BEC2-F0E3C98EAC21}"/>
              </a:ext>
            </a:extLst>
          </p:cNvPr>
          <p:cNvSpPr>
            <a:spLocks noChangeArrowheads="1"/>
          </p:cNvSpPr>
          <p:nvPr/>
        </p:nvSpPr>
        <p:spPr bwMode="auto">
          <a:xfrm>
            <a:off x="587375" y="4914900"/>
            <a:ext cx="3581400" cy="6858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5" name="Rectangle 10">
            <a:extLst>
              <a:ext uri="{FF2B5EF4-FFF2-40B4-BE49-F238E27FC236}">
                <a16:creationId xmlns:a16="http://schemas.microsoft.com/office/drawing/2014/main" id="{8B5E7B17-9496-413B-90DB-DAAAB76B34C1}"/>
              </a:ext>
            </a:extLst>
          </p:cNvPr>
          <p:cNvSpPr>
            <a:spLocks noChangeArrowheads="1"/>
          </p:cNvSpPr>
          <p:nvPr/>
        </p:nvSpPr>
        <p:spPr bwMode="auto">
          <a:xfrm>
            <a:off x="1958975" y="4914900"/>
            <a:ext cx="914400" cy="6858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6" name="Text Box 11">
            <a:extLst>
              <a:ext uri="{FF2B5EF4-FFF2-40B4-BE49-F238E27FC236}">
                <a16:creationId xmlns:a16="http://schemas.microsoft.com/office/drawing/2014/main" id="{79A9C23E-AB04-4041-928D-EEC7F4A22008}"/>
              </a:ext>
            </a:extLst>
          </p:cNvPr>
          <p:cNvSpPr txBox="1">
            <a:spLocks noChangeArrowheads="1"/>
          </p:cNvSpPr>
          <p:nvPr/>
        </p:nvSpPr>
        <p:spPr bwMode="auto">
          <a:xfrm>
            <a:off x="739775" y="5054600"/>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8000"/>
                </a:solidFill>
                <a:latin typeface="Garamond" panose="02020404030301010803" pitchFamily="18" charset="0"/>
              </a:rPr>
              <a:t>&lt; </a:t>
            </a:r>
            <a:r>
              <a:rPr lang="en-US" altLang="en-US" sz="1600" b="1">
                <a:solidFill>
                  <a:srgbClr val="008000"/>
                </a:solidFill>
                <a:latin typeface="Garamond" panose="02020404030301010803" pitchFamily="18" charset="0"/>
              </a:rPr>
              <a:t>pivot1</a:t>
            </a:r>
          </a:p>
        </p:txBody>
      </p:sp>
      <p:sp>
        <p:nvSpPr>
          <p:cNvPr id="11277" name="Text Box 12">
            <a:extLst>
              <a:ext uri="{FF2B5EF4-FFF2-40B4-BE49-F238E27FC236}">
                <a16:creationId xmlns:a16="http://schemas.microsoft.com/office/drawing/2014/main" id="{CD57999B-2E0F-41E6-8105-91730AE61A36}"/>
              </a:ext>
            </a:extLst>
          </p:cNvPr>
          <p:cNvSpPr txBox="1">
            <a:spLocks noChangeArrowheads="1"/>
          </p:cNvSpPr>
          <p:nvPr/>
        </p:nvSpPr>
        <p:spPr bwMode="auto">
          <a:xfrm>
            <a:off x="1965325" y="5037138"/>
            <a:ext cx="885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8000"/>
                </a:solidFill>
                <a:latin typeface="Garamond" panose="02020404030301010803" pitchFamily="18" charset="0"/>
              </a:rPr>
              <a:t> pivot1</a:t>
            </a:r>
            <a:endParaRPr lang="en-US" altLang="en-US" sz="2000">
              <a:solidFill>
                <a:srgbClr val="008000"/>
              </a:solidFill>
              <a:latin typeface="Garamond" panose="02020404030301010803" pitchFamily="18" charset="0"/>
            </a:endParaRPr>
          </a:p>
        </p:txBody>
      </p:sp>
      <p:sp>
        <p:nvSpPr>
          <p:cNvPr id="11278" name="Text Box 13">
            <a:extLst>
              <a:ext uri="{FF2B5EF4-FFF2-40B4-BE49-F238E27FC236}">
                <a16:creationId xmlns:a16="http://schemas.microsoft.com/office/drawing/2014/main" id="{F6DE164B-4605-4E59-BD84-26EDA9FE442B}"/>
              </a:ext>
            </a:extLst>
          </p:cNvPr>
          <p:cNvSpPr txBox="1">
            <a:spLocks noChangeArrowheads="1"/>
          </p:cNvSpPr>
          <p:nvPr/>
        </p:nvSpPr>
        <p:spPr bwMode="auto">
          <a:xfrm>
            <a:off x="2987675" y="5064125"/>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8000"/>
                </a:solidFill>
                <a:latin typeface="Garamond" panose="02020404030301010803" pitchFamily="18" charset="0"/>
              </a:rPr>
              <a:t>&gt; </a:t>
            </a:r>
            <a:r>
              <a:rPr lang="en-US" altLang="en-US" sz="1600" b="1">
                <a:solidFill>
                  <a:srgbClr val="008000"/>
                </a:solidFill>
                <a:latin typeface="Garamond" panose="02020404030301010803" pitchFamily="18" charset="0"/>
              </a:rPr>
              <a:t>pivot1</a:t>
            </a:r>
          </a:p>
        </p:txBody>
      </p:sp>
      <p:sp>
        <p:nvSpPr>
          <p:cNvPr id="11279" name="Rectangle 14">
            <a:extLst>
              <a:ext uri="{FF2B5EF4-FFF2-40B4-BE49-F238E27FC236}">
                <a16:creationId xmlns:a16="http://schemas.microsoft.com/office/drawing/2014/main" id="{594DC45E-98CE-42BE-965D-115870B08683}"/>
              </a:ext>
            </a:extLst>
          </p:cNvPr>
          <p:cNvSpPr>
            <a:spLocks noChangeArrowheads="1"/>
          </p:cNvSpPr>
          <p:nvPr/>
        </p:nvSpPr>
        <p:spPr bwMode="auto">
          <a:xfrm>
            <a:off x="6657975" y="4914900"/>
            <a:ext cx="863600" cy="685800"/>
          </a:xfrm>
          <a:prstGeom prst="rect">
            <a:avLst/>
          </a:prstGeom>
          <a:noFill/>
          <a:ln w="571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80" name="Text Box 15">
            <a:extLst>
              <a:ext uri="{FF2B5EF4-FFF2-40B4-BE49-F238E27FC236}">
                <a16:creationId xmlns:a16="http://schemas.microsoft.com/office/drawing/2014/main" id="{9A53A49C-A36F-45D4-A82E-9B0A885B2A3C}"/>
              </a:ext>
            </a:extLst>
          </p:cNvPr>
          <p:cNvSpPr txBox="1">
            <a:spLocks noChangeArrowheads="1"/>
          </p:cNvSpPr>
          <p:nvPr/>
        </p:nvSpPr>
        <p:spPr bwMode="auto">
          <a:xfrm>
            <a:off x="5467350" y="50625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chemeClr val="hlink"/>
                </a:solidFill>
                <a:latin typeface="Garamond" panose="02020404030301010803" pitchFamily="18" charset="0"/>
              </a:rPr>
              <a:t>&lt; </a:t>
            </a:r>
            <a:r>
              <a:rPr lang="en-US" altLang="en-US" sz="1600" b="1">
                <a:solidFill>
                  <a:schemeClr val="hlink"/>
                </a:solidFill>
                <a:latin typeface="Garamond" panose="02020404030301010803" pitchFamily="18" charset="0"/>
              </a:rPr>
              <a:t>pivot2</a:t>
            </a:r>
          </a:p>
        </p:txBody>
      </p:sp>
      <p:sp>
        <p:nvSpPr>
          <p:cNvPr id="11281" name="Text Box 16">
            <a:extLst>
              <a:ext uri="{FF2B5EF4-FFF2-40B4-BE49-F238E27FC236}">
                <a16:creationId xmlns:a16="http://schemas.microsoft.com/office/drawing/2014/main" id="{657A7F49-017F-4D8E-8E74-E084C2AD70C7}"/>
              </a:ext>
            </a:extLst>
          </p:cNvPr>
          <p:cNvSpPr txBox="1">
            <a:spLocks noChangeArrowheads="1"/>
          </p:cNvSpPr>
          <p:nvPr/>
        </p:nvSpPr>
        <p:spPr bwMode="auto">
          <a:xfrm>
            <a:off x="6683375" y="5029200"/>
            <a:ext cx="841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chemeClr val="hlink"/>
                </a:solidFill>
                <a:latin typeface="Garamond" panose="02020404030301010803" pitchFamily="18" charset="0"/>
              </a:rPr>
              <a:t>pivot2</a:t>
            </a:r>
          </a:p>
        </p:txBody>
      </p:sp>
      <p:sp>
        <p:nvSpPr>
          <p:cNvPr id="11282" name="Text Box 17">
            <a:extLst>
              <a:ext uri="{FF2B5EF4-FFF2-40B4-BE49-F238E27FC236}">
                <a16:creationId xmlns:a16="http://schemas.microsoft.com/office/drawing/2014/main" id="{8A1EBD97-F41F-48D7-BD85-431E2354A594}"/>
              </a:ext>
            </a:extLst>
          </p:cNvPr>
          <p:cNvSpPr txBox="1">
            <a:spLocks noChangeArrowheads="1"/>
          </p:cNvSpPr>
          <p:nvPr/>
        </p:nvSpPr>
        <p:spPr bwMode="auto">
          <a:xfrm>
            <a:off x="7635875" y="50546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chemeClr val="hlink"/>
                </a:solidFill>
                <a:latin typeface="Garamond" panose="02020404030301010803" pitchFamily="18" charset="0"/>
              </a:rPr>
              <a:t>&gt; </a:t>
            </a:r>
            <a:r>
              <a:rPr lang="en-US" altLang="en-US" sz="1600" b="1">
                <a:solidFill>
                  <a:schemeClr val="hlink"/>
                </a:solidFill>
                <a:latin typeface="Garamond" panose="02020404030301010803" pitchFamily="18" charset="0"/>
              </a:rPr>
              <a:t>pivot2</a:t>
            </a:r>
          </a:p>
        </p:txBody>
      </p:sp>
      <p:sp>
        <p:nvSpPr>
          <p:cNvPr id="11283" name="Line 18">
            <a:extLst>
              <a:ext uri="{FF2B5EF4-FFF2-40B4-BE49-F238E27FC236}">
                <a16:creationId xmlns:a16="http://schemas.microsoft.com/office/drawing/2014/main" id="{6BB22F63-EFA1-47CE-93D8-67428E79B05D}"/>
              </a:ext>
            </a:extLst>
          </p:cNvPr>
          <p:cNvSpPr>
            <a:spLocks noChangeShapeType="1"/>
          </p:cNvSpPr>
          <p:nvPr/>
        </p:nvSpPr>
        <p:spPr bwMode="auto">
          <a:xfrm>
            <a:off x="803275" y="4800600"/>
            <a:ext cx="3200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4" name="Line 19">
            <a:extLst>
              <a:ext uri="{FF2B5EF4-FFF2-40B4-BE49-F238E27FC236}">
                <a16:creationId xmlns:a16="http://schemas.microsoft.com/office/drawing/2014/main" id="{CD91578A-3C95-4A7E-B6DE-AD827849558A}"/>
              </a:ext>
            </a:extLst>
          </p:cNvPr>
          <p:cNvSpPr>
            <a:spLocks noChangeShapeType="1"/>
          </p:cNvSpPr>
          <p:nvPr/>
        </p:nvSpPr>
        <p:spPr bwMode="auto">
          <a:xfrm>
            <a:off x="5540375" y="4813300"/>
            <a:ext cx="3200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7B180961-31EA-495E-A985-5B93C3E924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40F3E3-C7D4-4F1E-885D-F8B3D24D226F}" type="slidenum">
              <a:rPr lang="en-US" altLang="en-US"/>
              <a:pPr/>
              <a:t>8</a:t>
            </a:fld>
            <a:endParaRPr lang="en-US" altLang="en-US"/>
          </a:p>
        </p:txBody>
      </p:sp>
      <p:sp>
        <p:nvSpPr>
          <p:cNvPr id="12291" name="Rectangle 2">
            <a:extLst>
              <a:ext uri="{FF2B5EF4-FFF2-40B4-BE49-F238E27FC236}">
                <a16:creationId xmlns:a16="http://schemas.microsoft.com/office/drawing/2014/main" id="{99793127-62CD-4332-9C7C-3EAFADAA4B75}"/>
              </a:ext>
            </a:extLst>
          </p:cNvPr>
          <p:cNvSpPr>
            <a:spLocks noGrp="1" noChangeArrowheads="1"/>
          </p:cNvSpPr>
          <p:nvPr>
            <p:ph type="title"/>
          </p:nvPr>
        </p:nvSpPr>
        <p:spPr/>
        <p:txBody>
          <a:bodyPr/>
          <a:lstStyle/>
          <a:p>
            <a:pPr algn="l" eaLnBrk="1" hangingPunct="1"/>
            <a:r>
              <a:rPr lang="en-US" altLang="en-US" sz="4000" dirty="0"/>
              <a:t>Quicksort:</a:t>
            </a:r>
            <a:r>
              <a:rPr lang="en-US" altLang="en-US" sz="4400" dirty="0"/>
              <a:t> </a:t>
            </a:r>
            <a:r>
              <a:rPr lang="en-US" altLang="en-US" dirty="0"/>
              <a:t>Code</a:t>
            </a:r>
          </a:p>
        </p:txBody>
      </p:sp>
      <p:sp>
        <p:nvSpPr>
          <p:cNvPr id="12292" name="Rectangle 3">
            <a:extLst>
              <a:ext uri="{FF2B5EF4-FFF2-40B4-BE49-F238E27FC236}">
                <a16:creationId xmlns:a16="http://schemas.microsoft.com/office/drawing/2014/main" id="{D22318D5-B588-419B-BD98-254915DDFBEB}"/>
              </a:ext>
            </a:extLst>
          </p:cNvPr>
          <p:cNvSpPr>
            <a:spLocks noGrp="1" noChangeArrowheads="1"/>
          </p:cNvSpPr>
          <p:nvPr>
            <p:ph type="body" idx="1"/>
          </p:nvPr>
        </p:nvSpPr>
        <p:spPr>
          <a:xfrm>
            <a:off x="529477" y="1931964"/>
            <a:ext cx="7235888" cy="4926036"/>
          </a:xfrm>
        </p:spPr>
        <p:txBody>
          <a:bodyPr>
            <a:normAutofit fontScale="25000" lnSpcReduction="20000"/>
          </a:bodyPr>
          <a:lstStyle/>
          <a:p>
            <a:pPr eaLnBrk="1" hangingPunct="1">
              <a:lnSpc>
                <a:spcPct val="80000"/>
              </a:lnSpc>
              <a:buFont typeface="Wingdings" panose="05000000000000000000" pitchFamily="2" charset="2"/>
              <a:buNone/>
            </a:pPr>
            <a:r>
              <a:rPr lang="en-US" altLang="en-US" sz="8000" b="1" dirty="0"/>
              <a:t>void quicksort( void *a, int low, int high )</a:t>
            </a:r>
          </a:p>
          <a:p>
            <a:pPr eaLnBrk="1" hangingPunct="1">
              <a:lnSpc>
                <a:spcPct val="80000"/>
              </a:lnSpc>
              <a:buFont typeface="Wingdings" panose="05000000000000000000" pitchFamily="2" charset="2"/>
              <a:buNone/>
            </a:pPr>
            <a:r>
              <a:rPr lang="en-US" altLang="en-US" sz="8000" b="1" dirty="0"/>
              <a:t>{</a:t>
            </a:r>
          </a:p>
          <a:p>
            <a:pPr eaLnBrk="1" hangingPunct="1">
              <a:lnSpc>
                <a:spcPct val="80000"/>
              </a:lnSpc>
              <a:buFont typeface="Wingdings" panose="05000000000000000000" pitchFamily="2" charset="2"/>
              <a:buNone/>
            </a:pPr>
            <a:r>
              <a:rPr lang="en-US" altLang="en-US" sz="8000" b="1" dirty="0"/>
              <a:t>	int pivot;</a:t>
            </a:r>
          </a:p>
          <a:p>
            <a:pPr eaLnBrk="1" hangingPunct="1">
              <a:lnSpc>
                <a:spcPct val="80000"/>
              </a:lnSpc>
              <a:buFont typeface="Wingdings" panose="05000000000000000000" pitchFamily="2" charset="2"/>
              <a:buNone/>
            </a:pPr>
            <a:r>
              <a:rPr lang="en-US" altLang="en-US" sz="8000" b="1" dirty="0"/>
              <a:t>   	</a:t>
            </a:r>
            <a:r>
              <a:rPr lang="en-US" altLang="en-US" sz="8000" dirty="0"/>
              <a:t>/* Termination condition! */</a:t>
            </a:r>
          </a:p>
          <a:p>
            <a:pPr eaLnBrk="1" hangingPunct="1">
              <a:lnSpc>
                <a:spcPct val="80000"/>
              </a:lnSpc>
              <a:buFont typeface="Wingdings" panose="05000000000000000000" pitchFamily="2" charset="2"/>
              <a:buNone/>
            </a:pPr>
            <a:r>
              <a:rPr lang="en-US" altLang="en-US" sz="8000" b="1" dirty="0"/>
              <a:t>   	if ( high &gt; low )</a:t>
            </a:r>
          </a:p>
          <a:p>
            <a:pPr eaLnBrk="1" hangingPunct="1">
              <a:lnSpc>
                <a:spcPct val="80000"/>
              </a:lnSpc>
              <a:buFont typeface="Wingdings" panose="05000000000000000000" pitchFamily="2" charset="2"/>
              <a:buNone/>
            </a:pPr>
            <a:r>
              <a:rPr lang="en-US" altLang="en-US" sz="8000" b="1" dirty="0"/>
              <a:t>	{</a:t>
            </a:r>
          </a:p>
          <a:p>
            <a:pPr eaLnBrk="1" hangingPunct="1">
              <a:lnSpc>
                <a:spcPct val="80000"/>
              </a:lnSpc>
              <a:buFont typeface="Wingdings" panose="05000000000000000000" pitchFamily="2" charset="2"/>
              <a:buNone/>
            </a:pPr>
            <a:r>
              <a:rPr lang="en-US" altLang="en-US" sz="8000" b="1" dirty="0"/>
              <a:t>    	pivot = partition( a, low, high );</a:t>
            </a:r>
          </a:p>
          <a:p>
            <a:pPr eaLnBrk="1" hangingPunct="1">
              <a:lnSpc>
                <a:spcPct val="80000"/>
              </a:lnSpc>
              <a:buFont typeface="Wingdings" panose="05000000000000000000" pitchFamily="2" charset="2"/>
              <a:buNone/>
            </a:pPr>
            <a:r>
              <a:rPr lang="en-US" altLang="en-US" sz="8000" b="1" dirty="0"/>
              <a:t>     	quicksort( a, low, pivot-1 );</a:t>
            </a:r>
          </a:p>
          <a:p>
            <a:pPr eaLnBrk="1" hangingPunct="1">
              <a:lnSpc>
                <a:spcPct val="80000"/>
              </a:lnSpc>
              <a:buFont typeface="Wingdings" panose="05000000000000000000" pitchFamily="2" charset="2"/>
              <a:buNone/>
            </a:pPr>
            <a:r>
              <a:rPr lang="en-US" altLang="en-US" sz="8000" b="1" dirty="0"/>
              <a:t>     	quicksort( a, pivot+1, high );</a:t>
            </a:r>
          </a:p>
          <a:p>
            <a:pPr eaLnBrk="1" hangingPunct="1">
              <a:lnSpc>
                <a:spcPct val="80000"/>
              </a:lnSpc>
              <a:buFont typeface="Wingdings" panose="05000000000000000000" pitchFamily="2" charset="2"/>
              <a:buNone/>
            </a:pPr>
            <a:r>
              <a:rPr lang="en-US" altLang="en-US" sz="8000" b="1" dirty="0"/>
              <a:t>	}</a:t>
            </a:r>
          </a:p>
          <a:p>
            <a:pPr eaLnBrk="1" hangingPunct="1">
              <a:lnSpc>
                <a:spcPct val="80000"/>
              </a:lnSpc>
              <a:buFont typeface="Wingdings" panose="05000000000000000000" pitchFamily="2" charset="2"/>
              <a:buNone/>
            </a:pPr>
            <a:r>
              <a:rPr lang="en-US" altLang="en-US" sz="8000" b="1" dirty="0"/>
              <a:t>}</a:t>
            </a:r>
          </a:p>
          <a:p>
            <a:pPr eaLnBrk="1" hangingPunct="1">
              <a:lnSpc>
                <a:spcPct val="80000"/>
              </a:lnSpc>
              <a:buFont typeface="Wingdings" panose="05000000000000000000" pitchFamily="2" charset="2"/>
              <a:buNone/>
            </a:pPr>
            <a:endParaRPr lang="en-US"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D46B5E-C165-4BB0-F0E4-5485EE492501}"/>
              </a:ext>
            </a:extLst>
          </p:cNvPr>
          <p:cNvSpPr txBox="1"/>
          <p:nvPr/>
        </p:nvSpPr>
        <p:spPr>
          <a:xfrm>
            <a:off x="785178" y="984044"/>
            <a:ext cx="6657975" cy="5509200"/>
          </a:xfrm>
          <a:prstGeom prst="rect">
            <a:avLst/>
          </a:prstGeom>
          <a:noFill/>
        </p:spPr>
        <p:txBody>
          <a:bodyPr wrap="square">
            <a:spAutoFit/>
          </a:bodyPr>
          <a:lstStyle/>
          <a:p>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partition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high</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pivot =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high</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&lt;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p>
          <a:p>
            <a:r>
              <a:rPr lang="en-US" sz="1600" b="0" dirty="0">
                <a:solidFill>
                  <a:srgbClr val="008000"/>
                </a:solidFill>
                <a:effectLst/>
                <a:latin typeface="Consolas" panose="020B0609020204030204" pitchFamily="49" charset="0"/>
              </a:rPr>
              <a:t>            /* Move left while item &lt; pivot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&lt;=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            /* Move right while item &gt; pivot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&gt;=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i="1" dirty="0">
                <a:solidFill>
                  <a:srgbClr val="000000"/>
                </a:solidFill>
                <a:latin typeface="Consolas" panose="020B0609020204030204" pitchFamily="49" charset="0"/>
              </a:rPr>
              <a:t>if (index_left &lt; index_right)</a:t>
            </a:r>
            <a:endParaRPr lang="en-US" sz="1600" b="0" i="1" dirty="0">
              <a:solidFill>
                <a:srgbClr val="000000"/>
              </a:solidFill>
              <a:effectLst/>
              <a:latin typeface="Consolas" panose="020B0609020204030204" pitchFamily="49" charset="0"/>
            </a:endParaRPr>
          </a:p>
          <a:p>
            <a:r>
              <a:rPr lang="en-US" sz="1600" b="0" i="1" dirty="0">
                <a:solidFill>
                  <a:srgbClr val="000000"/>
                </a:solidFill>
                <a:effectLst/>
                <a:latin typeface="Consolas" panose="020B0609020204030204" pitchFamily="49" charset="0"/>
              </a:rPr>
              <a:t>            	</a:t>
            </a:r>
            <a:r>
              <a:rPr lang="en-US" sz="1600" b="1" i="1" dirty="0">
                <a:solidFill>
                  <a:srgbClr val="795E26"/>
                </a:solidFill>
                <a:effectLst/>
                <a:latin typeface="Consolas" panose="020B0609020204030204" pitchFamily="49" charset="0"/>
              </a:rPr>
              <a:t>SWAP</a:t>
            </a:r>
            <a:r>
              <a:rPr lang="en-US" sz="1600" b="1" i="1" dirty="0">
                <a:solidFill>
                  <a:srgbClr val="000000"/>
                </a:solidFill>
                <a:effectLst/>
                <a:latin typeface="Consolas" panose="020B0609020204030204" pitchFamily="49" charset="0"/>
              </a:rPr>
              <a:t>(</a:t>
            </a:r>
            <a:r>
              <a:rPr lang="en-US" sz="1600" b="1" i="1" dirty="0">
                <a:solidFill>
                  <a:srgbClr val="001080"/>
                </a:solidFill>
                <a:effectLst/>
                <a:latin typeface="Consolas" panose="020B0609020204030204" pitchFamily="49" charset="0"/>
              </a:rPr>
              <a:t>a[left]</a:t>
            </a:r>
            <a:r>
              <a:rPr lang="en-US" sz="1600" b="1" i="1" dirty="0">
                <a:solidFill>
                  <a:srgbClr val="000000"/>
                </a:solidFill>
                <a:effectLst/>
                <a:latin typeface="Consolas" panose="020B0609020204030204" pitchFamily="49" charset="0"/>
              </a:rPr>
              <a:t>,</a:t>
            </a:r>
            <a:r>
              <a:rPr lang="en-US" sz="1600" b="1" i="1" kern="1200" dirty="0">
                <a:solidFill>
                  <a:srgbClr val="001080"/>
                </a:solidFill>
                <a:effectLst/>
                <a:latin typeface="Consolas" panose="020B0609020204030204" pitchFamily="49" charset="0"/>
                <a:ea typeface="+mn-ea"/>
                <a:cs typeface="+mn-cs"/>
              </a:rPr>
              <a:t>a[r</a:t>
            </a:r>
            <a:r>
              <a:rPr lang="en-US" sz="1600" b="1" i="1" dirty="0">
                <a:solidFill>
                  <a:srgbClr val="001080"/>
                </a:solidFill>
                <a:effectLst/>
                <a:latin typeface="Consolas" panose="020B0609020204030204" pitchFamily="49" charset="0"/>
              </a:rPr>
              <a:t>ig</a:t>
            </a:r>
            <a:r>
              <a:rPr lang="en-US" sz="1600" b="1" i="1" kern="1200" dirty="0">
                <a:solidFill>
                  <a:srgbClr val="001080"/>
                </a:solidFill>
                <a:effectLst/>
                <a:latin typeface="Consolas" panose="020B0609020204030204" pitchFamily="49" charset="0"/>
                <a:ea typeface="+mn-ea"/>
                <a:cs typeface="+mn-cs"/>
              </a:rPr>
              <a:t>h</a:t>
            </a:r>
            <a:r>
              <a:rPr lang="en-US" sz="1600" b="1" i="1" dirty="0">
                <a:solidFill>
                  <a:srgbClr val="001080"/>
                </a:solidFill>
                <a:effectLst/>
                <a:latin typeface="Consolas" panose="020B0609020204030204" pitchFamily="49" charset="0"/>
              </a:rPr>
              <a:t>t]</a:t>
            </a:r>
            <a:r>
              <a:rPr lang="en-US" sz="1600" b="1" i="1"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8000"/>
                </a:solidFill>
                <a:effectLst/>
                <a:latin typeface="Consolas" panose="020B0609020204030204" pitchFamily="49" charset="0"/>
              </a:rPr>
              <a:t>    /* Right is final position for the pivot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4068787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58BB3E2F9841A40A8A4E66ACF86437D" ma:contentTypeVersion="0" ma:contentTypeDescription="Create a new document." ma:contentTypeScope="" ma:versionID="af4a9a41cd403df4be6959adfbe43d1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6BC744-9470-41EB-8E9C-CF190E556E1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D6AFB67-9ED9-490E-8C69-CF98624F5FDB}">
  <ds:schemaRefs>
    <ds:schemaRef ds:uri="http://schemas.microsoft.com/sharepoint/v3/contenttype/forms"/>
  </ds:schemaRefs>
</ds:datastoreItem>
</file>

<file path=customXml/itemProps3.xml><?xml version="1.0" encoding="utf-8"?>
<ds:datastoreItem xmlns:ds="http://schemas.openxmlformats.org/officeDocument/2006/customXml" ds:itemID="{022DD2FB-3BC5-4C0E-B011-4FB5CDCF30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1292</TotalTime>
  <Words>2712</Words>
  <Application>Microsoft Office PowerPoint</Application>
  <PresentationFormat>On-screen Show (4:3)</PresentationFormat>
  <Paragraphs>752</Paragraphs>
  <Slides>47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Arial</vt:lpstr>
      <vt:lpstr>Book Antiqua</vt:lpstr>
      <vt:lpstr>Bookman Old Style</vt:lpstr>
      <vt:lpstr>Calibri</vt:lpstr>
      <vt:lpstr>Cambria</vt:lpstr>
      <vt:lpstr>Cambria Math</vt:lpstr>
      <vt:lpstr>Consolas</vt:lpstr>
      <vt:lpstr>Corbel</vt:lpstr>
      <vt:lpstr>Garamond</vt:lpstr>
      <vt:lpstr>Symbol</vt:lpstr>
      <vt:lpstr>Tahoma</vt:lpstr>
      <vt:lpstr>Times New Roman</vt:lpstr>
      <vt:lpstr>Wingdings</vt:lpstr>
      <vt:lpstr>Spectrum</vt:lpstr>
      <vt:lpstr>Complexity of conventional Sorting Algorithms</vt:lpstr>
      <vt:lpstr>Lecture Outline</vt:lpstr>
      <vt:lpstr>PowerPoint Presentation</vt:lpstr>
      <vt:lpstr>PowerPoint Presentation</vt:lpstr>
      <vt:lpstr>Quicksort</vt:lpstr>
      <vt:lpstr>Quicksort: Partitioning an array</vt:lpstr>
      <vt:lpstr>Quicksort</vt:lpstr>
      <vt:lpstr>Quicksort: Code</vt:lpstr>
      <vt:lpstr>PowerPoint Presentation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PowerPoint Presentation</vt:lpstr>
      <vt:lpstr>PowerPoint Presentation</vt:lpstr>
      <vt:lpstr>Quicksort: Analysis</vt:lpstr>
      <vt:lpstr>PowerPoint Presentation</vt:lpstr>
      <vt:lpstr>PowerPoint Presentation</vt:lpstr>
      <vt:lpstr>PowerPoint Presentation</vt:lpstr>
      <vt:lpstr>Quicksort: Analysis</vt:lpstr>
      <vt:lpstr>Quicksort: Analysis</vt:lpstr>
      <vt:lpstr>Quicksort: Analysis (Sorted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Nyme Ahmed</cp:lastModifiedBy>
  <cp:revision>137</cp:revision>
  <dcterms:created xsi:type="dcterms:W3CDTF">2018-12-10T17:20:29Z</dcterms:created>
  <dcterms:modified xsi:type="dcterms:W3CDTF">2023-02-26T13:11:29Z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0x010100558BB3E2F9841A40A8A4E66ACF86437D</vt:lpwstr>
  </property>
</Properties>
</file>