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256" r:id="rId2"/>
    <p:sldId id="260" r:id="rId3"/>
    <p:sldId id="261" r:id="rId4"/>
    <p:sldId id="259" r:id="rId5"/>
    <p:sldId id="257" r:id="rId6"/>
    <p:sldId id="258" r:id="rId7"/>
    <p:sldId id="262" r:id="rId8"/>
    <p:sldId id="263" r:id="rId9"/>
    <p:sldId id="264" r:id="rId10"/>
    <p:sldId id="266" r:id="rId11"/>
    <p:sldId id="270" r:id="rId12"/>
    <p:sldId id="271" r:id="rId13"/>
    <p:sldId id="272" r:id="rId14"/>
    <p:sldId id="273" r:id="rId15"/>
    <p:sldId id="274" r:id="rId16"/>
    <p:sldId id="275" r:id="rId17"/>
    <p:sldId id="276" r:id="rId18"/>
    <p:sldId id="277" r:id="rId19"/>
    <p:sldId id="278"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6" autoAdjust="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C22B49-77A9-46AD-BC0E-E243C94DECA2}" type="datetimeFigureOut">
              <a:rPr lang="en-US" smtClean="0"/>
              <a:t>7/19/2022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E9ABB2-5AE8-463E-A000-A373F56E592D}" type="slidenum">
              <a:rPr lang="en-US" smtClean="0"/>
              <a:t>‹#›</a:t>
            </a:fld>
            <a:endParaRPr lang="en-US"/>
          </a:p>
        </p:txBody>
      </p:sp>
    </p:spTree>
    <p:extLst>
      <p:ext uri="{BB962C8B-B14F-4D97-AF65-F5344CB8AC3E}">
        <p14:creationId xmlns:p14="http://schemas.microsoft.com/office/powerpoint/2010/main" val="211867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E9ABB2-5AE8-463E-A000-A373F56E592D}" type="slidenum">
              <a:rPr lang="en-US" smtClean="0"/>
              <a:t>2</a:t>
            </a:fld>
            <a:endParaRPr lang="en-US"/>
          </a:p>
        </p:txBody>
      </p:sp>
    </p:spTree>
    <p:extLst>
      <p:ext uri="{BB962C8B-B14F-4D97-AF65-F5344CB8AC3E}">
        <p14:creationId xmlns:p14="http://schemas.microsoft.com/office/powerpoint/2010/main" val="3642621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E9ABB2-5AE8-463E-A000-A373F56E592D}" type="slidenum">
              <a:rPr lang="en-US" smtClean="0"/>
              <a:t>3</a:t>
            </a:fld>
            <a:endParaRPr lang="en-US"/>
          </a:p>
        </p:txBody>
      </p:sp>
    </p:spTree>
    <p:extLst>
      <p:ext uri="{BB962C8B-B14F-4D97-AF65-F5344CB8AC3E}">
        <p14:creationId xmlns:p14="http://schemas.microsoft.com/office/powerpoint/2010/main" val="3642621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8F1E-1A95-AAAB-8526-C5D624A5CC4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53DD495E-A568-D7EB-4046-EF6C76BDA5F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45AB725-DEA5-7116-6F9B-A95AC5323763}"/>
              </a:ext>
            </a:extLst>
          </p:cNvPr>
          <p:cNvSpPr>
            <a:spLocks noGrp="1"/>
          </p:cNvSpPr>
          <p:nvPr>
            <p:ph type="dt" sz="half" idx="10"/>
          </p:nvPr>
        </p:nvSpPr>
        <p:spPr/>
        <p:txBody>
          <a:bodyPr/>
          <a:lstStyle/>
          <a:p>
            <a:fld id="{1D8BD707-D9CF-40AE-B4C6-C98DA3205C09}" type="datetimeFigureOut">
              <a:rPr lang="en-US" smtClean="0"/>
              <a:pPr/>
              <a:t>7/19/2022</a:t>
            </a:fld>
            <a:endParaRPr lang="en-US"/>
          </a:p>
        </p:txBody>
      </p:sp>
      <p:sp>
        <p:nvSpPr>
          <p:cNvPr id="5" name="Footer Placeholder 4">
            <a:extLst>
              <a:ext uri="{FF2B5EF4-FFF2-40B4-BE49-F238E27FC236}">
                <a16:creationId xmlns:a16="http://schemas.microsoft.com/office/drawing/2014/main" id="{05430C39-E409-0402-9A0C-BA08E0240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A4C42-4384-E7E3-85AB-398B047B765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178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0896B-2526-A0A9-DF53-3AEB47568B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C9EE23-4D57-5E7B-D720-97DAAD890C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47A17-8BE0-BCED-847C-A9DBD4053ED5}"/>
              </a:ext>
            </a:extLst>
          </p:cNvPr>
          <p:cNvSpPr>
            <a:spLocks noGrp="1"/>
          </p:cNvSpPr>
          <p:nvPr>
            <p:ph type="dt" sz="half" idx="10"/>
          </p:nvPr>
        </p:nvSpPr>
        <p:spPr/>
        <p:txBody>
          <a:bodyPr/>
          <a:lstStyle/>
          <a:p>
            <a:fld id="{1D8BD707-D9CF-40AE-B4C6-C98DA3205C09}" type="datetimeFigureOut">
              <a:rPr lang="en-US" smtClean="0"/>
              <a:pPr/>
              <a:t>7/19/2022</a:t>
            </a:fld>
            <a:endParaRPr lang="en-US"/>
          </a:p>
        </p:txBody>
      </p:sp>
      <p:sp>
        <p:nvSpPr>
          <p:cNvPr id="5" name="Footer Placeholder 4">
            <a:extLst>
              <a:ext uri="{FF2B5EF4-FFF2-40B4-BE49-F238E27FC236}">
                <a16:creationId xmlns:a16="http://schemas.microsoft.com/office/drawing/2014/main" id="{BEE11C90-9118-9222-9523-7D3322419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79FF3-3932-63D2-AE92-275332A5996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8240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C8C22D-D395-13B4-6513-BE1B337A2188}"/>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8D4DE1-ED34-FBB9-B830-4B8A34B80514}"/>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90730-2221-45B5-E65C-11293DB6B864}"/>
              </a:ext>
            </a:extLst>
          </p:cNvPr>
          <p:cNvSpPr>
            <a:spLocks noGrp="1"/>
          </p:cNvSpPr>
          <p:nvPr>
            <p:ph type="dt" sz="half" idx="10"/>
          </p:nvPr>
        </p:nvSpPr>
        <p:spPr/>
        <p:txBody>
          <a:bodyPr/>
          <a:lstStyle/>
          <a:p>
            <a:fld id="{1D8BD707-D9CF-40AE-B4C6-C98DA3205C09}" type="datetimeFigureOut">
              <a:rPr lang="en-US" smtClean="0"/>
              <a:pPr/>
              <a:t>7/19/2022</a:t>
            </a:fld>
            <a:endParaRPr lang="en-US"/>
          </a:p>
        </p:txBody>
      </p:sp>
      <p:sp>
        <p:nvSpPr>
          <p:cNvPr id="5" name="Footer Placeholder 4">
            <a:extLst>
              <a:ext uri="{FF2B5EF4-FFF2-40B4-BE49-F238E27FC236}">
                <a16:creationId xmlns:a16="http://schemas.microsoft.com/office/drawing/2014/main" id="{2F53038E-3D11-A119-70A9-6249E1C7F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B9C5B-D2A8-9659-811A-93A29D43CE4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9801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EEB8-DD93-67B7-AA5C-81AE7A3D9E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7C7C16-21DD-0F76-4BC8-B0D5EB2033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697EA-834D-6496-3A00-A612B5EBE3CD}"/>
              </a:ext>
            </a:extLst>
          </p:cNvPr>
          <p:cNvSpPr>
            <a:spLocks noGrp="1"/>
          </p:cNvSpPr>
          <p:nvPr>
            <p:ph type="dt" sz="half" idx="10"/>
          </p:nvPr>
        </p:nvSpPr>
        <p:spPr/>
        <p:txBody>
          <a:bodyPr/>
          <a:lstStyle/>
          <a:p>
            <a:fld id="{1D8BD707-D9CF-40AE-B4C6-C98DA3205C09}" type="datetimeFigureOut">
              <a:rPr lang="en-US" smtClean="0"/>
              <a:pPr/>
              <a:t>7/19/2022</a:t>
            </a:fld>
            <a:endParaRPr lang="en-US"/>
          </a:p>
        </p:txBody>
      </p:sp>
      <p:sp>
        <p:nvSpPr>
          <p:cNvPr id="5" name="Footer Placeholder 4">
            <a:extLst>
              <a:ext uri="{FF2B5EF4-FFF2-40B4-BE49-F238E27FC236}">
                <a16:creationId xmlns:a16="http://schemas.microsoft.com/office/drawing/2014/main" id="{CB28B342-92A1-A7DB-1511-F30D3D83D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A17C4-D4DD-B435-071C-ACB3EA8DA48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3764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81C17-0B08-5C42-DA3A-4307D3BF78E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32BCF36-BC86-427E-5272-1A62BF269FE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B86948-9B58-4B30-4073-EBD05F2C3892}"/>
              </a:ext>
            </a:extLst>
          </p:cNvPr>
          <p:cNvSpPr>
            <a:spLocks noGrp="1"/>
          </p:cNvSpPr>
          <p:nvPr>
            <p:ph type="dt" sz="half" idx="10"/>
          </p:nvPr>
        </p:nvSpPr>
        <p:spPr/>
        <p:txBody>
          <a:bodyPr/>
          <a:lstStyle/>
          <a:p>
            <a:fld id="{1D8BD707-D9CF-40AE-B4C6-C98DA3205C09}" type="datetimeFigureOut">
              <a:rPr lang="en-US" smtClean="0"/>
              <a:pPr/>
              <a:t>7/19/2022</a:t>
            </a:fld>
            <a:endParaRPr lang="en-US"/>
          </a:p>
        </p:txBody>
      </p:sp>
      <p:sp>
        <p:nvSpPr>
          <p:cNvPr id="5" name="Footer Placeholder 4">
            <a:extLst>
              <a:ext uri="{FF2B5EF4-FFF2-40B4-BE49-F238E27FC236}">
                <a16:creationId xmlns:a16="http://schemas.microsoft.com/office/drawing/2014/main" id="{02CE096F-7342-7BE3-BD58-EC8D7E3E1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A17A0-0146-56E6-A3C3-04711EBDEEF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35546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D7D49-67AC-F5D8-FCCC-D7CB946552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A8A5FA-0097-284C-A67B-F984113D31E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C65E31-A0A2-7B45-F1DB-84EB150E4F38}"/>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F8FCAE-4CD6-0A88-D719-CC4D8D0278E0}"/>
              </a:ext>
            </a:extLst>
          </p:cNvPr>
          <p:cNvSpPr>
            <a:spLocks noGrp="1"/>
          </p:cNvSpPr>
          <p:nvPr>
            <p:ph type="dt" sz="half" idx="10"/>
          </p:nvPr>
        </p:nvSpPr>
        <p:spPr/>
        <p:txBody>
          <a:bodyPr/>
          <a:lstStyle/>
          <a:p>
            <a:fld id="{1D8BD707-D9CF-40AE-B4C6-C98DA3205C09}" type="datetimeFigureOut">
              <a:rPr lang="en-US" smtClean="0"/>
              <a:pPr/>
              <a:t>7/19/2022</a:t>
            </a:fld>
            <a:endParaRPr lang="en-US"/>
          </a:p>
        </p:txBody>
      </p:sp>
      <p:sp>
        <p:nvSpPr>
          <p:cNvPr id="6" name="Footer Placeholder 5">
            <a:extLst>
              <a:ext uri="{FF2B5EF4-FFF2-40B4-BE49-F238E27FC236}">
                <a16:creationId xmlns:a16="http://schemas.microsoft.com/office/drawing/2014/main" id="{82EBF655-21BC-8F2F-A10A-36C205C4BF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8438A-6211-6F6B-B1AB-8BD1024DBF4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6312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60D67-003B-020F-A1BA-8412F8FF8488}"/>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469759-CAA0-093D-4820-948D8344CFD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CCEC776-3000-48E6-25E4-46745C9E864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05DB27-80AF-AE15-F3F1-9E26DD556C8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C44E81E-A019-6A84-EA74-5FC43CFE1DA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BF2F4E-FEB8-B5C9-1402-D2D66B379AA6}"/>
              </a:ext>
            </a:extLst>
          </p:cNvPr>
          <p:cNvSpPr>
            <a:spLocks noGrp="1"/>
          </p:cNvSpPr>
          <p:nvPr>
            <p:ph type="dt" sz="half" idx="10"/>
          </p:nvPr>
        </p:nvSpPr>
        <p:spPr/>
        <p:txBody>
          <a:bodyPr/>
          <a:lstStyle/>
          <a:p>
            <a:fld id="{1D8BD707-D9CF-40AE-B4C6-C98DA3205C09}" type="datetimeFigureOut">
              <a:rPr lang="en-US" smtClean="0"/>
              <a:pPr/>
              <a:t>7/19/2022</a:t>
            </a:fld>
            <a:endParaRPr lang="en-US"/>
          </a:p>
        </p:txBody>
      </p:sp>
      <p:sp>
        <p:nvSpPr>
          <p:cNvPr id="8" name="Footer Placeholder 7">
            <a:extLst>
              <a:ext uri="{FF2B5EF4-FFF2-40B4-BE49-F238E27FC236}">
                <a16:creationId xmlns:a16="http://schemas.microsoft.com/office/drawing/2014/main" id="{1AF0CFF5-E767-ACB4-32FF-3352FD576A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087D98-B537-BB13-E9FB-418BD971893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585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ABEA-24EC-21CD-E83B-46D386AB3B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50FF15-6766-62DC-CAA5-08EA56879CA4}"/>
              </a:ext>
            </a:extLst>
          </p:cNvPr>
          <p:cNvSpPr>
            <a:spLocks noGrp="1"/>
          </p:cNvSpPr>
          <p:nvPr>
            <p:ph type="dt" sz="half" idx="10"/>
          </p:nvPr>
        </p:nvSpPr>
        <p:spPr/>
        <p:txBody>
          <a:bodyPr/>
          <a:lstStyle/>
          <a:p>
            <a:fld id="{1D8BD707-D9CF-40AE-B4C6-C98DA3205C09}" type="datetimeFigureOut">
              <a:rPr lang="en-US" smtClean="0"/>
              <a:pPr/>
              <a:t>7/19/2022</a:t>
            </a:fld>
            <a:endParaRPr lang="en-US"/>
          </a:p>
        </p:txBody>
      </p:sp>
      <p:sp>
        <p:nvSpPr>
          <p:cNvPr id="4" name="Footer Placeholder 3">
            <a:extLst>
              <a:ext uri="{FF2B5EF4-FFF2-40B4-BE49-F238E27FC236}">
                <a16:creationId xmlns:a16="http://schemas.microsoft.com/office/drawing/2014/main" id="{08277809-9264-3FCE-F5D6-8F461892B8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B8292B-33FA-63CC-36D5-D70CE8E22A7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447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EAC8FF-0E4F-2AA9-675D-FD91BC44A2F8}"/>
              </a:ext>
            </a:extLst>
          </p:cNvPr>
          <p:cNvSpPr>
            <a:spLocks noGrp="1"/>
          </p:cNvSpPr>
          <p:nvPr>
            <p:ph type="dt" sz="half" idx="10"/>
          </p:nvPr>
        </p:nvSpPr>
        <p:spPr/>
        <p:txBody>
          <a:bodyPr/>
          <a:lstStyle/>
          <a:p>
            <a:fld id="{1D8BD707-D9CF-40AE-B4C6-C98DA3205C09}" type="datetimeFigureOut">
              <a:rPr lang="en-US" smtClean="0"/>
              <a:pPr/>
              <a:t>7/19/2022</a:t>
            </a:fld>
            <a:endParaRPr lang="en-US"/>
          </a:p>
        </p:txBody>
      </p:sp>
      <p:sp>
        <p:nvSpPr>
          <p:cNvPr id="3" name="Footer Placeholder 2">
            <a:extLst>
              <a:ext uri="{FF2B5EF4-FFF2-40B4-BE49-F238E27FC236}">
                <a16:creationId xmlns:a16="http://schemas.microsoft.com/office/drawing/2014/main" id="{A41FEC0D-6DFC-E24E-118F-96CBA29C77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A7EA38-85D5-8C5C-1994-D8B61D8BEA7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7695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D598-0AFC-6B9C-31B3-F7180B557A4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C5ACD5A-06B0-AA2B-B38B-CC042276FA8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34C6BE-B1E0-2D1D-2DC1-4765D97E3AB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BA2BD35-710D-2CB4-41A0-E24E16DBD4FE}"/>
              </a:ext>
            </a:extLst>
          </p:cNvPr>
          <p:cNvSpPr>
            <a:spLocks noGrp="1"/>
          </p:cNvSpPr>
          <p:nvPr>
            <p:ph type="dt" sz="half" idx="10"/>
          </p:nvPr>
        </p:nvSpPr>
        <p:spPr/>
        <p:txBody>
          <a:bodyPr/>
          <a:lstStyle/>
          <a:p>
            <a:fld id="{1D8BD707-D9CF-40AE-B4C6-C98DA3205C09}" type="datetimeFigureOut">
              <a:rPr lang="en-US" smtClean="0"/>
              <a:pPr/>
              <a:t>7/19/2022</a:t>
            </a:fld>
            <a:endParaRPr lang="en-US"/>
          </a:p>
        </p:txBody>
      </p:sp>
      <p:sp>
        <p:nvSpPr>
          <p:cNvPr id="6" name="Footer Placeholder 5">
            <a:extLst>
              <a:ext uri="{FF2B5EF4-FFF2-40B4-BE49-F238E27FC236}">
                <a16:creationId xmlns:a16="http://schemas.microsoft.com/office/drawing/2014/main" id="{B1B60B9C-E4CB-37DA-283F-805F8872C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AC8AB-1EAB-32C3-56EE-9ABE56C3D57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4688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010DA-3D24-CEFD-1FEC-1E7D2F4EF6B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C47CBA2-B2F9-9876-4405-66EF682922E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05CE688-509F-2A30-0B5F-DEA73563AC6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21063F3-A986-555C-C06E-498D980FE65A}"/>
              </a:ext>
            </a:extLst>
          </p:cNvPr>
          <p:cNvSpPr>
            <a:spLocks noGrp="1"/>
          </p:cNvSpPr>
          <p:nvPr>
            <p:ph type="dt" sz="half" idx="10"/>
          </p:nvPr>
        </p:nvSpPr>
        <p:spPr/>
        <p:txBody>
          <a:bodyPr/>
          <a:lstStyle/>
          <a:p>
            <a:fld id="{1D8BD707-D9CF-40AE-B4C6-C98DA3205C09}" type="datetimeFigureOut">
              <a:rPr lang="en-US" smtClean="0"/>
              <a:pPr/>
              <a:t>7/19/2022</a:t>
            </a:fld>
            <a:endParaRPr lang="en-US"/>
          </a:p>
        </p:txBody>
      </p:sp>
      <p:sp>
        <p:nvSpPr>
          <p:cNvPr id="6" name="Footer Placeholder 5">
            <a:extLst>
              <a:ext uri="{FF2B5EF4-FFF2-40B4-BE49-F238E27FC236}">
                <a16:creationId xmlns:a16="http://schemas.microsoft.com/office/drawing/2014/main" id="{F548D761-5363-C85D-05E9-7770FB815F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01D11C-488D-0404-CB6B-04196E2ECA5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7413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4CD40D-E302-6002-AC27-A20CA4C94C0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B3BEBD-A019-C102-6481-9897206AC13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829E8C-133E-485B-C6BB-F2932BC540C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7/19/2022</a:t>
            </a:fld>
            <a:endParaRPr lang="en-US"/>
          </a:p>
        </p:txBody>
      </p:sp>
      <p:sp>
        <p:nvSpPr>
          <p:cNvPr id="5" name="Footer Placeholder 4">
            <a:extLst>
              <a:ext uri="{FF2B5EF4-FFF2-40B4-BE49-F238E27FC236}">
                <a16:creationId xmlns:a16="http://schemas.microsoft.com/office/drawing/2014/main" id="{0279B78D-13FC-5250-C5F8-276CD76ACB4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C96ADC-9F54-35F8-8E75-658D2922451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427443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u="sng" dirty="0"/>
              <a:t>Matrix Multiplication</a:t>
            </a:r>
          </a:p>
        </p:txBody>
      </p:sp>
      <p:sp>
        <p:nvSpPr>
          <p:cNvPr id="7" name="Content Placeholder 6"/>
          <p:cNvSpPr>
            <a:spLocks noGrp="1"/>
          </p:cNvSpPr>
          <p:nvPr>
            <p:ph idx="1"/>
          </p:nvPr>
        </p:nvSpPr>
        <p:spPr>
          <a:xfrm>
            <a:off x="301752" y="1527048"/>
            <a:ext cx="8503920" cy="4797552"/>
          </a:xfrm>
        </p:spPr>
        <p:txBody>
          <a:bodyPr anchor="t">
            <a:normAutofit/>
          </a:bodyPr>
          <a:lstStyle/>
          <a:p>
            <a:pPr algn="just"/>
            <a:r>
              <a:rPr lang="en-US" sz="1600" dirty="0"/>
              <a:t>A </a:t>
            </a:r>
            <a:r>
              <a:rPr lang="en-US" sz="1600" b="1" i="1" dirty="0"/>
              <a:t>r </a:t>
            </a:r>
            <a:r>
              <a:rPr lang="en-US" sz="1600" dirty="0"/>
              <a:t>x</a:t>
            </a:r>
            <a:r>
              <a:rPr lang="en-US" sz="1600" b="1" i="1" dirty="0"/>
              <a:t> c </a:t>
            </a:r>
            <a:r>
              <a:rPr lang="en-US" sz="1600" dirty="0"/>
              <a:t>matrix, </a:t>
            </a:r>
            <a:r>
              <a:rPr lang="en-US" sz="1600" b="1" i="1" dirty="0"/>
              <a:t>M = [m[</a:t>
            </a:r>
            <a:r>
              <a:rPr lang="en-US" sz="1600" b="1" i="1" dirty="0" err="1"/>
              <a:t>i</a:t>
            </a:r>
            <a:r>
              <a:rPr lang="en-US" sz="1600" b="1" i="1" dirty="0"/>
              <a:t>, j]] </a:t>
            </a:r>
            <a:r>
              <a:rPr lang="en-US" sz="1600" dirty="0"/>
              <a:t>is a tabular format which has </a:t>
            </a:r>
          </a:p>
          <a:p>
            <a:pPr lvl="1" algn="just"/>
            <a:r>
              <a:rPr lang="en-US" sz="1400" b="1" i="1" dirty="0"/>
              <a:t>r </a:t>
            </a:r>
            <a:r>
              <a:rPr lang="en-US" sz="1400" dirty="0"/>
              <a:t>number of rows and </a:t>
            </a:r>
            <a:r>
              <a:rPr lang="en-US" sz="1400" b="1" i="1" dirty="0"/>
              <a:t>c </a:t>
            </a:r>
            <a:r>
              <a:rPr lang="en-US" sz="1400" dirty="0"/>
              <a:t>number of columns </a:t>
            </a:r>
          </a:p>
          <a:p>
            <a:pPr lvl="1" algn="just"/>
            <a:r>
              <a:rPr lang="en-US" sz="1400" dirty="0"/>
              <a:t>total</a:t>
            </a:r>
            <a:r>
              <a:rPr lang="en-US" sz="1400" b="1" i="1" dirty="0"/>
              <a:t> r </a:t>
            </a:r>
            <a:r>
              <a:rPr lang="en-US" sz="1400" dirty="0"/>
              <a:t>x</a:t>
            </a:r>
            <a:r>
              <a:rPr lang="en-US" sz="1400" b="1" i="1" dirty="0"/>
              <a:t> c </a:t>
            </a:r>
            <a:r>
              <a:rPr lang="en-US" sz="1400" dirty="0"/>
              <a:t>number of elements </a:t>
            </a:r>
            <a:r>
              <a:rPr lang="en-US" sz="1400" b="1" i="1" dirty="0"/>
              <a:t> </a:t>
            </a:r>
            <a:endParaRPr lang="en-US" sz="1600" dirty="0"/>
          </a:p>
          <a:p>
            <a:pPr algn="just"/>
            <a:r>
              <a:rPr lang="en-US" sz="1600" dirty="0"/>
              <a:t>It can be represented as</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r>
              <a:rPr lang="en-US" sz="1600" dirty="0"/>
              <a:t>For example, </a:t>
            </a:r>
          </a:p>
          <a:p>
            <a:pPr marL="0" indent="0" algn="just">
              <a:buNone/>
            </a:pPr>
            <a:endParaRPr lang="en-US" sz="1600" b="1" i="1" dirty="0"/>
          </a:p>
          <a:p>
            <a:pPr algn="just"/>
            <a:endParaRPr lang="en-US" sz="1100" b="1" i="1" dirty="0"/>
          </a:p>
        </p:txBody>
      </p:sp>
      <p:graphicFrame>
        <p:nvGraphicFramePr>
          <p:cNvPr id="3" name="Table 2"/>
          <p:cNvGraphicFramePr>
            <a:graphicFrameLocks noGrp="1"/>
          </p:cNvGraphicFramePr>
          <p:nvPr>
            <p:extLst>
              <p:ext uri="{D42A27DB-BD31-4B8C-83A1-F6EECF244321}">
                <p14:modId xmlns:p14="http://schemas.microsoft.com/office/powerpoint/2010/main" val="3782672985"/>
              </p:ext>
            </p:extLst>
          </p:nvPr>
        </p:nvGraphicFramePr>
        <p:xfrm>
          <a:off x="1143000" y="2743200"/>
          <a:ext cx="6172200" cy="2341880"/>
        </p:xfrm>
        <a:graphic>
          <a:graphicData uri="http://schemas.openxmlformats.org/drawingml/2006/table">
            <a:tbl>
              <a:tblPr firstRow="1" bandRow="1">
                <a:tableStyleId>{5C22544A-7EE6-4342-B048-85BDC9FD1C3A}</a:tableStyleId>
              </a:tblPr>
              <a:tblGrid>
                <a:gridCol w="7874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787400">
                  <a:extLst>
                    <a:ext uri="{9D8B030D-6E8A-4147-A177-3AD203B41FA5}">
                      <a16:colId xmlns:a16="http://schemas.microsoft.com/office/drawing/2014/main" val="20003"/>
                    </a:ext>
                  </a:extLst>
                </a:gridCol>
                <a:gridCol w="12700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370840">
                <a:tc>
                  <a:txBody>
                    <a:bodyPr/>
                    <a:lstStyle/>
                    <a:p>
                      <a:pPr algn="r"/>
                      <a:endParaRPr lang="en-US" sz="14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rPr>
                        <a:t>m[1,</a:t>
                      </a:r>
                      <a:r>
                        <a:rPr lang="en-US" sz="1400" b="0" baseline="0" dirty="0">
                          <a:solidFill>
                            <a:schemeClr val="tx1"/>
                          </a:solidFill>
                        </a:rPr>
                        <a:t> 1</a:t>
                      </a:r>
                      <a:r>
                        <a:rPr lang="en-US" sz="14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rPr>
                        <a:t>m[1, 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rPr>
                        <a:t>m[1, c-1]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rPr>
                        <a:t>m[1, c]</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m[2,</a:t>
                      </a:r>
                      <a:r>
                        <a:rPr lang="en-US" sz="1400" baseline="0" dirty="0">
                          <a:solidFill>
                            <a:schemeClr val="tx1"/>
                          </a:solidFill>
                        </a:rPr>
                        <a:t> 1</a:t>
                      </a:r>
                      <a:r>
                        <a:rPr lang="en-US" sz="1400"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m[2, 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m[2, c-1]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m[2,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M</a:t>
                      </a:r>
                      <a:r>
                        <a:rPr lang="en-US" sz="1400" baseline="0" dirty="0">
                          <a:solidFill>
                            <a:schemeClr val="tx1"/>
                          </a:solidFill>
                        </a:rPr>
                        <a:t> =</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m[3,</a:t>
                      </a:r>
                      <a:r>
                        <a:rPr lang="en-US" sz="1400" baseline="0" dirty="0">
                          <a:solidFill>
                            <a:schemeClr val="tx1"/>
                          </a:solidFill>
                        </a:rPr>
                        <a:t> 1</a:t>
                      </a:r>
                      <a:r>
                        <a:rPr lang="en-US" sz="1400" dirty="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m[3, 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m[3, c-1]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m[3, 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7680">
                <a:tc gridSpan="6">
                  <a:txBody>
                    <a:bodyPr/>
                    <a:lstStyle/>
                    <a:p>
                      <a:pPr algn="ctr"/>
                      <a:r>
                        <a:rPr lang="en-US" sz="1400" dirty="0">
                          <a:solidFill>
                            <a:schemeClr val="tx1"/>
                          </a:solidFill>
                        </a:rPr>
                        <a:t>               </a:t>
                      </a:r>
                      <a:r>
                        <a:rPr lang="en-US" sz="1400" baseline="0" dirty="0">
                          <a:solidFill>
                            <a:schemeClr val="tx1"/>
                          </a:solidFill>
                        </a:rPr>
                        <a:t>   </a:t>
                      </a:r>
                      <a:r>
                        <a:rPr lang="en-US" sz="1400" dirty="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tc>
                <a:tc hMerge="1">
                  <a:txBody>
                    <a:bodyPr/>
                    <a:lstStyle/>
                    <a:p>
                      <a:pPr algn="ctr"/>
                      <a:endParaRPr lang="en-US" dirty="0">
                        <a:solidFill>
                          <a:schemeClr val="tx1"/>
                        </a:solidFill>
                      </a:endParaRPr>
                    </a:p>
                  </a:txBody>
                  <a:tcPr/>
                </a:tc>
                <a:tc hMerge="1">
                  <a:txBody>
                    <a:bodyPr/>
                    <a:lstStyle/>
                    <a:p>
                      <a:pPr algn="ctr"/>
                      <a:endParaRPr lang="en-US" dirty="0">
                        <a:solidFill>
                          <a:schemeClr val="tx1"/>
                        </a:solidFill>
                      </a:endParaRPr>
                    </a:p>
                  </a:txBody>
                  <a:tcPr/>
                </a:tc>
                <a:tc hMerge="1">
                  <a:txBody>
                    <a:bodyPr/>
                    <a:lstStyle/>
                    <a:p>
                      <a:pPr algn="ctr"/>
                      <a:endParaRPr lang="en-US" dirty="0">
                        <a:solidFill>
                          <a:schemeClr val="tx1"/>
                        </a:solidFill>
                      </a:endParaRPr>
                    </a:p>
                  </a:txBody>
                  <a:tcPr/>
                </a:tc>
                <a:tc hMerge="1">
                  <a:txBody>
                    <a:bodyPr/>
                    <a:lstStyle/>
                    <a:p>
                      <a:pPr algn="ctr"/>
                      <a:endParaRPr lang="en-US" dirty="0">
                        <a:solidFill>
                          <a:schemeClr val="tx1"/>
                        </a:solidFill>
                      </a:endParaRPr>
                    </a:p>
                  </a:txBody>
                  <a:tcPr/>
                </a:tc>
                <a:extLst>
                  <a:ext uri="{0D108BD9-81ED-4DB2-BD59-A6C34878D82A}">
                    <a16:rowId xmlns:a16="http://schemas.microsoft.com/office/drawing/2014/main" val="10003"/>
                  </a:ext>
                </a:extLst>
              </a:tr>
              <a:tr h="370840">
                <a:tc>
                  <a:txBody>
                    <a:bodyPr/>
                    <a:lstStyle/>
                    <a:p>
                      <a:pPr algn="ctr"/>
                      <a:endParaRPr lang="en-US" sz="14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m[r-1,</a:t>
                      </a:r>
                      <a:r>
                        <a:rPr lang="en-US" sz="1400" baseline="0" dirty="0">
                          <a:solidFill>
                            <a:schemeClr val="tx1"/>
                          </a:solidFill>
                        </a:rPr>
                        <a:t> 1</a:t>
                      </a:r>
                      <a:r>
                        <a:rPr lang="en-US" sz="1400" dirty="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m[r-1, 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m[r-1, c-1]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m[r-1, 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m[r,</a:t>
                      </a:r>
                      <a:r>
                        <a:rPr lang="en-US" sz="1400" baseline="0" dirty="0">
                          <a:solidFill>
                            <a:schemeClr val="tx1"/>
                          </a:solidFill>
                        </a:rPr>
                        <a:t> 1</a:t>
                      </a:r>
                      <a:r>
                        <a:rPr lang="en-US" sz="1400" dirty="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m[r, 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m[r, c-1]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m[r, 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5" name="Left Bracket 4"/>
          <p:cNvSpPr/>
          <p:nvPr/>
        </p:nvSpPr>
        <p:spPr>
          <a:xfrm>
            <a:off x="1981201" y="2743200"/>
            <a:ext cx="76200" cy="2286000"/>
          </a:xfrm>
          <a:prstGeom prst="lef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ket 7"/>
          <p:cNvSpPr/>
          <p:nvPr/>
        </p:nvSpPr>
        <p:spPr>
          <a:xfrm>
            <a:off x="7239001" y="2743200"/>
            <a:ext cx="76200" cy="2286000"/>
          </a:xfrm>
          <a:prstGeom prst="righ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709" y="5181600"/>
            <a:ext cx="2243491" cy="1143000"/>
          </a:xfrm>
          <a:prstGeom prst="rect">
            <a:avLst/>
          </a:prstGeom>
        </p:spPr>
      </p:pic>
    </p:spTree>
    <p:extLst>
      <p:ext uri="{BB962C8B-B14F-4D97-AF65-F5344CB8AC3E}">
        <p14:creationId xmlns:p14="http://schemas.microsoft.com/office/powerpoint/2010/main" val="825194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500"/>
                                        <p:tgtEl>
                                          <p:spTgt spid="7">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arn(inVertical)">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barn(inVertical)">
                                      <p:cBhvr>
                                        <p:cTn id="18" dur="500"/>
                                        <p:tgtEl>
                                          <p:spTgt spid="7">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13" end="13"/>
                                            </p:txEl>
                                          </p:spTgt>
                                        </p:tgtEl>
                                        <p:attrNameLst>
                                          <p:attrName>style.visibility</p:attrName>
                                        </p:attrNameLst>
                                      </p:cBhvr>
                                      <p:to>
                                        <p:strVal val="visible"/>
                                      </p:to>
                                    </p:set>
                                    <p:animEffect transition="in" filter="barn(inVertical)">
                                      <p:cBhvr>
                                        <p:cTn id="32" dur="500"/>
                                        <p:tgtEl>
                                          <p:spTgt spid="7">
                                            <p:txEl>
                                              <p:pRg st="13" end="13"/>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ircle(in)">
                                      <p:cBhvr>
                                        <p:cTn id="3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a:t>How to solve Matrix Chain Multiplication (MCM) Problem using Dynamic Programming (DP)</a:t>
            </a:r>
          </a:p>
        </p:txBody>
      </p:sp>
      <p:sp>
        <p:nvSpPr>
          <p:cNvPr id="3" name="Content Placeholder 2"/>
          <p:cNvSpPr>
            <a:spLocks noGrp="1"/>
          </p:cNvSpPr>
          <p:nvPr>
            <p:ph idx="1"/>
          </p:nvPr>
        </p:nvSpPr>
        <p:spPr>
          <a:xfrm>
            <a:off x="301752" y="1527048"/>
            <a:ext cx="8503920" cy="4797552"/>
          </a:xfrm>
        </p:spPr>
        <p:txBody>
          <a:bodyPr>
            <a:normAutofit lnSpcReduction="10000"/>
          </a:bodyPr>
          <a:lstStyle/>
          <a:p>
            <a:pPr marL="0" indent="0">
              <a:buNone/>
            </a:pPr>
            <a:r>
              <a:rPr lang="en-US" sz="2000" u="sng" dirty="0"/>
              <a:t>The significance of </a:t>
            </a:r>
            <a:r>
              <a:rPr lang="en-US" sz="2000" b="1" i="1" u="sng" dirty="0"/>
              <a:t>k</a:t>
            </a:r>
          </a:p>
          <a:p>
            <a:r>
              <a:rPr lang="en-US" sz="1400" dirty="0"/>
              <a:t>All possible values of </a:t>
            </a:r>
            <a:r>
              <a:rPr lang="en-US" sz="1400" b="1" i="1" dirty="0"/>
              <a:t>k</a:t>
            </a:r>
            <a:r>
              <a:rPr lang="en-US" sz="1400" dirty="0"/>
              <a:t> indicate all possible splitting points.</a:t>
            </a:r>
          </a:p>
          <a:p>
            <a:pPr lvl="1" algn="just"/>
            <a:r>
              <a:rPr lang="en-US" sz="1200" dirty="0"/>
              <a:t>Splitting point is the point at which the given chain/sequences of matrices can be split into two different parts/chains/sequences</a:t>
            </a:r>
          </a:p>
          <a:p>
            <a:pPr algn="just"/>
            <a:r>
              <a:rPr lang="en-US" sz="1400" dirty="0"/>
              <a:t>Different splitting points (different values of k) indicate different ways of </a:t>
            </a:r>
            <a:r>
              <a:rPr lang="en-US" sz="1400" dirty="0" err="1"/>
              <a:t>parenthesization</a:t>
            </a:r>
            <a:r>
              <a:rPr lang="en-US" sz="1400" dirty="0"/>
              <a:t>.</a:t>
            </a:r>
          </a:p>
          <a:p>
            <a:pPr algn="just"/>
            <a:r>
              <a:rPr lang="en-US" sz="1400" dirty="0"/>
              <a:t>Generally, we can split any given sequence of </a:t>
            </a:r>
            <a:r>
              <a:rPr lang="en-US" sz="1400" b="1" i="1" dirty="0"/>
              <a:t>n</a:t>
            </a:r>
            <a:r>
              <a:rPr lang="en-US" sz="1400" dirty="0"/>
              <a:t> matrices between </a:t>
            </a:r>
            <a:r>
              <a:rPr lang="en-US" sz="1400" b="1" i="1" dirty="0" err="1"/>
              <a:t>kth</a:t>
            </a:r>
            <a:r>
              <a:rPr lang="en-US" sz="1400" dirty="0"/>
              <a:t> and </a:t>
            </a:r>
            <a:r>
              <a:rPr lang="en-US" sz="1400" b="1" i="1" dirty="0"/>
              <a:t>(k+1)</a:t>
            </a:r>
            <a:r>
              <a:rPr lang="en-US" sz="1400" b="1" i="1" dirty="0" err="1"/>
              <a:t>st</a:t>
            </a:r>
            <a:r>
              <a:rPr lang="en-US" sz="1400" dirty="0"/>
              <a:t> matrices for any    </a:t>
            </a:r>
            <a:r>
              <a:rPr lang="en-US" sz="1400" b="1" i="1" dirty="0"/>
              <a:t>k = 1, 2, 3, …., n-1, </a:t>
            </a:r>
            <a:r>
              <a:rPr lang="en-US" sz="1400" dirty="0"/>
              <a:t>then parenthesize the resulting sequences independently!</a:t>
            </a:r>
            <a:endParaRPr lang="pt-BR" sz="1400" b="1" i="1" dirty="0"/>
          </a:p>
          <a:p>
            <a:pPr algn="just"/>
            <a:endParaRPr lang="en-US" sz="1600" dirty="0"/>
          </a:p>
          <a:p>
            <a:pPr algn="just"/>
            <a:endParaRPr lang="en-US" sz="1600" dirty="0"/>
          </a:p>
          <a:p>
            <a:pPr algn="just"/>
            <a:endParaRPr lang="en-US" sz="1600" dirty="0"/>
          </a:p>
          <a:p>
            <a:pPr algn="just"/>
            <a:r>
              <a:rPr lang="en-US" sz="1400" dirty="0"/>
              <a:t>For example, suppose, the given sequence is </a:t>
            </a:r>
            <a:r>
              <a:rPr lang="en-US" sz="1400" dirty="0">
                <a:sym typeface="Wingdings" pitchFamily="2" charset="2"/>
              </a:rPr>
              <a:t> </a:t>
            </a:r>
            <a:r>
              <a:rPr lang="en-US" sz="1400" dirty="0"/>
              <a:t>A1 A2 A3 A4 A5</a:t>
            </a:r>
          </a:p>
          <a:p>
            <a:pPr marL="0" indent="0" algn="just">
              <a:buNone/>
            </a:pPr>
            <a:r>
              <a:rPr lang="en-US" sz="1400" dirty="0"/>
              <a:t>Now, we can split the given sequence into two at different points as follows and get different                              </a:t>
            </a:r>
            <a:r>
              <a:rPr lang="en-US" sz="1400" dirty="0" err="1"/>
              <a:t>parenthesizations</a:t>
            </a:r>
            <a:r>
              <a:rPr lang="en-US" sz="1400" dirty="0"/>
              <a:t>:</a:t>
            </a:r>
          </a:p>
          <a:p>
            <a:pPr marL="0" indent="0">
              <a:buNone/>
            </a:pPr>
            <a:r>
              <a:rPr lang="en-US" sz="1400" dirty="0"/>
              <a:t>       for  k = 1, we have </a:t>
            </a:r>
            <a:r>
              <a:rPr lang="en-US" sz="1400" dirty="0">
                <a:sym typeface="Wingdings" pitchFamily="2" charset="2"/>
              </a:rPr>
              <a:t></a:t>
            </a:r>
            <a:r>
              <a:rPr lang="en-US" sz="1400" dirty="0"/>
              <a:t> ( </a:t>
            </a:r>
            <a:r>
              <a:rPr lang="pt-BR" sz="1400" dirty="0"/>
              <a:t>A1 ) ( A2 A3 A4 A5 )</a:t>
            </a:r>
          </a:p>
          <a:p>
            <a:pPr marL="0" indent="0">
              <a:buNone/>
            </a:pPr>
            <a:r>
              <a:rPr lang="pt-BR" sz="1400" dirty="0"/>
              <a:t>       </a:t>
            </a:r>
            <a:r>
              <a:rPr lang="en-US" sz="1400" dirty="0"/>
              <a:t>for  k = 2, we have </a:t>
            </a:r>
            <a:r>
              <a:rPr lang="en-US" sz="1400" dirty="0">
                <a:sym typeface="Wingdings" pitchFamily="2" charset="2"/>
              </a:rPr>
              <a:t></a:t>
            </a:r>
            <a:r>
              <a:rPr lang="en-US" sz="1400" dirty="0"/>
              <a:t> ( A1 A2 ) ( A3 A4 A5 )</a:t>
            </a:r>
          </a:p>
          <a:p>
            <a:pPr marL="0" indent="0">
              <a:buNone/>
            </a:pPr>
            <a:r>
              <a:rPr lang="en-US" sz="1400" dirty="0"/>
              <a:t>       for  k = 3, we have </a:t>
            </a:r>
            <a:r>
              <a:rPr lang="en-US" sz="1400" dirty="0">
                <a:sym typeface="Wingdings" pitchFamily="2" charset="2"/>
              </a:rPr>
              <a:t> </a:t>
            </a:r>
            <a:r>
              <a:rPr lang="en-US" sz="1400" dirty="0"/>
              <a:t>( A1 A2 A3 ) ( A4 A5 )</a:t>
            </a:r>
          </a:p>
          <a:p>
            <a:pPr marL="0" indent="0">
              <a:buNone/>
            </a:pPr>
            <a:r>
              <a:rPr lang="en-US" sz="1400" dirty="0"/>
              <a:t>       for  k = 4, we have </a:t>
            </a:r>
            <a:r>
              <a:rPr lang="en-US" sz="1400" dirty="0">
                <a:sym typeface="Wingdings" pitchFamily="2" charset="2"/>
              </a:rPr>
              <a:t> </a:t>
            </a:r>
            <a:r>
              <a:rPr lang="en-US" sz="1400" dirty="0"/>
              <a:t>( A1 A2 A3 A4 ) ( A5 )</a:t>
            </a:r>
          </a:p>
          <a:p>
            <a:pPr marL="0" indent="0">
              <a:buNone/>
            </a:pPr>
            <a:r>
              <a:rPr lang="en-US" sz="1400" dirty="0"/>
              <a:t>           So, possible values of k is 1, 2, 3 and 4</a:t>
            </a:r>
          </a:p>
          <a:p>
            <a:pPr marL="0" indent="0" algn="just">
              <a:buNone/>
            </a:pPr>
            <a:endParaRPr lang="en-US" sz="1800" dirty="0"/>
          </a:p>
          <a:p>
            <a:pPr algn="just"/>
            <a:endParaRPr lang="en-US" sz="13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505" y="3352800"/>
            <a:ext cx="3871295" cy="739204"/>
          </a:xfrm>
          <a:prstGeom prst="rect">
            <a:avLst/>
          </a:prstGeom>
        </p:spPr>
      </p:pic>
      <p:sp>
        <p:nvSpPr>
          <p:cNvPr id="9" name="TextBox 8"/>
          <p:cNvSpPr txBox="1"/>
          <p:nvPr/>
        </p:nvSpPr>
        <p:spPr>
          <a:xfrm>
            <a:off x="5435589" y="3276600"/>
            <a:ext cx="3251211" cy="892552"/>
          </a:xfrm>
          <a:prstGeom prst="rect">
            <a:avLst/>
          </a:prstGeom>
          <a:noFill/>
        </p:spPr>
        <p:txBody>
          <a:bodyPr wrap="none" rtlCol="0">
            <a:spAutoFit/>
          </a:bodyPr>
          <a:lstStyle/>
          <a:p>
            <a:pPr algn="ctr"/>
            <a:r>
              <a:rPr lang="en-US" sz="1600" dirty="0"/>
              <a:t>For any given chain </a:t>
            </a:r>
            <a:r>
              <a:rPr lang="en-US" sz="2000" dirty="0"/>
              <a:t>A</a:t>
            </a:r>
            <a:r>
              <a:rPr lang="en-US" sz="1600" dirty="0"/>
              <a:t>i…..</a:t>
            </a:r>
            <a:r>
              <a:rPr lang="en-US" sz="2000" dirty="0" err="1"/>
              <a:t>A</a:t>
            </a:r>
            <a:r>
              <a:rPr lang="en-US" sz="1200" dirty="0" err="1"/>
              <a:t>j</a:t>
            </a:r>
            <a:endParaRPr lang="en-US" sz="1400" dirty="0"/>
          </a:p>
          <a:p>
            <a:r>
              <a:rPr lang="en-US" sz="1400" dirty="0"/>
              <a:t>Possible values of k is </a:t>
            </a:r>
            <a:r>
              <a:rPr lang="en-US" sz="1400" dirty="0" err="1"/>
              <a:t>i</a:t>
            </a:r>
            <a:r>
              <a:rPr lang="en-US" sz="1400" dirty="0"/>
              <a:t>, i+1, i+2, …., j-1</a:t>
            </a:r>
          </a:p>
          <a:p>
            <a:pPr algn="ctr"/>
            <a:r>
              <a:rPr lang="en-US" sz="1400" dirty="0"/>
              <a:t>So, the range of k is </a:t>
            </a:r>
            <a:r>
              <a:rPr lang="en-US" sz="1400" dirty="0" err="1"/>
              <a:t>i</a:t>
            </a:r>
            <a:r>
              <a:rPr lang="en-US" sz="1400" dirty="0"/>
              <a:t> &lt;= k &lt;j</a:t>
            </a:r>
            <a:r>
              <a:rPr lang="en-US" dirty="0"/>
              <a:t> </a:t>
            </a:r>
          </a:p>
        </p:txBody>
      </p:sp>
      <p:sp>
        <p:nvSpPr>
          <p:cNvPr id="45" name="TextBox 44"/>
          <p:cNvSpPr txBox="1"/>
          <p:nvPr/>
        </p:nvSpPr>
        <p:spPr>
          <a:xfrm>
            <a:off x="5296128" y="4800362"/>
            <a:ext cx="3390672" cy="1600438"/>
          </a:xfrm>
          <a:prstGeom prst="rect">
            <a:avLst/>
          </a:prstGeom>
          <a:noFill/>
        </p:spPr>
        <p:txBody>
          <a:bodyPr wrap="none" rtlCol="0">
            <a:spAutoFit/>
          </a:bodyPr>
          <a:lstStyle/>
          <a:p>
            <a:pPr algn="ctr"/>
            <a:r>
              <a:rPr lang="en-US" sz="1400" dirty="0"/>
              <a:t>Even for the chain A2 A3 A4 A5</a:t>
            </a:r>
            <a:r>
              <a:rPr lang="en-US" sz="2000" dirty="0"/>
              <a:t> </a:t>
            </a:r>
            <a:endParaRPr lang="en-US" sz="1400" dirty="0"/>
          </a:p>
          <a:p>
            <a:r>
              <a:rPr lang="en-US" dirty="0"/>
              <a:t> </a:t>
            </a:r>
            <a:r>
              <a:rPr lang="en-US" sz="1400" dirty="0"/>
              <a:t>for  k = 2, we have </a:t>
            </a:r>
            <a:r>
              <a:rPr lang="en-US" sz="1400" dirty="0">
                <a:sym typeface="Wingdings" pitchFamily="2" charset="2"/>
              </a:rPr>
              <a:t></a:t>
            </a:r>
            <a:r>
              <a:rPr lang="en-US" sz="1400" dirty="0"/>
              <a:t> ( A2 ) ( A3 A4 A5 )</a:t>
            </a:r>
          </a:p>
          <a:p>
            <a:r>
              <a:rPr lang="en-US" sz="1400" dirty="0"/>
              <a:t> for  k = 3, we have </a:t>
            </a:r>
            <a:r>
              <a:rPr lang="en-US" sz="1400" dirty="0">
                <a:sym typeface="Wingdings" pitchFamily="2" charset="2"/>
              </a:rPr>
              <a:t></a:t>
            </a:r>
            <a:r>
              <a:rPr lang="en-US" sz="1400" dirty="0"/>
              <a:t> ( A2 A3 ) ( A4 A5 )</a:t>
            </a:r>
          </a:p>
          <a:p>
            <a:r>
              <a:rPr lang="en-US" sz="1400" dirty="0"/>
              <a:t> for  k = 4, we have </a:t>
            </a:r>
            <a:r>
              <a:rPr lang="en-US" sz="1400" dirty="0">
                <a:sym typeface="Wingdings" pitchFamily="2" charset="2"/>
              </a:rPr>
              <a:t></a:t>
            </a:r>
            <a:r>
              <a:rPr lang="en-US" sz="1400" dirty="0"/>
              <a:t> ( A2 A3 A4 ) ( A5 )</a:t>
            </a:r>
          </a:p>
          <a:p>
            <a:r>
              <a:rPr lang="en-US" sz="1400" dirty="0"/>
              <a:t>    So, possible values of k is 2, 3 and 4</a:t>
            </a:r>
          </a:p>
          <a:p>
            <a:endParaRPr lang="en-US" dirty="0"/>
          </a:p>
        </p:txBody>
      </p:sp>
    </p:spTree>
    <p:extLst>
      <p:ext uri="{BB962C8B-B14F-4D97-AF65-F5344CB8AC3E}">
        <p14:creationId xmlns:p14="http://schemas.microsoft.com/office/powerpoint/2010/main" val="1867227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heel(1)">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3"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heel(3)">
                                      <p:cBhvr>
                                        <p:cTn id="24" dur="2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1000" fill="hold"/>
                                        <p:tgtEl>
                                          <p:spTgt spid="8"/>
                                        </p:tgtEl>
                                        <p:attrNameLst>
                                          <p:attrName>ppt_w</p:attrName>
                                        </p:attrNameLst>
                                      </p:cBhvr>
                                      <p:tavLst>
                                        <p:tav tm="0">
                                          <p:val>
                                            <p:fltVal val="0"/>
                                          </p:val>
                                        </p:tav>
                                        <p:tav tm="100000">
                                          <p:val>
                                            <p:strVal val="#ppt_w"/>
                                          </p:val>
                                        </p:tav>
                                      </p:tavLst>
                                    </p:anim>
                                    <p:anim calcmode="lin" valueType="num">
                                      <p:cBhvr>
                                        <p:cTn id="30" dur="1000" fill="hold"/>
                                        <p:tgtEl>
                                          <p:spTgt spid="8"/>
                                        </p:tgtEl>
                                        <p:attrNameLst>
                                          <p:attrName>ppt_h</p:attrName>
                                        </p:attrNameLst>
                                      </p:cBhvr>
                                      <p:tavLst>
                                        <p:tav tm="0">
                                          <p:val>
                                            <p:fltVal val="0"/>
                                          </p:val>
                                        </p:tav>
                                        <p:tav tm="100000">
                                          <p:val>
                                            <p:strVal val="#ppt_h"/>
                                          </p:val>
                                        </p:tav>
                                      </p:tavLst>
                                    </p:anim>
                                    <p:anim calcmode="lin" valueType="num">
                                      <p:cBhvr>
                                        <p:cTn id="31" dur="1000" fill="hold"/>
                                        <p:tgtEl>
                                          <p:spTgt spid="8"/>
                                        </p:tgtEl>
                                        <p:attrNameLst>
                                          <p:attrName>style.rotation</p:attrName>
                                        </p:attrNameLst>
                                      </p:cBhvr>
                                      <p:tavLst>
                                        <p:tav tm="0">
                                          <p:val>
                                            <p:fltVal val="90"/>
                                          </p:val>
                                        </p:tav>
                                        <p:tav tm="100000">
                                          <p:val>
                                            <p:fltVal val="0"/>
                                          </p:val>
                                        </p:tav>
                                      </p:tavLst>
                                    </p:anim>
                                    <p:animEffect transition="in" filter="fade">
                                      <p:cBhvr>
                                        <p:cTn id="32" dur="1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arn(inVertic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 calcmode="lin" valueType="num">
                                      <p:cBhvr>
                                        <p:cTn id="42"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44" dur="500"/>
                                        <p:tgtEl>
                                          <p:spTgt spid="3">
                                            <p:txEl>
                                              <p:pRg st="9" end="9"/>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p:cTn id="4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49" dur="500"/>
                                        <p:tgtEl>
                                          <p:spTgt spid="3">
                                            <p:txEl>
                                              <p:pRg st="10" end="10"/>
                                            </p:txEl>
                                          </p:spTgt>
                                        </p:tgtEl>
                                      </p:cBhvr>
                                    </p:animEffect>
                                  </p:childTnLst>
                                </p:cTn>
                              </p:par>
                              <p:par>
                                <p:cTn id="50" presetID="53" presetClass="entr" presetSubtype="16"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 calcmode="lin" valueType="num">
                                      <p:cBhvr>
                                        <p:cTn id="52"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54" dur="500"/>
                                        <p:tgtEl>
                                          <p:spTgt spid="3">
                                            <p:txEl>
                                              <p:pRg st="11" end="11"/>
                                            </p:txEl>
                                          </p:spTgt>
                                        </p:tgtEl>
                                      </p:cBhvr>
                                    </p:animEffect>
                                  </p:childTnLst>
                                </p:cTn>
                              </p:par>
                              <p:par>
                                <p:cTn id="55" presetID="53" presetClass="entr" presetSubtype="16"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p:cTn id="57"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58"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59" dur="500"/>
                                        <p:tgtEl>
                                          <p:spTgt spid="3">
                                            <p:txEl>
                                              <p:pRg st="12" end="12"/>
                                            </p:txEl>
                                          </p:spTgt>
                                        </p:tgtEl>
                                      </p:cBhvr>
                                    </p:animEffect>
                                  </p:childTnLst>
                                </p:cTn>
                              </p:par>
                              <p:par>
                                <p:cTn id="60" presetID="53" presetClass="entr" presetSubtype="16" fill="hold" nodeType="with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 calcmode="lin" valueType="num">
                                      <p:cBhvr>
                                        <p:cTn id="62"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63" dur="500" fill="hold"/>
                                        <p:tgtEl>
                                          <p:spTgt spid="3">
                                            <p:txEl>
                                              <p:pRg st="13" end="13"/>
                                            </p:txEl>
                                          </p:spTgt>
                                        </p:tgtEl>
                                        <p:attrNameLst>
                                          <p:attrName>ppt_h</p:attrName>
                                        </p:attrNameLst>
                                      </p:cBhvr>
                                      <p:tavLst>
                                        <p:tav tm="0">
                                          <p:val>
                                            <p:fltVal val="0"/>
                                          </p:val>
                                        </p:tav>
                                        <p:tav tm="100000">
                                          <p:val>
                                            <p:strVal val="#ppt_h"/>
                                          </p:val>
                                        </p:tav>
                                      </p:tavLst>
                                    </p:anim>
                                    <p:animEffect transition="in" filter="fade">
                                      <p:cBhvr>
                                        <p:cTn id="64" dur="500"/>
                                        <p:tgtEl>
                                          <p:spTgt spid="3">
                                            <p:txEl>
                                              <p:pRg st="13" end="1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Effect transition="in" filter="wipe(down)">
                                      <p:cBhvr>
                                        <p:cTn id="69" dur="580">
                                          <p:stCondLst>
                                            <p:cond delay="0"/>
                                          </p:stCondLst>
                                        </p:cTn>
                                        <p:tgtEl>
                                          <p:spTgt spid="3">
                                            <p:txEl>
                                              <p:pRg st="14" end="14"/>
                                            </p:txEl>
                                          </p:spTgt>
                                        </p:tgtEl>
                                      </p:cBhvr>
                                    </p:animEffect>
                                    <p:anim calcmode="lin" valueType="num">
                                      <p:cBhvr>
                                        <p:cTn id="70" dur="1822" tmFilter="0,0; 0.14,0.36; 0.43,0.73; 0.71,0.91; 1.0,1.0">
                                          <p:stCondLst>
                                            <p:cond delay="0"/>
                                          </p:stCondLst>
                                        </p:cTn>
                                        <p:tgtEl>
                                          <p:spTgt spid="3">
                                            <p:txEl>
                                              <p:pRg st="14" end="14"/>
                                            </p:tx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3">
                                            <p:txEl>
                                              <p:pRg st="14" end="14"/>
                                            </p:tx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3">
                                            <p:txEl>
                                              <p:pRg st="14" end="14"/>
                                            </p:tx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3">
                                            <p:txEl>
                                              <p:pRg st="14" end="14"/>
                                            </p:tx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3">
                                            <p:txEl>
                                              <p:pRg st="14" end="14"/>
                                            </p:tx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3">
                                            <p:txEl>
                                              <p:pRg st="14" end="14"/>
                                            </p:txEl>
                                          </p:spTgt>
                                        </p:tgtEl>
                                      </p:cBhvr>
                                      <p:to x="100000" y="60000"/>
                                    </p:animScale>
                                    <p:animScale>
                                      <p:cBhvr>
                                        <p:cTn id="76" dur="166" decel="50000">
                                          <p:stCondLst>
                                            <p:cond delay="676"/>
                                          </p:stCondLst>
                                        </p:cTn>
                                        <p:tgtEl>
                                          <p:spTgt spid="3">
                                            <p:txEl>
                                              <p:pRg st="14" end="14"/>
                                            </p:txEl>
                                          </p:spTgt>
                                        </p:tgtEl>
                                      </p:cBhvr>
                                      <p:to x="100000" y="100000"/>
                                    </p:animScale>
                                    <p:animScale>
                                      <p:cBhvr>
                                        <p:cTn id="77" dur="26">
                                          <p:stCondLst>
                                            <p:cond delay="1312"/>
                                          </p:stCondLst>
                                        </p:cTn>
                                        <p:tgtEl>
                                          <p:spTgt spid="3">
                                            <p:txEl>
                                              <p:pRg st="14" end="14"/>
                                            </p:txEl>
                                          </p:spTgt>
                                        </p:tgtEl>
                                      </p:cBhvr>
                                      <p:to x="100000" y="80000"/>
                                    </p:animScale>
                                    <p:animScale>
                                      <p:cBhvr>
                                        <p:cTn id="78" dur="166" decel="50000">
                                          <p:stCondLst>
                                            <p:cond delay="1338"/>
                                          </p:stCondLst>
                                        </p:cTn>
                                        <p:tgtEl>
                                          <p:spTgt spid="3">
                                            <p:txEl>
                                              <p:pRg st="14" end="14"/>
                                            </p:txEl>
                                          </p:spTgt>
                                        </p:tgtEl>
                                      </p:cBhvr>
                                      <p:to x="100000" y="100000"/>
                                    </p:animScale>
                                    <p:animScale>
                                      <p:cBhvr>
                                        <p:cTn id="79" dur="26">
                                          <p:stCondLst>
                                            <p:cond delay="1642"/>
                                          </p:stCondLst>
                                        </p:cTn>
                                        <p:tgtEl>
                                          <p:spTgt spid="3">
                                            <p:txEl>
                                              <p:pRg st="14" end="14"/>
                                            </p:txEl>
                                          </p:spTgt>
                                        </p:tgtEl>
                                      </p:cBhvr>
                                      <p:to x="100000" y="90000"/>
                                    </p:animScale>
                                    <p:animScale>
                                      <p:cBhvr>
                                        <p:cTn id="80" dur="166" decel="50000">
                                          <p:stCondLst>
                                            <p:cond delay="1668"/>
                                          </p:stCondLst>
                                        </p:cTn>
                                        <p:tgtEl>
                                          <p:spTgt spid="3">
                                            <p:txEl>
                                              <p:pRg st="14" end="14"/>
                                            </p:txEl>
                                          </p:spTgt>
                                        </p:tgtEl>
                                      </p:cBhvr>
                                      <p:to x="100000" y="100000"/>
                                    </p:animScale>
                                    <p:animScale>
                                      <p:cBhvr>
                                        <p:cTn id="81" dur="26">
                                          <p:stCondLst>
                                            <p:cond delay="1808"/>
                                          </p:stCondLst>
                                        </p:cTn>
                                        <p:tgtEl>
                                          <p:spTgt spid="3">
                                            <p:txEl>
                                              <p:pRg st="14" end="14"/>
                                            </p:txEl>
                                          </p:spTgt>
                                        </p:tgtEl>
                                      </p:cBhvr>
                                      <p:to x="100000" y="95000"/>
                                    </p:animScale>
                                    <p:animScale>
                                      <p:cBhvr>
                                        <p:cTn id="82" dur="166" decel="50000">
                                          <p:stCondLst>
                                            <p:cond delay="1834"/>
                                          </p:stCondLst>
                                        </p:cTn>
                                        <p:tgtEl>
                                          <p:spTgt spid="3">
                                            <p:txEl>
                                              <p:pRg st="14" end="14"/>
                                            </p:txEl>
                                          </p:spTgt>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randombar(horizontal)">
                                      <p:cBhvr>
                                        <p:cTn id="87" dur="500"/>
                                        <p:tgtEl>
                                          <p:spTgt spid="45"/>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grpId="0" nodeType="clickEffect">
                                  <p:stCondLst>
                                    <p:cond delay="0"/>
                                  </p:stCondLst>
                                  <p:iterate type="lt">
                                    <p:tmPct val="0"/>
                                  </p:iterate>
                                  <p:childTnLst>
                                    <p:set>
                                      <p:cBhvr>
                                        <p:cTn id="91" dur="1" fill="hold">
                                          <p:stCondLst>
                                            <p:cond delay="0"/>
                                          </p:stCondLst>
                                        </p:cTn>
                                        <p:tgtEl>
                                          <p:spTgt spid="9"/>
                                        </p:tgtEl>
                                        <p:attrNameLst>
                                          <p:attrName>style.visibility</p:attrName>
                                        </p:attrNameLst>
                                      </p:cBhvr>
                                      <p:to>
                                        <p:strVal val="visible"/>
                                      </p:to>
                                    </p:set>
                                    <p:anim calcmode="lin" valueType="num">
                                      <p:cBhvr>
                                        <p:cTn id="92" dur="500" fill="hold"/>
                                        <p:tgtEl>
                                          <p:spTgt spid="9"/>
                                        </p:tgtEl>
                                        <p:attrNameLst>
                                          <p:attrName>ppt_w</p:attrName>
                                        </p:attrNameLst>
                                      </p:cBhvr>
                                      <p:tavLst>
                                        <p:tav tm="0">
                                          <p:val>
                                            <p:fltVal val="0"/>
                                          </p:val>
                                        </p:tav>
                                        <p:tav tm="100000">
                                          <p:val>
                                            <p:strVal val="#ppt_w"/>
                                          </p:val>
                                        </p:tav>
                                      </p:tavLst>
                                    </p:anim>
                                    <p:anim calcmode="lin" valueType="num">
                                      <p:cBhvr>
                                        <p:cTn id="93" dur="500" fill="hold"/>
                                        <p:tgtEl>
                                          <p:spTgt spid="9"/>
                                        </p:tgtEl>
                                        <p:attrNameLst>
                                          <p:attrName>ppt_h</p:attrName>
                                        </p:attrNameLst>
                                      </p:cBhvr>
                                      <p:tavLst>
                                        <p:tav tm="0">
                                          <p:val>
                                            <p:fltVal val="0"/>
                                          </p:val>
                                        </p:tav>
                                        <p:tav tm="100000">
                                          <p:val>
                                            <p:strVal val="#ppt_h"/>
                                          </p:val>
                                        </p:tav>
                                      </p:tavLst>
                                    </p:anim>
                                    <p:animEffect transition="in" filter="fade">
                                      <p:cBhvr>
                                        <p:cTn id="94" dur="500"/>
                                        <p:tgtEl>
                                          <p:spTgt spid="9"/>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mph" presetSubtype="0" fill="hold" grpId="1" nodeType="clickEffect">
                                  <p:stCondLst>
                                    <p:cond delay="0"/>
                                  </p:stCondLst>
                                  <p:iterate type="lt">
                                    <p:tmPct val="4000"/>
                                  </p:iterate>
                                  <p:childTnLst>
                                    <p:set>
                                      <p:cBhvr override="childStyle">
                                        <p:cTn id="98" dur="500" fill="hold"/>
                                        <p:tgtEl>
                                          <p:spTgt spid="9"/>
                                        </p:tgtEl>
                                        <p:attrNameLst>
                                          <p:attrName>style.color</p:attrName>
                                        </p:attrNameLst>
                                      </p:cBhvr>
                                      <p:to>
                                        <p:clrVal>
                                          <a:srgbClr val="FFE947"/>
                                        </p:clrVal>
                                      </p:to>
                                    </p:set>
                                    <p:set>
                                      <p:cBhvr>
                                        <p:cTn id="99" dur="500" fill="hold"/>
                                        <p:tgtEl>
                                          <p:spTgt spid="9"/>
                                        </p:tgtEl>
                                        <p:attrNameLst>
                                          <p:attrName>fillcolor</p:attrName>
                                        </p:attrNameLst>
                                      </p:cBhvr>
                                      <p:to>
                                        <p:clrVal>
                                          <a:srgbClr val="FFE947"/>
                                        </p:clrVal>
                                      </p:to>
                                    </p:set>
                                    <p:set>
                                      <p:cBhvr>
                                        <p:cTn id="100" dur="500" fill="hold"/>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a:t>How to solve Matrix Chain Multiplication (MCM) Problem using Dynamic Programming (DP) - Example</a:t>
            </a:r>
          </a:p>
        </p:txBody>
      </p:sp>
      <p:sp>
        <p:nvSpPr>
          <p:cNvPr id="7" name="Content Placeholder 6"/>
          <p:cNvSpPr>
            <a:spLocks noGrp="1"/>
          </p:cNvSpPr>
          <p:nvPr>
            <p:ph idx="1"/>
          </p:nvPr>
        </p:nvSpPr>
        <p:spPr>
          <a:xfrm>
            <a:off x="228600" y="1447800"/>
            <a:ext cx="8686800" cy="4876800"/>
          </a:xfrm>
        </p:spPr>
        <p:txBody>
          <a:bodyPr anchor="t">
            <a:normAutofit/>
          </a:bodyPr>
          <a:lstStyle/>
          <a:p>
            <a:pPr marL="0" indent="0" algn="just">
              <a:buNone/>
            </a:pPr>
            <a:r>
              <a:rPr lang="en-US" sz="1600" dirty="0"/>
              <a:t>Suppose, you are given the following array of dimensions whose elements correspond to the dimensions of a chain of matrices: </a:t>
            </a:r>
            <a:r>
              <a:rPr lang="en-US" sz="1600" b="1" i="1" dirty="0"/>
              <a:t>p[] = {4, 10, 3, 12, 20, 7} </a:t>
            </a:r>
            <a:r>
              <a:rPr lang="en-US" sz="1600" dirty="0"/>
              <a:t>and we need to compute the product of this matrix chain! </a:t>
            </a:r>
          </a:p>
          <a:p>
            <a:pPr marL="0" indent="0" algn="just">
              <a:buNone/>
            </a:pPr>
            <a:r>
              <a:rPr lang="en-US" sz="1600" dirty="0"/>
              <a:t>Now, solve this Matrix Chain Multiplication (MCM) problem using Dynamic Programming (DP), that is calculate the minimum number of scalar multiplications needed to compute the product of this given chain and also find the optimal </a:t>
            </a:r>
            <a:r>
              <a:rPr lang="en-US" sz="1600" dirty="0" err="1"/>
              <a:t>parenthesization</a:t>
            </a:r>
            <a:r>
              <a:rPr lang="en-US" sz="1600" dirty="0"/>
              <a:t> </a:t>
            </a:r>
            <a:r>
              <a:rPr lang="en-US" sz="1600" dirty="0" err="1"/>
              <a:t>seqenece</a:t>
            </a:r>
            <a:r>
              <a:rPr lang="en-US" sz="1600" dirty="0"/>
              <a:t> of the product.</a:t>
            </a:r>
          </a:p>
          <a:p>
            <a:pPr marL="0" indent="0" algn="just">
              <a:buNone/>
            </a:pPr>
            <a:endParaRPr lang="en-US" sz="1600" dirty="0"/>
          </a:p>
          <a:p>
            <a:pPr marL="0" indent="0" algn="just">
              <a:buNone/>
            </a:pPr>
            <a:r>
              <a:rPr lang="en-US" sz="1600" b="1" u="sng" dirty="0"/>
              <a:t>Solution:</a:t>
            </a:r>
          </a:p>
          <a:p>
            <a:pPr marL="0" indent="0" algn="just">
              <a:buNone/>
            </a:pPr>
            <a:endParaRPr lang="en-US" sz="1600" b="1" u="sng" dirty="0"/>
          </a:p>
          <a:p>
            <a:pPr marL="0" indent="0" algn="just">
              <a:buNone/>
            </a:pPr>
            <a:r>
              <a:rPr lang="en-US" sz="1600" dirty="0"/>
              <a:t>   </a:t>
            </a:r>
            <a:endParaRPr lang="en-US" sz="900" dirty="0"/>
          </a:p>
        </p:txBody>
      </p:sp>
      <p:graphicFrame>
        <p:nvGraphicFramePr>
          <p:cNvPr id="2" name="Table 1"/>
          <p:cNvGraphicFramePr>
            <a:graphicFrameLocks noGrp="1"/>
          </p:cNvGraphicFramePr>
          <p:nvPr>
            <p:extLst>
              <p:ext uri="{D42A27DB-BD31-4B8C-83A1-F6EECF244321}">
                <p14:modId xmlns:p14="http://schemas.microsoft.com/office/powerpoint/2010/main" val="1559943198"/>
              </p:ext>
            </p:extLst>
          </p:nvPr>
        </p:nvGraphicFramePr>
        <p:xfrm>
          <a:off x="914400" y="3810000"/>
          <a:ext cx="3581400" cy="7416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tblGrid>
              <a:tr h="370840">
                <a:tc>
                  <a:txBody>
                    <a:bodyPr/>
                    <a:lstStyle/>
                    <a:p>
                      <a:pPr algn="ctr"/>
                      <a:r>
                        <a:rPr lang="en-US" sz="1800" b="1" i="1" dirty="0">
                          <a:solidFill>
                            <a:schemeClr val="tx1"/>
                          </a:solidFill>
                        </a:rPr>
                        <a:t>p</a:t>
                      </a:r>
                      <a:r>
                        <a:rPr lang="en-US" sz="1050" b="1" i="1" dirty="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i="1" dirty="0">
                          <a:solidFill>
                            <a:schemeClr val="tx1"/>
                          </a:solidFill>
                        </a:rPr>
                        <a:t>p</a:t>
                      </a:r>
                      <a:r>
                        <a:rPr lang="en-US" sz="1050" b="1" i="1" dirty="0">
                          <a:solidFill>
                            <a:schemeClr val="tx1"/>
                          </a:solidFill>
                        </a:rPr>
                        <a:t>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i="1" dirty="0">
                          <a:solidFill>
                            <a:schemeClr val="tx1"/>
                          </a:solidFill>
                        </a:rPr>
                        <a:t>p</a:t>
                      </a:r>
                      <a:r>
                        <a:rPr lang="en-US" sz="1050" b="1" i="1" dirty="0">
                          <a:solidFill>
                            <a:schemeClr val="tx1"/>
                          </a:solidFill>
                        </a:rPr>
                        <a:t>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i="1" dirty="0">
                          <a:solidFill>
                            <a:schemeClr val="tx1"/>
                          </a:solidFill>
                        </a:rPr>
                        <a:t>p</a:t>
                      </a:r>
                      <a:r>
                        <a:rPr lang="en-US" sz="1050" b="1" i="1" dirty="0">
                          <a:solidFill>
                            <a:schemeClr val="tx1"/>
                          </a:solidFill>
                        </a:rPr>
                        <a:t>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i="1" dirty="0">
                          <a:solidFill>
                            <a:schemeClr val="tx1"/>
                          </a:solidFill>
                        </a:rPr>
                        <a:t>p</a:t>
                      </a:r>
                      <a:r>
                        <a:rPr lang="en-US" sz="1050" b="1" i="1" dirty="0">
                          <a:solidFill>
                            <a:schemeClr val="tx1"/>
                          </a:solidFill>
                        </a:rPr>
                        <a:t>4</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i="1" dirty="0">
                          <a:solidFill>
                            <a:schemeClr val="tx1"/>
                          </a:solidFill>
                        </a:rPr>
                        <a:t>p</a:t>
                      </a:r>
                      <a:r>
                        <a:rPr lang="en-US" sz="1050" b="1" i="1" dirty="0">
                          <a:solidFill>
                            <a:schemeClr val="tx1"/>
                          </a:solidFill>
                        </a:rPr>
                        <a:t>5</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b="1" i="1"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i="1"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i="1"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i="1" dirty="0">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i="1" dirty="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i="1"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TextBox 3"/>
          <p:cNvSpPr txBox="1"/>
          <p:nvPr/>
        </p:nvSpPr>
        <p:spPr>
          <a:xfrm>
            <a:off x="4800600" y="3886200"/>
            <a:ext cx="3429547" cy="553998"/>
          </a:xfrm>
          <a:prstGeom prst="rect">
            <a:avLst/>
          </a:prstGeom>
          <a:noFill/>
        </p:spPr>
        <p:txBody>
          <a:bodyPr wrap="square" rtlCol="0">
            <a:spAutoFit/>
          </a:bodyPr>
          <a:lstStyle/>
          <a:p>
            <a:pPr algn="ctr"/>
            <a:r>
              <a:rPr lang="en-US" sz="1500" b="1" dirty="0"/>
              <a:t>Length (p[]) = 6</a:t>
            </a:r>
          </a:p>
          <a:p>
            <a:pPr algn="ctr"/>
            <a:r>
              <a:rPr lang="en-US" sz="1500" b="1" dirty="0"/>
              <a:t>So, no. of matrices, n = 6 – 1 = 5</a:t>
            </a:r>
          </a:p>
        </p:txBody>
      </p:sp>
      <p:sp>
        <p:nvSpPr>
          <p:cNvPr id="8" name="TextBox 7"/>
          <p:cNvSpPr txBox="1"/>
          <p:nvPr/>
        </p:nvSpPr>
        <p:spPr>
          <a:xfrm>
            <a:off x="2743200" y="4724400"/>
            <a:ext cx="3581400" cy="1569660"/>
          </a:xfrm>
          <a:prstGeom prst="rect">
            <a:avLst/>
          </a:prstGeom>
          <a:noFill/>
        </p:spPr>
        <p:txBody>
          <a:bodyPr wrap="square" rtlCol="0">
            <a:spAutoFit/>
          </a:bodyPr>
          <a:lstStyle/>
          <a:p>
            <a:r>
              <a:rPr lang="en-US" sz="1600" b="1" dirty="0"/>
              <a:t>So, </a:t>
            </a:r>
          </a:p>
          <a:p>
            <a:pPr algn="ctr"/>
            <a:r>
              <a:rPr lang="en-US" sz="1600" b="1" dirty="0"/>
              <a:t>A</a:t>
            </a:r>
            <a:r>
              <a:rPr lang="en-US" sz="1200" b="1" dirty="0"/>
              <a:t>1 </a:t>
            </a:r>
            <a:r>
              <a:rPr lang="en-US" sz="1600" b="1" dirty="0"/>
              <a:t>= p</a:t>
            </a:r>
            <a:r>
              <a:rPr lang="en-US" sz="1200" b="1" dirty="0"/>
              <a:t>0</a:t>
            </a:r>
            <a:r>
              <a:rPr lang="en-US" sz="1600" b="1" dirty="0"/>
              <a:t> x p</a:t>
            </a:r>
            <a:r>
              <a:rPr lang="en-US" sz="1200" b="1" dirty="0"/>
              <a:t>1 </a:t>
            </a:r>
            <a:r>
              <a:rPr lang="en-US" sz="1600" b="1" dirty="0"/>
              <a:t>= 4 x 10</a:t>
            </a:r>
          </a:p>
          <a:p>
            <a:pPr algn="ctr"/>
            <a:r>
              <a:rPr lang="en-US" sz="1600" b="1" dirty="0">
                <a:solidFill>
                  <a:prstClr val="black"/>
                </a:solidFill>
              </a:rPr>
              <a:t>A</a:t>
            </a:r>
            <a:r>
              <a:rPr lang="en-US" sz="1200" b="1" dirty="0">
                <a:solidFill>
                  <a:prstClr val="black"/>
                </a:solidFill>
              </a:rPr>
              <a:t>2 </a:t>
            </a:r>
            <a:r>
              <a:rPr lang="en-US" sz="1600" b="1" dirty="0">
                <a:solidFill>
                  <a:prstClr val="black"/>
                </a:solidFill>
              </a:rPr>
              <a:t>= p</a:t>
            </a:r>
            <a:r>
              <a:rPr lang="en-US" sz="1200" b="1" dirty="0">
                <a:solidFill>
                  <a:prstClr val="black"/>
                </a:solidFill>
              </a:rPr>
              <a:t>1</a:t>
            </a:r>
            <a:r>
              <a:rPr lang="en-US" sz="1600" b="1" dirty="0">
                <a:solidFill>
                  <a:prstClr val="black"/>
                </a:solidFill>
              </a:rPr>
              <a:t> x p</a:t>
            </a:r>
            <a:r>
              <a:rPr lang="en-US" sz="1200" b="1" dirty="0">
                <a:solidFill>
                  <a:prstClr val="black"/>
                </a:solidFill>
              </a:rPr>
              <a:t>2 </a:t>
            </a:r>
            <a:r>
              <a:rPr lang="en-US" sz="1600" b="1" dirty="0">
                <a:solidFill>
                  <a:prstClr val="black"/>
                </a:solidFill>
              </a:rPr>
              <a:t>= 10 x 3</a:t>
            </a:r>
          </a:p>
          <a:p>
            <a:pPr algn="ctr"/>
            <a:r>
              <a:rPr lang="en-US" sz="1600" b="1" dirty="0">
                <a:solidFill>
                  <a:prstClr val="black"/>
                </a:solidFill>
              </a:rPr>
              <a:t>A</a:t>
            </a:r>
            <a:r>
              <a:rPr lang="en-US" sz="1200" b="1" dirty="0">
                <a:solidFill>
                  <a:prstClr val="black"/>
                </a:solidFill>
              </a:rPr>
              <a:t>3 </a:t>
            </a:r>
            <a:r>
              <a:rPr lang="en-US" sz="1600" b="1" dirty="0">
                <a:solidFill>
                  <a:prstClr val="black"/>
                </a:solidFill>
              </a:rPr>
              <a:t>= p</a:t>
            </a:r>
            <a:r>
              <a:rPr lang="en-US" sz="1200" b="1" dirty="0">
                <a:solidFill>
                  <a:prstClr val="black"/>
                </a:solidFill>
              </a:rPr>
              <a:t>2</a:t>
            </a:r>
            <a:r>
              <a:rPr lang="en-US" sz="1600" b="1" dirty="0">
                <a:solidFill>
                  <a:prstClr val="black"/>
                </a:solidFill>
              </a:rPr>
              <a:t> x p</a:t>
            </a:r>
            <a:r>
              <a:rPr lang="en-US" sz="1200" b="1" dirty="0">
                <a:solidFill>
                  <a:prstClr val="black"/>
                </a:solidFill>
              </a:rPr>
              <a:t>3 </a:t>
            </a:r>
            <a:r>
              <a:rPr lang="en-US" sz="1600" b="1" dirty="0">
                <a:solidFill>
                  <a:prstClr val="black"/>
                </a:solidFill>
              </a:rPr>
              <a:t>= 3 x 12</a:t>
            </a:r>
          </a:p>
          <a:p>
            <a:pPr algn="ctr"/>
            <a:r>
              <a:rPr lang="en-US" sz="1600" b="1" dirty="0">
                <a:solidFill>
                  <a:prstClr val="black"/>
                </a:solidFill>
              </a:rPr>
              <a:t>A</a:t>
            </a:r>
            <a:r>
              <a:rPr lang="en-US" sz="1200" b="1" dirty="0">
                <a:solidFill>
                  <a:prstClr val="black"/>
                </a:solidFill>
              </a:rPr>
              <a:t>4 </a:t>
            </a:r>
            <a:r>
              <a:rPr lang="en-US" sz="1600" b="1" dirty="0">
                <a:solidFill>
                  <a:prstClr val="black"/>
                </a:solidFill>
              </a:rPr>
              <a:t>= p</a:t>
            </a:r>
            <a:r>
              <a:rPr lang="en-US" sz="1200" b="1" dirty="0">
                <a:solidFill>
                  <a:prstClr val="black"/>
                </a:solidFill>
              </a:rPr>
              <a:t>3</a:t>
            </a:r>
            <a:r>
              <a:rPr lang="en-US" sz="1600" b="1" dirty="0">
                <a:solidFill>
                  <a:prstClr val="black"/>
                </a:solidFill>
              </a:rPr>
              <a:t> x p</a:t>
            </a:r>
            <a:r>
              <a:rPr lang="en-US" sz="1200" b="1" dirty="0">
                <a:solidFill>
                  <a:prstClr val="black"/>
                </a:solidFill>
              </a:rPr>
              <a:t>4 </a:t>
            </a:r>
            <a:r>
              <a:rPr lang="en-US" sz="1600" b="1" dirty="0">
                <a:solidFill>
                  <a:prstClr val="black"/>
                </a:solidFill>
              </a:rPr>
              <a:t>= 12 x 20</a:t>
            </a:r>
          </a:p>
          <a:p>
            <a:pPr algn="ctr"/>
            <a:r>
              <a:rPr lang="en-US" sz="1600" b="1" dirty="0">
                <a:solidFill>
                  <a:prstClr val="black"/>
                </a:solidFill>
              </a:rPr>
              <a:t>A</a:t>
            </a:r>
            <a:r>
              <a:rPr lang="en-US" sz="1200" b="1" dirty="0">
                <a:solidFill>
                  <a:prstClr val="black"/>
                </a:solidFill>
              </a:rPr>
              <a:t>5 </a:t>
            </a:r>
            <a:r>
              <a:rPr lang="en-US" sz="1600" b="1" dirty="0">
                <a:solidFill>
                  <a:prstClr val="black"/>
                </a:solidFill>
              </a:rPr>
              <a:t>= p</a:t>
            </a:r>
            <a:r>
              <a:rPr lang="en-US" sz="1200" b="1" dirty="0">
                <a:solidFill>
                  <a:prstClr val="black"/>
                </a:solidFill>
              </a:rPr>
              <a:t>4</a:t>
            </a:r>
            <a:r>
              <a:rPr lang="en-US" sz="1600" b="1" dirty="0">
                <a:solidFill>
                  <a:prstClr val="black"/>
                </a:solidFill>
              </a:rPr>
              <a:t> x p</a:t>
            </a:r>
            <a:r>
              <a:rPr lang="en-US" sz="1200" b="1" dirty="0">
                <a:solidFill>
                  <a:prstClr val="black"/>
                </a:solidFill>
              </a:rPr>
              <a:t>5 </a:t>
            </a:r>
            <a:r>
              <a:rPr lang="en-US" sz="1600" b="1" dirty="0">
                <a:solidFill>
                  <a:prstClr val="black"/>
                </a:solidFill>
              </a:rPr>
              <a:t>= 20 x 7</a:t>
            </a:r>
            <a:endParaRPr lang="en-US" sz="1500" b="1" dirty="0"/>
          </a:p>
        </p:txBody>
      </p:sp>
    </p:spTree>
    <p:extLst>
      <p:ext uri="{BB962C8B-B14F-4D97-AF65-F5344CB8AC3E}">
        <p14:creationId xmlns:p14="http://schemas.microsoft.com/office/powerpoint/2010/main" val="1202728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arn(inVertic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ircle(in)">
                                      <p:cBhvr>
                                        <p:cTn id="22" dur="14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80">
                                          <p:stCondLst>
                                            <p:cond delay="0"/>
                                          </p:stCondLst>
                                        </p:cTn>
                                        <p:tgtEl>
                                          <p:spTgt spid="4"/>
                                        </p:tgtEl>
                                      </p:cBhvr>
                                    </p:animEffect>
                                    <p:anim calcmode="lin" valueType="num">
                                      <p:cBhvr>
                                        <p:cTn id="2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3" dur="26">
                                          <p:stCondLst>
                                            <p:cond delay="650"/>
                                          </p:stCondLst>
                                        </p:cTn>
                                        <p:tgtEl>
                                          <p:spTgt spid="4"/>
                                        </p:tgtEl>
                                      </p:cBhvr>
                                      <p:to x="100000" y="60000"/>
                                    </p:animScale>
                                    <p:animScale>
                                      <p:cBhvr>
                                        <p:cTn id="34" dur="166" decel="50000">
                                          <p:stCondLst>
                                            <p:cond delay="676"/>
                                          </p:stCondLst>
                                        </p:cTn>
                                        <p:tgtEl>
                                          <p:spTgt spid="4"/>
                                        </p:tgtEl>
                                      </p:cBhvr>
                                      <p:to x="100000" y="100000"/>
                                    </p:animScale>
                                    <p:animScale>
                                      <p:cBhvr>
                                        <p:cTn id="35" dur="26">
                                          <p:stCondLst>
                                            <p:cond delay="1312"/>
                                          </p:stCondLst>
                                        </p:cTn>
                                        <p:tgtEl>
                                          <p:spTgt spid="4"/>
                                        </p:tgtEl>
                                      </p:cBhvr>
                                      <p:to x="100000" y="80000"/>
                                    </p:animScale>
                                    <p:animScale>
                                      <p:cBhvr>
                                        <p:cTn id="36" dur="166" decel="50000">
                                          <p:stCondLst>
                                            <p:cond delay="1338"/>
                                          </p:stCondLst>
                                        </p:cTn>
                                        <p:tgtEl>
                                          <p:spTgt spid="4"/>
                                        </p:tgtEl>
                                      </p:cBhvr>
                                      <p:to x="100000" y="100000"/>
                                    </p:animScale>
                                    <p:animScale>
                                      <p:cBhvr>
                                        <p:cTn id="37" dur="26">
                                          <p:stCondLst>
                                            <p:cond delay="1642"/>
                                          </p:stCondLst>
                                        </p:cTn>
                                        <p:tgtEl>
                                          <p:spTgt spid="4"/>
                                        </p:tgtEl>
                                      </p:cBhvr>
                                      <p:to x="100000" y="90000"/>
                                    </p:animScale>
                                    <p:animScale>
                                      <p:cBhvr>
                                        <p:cTn id="38" dur="166" decel="50000">
                                          <p:stCondLst>
                                            <p:cond delay="1668"/>
                                          </p:stCondLst>
                                        </p:cTn>
                                        <p:tgtEl>
                                          <p:spTgt spid="4"/>
                                        </p:tgtEl>
                                      </p:cBhvr>
                                      <p:to x="100000" y="100000"/>
                                    </p:animScale>
                                    <p:animScale>
                                      <p:cBhvr>
                                        <p:cTn id="39" dur="26">
                                          <p:stCondLst>
                                            <p:cond delay="1808"/>
                                          </p:stCondLst>
                                        </p:cTn>
                                        <p:tgtEl>
                                          <p:spTgt spid="4"/>
                                        </p:tgtEl>
                                      </p:cBhvr>
                                      <p:to x="100000" y="95000"/>
                                    </p:animScale>
                                    <p:animScale>
                                      <p:cBhvr>
                                        <p:cTn id="40" dur="166" decel="50000">
                                          <p:stCondLst>
                                            <p:cond delay="1834"/>
                                          </p:stCondLst>
                                        </p:cTn>
                                        <p:tgtEl>
                                          <p:spTgt spid="4"/>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a:t>How to solve Matrix Chain Multiplication (MCM) Problem using Dynamic Programming (DP) - Example</a:t>
            </a:r>
          </a:p>
        </p:txBody>
      </p:sp>
      <p:sp>
        <p:nvSpPr>
          <p:cNvPr id="7" name="Content Placeholder 6"/>
          <p:cNvSpPr>
            <a:spLocks noGrp="1"/>
          </p:cNvSpPr>
          <p:nvPr>
            <p:ph idx="1"/>
          </p:nvPr>
        </p:nvSpPr>
        <p:spPr>
          <a:xfrm>
            <a:off x="228600" y="1447800"/>
            <a:ext cx="8686800" cy="4876800"/>
          </a:xfrm>
        </p:spPr>
        <p:txBody>
          <a:bodyPr anchor="t">
            <a:normAutofit/>
          </a:bodyPr>
          <a:lstStyle/>
          <a:p>
            <a:pPr marL="0" indent="0" algn="just">
              <a:buNone/>
            </a:pPr>
            <a:r>
              <a:rPr lang="en-US" sz="1600" b="1" u="sng" dirty="0"/>
              <a:t>Solution:</a:t>
            </a:r>
          </a:p>
          <a:p>
            <a:pPr marL="0" indent="0" algn="just">
              <a:buNone/>
            </a:pPr>
            <a:endParaRPr lang="en-US" sz="1600" b="1" u="sng" dirty="0"/>
          </a:p>
          <a:p>
            <a:pPr marL="0" indent="0" algn="just">
              <a:buNone/>
            </a:pPr>
            <a:r>
              <a:rPr lang="en-US" sz="1600" dirty="0"/>
              <a:t>   </a:t>
            </a:r>
            <a:endParaRPr lang="en-US" sz="900" dirty="0"/>
          </a:p>
        </p:txBody>
      </p:sp>
      <p:graphicFrame>
        <p:nvGraphicFramePr>
          <p:cNvPr id="9" name="Table 8"/>
          <p:cNvGraphicFramePr>
            <a:graphicFrameLocks noGrp="1"/>
          </p:cNvGraphicFramePr>
          <p:nvPr>
            <p:extLst>
              <p:ext uri="{D42A27DB-BD31-4B8C-83A1-F6EECF244321}">
                <p14:modId xmlns:p14="http://schemas.microsoft.com/office/powerpoint/2010/main" val="211429276"/>
              </p:ext>
            </p:extLst>
          </p:nvPr>
        </p:nvGraphicFramePr>
        <p:xfrm>
          <a:off x="228600" y="2685365"/>
          <a:ext cx="4572000" cy="22250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tblGrid>
              <a:tr h="370840">
                <a:tc>
                  <a:txBody>
                    <a:bodyPr/>
                    <a:lstStyle/>
                    <a:p>
                      <a:pPr algn="ctr"/>
                      <a:r>
                        <a:rPr lang="en-US" b="1" u="sng" dirty="0">
                          <a:solidFill>
                            <a:schemeClr val="tx1"/>
                          </a:solidFill>
                        </a:rPr>
                        <a:t>m</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1"/>
                          </a:solidFill>
                        </a:rPr>
                        <a:t>1</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5</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en-US" dirty="0"/>
                        <a:t>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61506781"/>
              </p:ext>
            </p:extLst>
          </p:nvPr>
        </p:nvGraphicFramePr>
        <p:xfrm>
          <a:off x="4953000" y="2913965"/>
          <a:ext cx="3810000" cy="18542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70840">
                <a:tc>
                  <a:txBody>
                    <a:bodyPr/>
                    <a:lstStyle/>
                    <a:p>
                      <a:pPr algn="ctr"/>
                      <a:r>
                        <a:rPr lang="en-US" b="1" u="sng" dirty="0">
                          <a:solidFill>
                            <a:schemeClr val="tx1"/>
                          </a:solidFill>
                        </a:rPr>
                        <a:t>s</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1"/>
                          </a:solidFill>
                        </a:rPr>
                        <a:t>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5</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en-US" dirty="0"/>
                        <a:t>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253334"/>
            <a:ext cx="5943600" cy="1020129"/>
          </a:xfrm>
          <a:prstGeom prst="rect">
            <a:avLst/>
          </a:prstGeom>
        </p:spPr>
      </p:pic>
      <p:sp>
        <p:nvSpPr>
          <p:cNvPr id="13" name="TextBox 12"/>
          <p:cNvSpPr txBox="1"/>
          <p:nvPr/>
        </p:nvSpPr>
        <p:spPr>
          <a:xfrm>
            <a:off x="6324600" y="5257800"/>
            <a:ext cx="2590800" cy="1015663"/>
          </a:xfrm>
          <a:prstGeom prst="rect">
            <a:avLst/>
          </a:prstGeom>
          <a:solidFill>
            <a:schemeClr val="bg1"/>
          </a:solidFill>
        </p:spPr>
        <p:txBody>
          <a:bodyPr wrap="square" rtlCol="0">
            <a:spAutoFit/>
          </a:bodyPr>
          <a:lstStyle/>
          <a:p>
            <a:pPr algn="ctr"/>
            <a:r>
              <a:rPr lang="en-US" sz="1500" b="1" dirty="0"/>
              <a:t>s[</a:t>
            </a:r>
            <a:r>
              <a:rPr lang="en-US" sz="1500" b="1" dirty="0" err="1"/>
              <a:t>i</a:t>
            </a:r>
            <a:r>
              <a:rPr lang="en-US" sz="1500" b="1" dirty="0"/>
              <a:t>, j] = k            </a:t>
            </a:r>
          </a:p>
          <a:p>
            <a:pPr algn="ctr"/>
            <a:r>
              <a:rPr lang="en-US" sz="1500" b="1" dirty="0"/>
              <a:t>( </a:t>
            </a:r>
            <a:r>
              <a:rPr lang="en-US" sz="800" b="1" dirty="0"/>
              <a:t>the</a:t>
            </a:r>
            <a:r>
              <a:rPr lang="en-US" sz="1500" b="1" dirty="0"/>
              <a:t> </a:t>
            </a:r>
            <a:r>
              <a:rPr lang="en-US" sz="800" b="1" dirty="0"/>
              <a:t>k-value  that  gives  optimal  solution </a:t>
            </a:r>
            <a:r>
              <a:rPr lang="en-US" sz="1500" b="1" dirty="0"/>
              <a:t>)</a:t>
            </a:r>
          </a:p>
          <a:p>
            <a:pPr algn="ctr"/>
            <a:endParaRPr lang="en-US" sz="1500" b="1" dirty="0"/>
          </a:p>
          <a:p>
            <a:pPr algn="ctr"/>
            <a:r>
              <a:rPr lang="en-US" sz="1500" b="1" dirty="0" err="1"/>
              <a:t>i</a:t>
            </a:r>
            <a:r>
              <a:rPr lang="en-US" sz="1500" b="1" dirty="0"/>
              <a:t> &lt;= k &lt; j</a:t>
            </a:r>
          </a:p>
        </p:txBody>
      </p:sp>
      <p:sp>
        <p:nvSpPr>
          <p:cNvPr id="14" name="TextBox 13"/>
          <p:cNvSpPr txBox="1"/>
          <p:nvPr/>
        </p:nvSpPr>
        <p:spPr>
          <a:xfrm>
            <a:off x="1142453" y="1981200"/>
            <a:ext cx="3429547" cy="323165"/>
          </a:xfrm>
          <a:prstGeom prst="rect">
            <a:avLst/>
          </a:prstGeom>
          <a:noFill/>
        </p:spPr>
        <p:txBody>
          <a:bodyPr wrap="square" rtlCol="0">
            <a:spAutoFit/>
          </a:bodyPr>
          <a:lstStyle/>
          <a:p>
            <a:pPr algn="ctr"/>
            <a:r>
              <a:rPr lang="en-US" sz="1500" b="1" dirty="0"/>
              <a:t>Table - m [1….5, 1….5]</a:t>
            </a:r>
          </a:p>
        </p:txBody>
      </p:sp>
      <p:sp>
        <p:nvSpPr>
          <p:cNvPr id="15" name="TextBox 14"/>
          <p:cNvSpPr txBox="1"/>
          <p:nvPr/>
        </p:nvSpPr>
        <p:spPr>
          <a:xfrm>
            <a:off x="5562600" y="2304365"/>
            <a:ext cx="3429547" cy="323165"/>
          </a:xfrm>
          <a:prstGeom prst="rect">
            <a:avLst/>
          </a:prstGeom>
          <a:noFill/>
        </p:spPr>
        <p:txBody>
          <a:bodyPr wrap="square" rtlCol="0">
            <a:spAutoFit/>
          </a:bodyPr>
          <a:lstStyle/>
          <a:p>
            <a:pPr algn="ctr"/>
            <a:r>
              <a:rPr lang="en-US" sz="1500" b="1" dirty="0"/>
              <a:t>Table - s [1….4, 2….5]</a:t>
            </a:r>
          </a:p>
        </p:txBody>
      </p:sp>
    </p:spTree>
    <p:extLst>
      <p:ext uri="{BB962C8B-B14F-4D97-AF65-F5344CB8AC3E}">
        <p14:creationId xmlns:p14="http://schemas.microsoft.com/office/powerpoint/2010/main" val="36896918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 calcmode="lin" valueType="num">
                                      <p:cBhvr>
                                        <p:cTn id="14" dur="1000" fill="hold"/>
                                        <p:tgtEl>
                                          <p:spTgt spid="9"/>
                                        </p:tgtEl>
                                        <p:attrNameLst>
                                          <p:attrName>style.rotation</p:attrName>
                                        </p:attrNameLst>
                                      </p:cBhvr>
                                      <p:tavLst>
                                        <p:tav tm="0">
                                          <p:val>
                                            <p:fltVal val="90"/>
                                          </p:val>
                                        </p:tav>
                                        <p:tav tm="100000">
                                          <p:val>
                                            <p:fltVal val="0"/>
                                          </p:val>
                                        </p:tav>
                                      </p:tavLst>
                                    </p:anim>
                                    <p:animEffect transition="in" filter="fade">
                                      <p:cBhvr>
                                        <p:cTn id="15" dur="1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fltVal val="0"/>
                                          </p:val>
                                        </p:tav>
                                        <p:tav tm="100000">
                                          <p:val>
                                            <p:strVal val="#ppt_w"/>
                                          </p:val>
                                        </p:tav>
                                      </p:tavLst>
                                    </p:anim>
                                    <p:anim calcmode="lin" valueType="num">
                                      <p:cBhvr>
                                        <p:cTn id="26" dur="1000" fill="hold"/>
                                        <p:tgtEl>
                                          <p:spTgt spid="11"/>
                                        </p:tgtEl>
                                        <p:attrNameLst>
                                          <p:attrName>ppt_h</p:attrName>
                                        </p:attrNameLst>
                                      </p:cBhvr>
                                      <p:tavLst>
                                        <p:tav tm="0">
                                          <p:val>
                                            <p:fltVal val="0"/>
                                          </p:val>
                                        </p:tav>
                                        <p:tav tm="100000">
                                          <p:val>
                                            <p:strVal val="#ppt_h"/>
                                          </p:val>
                                        </p:tav>
                                      </p:tavLst>
                                    </p:anim>
                                    <p:anim calcmode="lin" valueType="num">
                                      <p:cBhvr>
                                        <p:cTn id="27" dur="1000" fill="hold"/>
                                        <p:tgtEl>
                                          <p:spTgt spid="11"/>
                                        </p:tgtEl>
                                        <p:attrNameLst>
                                          <p:attrName>style.rotation</p:attrName>
                                        </p:attrNameLst>
                                      </p:cBhvr>
                                      <p:tavLst>
                                        <p:tav tm="0">
                                          <p:val>
                                            <p:fltVal val="90"/>
                                          </p:val>
                                        </p:tav>
                                        <p:tav tm="100000">
                                          <p:val>
                                            <p:fltVal val="0"/>
                                          </p:val>
                                        </p:tav>
                                      </p:tavLst>
                                    </p:anim>
                                    <p:animEffect transition="in" filter="fade">
                                      <p:cBhvr>
                                        <p:cTn id="28" dur="10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randombar(horizont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randombar(horizontal)">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a:t>How to solve Matrix Chain Multiplication (MCM) Problem using Dynamic Programming (DP) - Example</a:t>
            </a:r>
          </a:p>
        </p:txBody>
      </p:sp>
      <p:sp>
        <p:nvSpPr>
          <p:cNvPr id="7" name="Content Placeholder 6"/>
          <p:cNvSpPr>
            <a:spLocks noGrp="1"/>
          </p:cNvSpPr>
          <p:nvPr>
            <p:ph idx="1"/>
          </p:nvPr>
        </p:nvSpPr>
        <p:spPr>
          <a:xfrm>
            <a:off x="228600" y="1371600"/>
            <a:ext cx="8686800" cy="4876800"/>
          </a:xfrm>
        </p:spPr>
        <p:txBody>
          <a:bodyPr anchor="t">
            <a:normAutofit/>
          </a:bodyPr>
          <a:lstStyle/>
          <a:p>
            <a:pPr marL="0" indent="0" algn="just">
              <a:buNone/>
            </a:pPr>
            <a:r>
              <a:rPr lang="en-US" sz="1600" b="1" i="1" u="sng" dirty="0"/>
              <a:t>Solution:</a:t>
            </a:r>
          </a:p>
          <a:p>
            <a:pPr marL="0" indent="0" algn="just">
              <a:buNone/>
            </a:pPr>
            <a:endParaRPr lang="en-US" sz="1600" b="1" i="1" u="sng" dirty="0"/>
          </a:p>
          <a:p>
            <a:pPr marL="0" indent="0" algn="just">
              <a:buNone/>
            </a:pPr>
            <a:r>
              <a:rPr lang="en-US" sz="1600" b="1" i="1" dirty="0"/>
              <a:t>   </a:t>
            </a:r>
            <a:endParaRPr lang="en-US" sz="900" b="1" i="1" dirty="0"/>
          </a:p>
        </p:txBody>
      </p:sp>
      <p:graphicFrame>
        <p:nvGraphicFramePr>
          <p:cNvPr id="2" name="Table 1"/>
          <p:cNvGraphicFramePr>
            <a:graphicFrameLocks noGrp="1"/>
          </p:cNvGraphicFramePr>
          <p:nvPr>
            <p:extLst>
              <p:ext uri="{D42A27DB-BD31-4B8C-83A1-F6EECF244321}">
                <p14:modId xmlns:p14="http://schemas.microsoft.com/office/powerpoint/2010/main" val="1338658910"/>
              </p:ext>
            </p:extLst>
          </p:nvPr>
        </p:nvGraphicFramePr>
        <p:xfrm>
          <a:off x="228600" y="1828800"/>
          <a:ext cx="2971800" cy="6096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tblGrid>
              <a:tr h="251450">
                <a:tc>
                  <a:txBody>
                    <a:bodyPr/>
                    <a:lstStyle/>
                    <a:p>
                      <a:pPr algn="ctr"/>
                      <a:r>
                        <a:rPr lang="en-US" sz="1400" b="1" i="1" dirty="0">
                          <a:solidFill>
                            <a:schemeClr val="tx1"/>
                          </a:solidFill>
                        </a:rPr>
                        <a:t>p</a:t>
                      </a:r>
                      <a:r>
                        <a:rPr lang="en-US" sz="900" b="1" i="1" dirty="0">
                          <a:solidFill>
                            <a:schemeClr val="tx1"/>
                          </a:solidFill>
                        </a:rPr>
                        <a:t>0</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1</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2</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3</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4</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5</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51450">
                <a:tc>
                  <a:txBody>
                    <a:bodyPr/>
                    <a:lstStyle/>
                    <a:p>
                      <a:pPr algn="ctr"/>
                      <a:r>
                        <a:rPr lang="en-US" sz="1400" b="1" i="1"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8927300"/>
              </p:ext>
            </p:extLst>
          </p:nvPr>
        </p:nvGraphicFramePr>
        <p:xfrm>
          <a:off x="228600" y="2590800"/>
          <a:ext cx="4572000" cy="22250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tblGrid>
              <a:tr h="370840">
                <a:tc>
                  <a:txBody>
                    <a:bodyPr/>
                    <a:lstStyle/>
                    <a:p>
                      <a:pPr algn="ctr"/>
                      <a:r>
                        <a:rPr lang="en-US" b="1" i="1" u="sng" dirty="0">
                          <a:solidFill>
                            <a:schemeClr val="tx1"/>
                          </a:solidFill>
                        </a:rPr>
                        <a:t>m</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a:solidFill>
                            <a:schemeClr val="tx1"/>
                          </a:solidFill>
                        </a:rPr>
                        <a:t>1</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5</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en-US" b="1" i="1" dirty="0"/>
                        <a:t>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158965828"/>
              </p:ext>
            </p:extLst>
          </p:nvPr>
        </p:nvGraphicFramePr>
        <p:xfrm>
          <a:off x="4953000" y="2870200"/>
          <a:ext cx="3810000" cy="18542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70840">
                <a:tc>
                  <a:txBody>
                    <a:bodyPr/>
                    <a:lstStyle/>
                    <a:p>
                      <a:pPr algn="ctr"/>
                      <a:r>
                        <a:rPr lang="en-US" b="1" i="1" u="sng" dirty="0">
                          <a:solidFill>
                            <a:schemeClr val="tx1"/>
                          </a:solidFill>
                        </a:rPr>
                        <a:t>s</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a:solidFill>
                            <a:schemeClr val="tx1"/>
                          </a:solidFill>
                        </a:rPr>
                        <a:t>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5</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en-US" b="1" i="1" dirty="0"/>
                        <a:t>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539770"/>
            <a:ext cx="5943600" cy="784830"/>
          </a:xfrm>
          <a:prstGeom prst="rect">
            <a:avLst/>
          </a:prstGeom>
        </p:spPr>
      </p:pic>
      <p:sp>
        <p:nvSpPr>
          <p:cNvPr id="10" name="TextBox 9"/>
          <p:cNvSpPr txBox="1"/>
          <p:nvPr/>
        </p:nvSpPr>
        <p:spPr>
          <a:xfrm>
            <a:off x="1219200" y="2910840"/>
            <a:ext cx="346570" cy="369332"/>
          </a:xfrm>
          <a:prstGeom prst="rect">
            <a:avLst/>
          </a:prstGeom>
          <a:noFill/>
        </p:spPr>
        <p:txBody>
          <a:bodyPr wrap="none" rtlCol="0">
            <a:spAutoFit/>
          </a:bodyPr>
          <a:lstStyle/>
          <a:p>
            <a:r>
              <a:rPr lang="en-US" b="1" i="1" dirty="0"/>
              <a:t>0</a:t>
            </a:r>
          </a:p>
        </p:txBody>
      </p:sp>
      <p:sp>
        <p:nvSpPr>
          <p:cNvPr id="14" name="TextBox 13"/>
          <p:cNvSpPr txBox="1"/>
          <p:nvPr/>
        </p:nvSpPr>
        <p:spPr>
          <a:xfrm>
            <a:off x="1981200" y="3291840"/>
            <a:ext cx="346570" cy="369332"/>
          </a:xfrm>
          <a:prstGeom prst="rect">
            <a:avLst/>
          </a:prstGeom>
          <a:noFill/>
        </p:spPr>
        <p:txBody>
          <a:bodyPr wrap="none" rtlCol="0">
            <a:spAutoFit/>
          </a:bodyPr>
          <a:lstStyle/>
          <a:p>
            <a:r>
              <a:rPr lang="en-US" b="1" i="1" dirty="0"/>
              <a:t>0</a:t>
            </a:r>
          </a:p>
        </p:txBody>
      </p:sp>
      <p:sp>
        <p:nvSpPr>
          <p:cNvPr id="15" name="TextBox 14"/>
          <p:cNvSpPr txBox="1"/>
          <p:nvPr/>
        </p:nvSpPr>
        <p:spPr>
          <a:xfrm>
            <a:off x="2743200" y="3669268"/>
            <a:ext cx="346570" cy="369332"/>
          </a:xfrm>
          <a:prstGeom prst="rect">
            <a:avLst/>
          </a:prstGeom>
          <a:noFill/>
        </p:spPr>
        <p:txBody>
          <a:bodyPr wrap="none" rtlCol="0">
            <a:spAutoFit/>
          </a:bodyPr>
          <a:lstStyle/>
          <a:p>
            <a:r>
              <a:rPr lang="en-US" b="1" i="1" dirty="0"/>
              <a:t>0</a:t>
            </a:r>
          </a:p>
        </p:txBody>
      </p:sp>
      <p:sp>
        <p:nvSpPr>
          <p:cNvPr id="16" name="TextBox 15"/>
          <p:cNvSpPr txBox="1"/>
          <p:nvPr/>
        </p:nvSpPr>
        <p:spPr>
          <a:xfrm>
            <a:off x="3484270" y="4053840"/>
            <a:ext cx="346570" cy="369332"/>
          </a:xfrm>
          <a:prstGeom prst="rect">
            <a:avLst/>
          </a:prstGeom>
          <a:noFill/>
        </p:spPr>
        <p:txBody>
          <a:bodyPr wrap="none" rtlCol="0">
            <a:spAutoFit/>
          </a:bodyPr>
          <a:lstStyle/>
          <a:p>
            <a:r>
              <a:rPr lang="en-US" b="1" i="1" dirty="0"/>
              <a:t>0</a:t>
            </a:r>
          </a:p>
        </p:txBody>
      </p:sp>
      <p:sp>
        <p:nvSpPr>
          <p:cNvPr id="17" name="TextBox 16"/>
          <p:cNvSpPr txBox="1"/>
          <p:nvPr/>
        </p:nvSpPr>
        <p:spPr>
          <a:xfrm>
            <a:off x="4267200" y="4419600"/>
            <a:ext cx="346570" cy="369332"/>
          </a:xfrm>
          <a:prstGeom prst="rect">
            <a:avLst/>
          </a:prstGeom>
          <a:noFill/>
        </p:spPr>
        <p:txBody>
          <a:bodyPr wrap="none" rtlCol="0">
            <a:spAutoFit/>
          </a:bodyPr>
          <a:lstStyle/>
          <a:p>
            <a:r>
              <a:rPr lang="en-US" b="1" i="1" dirty="0"/>
              <a:t>0</a:t>
            </a:r>
          </a:p>
        </p:txBody>
      </p:sp>
      <p:cxnSp>
        <p:nvCxnSpPr>
          <p:cNvPr id="18" name="Straight Connector 17"/>
          <p:cNvCxnSpPr/>
          <p:nvPr/>
        </p:nvCxnSpPr>
        <p:spPr>
          <a:xfrm>
            <a:off x="1284935" y="3080266"/>
            <a:ext cx="3210865" cy="15679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4858435"/>
            <a:ext cx="8686800" cy="323165"/>
          </a:xfrm>
          <a:prstGeom prst="rect">
            <a:avLst/>
          </a:prstGeom>
          <a:noFill/>
        </p:spPr>
        <p:txBody>
          <a:bodyPr wrap="square" rtlCol="0">
            <a:spAutoFit/>
          </a:bodyPr>
          <a:lstStyle/>
          <a:p>
            <a:pPr algn="ctr"/>
            <a:r>
              <a:rPr lang="en-US" sz="1500" b="1" i="1" dirty="0"/>
              <a:t>m[1, 1] = m[2, 2] = m[3, 3] = m[4, 4] = m[5, 5] = 0</a:t>
            </a:r>
          </a:p>
        </p:txBody>
      </p:sp>
      <p:cxnSp>
        <p:nvCxnSpPr>
          <p:cNvPr id="20" name="Straight Connector 19"/>
          <p:cNvCxnSpPr/>
          <p:nvPr/>
        </p:nvCxnSpPr>
        <p:spPr>
          <a:xfrm>
            <a:off x="2057400" y="3095506"/>
            <a:ext cx="2438400" cy="11869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19800" y="3385066"/>
            <a:ext cx="2438400" cy="11869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00400" y="1676400"/>
            <a:ext cx="5715000" cy="954107"/>
          </a:xfrm>
          <a:prstGeom prst="rect">
            <a:avLst/>
          </a:prstGeom>
          <a:noFill/>
        </p:spPr>
        <p:txBody>
          <a:bodyPr wrap="square" rtlCol="0">
            <a:spAutoFit/>
          </a:bodyPr>
          <a:lstStyle/>
          <a:p>
            <a:pPr algn="ctr"/>
            <a:r>
              <a:rPr lang="en-US" sz="1400" b="1" dirty="0"/>
              <a:t>m[1, 2] = m[1, 1] + m[2, 2] + p</a:t>
            </a:r>
            <a:r>
              <a:rPr lang="en-US" sz="900" b="1" dirty="0"/>
              <a:t>0.</a:t>
            </a:r>
            <a:r>
              <a:rPr lang="en-US" sz="1400" b="1" dirty="0"/>
              <a:t>p</a:t>
            </a:r>
            <a:r>
              <a:rPr lang="en-US" sz="900" b="1" dirty="0"/>
              <a:t>1.</a:t>
            </a:r>
            <a:r>
              <a:rPr lang="en-US" sz="1400" b="1" dirty="0"/>
              <a:t>p</a:t>
            </a:r>
            <a:r>
              <a:rPr lang="en-US" sz="900" b="1" dirty="0"/>
              <a:t>2 </a:t>
            </a:r>
            <a:r>
              <a:rPr lang="en-US" sz="1400" b="1" dirty="0"/>
              <a:t>= 0 + 0 + 4.10.3 = 120</a:t>
            </a:r>
          </a:p>
          <a:p>
            <a:pPr algn="ctr"/>
            <a:r>
              <a:rPr lang="en-US" sz="1400" b="1" dirty="0">
                <a:solidFill>
                  <a:prstClr val="black"/>
                </a:solidFill>
              </a:rPr>
              <a:t>m[2, 3] = m[2, 2] + m[3, 3] + p</a:t>
            </a:r>
            <a:r>
              <a:rPr lang="en-US" sz="900" b="1" dirty="0">
                <a:solidFill>
                  <a:prstClr val="black"/>
                </a:solidFill>
              </a:rPr>
              <a:t>1.</a:t>
            </a:r>
            <a:r>
              <a:rPr lang="en-US" sz="1400" b="1" dirty="0">
                <a:solidFill>
                  <a:prstClr val="black"/>
                </a:solidFill>
              </a:rPr>
              <a:t>p</a:t>
            </a:r>
            <a:r>
              <a:rPr lang="en-US" sz="900" b="1" dirty="0">
                <a:solidFill>
                  <a:prstClr val="black"/>
                </a:solidFill>
              </a:rPr>
              <a:t>2.</a:t>
            </a:r>
            <a:r>
              <a:rPr lang="en-US" sz="1400" b="1" dirty="0">
                <a:solidFill>
                  <a:prstClr val="black"/>
                </a:solidFill>
              </a:rPr>
              <a:t>p</a:t>
            </a:r>
            <a:r>
              <a:rPr lang="en-US" sz="900" b="1" dirty="0">
                <a:solidFill>
                  <a:prstClr val="black"/>
                </a:solidFill>
              </a:rPr>
              <a:t>3 </a:t>
            </a:r>
            <a:r>
              <a:rPr lang="en-US" sz="1400" b="1" dirty="0">
                <a:solidFill>
                  <a:prstClr val="black"/>
                </a:solidFill>
              </a:rPr>
              <a:t>= 0 + 0 + 10.3.12 = 360</a:t>
            </a:r>
          </a:p>
          <a:p>
            <a:pPr algn="ctr"/>
            <a:r>
              <a:rPr lang="en-US" sz="900" b="1" dirty="0"/>
              <a:t> </a:t>
            </a:r>
            <a:r>
              <a:rPr lang="en-US" sz="1400" b="1" dirty="0">
                <a:solidFill>
                  <a:prstClr val="black"/>
                </a:solidFill>
              </a:rPr>
              <a:t>m[3, 4] = m[3, 3] + m[4, 4] + p</a:t>
            </a:r>
            <a:r>
              <a:rPr lang="en-US" sz="900" b="1" dirty="0">
                <a:solidFill>
                  <a:prstClr val="black"/>
                </a:solidFill>
              </a:rPr>
              <a:t>2.</a:t>
            </a:r>
            <a:r>
              <a:rPr lang="en-US" sz="1400" b="1" dirty="0">
                <a:solidFill>
                  <a:prstClr val="black"/>
                </a:solidFill>
              </a:rPr>
              <a:t>p</a:t>
            </a:r>
            <a:r>
              <a:rPr lang="en-US" sz="900" b="1" dirty="0">
                <a:solidFill>
                  <a:prstClr val="black"/>
                </a:solidFill>
              </a:rPr>
              <a:t>3.</a:t>
            </a:r>
            <a:r>
              <a:rPr lang="en-US" sz="1400" b="1" dirty="0">
                <a:solidFill>
                  <a:prstClr val="black"/>
                </a:solidFill>
              </a:rPr>
              <a:t>p</a:t>
            </a:r>
            <a:r>
              <a:rPr lang="en-US" sz="900" b="1" dirty="0">
                <a:solidFill>
                  <a:prstClr val="black"/>
                </a:solidFill>
              </a:rPr>
              <a:t>4 </a:t>
            </a:r>
            <a:r>
              <a:rPr lang="en-US" sz="1400" b="1" dirty="0">
                <a:solidFill>
                  <a:prstClr val="black"/>
                </a:solidFill>
              </a:rPr>
              <a:t>= 0 + 0 + 3.12.20 = 720</a:t>
            </a:r>
          </a:p>
          <a:p>
            <a:pPr algn="ctr"/>
            <a:r>
              <a:rPr lang="en-US" sz="1400" b="1" dirty="0">
                <a:solidFill>
                  <a:prstClr val="black"/>
                </a:solidFill>
              </a:rPr>
              <a:t>m[4, 5] = m[4, 4] + m[5, 5] + p</a:t>
            </a:r>
            <a:r>
              <a:rPr lang="en-US" sz="900" b="1" dirty="0">
                <a:solidFill>
                  <a:prstClr val="black"/>
                </a:solidFill>
              </a:rPr>
              <a:t>3.</a:t>
            </a:r>
            <a:r>
              <a:rPr lang="en-US" sz="1400" b="1" dirty="0">
                <a:solidFill>
                  <a:prstClr val="black"/>
                </a:solidFill>
              </a:rPr>
              <a:t>p</a:t>
            </a:r>
            <a:r>
              <a:rPr lang="en-US" sz="900" b="1" dirty="0">
                <a:solidFill>
                  <a:prstClr val="black"/>
                </a:solidFill>
              </a:rPr>
              <a:t>4.</a:t>
            </a:r>
            <a:r>
              <a:rPr lang="en-US" sz="1400" b="1" dirty="0">
                <a:solidFill>
                  <a:prstClr val="black"/>
                </a:solidFill>
              </a:rPr>
              <a:t>p</a:t>
            </a:r>
            <a:r>
              <a:rPr lang="en-US" sz="900" b="1" dirty="0">
                <a:solidFill>
                  <a:prstClr val="black"/>
                </a:solidFill>
              </a:rPr>
              <a:t>5 </a:t>
            </a:r>
            <a:r>
              <a:rPr lang="en-US" sz="1400" b="1" dirty="0">
                <a:solidFill>
                  <a:prstClr val="black"/>
                </a:solidFill>
              </a:rPr>
              <a:t>= 0 + 0 + 12.20.7 = 1680</a:t>
            </a:r>
            <a:endParaRPr lang="en-US" sz="1400" dirty="0"/>
          </a:p>
        </p:txBody>
      </p:sp>
      <p:sp>
        <p:nvSpPr>
          <p:cNvPr id="24" name="TextBox 23"/>
          <p:cNvSpPr txBox="1"/>
          <p:nvPr/>
        </p:nvSpPr>
        <p:spPr>
          <a:xfrm>
            <a:off x="1833747" y="2922508"/>
            <a:ext cx="604653" cy="369332"/>
          </a:xfrm>
          <a:prstGeom prst="rect">
            <a:avLst/>
          </a:prstGeom>
          <a:noFill/>
        </p:spPr>
        <p:txBody>
          <a:bodyPr wrap="none" rtlCol="0">
            <a:spAutoFit/>
          </a:bodyPr>
          <a:lstStyle/>
          <a:p>
            <a:r>
              <a:rPr lang="en-US" b="1" i="1" dirty="0"/>
              <a:t>120</a:t>
            </a:r>
          </a:p>
        </p:txBody>
      </p:sp>
      <p:sp>
        <p:nvSpPr>
          <p:cNvPr id="25" name="TextBox 24"/>
          <p:cNvSpPr txBox="1"/>
          <p:nvPr/>
        </p:nvSpPr>
        <p:spPr>
          <a:xfrm>
            <a:off x="5949920" y="3212068"/>
            <a:ext cx="298480" cy="369332"/>
          </a:xfrm>
          <a:prstGeom prst="rect">
            <a:avLst/>
          </a:prstGeom>
          <a:noFill/>
        </p:spPr>
        <p:txBody>
          <a:bodyPr wrap="none" rtlCol="0">
            <a:spAutoFit/>
          </a:bodyPr>
          <a:lstStyle/>
          <a:p>
            <a:r>
              <a:rPr lang="en-US" b="1" i="1" dirty="0"/>
              <a:t>1</a:t>
            </a:r>
          </a:p>
        </p:txBody>
      </p:sp>
      <p:sp>
        <p:nvSpPr>
          <p:cNvPr id="26" name="TextBox 25"/>
          <p:cNvSpPr txBox="1"/>
          <p:nvPr/>
        </p:nvSpPr>
        <p:spPr>
          <a:xfrm>
            <a:off x="2595747" y="3303508"/>
            <a:ext cx="639919" cy="369332"/>
          </a:xfrm>
          <a:prstGeom prst="rect">
            <a:avLst/>
          </a:prstGeom>
          <a:noFill/>
        </p:spPr>
        <p:txBody>
          <a:bodyPr wrap="none" rtlCol="0">
            <a:spAutoFit/>
          </a:bodyPr>
          <a:lstStyle/>
          <a:p>
            <a:r>
              <a:rPr lang="en-US" b="1" i="1" dirty="0"/>
              <a:t>360</a:t>
            </a:r>
          </a:p>
        </p:txBody>
      </p:sp>
      <p:sp>
        <p:nvSpPr>
          <p:cNvPr id="27" name="TextBox 26"/>
          <p:cNvSpPr txBox="1"/>
          <p:nvPr/>
        </p:nvSpPr>
        <p:spPr>
          <a:xfrm>
            <a:off x="6711920" y="3593068"/>
            <a:ext cx="328936" cy="369332"/>
          </a:xfrm>
          <a:prstGeom prst="rect">
            <a:avLst/>
          </a:prstGeom>
          <a:noFill/>
        </p:spPr>
        <p:txBody>
          <a:bodyPr wrap="none" rtlCol="0">
            <a:spAutoFit/>
          </a:bodyPr>
          <a:lstStyle/>
          <a:p>
            <a:r>
              <a:rPr lang="en-US" b="1" i="1" dirty="0"/>
              <a:t>2</a:t>
            </a:r>
          </a:p>
        </p:txBody>
      </p:sp>
      <p:sp>
        <p:nvSpPr>
          <p:cNvPr id="29" name="TextBox 28"/>
          <p:cNvSpPr txBox="1"/>
          <p:nvPr/>
        </p:nvSpPr>
        <p:spPr>
          <a:xfrm>
            <a:off x="3322481" y="3684508"/>
            <a:ext cx="622286" cy="369332"/>
          </a:xfrm>
          <a:prstGeom prst="rect">
            <a:avLst/>
          </a:prstGeom>
          <a:noFill/>
        </p:spPr>
        <p:txBody>
          <a:bodyPr wrap="none" rtlCol="0">
            <a:spAutoFit/>
          </a:bodyPr>
          <a:lstStyle/>
          <a:p>
            <a:r>
              <a:rPr lang="en-US" b="1" i="1" dirty="0"/>
              <a:t>720</a:t>
            </a:r>
          </a:p>
        </p:txBody>
      </p:sp>
      <p:sp>
        <p:nvSpPr>
          <p:cNvPr id="30" name="TextBox 29"/>
          <p:cNvSpPr txBox="1"/>
          <p:nvPr/>
        </p:nvSpPr>
        <p:spPr>
          <a:xfrm>
            <a:off x="7443464" y="3974068"/>
            <a:ext cx="328936" cy="369332"/>
          </a:xfrm>
          <a:prstGeom prst="rect">
            <a:avLst/>
          </a:prstGeom>
          <a:noFill/>
        </p:spPr>
        <p:txBody>
          <a:bodyPr wrap="none" rtlCol="0">
            <a:spAutoFit/>
          </a:bodyPr>
          <a:lstStyle/>
          <a:p>
            <a:r>
              <a:rPr lang="en-US" b="1" i="1" dirty="0"/>
              <a:t>3</a:t>
            </a:r>
          </a:p>
        </p:txBody>
      </p:sp>
      <p:sp>
        <p:nvSpPr>
          <p:cNvPr id="31" name="TextBox 30"/>
          <p:cNvSpPr txBox="1"/>
          <p:nvPr/>
        </p:nvSpPr>
        <p:spPr>
          <a:xfrm>
            <a:off x="4038600" y="4053840"/>
            <a:ext cx="764953" cy="369332"/>
          </a:xfrm>
          <a:prstGeom prst="rect">
            <a:avLst/>
          </a:prstGeom>
          <a:noFill/>
        </p:spPr>
        <p:txBody>
          <a:bodyPr wrap="none" rtlCol="0">
            <a:spAutoFit/>
          </a:bodyPr>
          <a:lstStyle/>
          <a:p>
            <a:r>
              <a:rPr lang="en-US" b="1" i="1" dirty="0"/>
              <a:t>1680</a:t>
            </a:r>
          </a:p>
        </p:txBody>
      </p:sp>
      <p:sp>
        <p:nvSpPr>
          <p:cNvPr id="32" name="TextBox 31"/>
          <p:cNvSpPr txBox="1"/>
          <p:nvPr/>
        </p:nvSpPr>
        <p:spPr>
          <a:xfrm>
            <a:off x="8205464" y="4343400"/>
            <a:ext cx="335348" cy="369332"/>
          </a:xfrm>
          <a:prstGeom prst="rect">
            <a:avLst/>
          </a:prstGeom>
          <a:noFill/>
        </p:spPr>
        <p:txBody>
          <a:bodyPr wrap="none" rtlCol="0">
            <a:spAutoFit/>
          </a:bodyPr>
          <a:lstStyle/>
          <a:p>
            <a:r>
              <a:rPr lang="en-US" b="1" i="1" dirty="0"/>
              <a:t>4</a:t>
            </a:r>
          </a:p>
        </p:txBody>
      </p:sp>
      <p:sp>
        <p:nvSpPr>
          <p:cNvPr id="33" name="TextBox 32"/>
          <p:cNvSpPr txBox="1"/>
          <p:nvPr/>
        </p:nvSpPr>
        <p:spPr>
          <a:xfrm>
            <a:off x="228600" y="5163235"/>
            <a:ext cx="8686800" cy="323165"/>
          </a:xfrm>
          <a:prstGeom prst="rect">
            <a:avLst/>
          </a:prstGeom>
          <a:noFill/>
        </p:spPr>
        <p:txBody>
          <a:bodyPr wrap="square" rtlCol="0">
            <a:spAutoFit/>
          </a:bodyPr>
          <a:lstStyle/>
          <a:p>
            <a:pPr algn="ctr"/>
            <a:r>
              <a:rPr lang="en-US" sz="1500" b="1" i="1" dirty="0"/>
              <a:t>m[1, 2] and s[1, 2], m[2, 3] and s[2, 3], m[3, 4] and s[3, 4], m[4, 5] and s[4, 5]</a:t>
            </a:r>
          </a:p>
        </p:txBody>
      </p:sp>
      <p:sp>
        <p:nvSpPr>
          <p:cNvPr id="34" name="TextBox 33"/>
          <p:cNvSpPr txBox="1"/>
          <p:nvPr/>
        </p:nvSpPr>
        <p:spPr>
          <a:xfrm>
            <a:off x="6324600" y="5539770"/>
            <a:ext cx="2590800" cy="784830"/>
          </a:xfrm>
          <a:prstGeom prst="rect">
            <a:avLst/>
          </a:prstGeom>
          <a:solidFill>
            <a:schemeClr val="bg1"/>
          </a:solidFill>
        </p:spPr>
        <p:txBody>
          <a:bodyPr wrap="square" rtlCol="0" anchor="ctr">
            <a:spAutoFit/>
          </a:bodyPr>
          <a:lstStyle/>
          <a:p>
            <a:pPr algn="ctr"/>
            <a:r>
              <a:rPr lang="en-US" sz="1500" b="1" dirty="0"/>
              <a:t>s[</a:t>
            </a:r>
            <a:r>
              <a:rPr lang="en-US" sz="1500" b="1" dirty="0" err="1"/>
              <a:t>i</a:t>
            </a:r>
            <a:r>
              <a:rPr lang="en-US" sz="1500" b="1" dirty="0"/>
              <a:t>, j] = k            </a:t>
            </a:r>
          </a:p>
          <a:p>
            <a:pPr algn="ctr"/>
            <a:r>
              <a:rPr lang="en-US" sz="1500" b="1" dirty="0"/>
              <a:t>( </a:t>
            </a:r>
            <a:r>
              <a:rPr lang="en-US" sz="800" b="1" dirty="0"/>
              <a:t>the</a:t>
            </a:r>
            <a:r>
              <a:rPr lang="en-US" sz="1500" b="1" dirty="0"/>
              <a:t> </a:t>
            </a:r>
            <a:r>
              <a:rPr lang="en-US" sz="800" b="1" dirty="0"/>
              <a:t>k-value  that  gives  optimal  solution </a:t>
            </a:r>
            <a:r>
              <a:rPr lang="en-US" sz="1500" b="1" dirty="0"/>
              <a:t>)</a:t>
            </a:r>
          </a:p>
          <a:p>
            <a:pPr algn="ctr"/>
            <a:r>
              <a:rPr lang="en-US" sz="1500" b="1" dirty="0" err="1"/>
              <a:t>i</a:t>
            </a:r>
            <a:r>
              <a:rPr lang="en-US" sz="1500" b="1" dirty="0"/>
              <a:t> &lt;= k &lt; j</a:t>
            </a:r>
          </a:p>
        </p:txBody>
      </p:sp>
      <p:sp>
        <p:nvSpPr>
          <p:cNvPr id="35" name="TextBox 34"/>
          <p:cNvSpPr txBox="1"/>
          <p:nvPr/>
        </p:nvSpPr>
        <p:spPr>
          <a:xfrm>
            <a:off x="3346480" y="1429435"/>
            <a:ext cx="1301720" cy="323165"/>
          </a:xfrm>
          <a:prstGeom prst="rect">
            <a:avLst/>
          </a:prstGeom>
          <a:noFill/>
        </p:spPr>
        <p:txBody>
          <a:bodyPr wrap="square" rtlCol="0">
            <a:spAutoFit/>
          </a:bodyPr>
          <a:lstStyle/>
          <a:p>
            <a:r>
              <a:rPr lang="en-US" sz="1500" b="1" i="1" dirty="0">
                <a:solidFill>
                  <a:prstClr val="black"/>
                </a:solidFill>
              </a:rPr>
              <a:t>A</a:t>
            </a:r>
            <a:r>
              <a:rPr lang="en-US" sz="1100" b="1" i="1" dirty="0">
                <a:solidFill>
                  <a:prstClr val="black"/>
                </a:solidFill>
              </a:rPr>
              <a:t>1 </a:t>
            </a:r>
            <a:r>
              <a:rPr lang="en-US" sz="1500" b="1" i="1" dirty="0">
                <a:solidFill>
                  <a:prstClr val="black"/>
                </a:solidFill>
              </a:rPr>
              <a:t>A</a:t>
            </a:r>
            <a:r>
              <a:rPr lang="en-US" sz="1100" b="1" i="1" dirty="0">
                <a:solidFill>
                  <a:prstClr val="black"/>
                </a:solidFill>
              </a:rPr>
              <a:t>2, </a:t>
            </a:r>
            <a:r>
              <a:rPr lang="en-US" sz="1500" b="1" i="1" dirty="0">
                <a:solidFill>
                  <a:prstClr val="black"/>
                </a:solidFill>
              </a:rPr>
              <a:t>k = 1</a:t>
            </a:r>
            <a:endParaRPr lang="en-US" sz="1500" b="1" i="1" dirty="0"/>
          </a:p>
        </p:txBody>
      </p:sp>
      <p:sp>
        <p:nvSpPr>
          <p:cNvPr id="36" name="TextBox 35"/>
          <p:cNvSpPr txBox="1"/>
          <p:nvPr/>
        </p:nvSpPr>
        <p:spPr>
          <a:xfrm>
            <a:off x="4800600" y="1429435"/>
            <a:ext cx="1301720" cy="323165"/>
          </a:xfrm>
          <a:prstGeom prst="rect">
            <a:avLst/>
          </a:prstGeom>
          <a:noFill/>
        </p:spPr>
        <p:txBody>
          <a:bodyPr wrap="square" rtlCol="0">
            <a:spAutoFit/>
          </a:bodyPr>
          <a:lstStyle/>
          <a:p>
            <a:r>
              <a:rPr lang="en-US" sz="1500" b="1" i="1" dirty="0">
                <a:solidFill>
                  <a:prstClr val="black"/>
                </a:solidFill>
              </a:rPr>
              <a:t>A</a:t>
            </a:r>
            <a:r>
              <a:rPr lang="en-US" sz="1100" b="1" i="1" dirty="0">
                <a:solidFill>
                  <a:prstClr val="black"/>
                </a:solidFill>
              </a:rPr>
              <a:t>2 </a:t>
            </a:r>
            <a:r>
              <a:rPr lang="en-US" sz="1500" b="1" i="1" dirty="0">
                <a:solidFill>
                  <a:prstClr val="black"/>
                </a:solidFill>
              </a:rPr>
              <a:t>A</a:t>
            </a:r>
            <a:r>
              <a:rPr lang="en-US" sz="1100" b="1" i="1" dirty="0">
                <a:solidFill>
                  <a:prstClr val="black"/>
                </a:solidFill>
              </a:rPr>
              <a:t>3, </a:t>
            </a:r>
            <a:r>
              <a:rPr lang="en-US" sz="1500" b="1" i="1" dirty="0">
                <a:solidFill>
                  <a:prstClr val="black"/>
                </a:solidFill>
              </a:rPr>
              <a:t>k = 2</a:t>
            </a:r>
            <a:endParaRPr lang="en-US" sz="1500" b="1" i="1" dirty="0"/>
          </a:p>
        </p:txBody>
      </p:sp>
      <p:sp>
        <p:nvSpPr>
          <p:cNvPr id="37" name="TextBox 36"/>
          <p:cNvSpPr txBox="1"/>
          <p:nvPr/>
        </p:nvSpPr>
        <p:spPr>
          <a:xfrm>
            <a:off x="6248400" y="1429435"/>
            <a:ext cx="1301720" cy="323165"/>
          </a:xfrm>
          <a:prstGeom prst="rect">
            <a:avLst/>
          </a:prstGeom>
          <a:noFill/>
        </p:spPr>
        <p:txBody>
          <a:bodyPr wrap="square" rtlCol="0">
            <a:spAutoFit/>
          </a:bodyPr>
          <a:lstStyle/>
          <a:p>
            <a:r>
              <a:rPr lang="en-US" sz="1500" b="1" i="1" dirty="0">
                <a:solidFill>
                  <a:prstClr val="black"/>
                </a:solidFill>
              </a:rPr>
              <a:t>A</a:t>
            </a:r>
            <a:r>
              <a:rPr lang="en-US" sz="1100" b="1" i="1" dirty="0">
                <a:solidFill>
                  <a:prstClr val="black"/>
                </a:solidFill>
              </a:rPr>
              <a:t>3 </a:t>
            </a:r>
            <a:r>
              <a:rPr lang="en-US" sz="1500" b="1" i="1" dirty="0">
                <a:solidFill>
                  <a:prstClr val="black"/>
                </a:solidFill>
              </a:rPr>
              <a:t>A</a:t>
            </a:r>
            <a:r>
              <a:rPr lang="en-US" sz="1100" b="1" i="1" dirty="0">
                <a:solidFill>
                  <a:prstClr val="black"/>
                </a:solidFill>
              </a:rPr>
              <a:t>4, </a:t>
            </a:r>
            <a:r>
              <a:rPr lang="en-US" sz="1500" b="1" i="1" dirty="0">
                <a:solidFill>
                  <a:prstClr val="black"/>
                </a:solidFill>
              </a:rPr>
              <a:t>k = 3</a:t>
            </a:r>
            <a:endParaRPr lang="en-US" sz="1500" b="1" i="1" dirty="0"/>
          </a:p>
        </p:txBody>
      </p:sp>
      <p:sp>
        <p:nvSpPr>
          <p:cNvPr id="38" name="TextBox 37"/>
          <p:cNvSpPr txBox="1"/>
          <p:nvPr/>
        </p:nvSpPr>
        <p:spPr>
          <a:xfrm>
            <a:off x="7689880" y="1447800"/>
            <a:ext cx="1301720" cy="323165"/>
          </a:xfrm>
          <a:prstGeom prst="rect">
            <a:avLst/>
          </a:prstGeom>
          <a:noFill/>
        </p:spPr>
        <p:txBody>
          <a:bodyPr wrap="square" rtlCol="0">
            <a:spAutoFit/>
          </a:bodyPr>
          <a:lstStyle/>
          <a:p>
            <a:r>
              <a:rPr lang="en-US" sz="1500" b="1" i="1" dirty="0">
                <a:solidFill>
                  <a:prstClr val="black"/>
                </a:solidFill>
              </a:rPr>
              <a:t>A</a:t>
            </a:r>
            <a:r>
              <a:rPr lang="en-US" sz="1100" b="1" i="1" dirty="0">
                <a:solidFill>
                  <a:prstClr val="black"/>
                </a:solidFill>
              </a:rPr>
              <a:t>4 </a:t>
            </a:r>
            <a:r>
              <a:rPr lang="en-US" sz="1500" b="1" i="1" dirty="0">
                <a:solidFill>
                  <a:prstClr val="black"/>
                </a:solidFill>
              </a:rPr>
              <a:t>A</a:t>
            </a:r>
            <a:r>
              <a:rPr lang="en-US" sz="1100" b="1" i="1" dirty="0">
                <a:solidFill>
                  <a:prstClr val="black"/>
                </a:solidFill>
              </a:rPr>
              <a:t>5, </a:t>
            </a:r>
            <a:r>
              <a:rPr lang="en-US" sz="1500" b="1" i="1" dirty="0">
                <a:solidFill>
                  <a:prstClr val="black"/>
                </a:solidFill>
              </a:rPr>
              <a:t>k = 4</a:t>
            </a:r>
            <a:endParaRPr lang="en-US" sz="1500" b="1" i="1" dirty="0"/>
          </a:p>
        </p:txBody>
      </p:sp>
    </p:spTree>
    <p:extLst>
      <p:ext uri="{BB962C8B-B14F-4D97-AF65-F5344CB8AC3E}">
        <p14:creationId xmlns:p14="http://schemas.microsoft.com/office/powerpoint/2010/main" val="3374054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randombar(horizontal)">
                                      <p:cBhvr>
                                        <p:cTn id="24" dur="500"/>
                                        <p:tgtEl>
                                          <p:spTgt spid="12"/>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randombar(horizontal)">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nodeType="clickEffect">
                                  <p:stCondLst>
                                    <p:cond delay="0"/>
                                  </p:stCondLst>
                                  <p:childTnLst>
                                    <p:animEffect transition="out" filter="barn(inVertical)">
                                      <p:cBhvr>
                                        <p:cTn id="36" dur="800"/>
                                        <p:tgtEl>
                                          <p:spTgt spid="18"/>
                                        </p:tgtEl>
                                      </p:cBhvr>
                                    </p:animEffect>
                                    <p:set>
                                      <p:cBhvr>
                                        <p:cTn id="37" dur="1" fill="hold">
                                          <p:stCondLst>
                                            <p:cond delay="799"/>
                                          </p:stCondLst>
                                        </p:cTn>
                                        <p:tgtEl>
                                          <p:spTgt spid="1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80">
                                          <p:stCondLst>
                                            <p:cond delay="0"/>
                                          </p:stCondLst>
                                        </p:cTn>
                                        <p:tgtEl>
                                          <p:spTgt spid="19"/>
                                        </p:tgtEl>
                                      </p:cBhvr>
                                    </p:animEffect>
                                    <p:anim calcmode="lin" valueType="num">
                                      <p:cBhvr>
                                        <p:cTn id="43"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48" dur="26">
                                          <p:stCondLst>
                                            <p:cond delay="650"/>
                                          </p:stCondLst>
                                        </p:cTn>
                                        <p:tgtEl>
                                          <p:spTgt spid="19"/>
                                        </p:tgtEl>
                                      </p:cBhvr>
                                      <p:to x="100000" y="60000"/>
                                    </p:animScale>
                                    <p:animScale>
                                      <p:cBhvr>
                                        <p:cTn id="49" dur="166" decel="50000">
                                          <p:stCondLst>
                                            <p:cond delay="676"/>
                                          </p:stCondLst>
                                        </p:cTn>
                                        <p:tgtEl>
                                          <p:spTgt spid="19"/>
                                        </p:tgtEl>
                                      </p:cBhvr>
                                      <p:to x="100000" y="100000"/>
                                    </p:animScale>
                                    <p:animScale>
                                      <p:cBhvr>
                                        <p:cTn id="50" dur="26">
                                          <p:stCondLst>
                                            <p:cond delay="1312"/>
                                          </p:stCondLst>
                                        </p:cTn>
                                        <p:tgtEl>
                                          <p:spTgt spid="19"/>
                                        </p:tgtEl>
                                      </p:cBhvr>
                                      <p:to x="100000" y="80000"/>
                                    </p:animScale>
                                    <p:animScale>
                                      <p:cBhvr>
                                        <p:cTn id="51" dur="166" decel="50000">
                                          <p:stCondLst>
                                            <p:cond delay="1338"/>
                                          </p:stCondLst>
                                        </p:cTn>
                                        <p:tgtEl>
                                          <p:spTgt spid="19"/>
                                        </p:tgtEl>
                                      </p:cBhvr>
                                      <p:to x="100000" y="100000"/>
                                    </p:animScale>
                                    <p:animScale>
                                      <p:cBhvr>
                                        <p:cTn id="52" dur="26">
                                          <p:stCondLst>
                                            <p:cond delay="1642"/>
                                          </p:stCondLst>
                                        </p:cTn>
                                        <p:tgtEl>
                                          <p:spTgt spid="19"/>
                                        </p:tgtEl>
                                      </p:cBhvr>
                                      <p:to x="100000" y="90000"/>
                                    </p:animScale>
                                    <p:animScale>
                                      <p:cBhvr>
                                        <p:cTn id="53" dur="166" decel="50000">
                                          <p:stCondLst>
                                            <p:cond delay="1668"/>
                                          </p:stCondLst>
                                        </p:cTn>
                                        <p:tgtEl>
                                          <p:spTgt spid="19"/>
                                        </p:tgtEl>
                                      </p:cBhvr>
                                      <p:to x="100000" y="100000"/>
                                    </p:animScale>
                                    <p:animScale>
                                      <p:cBhvr>
                                        <p:cTn id="54" dur="26">
                                          <p:stCondLst>
                                            <p:cond delay="1808"/>
                                          </p:stCondLst>
                                        </p:cTn>
                                        <p:tgtEl>
                                          <p:spTgt spid="19"/>
                                        </p:tgtEl>
                                      </p:cBhvr>
                                      <p:to x="100000" y="95000"/>
                                    </p:animScale>
                                    <p:animScale>
                                      <p:cBhvr>
                                        <p:cTn id="55" dur="166" decel="50000">
                                          <p:stCondLst>
                                            <p:cond delay="1834"/>
                                          </p:stCondLst>
                                        </p:cTn>
                                        <p:tgtEl>
                                          <p:spTgt spid="19"/>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45" presetClass="entr" presetSubtype="0"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2000"/>
                                        <p:tgtEl>
                                          <p:spTgt spid="10"/>
                                        </p:tgtEl>
                                      </p:cBhvr>
                                    </p:animEffect>
                                    <p:anim calcmode="lin" valueType="num">
                                      <p:cBhvr>
                                        <p:cTn id="61" dur="2000" fill="hold"/>
                                        <p:tgtEl>
                                          <p:spTgt spid="10"/>
                                        </p:tgtEl>
                                        <p:attrNameLst>
                                          <p:attrName>ppt_w</p:attrName>
                                        </p:attrNameLst>
                                      </p:cBhvr>
                                      <p:tavLst>
                                        <p:tav tm="0" fmla="#ppt_w*sin(2.5*pi*$)">
                                          <p:val>
                                            <p:fltVal val="0"/>
                                          </p:val>
                                        </p:tav>
                                        <p:tav tm="100000">
                                          <p:val>
                                            <p:fltVal val="1"/>
                                          </p:val>
                                        </p:tav>
                                      </p:tavLst>
                                    </p:anim>
                                    <p:anim calcmode="lin" valueType="num">
                                      <p:cBhvr>
                                        <p:cTn id="62" dur="2000" fill="hold"/>
                                        <p:tgtEl>
                                          <p:spTgt spid="10"/>
                                        </p:tgtEl>
                                        <p:attrNameLst>
                                          <p:attrName>ppt_h</p:attrName>
                                        </p:attrNameLst>
                                      </p:cBhvr>
                                      <p:tavLst>
                                        <p:tav tm="0">
                                          <p:val>
                                            <p:strVal val="#ppt_h"/>
                                          </p:val>
                                        </p:tav>
                                        <p:tav tm="100000">
                                          <p:val>
                                            <p:strVal val="#ppt_h"/>
                                          </p:val>
                                        </p:tav>
                                      </p:tavLst>
                                    </p:anim>
                                  </p:childTnLst>
                                </p:cTn>
                              </p:par>
                              <p:par>
                                <p:cTn id="63" presetID="45"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2000"/>
                                        <p:tgtEl>
                                          <p:spTgt spid="14"/>
                                        </p:tgtEl>
                                      </p:cBhvr>
                                    </p:animEffect>
                                    <p:anim calcmode="lin" valueType="num">
                                      <p:cBhvr>
                                        <p:cTn id="66" dur="2000" fill="hold"/>
                                        <p:tgtEl>
                                          <p:spTgt spid="14"/>
                                        </p:tgtEl>
                                        <p:attrNameLst>
                                          <p:attrName>ppt_w</p:attrName>
                                        </p:attrNameLst>
                                      </p:cBhvr>
                                      <p:tavLst>
                                        <p:tav tm="0" fmla="#ppt_w*sin(2.5*pi*$)">
                                          <p:val>
                                            <p:fltVal val="0"/>
                                          </p:val>
                                        </p:tav>
                                        <p:tav tm="100000">
                                          <p:val>
                                            <p:fltVal val="1"/>
                                          </p:val>
                                        </p:tav>
                                      </p:tavLst>
                                    </p:anim>
                                    <p:anim calcmode="lin" valueType="num">
                                      <p:cBhvr>
                                        <p:cTn id="67" dur="2000" fill="hold"/>
                                        <p:tgtEl>
                                          <p:spTgt spid="14"/>
                                        </p:tgtEl>
                                        <p:attrNameLst>
                                          <p:attrName>ppt_h</p:attrName>
                                        </p:attrNameLst>
                                      </p:cBhvr>
                                      <p:tavLst>
                                        <p:tav tm="0">
                                          <p:val>
                                            <p:strVal val="#ppt_h"/>
                                          </p:val>
                                        </p:tav>
                                        <p:tav tm="100000">
                                          <p:val>
                                            <p:strVal val="#ppt_h"/>
                                          </p:val>
                                        </p:tav>
                                      </p:tavLst>
                                    </p:anim>
                                  </p:childTnLst>
                                </p:cTn>
                              </p:par>
                              <p:par>
                                <p:cTn id="68" presetID="45" presetClass="entr" presetSubtype="0"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2000"/>
                                        <p:tgtEl>
                                          <p:spTgt spid="15"/>
                                        </p:tgtEl>
                                      </p:cBhvr>
                                    </p:animEffect>
                                    <p:anim calcmode="lin" valueType="num">
                                      <p:cBhvr>
                                        <p:cTn id="71" dur="2000" fill="hold"/>
                                        <p:tgtEl>
                                          <p:spTgt spid="15"/>
                                        </p:tgtEl>
                                        <p:attrNameLst>
                                          <p:attrName>ppt_w</p:attrName>
                                        </p:attrNameLst>
                                      </p:cBhvr>
                                      <p:tavLst>
                                        <p:tav tm="0" fmla="#ppt_w*sin(2.5*pi*$)">
                                          <p:val>
                                            <p:fltVal val="0"/>
                                          </p:val>
                                        </p:tav>
                                        <p:tav tm="100000">
                                          <p:val>
                                            <p:fltVal val="1"/>
                                          </p:val>
                                        </p:tav>
                                      </p:tavLst>
                                    </p:anim>
                                    <p:anim calcmode="lin" valueType="num">
                                      <p:cBhvr>
                                        <p:cTn id="72" dur="2000" fill="hold"/>
                                        <p:tgtEl>
                                          <p:spTgt spid="15"/>
                                        </p:tgtEl>
                                        <p:attrNameLst>
                                          <p:attrName>ppt_h</p:attrName>
                                        </p:attrNameLst>
                                      </p:cBhvr>
                                      <p:tavLst>
                                        <p:tav tm="0">
                                          <p:val>
                                            <p:strVal val="#ppt_h"/>
                                          </p:val>
                                        </p:tav>
                                        <p:tav tm="100000">
                                          <p:val>
                                            <p:strVal val="#ppt_h"/>
                                          </p:val>
                                        </p:tav>
                                      </p:tavLst>
                                    </p:anim>
                                  </p:childTnLst>
                                </p:cTn>
                              </p:par>
                              <p:par>
                                <p:cTn id="73" presetID="45"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2000"/>
                                        <p:tgtEl>
                                          <p:spTgt spid="16"/>
                                        </p:tgtEl>
                                      </p:cBhvr>
                                    </p:animEffect>
                                    <p:anim calcmode="lin" valueType="num">
                                      <p:cBhvr>
                                        <p:cTn id="76" dur="2000" fill="hold"/>
                                        <p:tgtEl>
                                          <p:spTgt spid="16"/>
                                        </p:tgtEl>
                                        <p:attrNameLst>
                                          <p:attrName>ppt_w</p:attrName>
                                        </p:attrNameLst>
                                      </p:cBhvr>
                                      <p:tavLst>
                                        <p:tav tm="0" fmla="#ppt_w*sin(2.5*pi*$)">
                                          <p:val>
                                            <p:fltVal val="0"/>
                                          </p:val>
                                        </p:tav>
                                        <p:tav tm="100000">
                                          <p:val>
                                            <p:fltVal val="1"/>
                                          </p:val>
                                        </p:tav>
                                      </p:tavLst>
                                    </p:anim>
                                    <p:anim calcmode="lin" valueType="num">
                                      <p:cBhvr>
                                        <p:cTn id="77" dur="2000" fill="hold"/>
                                        <p:tgtEl>
                                          <p:spTgt spid="16"/>
                                        </p:tgtEl>
                                        <p:attrNameLst>
                                          <p:attrName>ppt_h</p:attrName>
                                        </p:attrNameLst>
                                      </p:cBhvr>
                                      <p:tavLst>
                                        <p:tav tm="0">
                                          <p:val>
                                            <p:strVal val="#ppt_h"/>
                                          </p:val>
                                        </p:tav>
                                        <p:tav tm="100000">
                                          <p:val>
                                            <p:strVal val="#ppt_h"/>
                                          </p:val>
                                        </p:tav>
                                      </p:tavLst>
                                    </p:anim>
                                  </p:childTnLst>
                                </p:cTn>
                              </p:par>
                              <p:par>
                                <p:cTn id="78" presetID="45" presetClass="entr" presetSubtype="0"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2000"/>
                                        <p:tgtEl>
                                          <p:spTgt spid="17"/>
                                        </p:tgtEl>
                                      </p:cBhvr>
                                    </p:animEffect>
                                    <p:anim calcmode="lin" valueType="num">
                                      <p:cBhvr>
                                        <p:cTn id="81" dur="2000" fill="hold"/>
                                        <p:tgtEl>
                                          <p:spTgt spid="17"/>
                                        </p:tgtEl>
                                        <p:attrNameLst>
                                          <p:attrName>ppt_w</p:attrName>
                                        </p:attrNameLst>
                                      </p:cBhvr>
                                      <p:tavLst>
                                        <p:tav tm="0" fmla="#ppt_w*sin(2.5*pi*$)">
                                          <p:val>
                                            <p:fltVal val="0"/>
                                          </p:val>
                                        </p:tav>
                                        <p:tav tm="100000">
                                          <p:val>
                                            <p:fltVal val="1"/>
                                          </p:val>
                                        </p:tav>
                                      </p:tavLst>
                                    </p:anim>
                                    <p:anim calcmode="lin" valueType="num">
                                      <p:cBhvr>
                                        <p:cTn id="82" dur="20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4" presetClass="exit" presetSubtype="10" fill="hold" grpId="1" nodeType="clickEffect">
                                  <p:stCondLst>
                                    <p:cond delay="0"/>
                                  </p:stCondLst>
                                  <p:childTnLst>
                                    <p:animEffect transition="out" filter="randombar(horizontal)">
                                      <p:cBhvr>
                                        <p:cTn id="86" dur="500"/>
                                        <p:tgtEl>
                                          <p:spTgt spid="19"/>
                                        </p:tgtEl>
                                      </p:cBhvr>
                                    </p:animEffect>
                                    <p:set>
                                      <p:cBhvr>
                                        <p:cTn id="87" dur="1" fill="hold">
                                          <p:stCondLst>
                                            <p:cond delay="499"/>
                                          </p:stCondLst>
                                        </p:cTn>
                                        <p:tgtEl>
                                          <p:spTgt spid="1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up)">
                                      <p:cBhvr>
                                        <p:cTn id="92" dur="500"/>
                                        <p:tgtEl>
                                          <p:spTgt spid="2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up)">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14" presetClass="exit" presetSubtype="10" fill="hold" nodeType="clickEffect">
                                  <p:stCondLst>
                                    <p:cond delay="0"/>
                                  </p:stCondLst>
                                  <p:childTnLst>
                                    <p:animEffect transition="out" filter="randombar(horizontal)">
                                      <p:cBhvr>
                                        <p:cTn id="101" dur="500"/>
                                        <p:tgtEl>
                                          <p:spTgt spid="20"/>
                                        </p:tgtEl>
                                      </p:cBhvr>
                                    </p:animEffect>
                                    <p:set>
                                      <p:cBhvr>
                                        <p:cTn id="102" dur="1" fill="hold">
                                          <p:stCondLst>
                                            <p:cond delay="499"/>
                                          </p:stCondLst>
                                        </p:cTn>
                                        <p:tgtEl>
                                          <p:spTgt spid="20"/>
                                        </p:tgtEl>
                                        <p:attrNameLst>
                                          <p:attrName>style.visibility</p:attrName>
                                        </p:attrNameLst>
                                      </p:cBhvr>
                                      <p:to>
                                        <p:strVal val="hidden"/>
                                      </p:to>
                                    </p:set>
                                  </p:childTnLst>
                                </p:cTn>
                              </p:par>
                              <p:par>
                                <p:cTn id="103" presetID="14" presetClass="exit" presetSubtype="10" fill="hold" nodeType="withEffect">
                                  <p:stCondLst>
                                    <p:cond delay="0"/>
                                  </p:stCondLst>
                                  <p:childTnLst>
                                    <p:animEffect transition="out" filter="randombar(horizontal)">
                                      <p:cBhvr>
                                        <p:cTn id="104" dur="500"/>
                                        <p:tgtEl>
                                          <p:spTgt spid="22"/>
                                        </p:tgtEl>
                                      </p:cBhvr>
                                    </p:animEffect>
                                    <p:set>
                                      <p:cBhvr>
                                        <p:cTn id="105" dur="1" fill="hold">
                                          <p:stCondLst>
                                            <p:cond delay="499"/>
                                          </p:stCondLst>
                                        </p:cTn>
                                        <p:tgtEl>
                                          <p:spTgt spid="22"/>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6" presetClass="entr" presetSubtype="0" fill="hold" grpId="0" nodeType="click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wipe(down)">
                                      <p:cBhvr>
                                        <p:cTn id="110" dur="580">
                                          <p:stCondLst>
                                            <p:cond delay="0"/>
                                          </p:stCondLst>
                                        </p:cTn>
                                        <p:tgtEl>
                                          <p:spTgt spid="33"/>
                                        </p:tgtEl>
                                      </p:cBhvr>
                                    </p:animEffect>
                                    <p:anim calcmode="lin" valueType="num">
                                      <p:cBhvr>
                                        <p:cTn id="111"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12"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13"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114"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115"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116" dur="26">
                                          <p:stCondLst>
                                            <p:cond delay="650"/>
                                          </p:stCondLst>
                                        </p:cTn>
                                        <p:tgtEl>
                                          <p:spTgt spid="33"/>
                                        </p:tgtEl>
                                      </p:cBhvr>
                                      <p:to x="100000" y="60000"/>
                                    </p:animScale>
                                    <p:animScale>
                                      <p:cBhvr>
                                        <p:cTn id="117" dur="166" decel="50000">
                                          <p:stCondLst>
                                            <p:cond delay="676"/>
                                          </p:stCondLst>
                                        </p:cTn>
                                        <p:tgtEl>
                                          <p:spTgt spid="33"/>
                                        </p:tgtEl>
                                      </p:cBhvr>
                                      <p:to x="100000" y="100000"/>
                                    </p:animScale>
                                    <p:animScale>
                                      <p:cBhvr>
                                        <p:cTn id="118" dur="26">
                                          <p:stCondLst>
                                            <p:cond delay="1312"/>
                                          </p:stCondLst>
                                        </p:cTn>
                                        <p:tgtEl>
                                          <p:spTgt spid="33"/>
                                        </p:tgtEl>
                                      </p:cBhvr>
                                      <p:to x="100000" y="80000"/>
                                    </p:animScale>
                                    <p:animScale>
                                      <p:cBhvr>
                                        <p:cTn id="119" dur="166" decel="50000">
                                          <p:stCondLst>
                                            <p:cond delay="1338"/>
                                          </p:stCondLst>
                                        </p:cTn>
                                        <p:tgtEl>
                                          <p:spTgt spid="33"/>
                                        </p:tgtEl>
                                      </p:cBhvr>
                                      <p:to x="100000" y="100000"/>
                                    </p:animScale>
                                    <p:animScale>
                                      <p:cBhvr>
                                        <p:cTn id="120" dur="26">
                                          <p:stCondLst>
                                            <p:cond delay="1642"/>
                                          </p:stCondLst>
                                        </p:cTn>
                                        <p:tgtEl>
                                          <p:spTgt spid="33"/>
                                        </p:tgtEl>
                                      </p:cBhvr>
                                      <p:to x="100000" y="90000"/>
                                    </p:animScale>
                                    <p:animScale>
                                      <p:cBhvr>
                                        <p:cTn id="121" dur="166" decel="50000">
                                          <p:stCondLst>
                                            <p:cond delay="1668"/>
                                          </p:stCondLst>
                                        </p:cTn>
                                        <p:tgtEl>
                                          <p:spTgt spid="33"/>
                                        </p:tgtEl>
                                      </p:cBhvr>
                                      <p:to x="100000" y="100000"/>
                                    </p:animScale>
                                    <p:animScale>
                                      <p:cBhvr>
                                        <p:cTn id="122" dur="26">
                                          <p:stCondLst>
                                            <p:cond delay="1808"/>
                                          </p:stCondLst>
                                        </p:cTn>
                                        <p:tgtEl>
                                          <p:spTgt spid="33"/>
                                        </p:tgtEl>
                                      </p:cBhvr>
                                      <p:to x="100000" y="95000"/>
                                    </p:animScale>
                                    <p:animScale>
                                      <p:cBhvr>
                                        <p:cTn id="123" dur="166" decel="50000">
                                          <p:stCondLst>
                                            <p:cond delay="1834"/>
                                          </p:stCondLst>
                                        </p:cTn>
                                        <p:tgtEl>
                                          <p:spTgt spid="33"/>
                                        </p:tgtEl>
                                      </p:cBhvr>
                                      <p:to x="100000" y="100000"/>
                                    </p:animScale>
                                  </p:childTnLst>
                                </p:cTn>
                              </p:par>
                            </p:childTnLst>
                          </p:cTn>
                        </p:par>
                      </p:childTnLst>
                    </p:cTn>
                  </p:par>
                  <p:par>
                    <p:cTn id="124" fill="hold">
                      <p:stCondLst>
                        <p:cond delay="indefinite"/>
                      </p:stCondLst>
                      <p:childTnLst>
                        <p:par>
                          <p:cTn id="125" fill="hold">
                            <p:stCondLst>
                              <p:cond delay="0"/>
                            </p:stCondLst>
                            <p:childTnLst>
                              <p:par>
                                <p:cTn id="126" presetID="26" presetClass="entr" presetSubtype="0" fill="hold" grpId="0" nodeType="clickEffect">
                                  <p:stCondLst>
                                    <p:cond delay="0"/>
                                  </p:stCondLst>
                                  <p:childTnLst>
                                    <p:set>
                                      <p:cBhvr>
                                        <p:cTn id="127" dur="1" fill="hold">
                                          <p:stCondLst>
                                            <p:cond delay="0"/>
                                          </p:stCondLst>
                                        </p:cTn>
                                        <p:tgtEl>
                                          <p:spTgt spid="35"/>
                                        </p:tgtEl>
                                        <p:attrNameLst>
                                          <p:attrName>style.visibility</p:attrName>
                                        </p:attrNameLst>
                                      </p:cBhvr>
                                      <p:to>
                                        <p:strVal val="visible"/>
                                      </p:to>
                                    </p:set>
                                    <p:animEffect transition="in" filter="wipe(down)">
                                      <p:cBhvr>
                                        <p:cTn id="128" dur="580">
                                          <p:stCondLst>
                                            <p:cond delay="0"/>
                                          </p:stCondLst>
                                        </p:cTn>
                                        <p:tgtEl>
                                          <p:spTgt spid="35"/>
                                        </p:tgtEl>
                                      </p:cBhvr>
                                    </p:animEffect>
                                    <p:anim calcmode="lin" valueType="num">
                                      <p:cBhvr>
                                        <p:cTn id="129"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130"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131"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132"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133"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134" dur="26">
                                          <p:stCondLst>
                                            <p:cond delay="650"/>
                                          </p:stCondLst>
                                        </p:cTn>
                                        <p:tgtEl>
                                          <p:spTgt spid="35"/>
                                        </p:tgtEl>
                                      </p:cBhvr>
                                      <p:to x="100000" y="60000"/>
                                    </p:animScale>
                                    <p:animScale>
                                      <p:cBhvr>
                                        <p:cTn id="135" dur="166" decel="50000">
                                          <p:stCondLst>
                                            <p:cond delay="676"/>
                                          </p:stCondLst>
                                        </p:cTn>
                                        <p:tgtEl>
                                          <p:spTgt spid="35"/>
                                        </p:tgtEl>
                                      </p:cBhvr>
                                      <p:to x="100000" y="100000"/>
                                    </p:animScale>
                                    <p:animScale>
                                      <p:cBhvr>
                                        <p:cTn id="136" dur="26">
                                          <p:stCondLst>
                                            <p:cond delay="1312"/>
                                          </p:stCondLst>
                                        </p:cTn>
                                        <p:tgtEl>
                                          <p:spTgt spid="35"/>
                                        </p:tgtEl>
                                      </p:cBhvr>
                                      <p:to x="100000" y="80000"/>
                                    </p:animScale>
                                    <p:animScale>
                                      <p:cBhvr>
                                        <p:cTn id="137" dur="166" decel="50000">
                                          <p:stCondLst>
                                            <p:cond delay="1338"/>
                                          </p:stCondLst>
                                        </p:cTn>
                                        <p:tgtEl>
                                          <p:spTgt spid="35"/>
                                        </p:tgtEl>
                                      </p:cBhvr>
                                      <p:to x="100000" y="100000"/>
                                    </p:animScale>
                                    <p:animScale>
                                      <p:cBhvr>
                                        <p:cTn id="138" dur="26">
                                          <p:stCondLst>
                                            <p:cond delay="1642"/>
                                          </p:stCondLst>
                                        </p:cTn>
                                        <p:tgtEl>
                                          <p:spTgt spid="35"/>
                                        </p:tgtEl>
                                      </p:cBhvr>
                                      <p:to x="100000" y="90000"/>
                                    </p:animScale>
                                    <p:animScale>
                                      <p:cBhvr>
                                        <p:cTn id="139" dur="166" decel="50000">
                                          <p:stCondLst>
                                            <p:cond delay="1668"/>
                                          </p:stCondLst>
                                        </p:cTn>
                                        <p:tgtEl>
                                          <p:spTgt spid="35"/>
                                        </p:tgtEl>
                                      </p:cBhvr>
                                      <p:to x="100000" y="100000"/>
                                    </p:animScale>
                                    <p:animScale>
                                      <p:cBhvr>
                                        <p:cTn id="140" dur="26">
                                          <p:stCondLst>
                                            <p:cond delay="1808"/>
                                          </p:stCondLst>
                                        </p:cTn>
                                        <p:tgtEl>
                                          <p:spTgt spid="35"/>
                                        </p:tgtEl>
                                      </p:cBhvr>
                                      <p:to x="100000" y="95000"/>
                                    </p:animScale>
                                    <p:animScale>
                                      <p:cBhvr>
                                        <p:cTn id="141" dur="166" decel="50000">
                                          <p:stCondLst>
                                            <p:cond delay="1834"/>
                                          </p:stCondLst>
                                        </p:cTn>
                                        <p:tgtEl>
                                          <p:spTgt spid="35"/>
                                        </p:tgtEl>
                                      </p:cBhvr>
                                      <p:to x="100000" y="100000"/>
                                    </p:animScale>
                                  </p:childTnLst>
                                </p:cTn>
                              </p:par>
                            </p:childTnLst>
                          </p:cTn>
                        </p:par>
                      </p:childTnLst>
                    </p:cTn>
                  </p:par>
                  <p:par>
                    <p:cTn id="142" fill="hold">
                      <p:stCondLst>
                        <p:cond delay="indefinite"/>
                      </p:stCondLst>
                      <p:childTnLst>
                        <p:par>
                          <p:cTn id="143" fill="hold">
                            <p:stCondLst>
                              <p:cond delay="0"/>
                            </p:stCondLst>
                            <p:childTnLst>
                              <p:par>
                                <p:cTn id="144" presetID="16" presetClass="entr" presetSubtype="21" fill="hold" nodeType="clickEffect">
                                  <p:stCondLst>
                                    <p:cond delay="0"/>
                                  </p:stCondLst>
                                  <p:childTnLst>
                                    <p:set>
                                      <p:cBhvr>
                                        <p:cTn id="145" dur="1" fill="hold">
                                          <p:stCondLst>
                                            <p:cond delay="0"/>
                                          </p:stCondLst>
                                        </p:cTn>
                                        <p:tgtEl>
                                          <p:spTgt spid="23">
                                            <p:txEl>
                                              <p:pRg st="0" end="0"/>
                                            </p:txEl>
                                          </p:spTgt>
                                        </p:tgtEl>
                                        <p:attrNameLst>
                                          <p:attrName>style.visibility</p:attrName>
                                        </p:attrNameLst>
                                      </p:cBhvr>
                                      <p:to>
                                        <p:strVal val="visible"/>
                                      </p:to>
                                    </p:set>
                                    <p:animEffect transition="in" filter="barn(inVertical)">
                                      <p:cBhvr>
                                        <p:cTn id="146" dur="500"/>
                                        <p:tgtEl>
                                          <p:spTgt spid="23">
                                            <p:txEl>
                                              <p:pRg st="0" end="0"/>
                                            </p:txEl>
                                          </p:spTgt>
                                        </p:tgtEl>
                                      </p:cBhvr>
                                    </p:animEffect>
                                  </p:childTnLst>
                                </p:cTn>
                              </p:par>
                            </p:childTnLst>
                          </p:cTn>
                        </p:par>
                      </p:childTnLst>
                    </p:cTn>
                  </p:par>
                  <p:par>
                    <p:cTn id="147" fill="hold">
                      <p:stCondLst>
                        <p:cond delay="indefinite"/>
                      </p:stCondLst>
                      <p:childTnLst>
                        <p:par>
                          <p:cTn id="148" fill="hold">
                            <p:stCondLst>
                              <p:cond delay="0"/>
                            </p:stCondLst>
                            <p:childTnLst>
                              <p:par>
                                <p:cTn id="149" presetID="14" presetClass="entr" presetSubtype="10" fill="hold" grpId="0" nodeType="click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randombar(horizontal)">
                                      <p:cBhvr>
                                        <p:cTn id="151" dur="500"/>
                                        <p:tgtEl>
                                          <p:spTgt spid="24"/>
                                        </p:tgtEl>
                                      </p:cBhvr>
                                    </p:animEffect>
                                  </p:childTnLst>
                                </p:cTn>
                              </p:par>
                            </p:childTnLst>
                          </p:cTn>
                        </p:par>
                      </p:childTnLst>
                    </p:cTn>
                  </p:par>
                  <p:par>
                    <p:cTn id="152" fill="hold">
                      <p:stCondLst>
                        <p:cond delay="indefinite"/>
                      </p:stCondLst>
                      <p:childTnLst>
                        <p:par>
                          <p:cTn id="153" fill="hold">
                            <p:stCondLst>
                              <p:cond delay="0"/>
                            </p:stCondLst>
                            <p:childTnLst>
                              <p:par>
                                <p:cTn id="154" presetID="14" presetClass="entr" presetSubtype="10" fill="hold" grpId="0" nodeType="clickEffect">
                                  <p:stCondLst>
                                    <p:cond delay="0"/>
                                  </p:stCondLst>
                                  <p:childTnLst>
                                    <p:set>
                                      <p:cBhvr>
                                        <p:cTn id="155" dur="1" fill="hold">
                                          <p:stCondLst>
                                            <p:cond delay="0"/>
                                          </p:stCondLst>
                                        </p:cTn>
                                        <p:tgtEl>
                                          <p:spTgt spid="25"/>
                                        </p:tgtEl>
                                        <p:attrNameLst>
                                          <p:attrName>style.visibility</p:attrName>
                                        </p:attrNameLst>
                                      </p:cBhvr>
                                      <p:to>
                                        <p:strVal val="visible"/>
                                      </p:to>
                                    </p:set>
                                    <p:animEffect transition="in" filter="randombar(horizontal)">
                                      <p:cBhvr>
                                        <p:cTn id="156" dur="500"/>
                                        <p:tgtEl>
                                          <p:spTgt spid="25"/>
                                        </p:tgtEl>
                                      </p:cBhvr>
                                    </p:animEffect>
                                  </p:childTnLst>
                                </p:cTn>
                              </p:par>
                            </p:childTnLst>
                          </p:cTn>
                        </p:par>
                      </p:childTnLst>
                    </p:cTn>
                  </p:par>
                  <p:par>
                    <p:cTn id="157" fill="hold">
                      <p:stCondLst>
                        <p:cond delay="indefinite"/>
                      </p:stCondLst>
                      <p:childTnLst>
                        <p:par>
                          <p:cTn id="158" fill="hold">
                            <p:stCondLst>
                              <p:cond delay="0"/>
                            </p:stCondLst>
                            <p:childTnLst>
                              <p:par>
                                <p:cTn id="159" presetID="14" presetClass="exit" presetSubtype="10" fill="hold" grpId="1" nodeType="clickEffect">
                                  <p:stCondLst>
                                    <p:cond delay="0"/>
                                  </p:stCondLst>
                                  <p:childTnLst>
                                    <p:animEffect transition="out" filter="randombar(horizontal)">
                                      <p:cBhvr>
                                        <p:cTn id="160" dur="500"/>
                                        <p:tgtEl>
                                          <p:spTgt spid="35"/>
                                        </p:tgtEl>
                                      </p:cBhvr>
                                    </p:animEffect>
                                    <p:set>
                                      <p:cBhvr>
                                        <p:cTn id="161" dur="1" fill="hold">
                                          <p:stCondLst>
                                            <p:cond delay="499"/>
                                          </p:stCondLst>
                                        </p:cTn>
                                        <p:tgtEl>
                                          <p:spTgt spid="35"/>
                                        </p:tgtEl>
                                        <p:attrNameLst>
                                          <p:attrName>style.visibility</p:attrName>
                                        </p:attrNameLst>
                                      </p:cBhvr>
                                      <p:to>
                                        <p:strVal val="hidden"/>
                                      </p:to>
                                    </p:set>
                                  </p:childTnLst>
                                </p:cTn>
                              </p:par>
                              <p:par>
                                <p:cTn id="162" presetID="14" presetClass="exit" presetSubtype="10" fill="hold" nodeType="withEffect">
                                  <p:stCondLst>
                                    <p:cond delay="0"/>
                                  </p:stCondLst>
                                  <p:childTnLst>
                                    <p:animEffect transition="out" filter="randombar(horizontal)">
                                      <p:cBhvr>
                                        <p:cTn id="163" dur="500"/>
                                        <p:tgtEl>
                                          <p:spTgt spid="23">
                                            <p:txEl>
                                              <p:pRg st="0" end="0"/>
                                            </p:txEl>
                                          </p:spTgt>
                                        </p:tgtEl>
                                      </p:cBhvr>
                                    </p:animEffect>
                                    <p:set>
                                      <p:cBhvr>
                                        <p:cTn id="164" dur="1" fill="hold">
                                          <p:stCondLst>
                                            <p:cond delay="499"/>
                                          </p:stCondLst>
                                        </p:cTn>
                                        <p:tgtEl>
                                          <p:spTgt spid="23">
                                            <p:txEl>
                                              <p:pRg st="0" end="0"/>
                                            </p:txEl>
                                          </p:spTgt>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36"/>
                                        </p:tgtEl>
                                        <p:attrNameLst>
                                          <p:attrName>style.visibility</p:attrName>
                                        </p:attrNameLst>
                                      </p:cBhvr>
                                      <p:to>
                                        <p:strVal val="visible"/>
                                      </p:to>
                                    </p:set>
                                    <p:animEffect transition="in" filter="wipe(down)">
                                      <p:cBhvr>
                                        <p:cTn id="169" dur="580">
                                          <p:stCondLst>
                                            <p:cond delay="0"/>
                                          </p:stCondLst>
                                        </p:cTn>
                                        <p:tgtEl>
                                          <p:spTgt spid="36"/>
                                        </p:tgtEl>
                                      </p:cBhvr>
                                    </p:animEffect>
                                    <p:anim calcmode="lin" valueType="num">
                                      <p:cBhvr>
                                        <p:cTn id="170"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175" dur="26">
                                          <p:stCondLst>
                                            <p:cond delay="650"/>
                                          </p:stCondLst>
                                        </p:cTn>
                                        <p:tgtEl>
                                          <p:spTgt spid="36"/>
                                        </p:tgtEl>
                                      </p:cBhvr>
                                      <p:to x="100000" y="60000"/>
                                    </p:animScale>
                                    <p:animScale>
                                      <p:cBhvr>
                                        <p:cTn id="176" dur="166" decel="50000">
                                          <p:stCondLst>
                                            <p:cond delay="676"/>
                                          </p:stCondLst>
                                        </p:cTn>
                                        <p:tgtEl>
                                          <p:spTgt spid="36"/>
                                        </p:tgtEl>
                                      </p:cBhvr>
                                      <p:to x="100000" y="100000"/>
                                    </p:animScale>
                                    <p:animScale>
                                      <p:cBhvr>
                                        <p:cTn id="177" dur="26">
                                          <p:stCondLst>
                                            <p:cond delay="1312"/>
                                          </p:stCondLst>
                                        </p:cTn>
                                        <p:tgtEl>
                                          <p:spTgt spid="36"/>
                                        </p:tgtEl>
                                      </p:cBhvr>
                                      <p:to x="100000" y="80000"/>
                                    </p:animScale>
                                    <p:animScale>
                                      <p:cBhvr>
                                        <p:cTn id="178" dur="166" decel="50000">
                                          <p:stCondLst>
                                            <p:cond delay="1338"/>
                                          </p:stCondLst>
                                        </p:cTn>
                                        <p:tgtEl>
                                          <p:spTgt spid="36"/>
                                        </p:tgtEl>
                                      </p:cBhvr>
                                      <p:to x="100000" y="100000"/>
                                    </p:animScale>
                                    <p:animScale>
                                      <p:cBhvr>
                                        <p:cTn id="179" dur="26">
                                          <p:stCondLst>
                                            <p:cond delay="1642"/>
                                          </p:stCondLst>
                                        </p:cTn>
                                        <p:tgtEl>
                                          <p:spTgt spid="36"/>
                                        </p:tgtEl>
                                      </p:cBhvr>
                                      <p:to x="100000" y="90000"/>
                                    </p:animScale>
                                    <p:animScale>
                                      <p:cBhvr>
                                        <p:cTn id="180" dur="166" decel="50000">
                                          <p:stCondLst>
                                            <p:cond delay="1668"/>
                                          </p:stCondLst>
                                        </p:cTn>
                                        <p:tgtEl>
                                          <p:spTgt spid="36"/>
                                        </p:tgtEl>
                                      </p:cBhvr>
                                      <p:to x="100000" y="100000"/>
                                    </p:animScale>
                                    <p:animScale>
                                      <p:cBhvr>
                                        <p:cTn id="181" dur="26">
                                          <p:stCondLst>
                                            <p:cond delay="1808"/>
                                          </p:stCondLst>
                                        </p:cTn>
                                        <p:tgtEl>
                                          <p:spTgt spid="36"/>
                                        </p:tgtEl>
                                      </p:cBhvr>
                                      <p:to x="100000" y="95000"/>
                                    </p:animScale>
                                    <p:animScale>
                                      <p:cBhvr>
                                        <p:cTn id="182" dur="166" decel="50000">
                                          <p:stCondLst>
                                            <p:cond delay="1834"/>
                                          </p:stCondLst>
                                        </p:cTn>
                                        <p:tgtEl>
                                          <p:spTgt spid="36"/>
                                        </p:tgtEl>
                                      </p:cBhvr>
                                      <p:to x="100000" y="100000"/>
                                    </p:animScale>
                                  </p:childTnLst>
                                </p:cTn>
                              </p:par>
                            </p:childTnLst>
                          </p:cTn>
                        </p:par>
                      </p:childTnLst>
                    </p:cTn>
                  </p:par>
                  <p:par>
                    <p:cTn id="183" fill="hold">
                      <p:stCondLst>
                        <p:cond delay="indefinite"/>
                      </p:stCondLst>
                      <p:childTnLst>
                        <p:par>
                          <p:cTn id="184" fill="hold">
                            <p:stCondLst>
                              <p:cond delay="0"/>
                            </p:stCondLst>
                            <p:childTnLst>
                              <p:par>
                                <p:cTn id="185" presetID="16" presetClass="entr" presetSubtype="21" fill="hold" nodeType="clickEffect">
                                  <p:stCondLst>
                                    <p:cond delay="0"/>
                                  </p:stCondLst>
                                  <p:childTnLst>
                                    <p:set>
                                      <p:cBhvr>
                                        <p:cTn id="186" dur="1" fill="hold">
                                          <p:stCondLst>
                                            <p:cond delay="0"/>
                                          </p:stCondLst>
                                        </p:cTn>
                                        <p:tgtEl>
                                          <p:spTgt spid="23">
                                            <p:txEl>
                                              <p:pRg st="1" end="1"/>
                                            </p:txEl>
                                          </p:spTgt>
                                        </p:tgtEl>
                                        <p:attrNameLst>
                                          <p:attrName>style.visibility</p:attrName>
                                        </p:attrNameLst>
                                      </p:cBhvr>
                                      <p:to>
                                        <p:strVal val="visible"/>
                                      </p:to>
                                    </p:set>
                                    <p:animEffect transition="in" filter="barn(inVertical)">
                                      <p:cBhvr>
                                        <p:cTn id="187" dur="500"/>
                                        <p:tgtEl>
                                          <p:spTgt spid="23">
                                            <p:txEl>
                                              <p:pRg st="1" end="1"/>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14" presetClass="entr" presetSubtype="10" fill="hold" grpId="0" nodeType="clickEffect">
                                  <p:stCondLst>
                                    <p:cond delay="0"/>
                                  </p:stCondLst>
                                  <p:childTnLst>
                                    <p:set>
                                      <p:cBhvr>
                                        <p:cTn id="191" dur="1" fill="hold">
                                          <p:stCondLst>
                                            <p:cond delay="0"/>
                                          </p:stCondLst>
                                        </p:cTn>
                                        <p:tgtEl>
                                          <p:spTgt spid="26"/>
                                        </p:tgtEl>
                                        <p:attrNameLst>
                                          <p:attrName>style.visibility</p:attrName>
                                        </p:attrNameLst>
                                      </p:cBhvr>
                                      <p:to>
                                        <p:strVal val="visible"/>
                                      </p:to>
                                    </p:set>
                                    <p:animEffect transition="in" filter="randombar(horizontal)">
                                      <p:cBhvr>
                                        <p:cTn id="192" dur="500"/>
                                        <p:tgtEl>
                                          <p:spTgt spid="26"/>
                                        </p:tgtEl>
                                      </p:cBhvr>
                                    </p:animEffect>
                                  </p:childTnLst>
                                </p:cTn>
                              </p:par>
                            </p:childTnLst>
                          </p:cTn>
                        </p:par>
                      </p:childTnLst>
                    </p:cTn>
                  </p:par>
                  <p:par>
                    <p:cTn id="193" fill="hold">
                      <p:stCondLst>
                        <p:cond delay="indefinite"/>
                      </p:stCondLst>
                      <p:childTnLst>
                        <p:par>
                          <p:cTn id="194" fill="hold">
                            <p:stCondLst>
                              <p:cond delay="0"/>
                            </p:stCondLst>
                            <p:childTnLst>
                              <p:par>
                                <p:cTn id="195" presetID="14" presetClass="entr" presetSubtype="10" fill="hold" grpId="0" nodeType="clickEffect">
                                  <p:stCondLst>
                                    <p:cond delay="0"/>
                                  </p:stCondLst>
                                  <p:childTnLst>
                                    <p:set>
                                      <p:cBhvr>
                                        <p:cTn id="196" dur="1" fill="hold">
                                          <p:stCondLst>
                                            <p:cond delay="0"/>
                                          </p:stCondLst>
                                        </p:cTn>
                                        <p:tgtEl>
                                          <p:spTgt spid="27"/>
                                        </p:tgtEl>
                                        <p:attrNameLst>
                                          <p:attrName>style.visibility</p:attrName>
                                        </p:attrNameLst>
                                      </p:cBhvr>
                                      <p:to>
                                        <p:strVal val="visible"/>
                                      </p:to>
                                    </p:set>
                                    <p:animEffect transition="in" filter="randombar(horizontal)">
                                      <p:cBhvr>
                                        <p:cTn id="197" dur="500"/>
                                        <p:tgtEl>
                                          <p:spTgt spid="27"/>
                                        </p:tgtEl>
                                      </p:cBhvr>
                                    </p:animEffect>
                                  </p:childTnLst>
                                </p:cTn>
                              </p:par>
                            </p:childTnLst>
                          </p:cTn>
                        </p:par>
                      </p:childTnLst>
                    </p:cTn>
                  </p:par>
                  <p:par>
                    <p:cTn id="198" fill="hold">
                      <p:stCondLst>
                        <p:cond delay="indefinite"/>
                      </p:stCondLst>
                      <p:childTnLst>
                        <p:par>
                          <p:cTn id="199" fill="hold">
                            <p:stCondLst>
                              <p:cond delay="0"/>
                            </p:stCondLst>
                            <p:childTnLst>
                              <p:par>
                                <p:cTn id="200" presetID="14" presetClass="exit" presetSubtype="10" fill="hold" grpId="1" nodeType="clickEffect">
                                  <p:stCondLst>
                                    <p:cond delay="0"/>
                                  </p:stCondLst>
                                  <p:childTnLst>
                                    <p:animEffect transition="out" filter="randombar(horizontal)">
                                      <p:cBhvr>
                                        <p:cTn id="201" dur="500"/>
                                        <p:tgtEl>
                                          <p:spTgt spid="36"/>
                                        </p:tgtEl>
                                      </p:cBhvr>
                                    </p:animEffect>
                                    <p:set>
                                      <p:cBhvr>
                                        <p:cTn id="202" dur="1" fill="hold">
                                          <p:stCondLst>
                                            <p:cond delay="499"/>
                                          </p:stCondLst>
                                        </p:cTn>
                                        <p:tgtEl>
                                          <p:spTgt spid="36"/>
                                        </p:tgtEl>
                                        <p:attrNameLst>
                                          <p:attrName>style.visibility</p:attrName>
                                        </p:attrNameLst>
                                      </p:cBhvr>
                                      <p:to>
                                        <p:strVal val="hidden"/>
                                      </p:to>
                                    </p:set>
                                  </p:childTnLst>
                                </p:cTn>
                              </p:par>
                              <p:par>
                                <p:cTn id="203" presetID="14" presetClass="exit" presetSubtype="10" fill="hold" nodeType="withEffect">
                                  <p:stCondLst>
                                    <p:cond delay="0"/>
                                  </p:stCondLst>
                                  <p:childTnLst>
                                    <p:animEffect transition="out" filter="randombar(horizontal)">
                                      <p:cBhvr>
                                        <p:cTn id="204" dur="500"/>
                                        <p:tgtEl>
                                          <p:spTgt spid="23">
                                            <p:txEl>
                                              <p:pRg st="1" end="1"/>
                                            </p:txEl>
                                          </p:spTgt>
                                        </p:tgtEl>
                                      </p:cBhvr>
                                    </p:animEffect>
                                    <p:set>
                                      <p:cBhvr>
                                        <p:cTn id="205" dur="1" fill="hold">
                                          <p:stCondLst>
                                            <p:cond delay="499"/>
                                          </p:stCondLst>
                                        </p:cTn>
                                        <p:tgtEl>
                                          <p:spTgt spid="23">
                                            <p:txEl>
                                              <p:pRg st="1" end="1"/>
                                            </p:txEl>
                                          </p:spTgt>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26" presetClass="entr" presetSubtype="0" fill="hold" grpId="0" nodeType="clickEffect">
                                  <p:stCondLst>
                                    <p:cond delay="0"/>
                                  </p:stCondLst>
                                  <p:childTnLst>
                                    <p:set>
                                      <p:cBhvr>
                                        <p:cTn id="209" dur="1" fill="hold">
                                          <p:stCondLst>
                                            <p:cond delay="0"/>
                                          </p:stCondLst>
                                        </p:cTn>
                                        <p:tgtEl>
                                          <p:spTgt spid="37"/>
                                        </p:tgtEl>
                                        <p:attrNameLst>
                                          <p:attrName>style.visibility</p:attrName>
                                        </p:attrNameLst>
                                      </p:cBhvr>
                                      <p:to>
                                        <p:strVal val="visible"/>
                                      </p:to>
                                    </p:set>
                                    <p:animEffect transition="in" filter="wipe(down)">
                                      <p:cBhvr>
                                        <p:cTn id="210" dur="580">
                                          <p:stCondLst>
                                            <p:cond delay="0"/>
                                          </p:stCondLst>
                                        </p:cTn>
                                        <p:tgtEl>
                                          <p:spTgt spid="37"/>
                                        </p:tgtEl>
                                      </p:cBhvr>
                                    </p:animEffect>
                                    <p:anim calcmode="lin" valueType="num">
                                      <p:cBhvr>
                                        <p:cTn id="211"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212"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213"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214"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215"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216" dur="26">
                                          <p:stCondLst>
                                            <p:cond delay="650"/>
                                          </p:stCondLst>
                                        </p:cTn>
                                        <p:tgtEl>
                                          <p:spTgt spid="37"/>
                                        </p:tgtEl>
                                      </p:cBhvr>
                                      <p:to x="100000" y="60000"/>
                                    </p:animScale>
                                    <p:animScale>
                                      <p:cBhvr>
                                        <p:cTn id="217" dur="166" decel="50000">
                                          <p:stCondLst>
                                            <p:cond delay="676"/>
                                          </p:stCondLst>
                                        </p:cTn>
                                        <p:tgtEl>
                                          <p:spTgt spid="37"/>
                                        </p:tgtEl>
                                      </p:cBhvr>
                                      <p:to x="100000" y="100000"/>
                                    </p:animScale>
                                    <p:animScale>
                                      <p:cBhvr>
                                        <p:cTn id="218" dur="26">
                                          <p:stCondLst>
                                            <p:cond delay="1312"/>
                                          </p:stCondLst>
                                        </p:cTn>
                                        <p:tgtEl>
                                          <p:spTgt spid="37"/>
                                        </p:tgtEl>
                                      </p:cBhvr>
                                      <p:to x="100000" y="80000"/>
                                    </p:animScale>
                                    <p:animScale>
                                      <p:cBhvr>
                                        <p:cTn id="219" dur="166" decel="50000">
                                          <p:stCondLst>
                                            <p:cond delay="1338"/>
                                          </p:stCondLst>
                                        </p:cTn>
                                        <p:tgtEl>
                                          <p:spTgt spid="37"/>
                                        </p:tgtEl>
                                      </p:cBhvr>
                                      <p:to x="100000" y="100000"/>
                                    </p:animScale>
                                    <p:animScale>
                                      <p:cBhvr>
                                        <p:cTn id="220" dur="26">
                                          <p:stCondLst>
                                            <p:cond delay="1642"/>
                                          </p:stCondLst>
                                        </p:cTn>
                                        <p:tgtEl>
                                          <p:spTgt spid="37"/>
                                        </p:tgtEl>
                                      </p:cBhvr>
                                      <p:to x="100000" y="90000"/>
                                    </p:animScale>
                                    <p:animScale>
                                      <p:cBhvr>
                                        <p:cTn id="221" dur="166" decel="50000">
                                          <p:stCondLst>
                                            <p:cond delay="1668"/>
                                          </p:stCondLst>
                                        </p:cTn>
                                        <p:tgtEl>
                                          <p:spTgt spid="37"/>
                                        </p:tgtEl>
                                      </p:cBhvr>
                                      <p:to x="100000" y="100000"/>
                                    </p:animScale>
                                    <p:animScale>
                                      <p:cBhvr>
                                        <p:cTn id="222" dur="26">
                                          <p:stCondLst>
                                            <p:cond delay="1808"/>
                                          </p:stCondLst>
                                        </p:cTn>
                                        <p:tgtEl>
                                          <p:spTgt spid="37"/>
                                        </p:tgtEl>
                                      </p:cBhvr>
                                      <p:to x="100000" y="95000"/>
                                    </p:animScale>
                                    <p:animScale>
                                      <p:cBhvr>
                                        <p:cTn id="223" dur="166" decel="50000">
                                          <p:stCondLst>
                                            <p:cond delay="1834"/>
                                          </p:stCondLst>
                                        </p:cTn>
                                        <p:tgtEl>
                                          <p:spTgt spid="37"/>
                                        </p:tgtEl>
                                      </p:cBhvr>
                                      <p:to x="100000" y="100000"/>
                                    </p:animScale>
                                  </p:childTnLst>
                                </p:cTn>
                              </p:par>
                            </p:childTnLst>
                          </p:cTn>
                        </p:par>
                      </p:childTnLst>
                    </p:cTn>
                  </p:par>
                  <p:par>
                    <p:cTn id="224" fill="hold">
                      <p:stCondLst>
                        <p:cond delay="indefinite"/>
                      </p:stCondLst>
                      <p:childTnLst>
                        <p:par>
                          <p:cTn id="225" fill="hold">
                            <p:stCondLst>
                              <p:cond delay="0"/>
                            </p:stCondLst>
                            <p:childTnLst>
                              <p:par>
                                <p:cTn id="226" presetID="16" presetClass="entr" presetSubtype="21" fill="hold" nodeType="clickEffect">
                                  <p:stCondLst>
                                    <p:cond delay="0"/>
                                  </p:stCondLst>
                                  <p:childTnLst>
                                    <p:set>
                                      <p:cBhvr>
                                        <p:cTn id="227" dur="1" fill="hold">
                                          <p:stCondLst>
                                            <p:cond delay="0"/>
                                          </p:stCondLst>
                                        </p:cTn>
                                        <p:tgtEl>
                                          <p:spTgt spid="23">
                                            <p:txEl>
                                              <p:pRg st="2" end="2"/>
                                            </p:txEl>
                                          </p:spTgt>
                                        </p:tgtEl>
                                        <p:attrNameLst>
                                          <p:attrName>style.visibility</p:attrName>
                                        </p:attrNameLst>
                                      </p:cBhvr>
                                      <p:to>
                                        <p:strVal val="visible"/>
                                      </p:to>
                                    </p:set>
                                    <p:animEffect transition="in" filter="barn(inVertical)">
                                      <p:cBhvr>
                                        <p:cTn id="228" dur="500"/>
                                        <p:tgtEl>
                                          <p:spTgt spid="23">
                                            <p:txEl>
                                              <p:pRg st="2" end="2"/>
                                            </p:txEl>
                                          </p:spTgt>
                                        </p:tgtEl>
                                      </p:cBhvr>
                                    </p:animEffect>
                                  </p:childTnLst>
                                </p:cTn>
                              </p:par>
                            </p:childTnLst>
                          </p:cTn>
                        </p:par>
                      </p:childTnLst>
                    </p:cTn>
                  </p:par>
                  <p:par>
                    <p:cTn id="229" fill="hold">
                      <p:stCondLst>
                        <p:cond delay="indefinite"/>
                      </p:stCondLst>
                      <p:childTnLst>
                        <p:par>
                          <p:cTn id="230" fill="hold">
                            <p:stCondLst>
                              <p:cond delay="0"/>
                            </p:stCondLst>
                            <p:childTnLst>
                              <p:par>
                                <p:cTn id="231" presetID="14" presetClass="entr" presetSubtype="10" fill="hold" grpId="0" nodeType="clickEffect">
                                  <p:stCondLst>
                                    <p:cond delay="0"/>
                                  </p:stCondLst>
                                  <p:childTnLst>
                                    <p:set>
                                      <p:cBhvr>
                                        <p:cTn id="232" dur="1" fill="hold">
                                          <p:stCondLst>
                                            <p:cond delay="0"/>
                                          </p:stCondLst>
                                        </p:cTn>
                                        <p:tgtEl>
                                          <p:spTgt spid="29"/>
                                        </p:tgtEl>
                                        <p:attrNameLst>
                                          <p:attrName>style.visibility</p:attrName>
                                        </p:attrNameLst>
                                      </p:cBhvr>
                                      <p:to>
                                        <p:strVal val="visible"/>
                                      </p:to>
                                    </p:set>
                                    <p:animEffect transition="in" filter="randombar(horizontal)">
                                      <p:cBhvr>
                                        <p:cTn id="233" dur="500"/>
                                        <p:tgtEl>
                                          <p:spTgt spid="29"/>
                                        </p:tgtEl>
                                      </p:cBhvr>
                                    </p:animEffect>
                                  </p:childTnLst>
                                </p:cTn>
                              </p:par>
                            </p:childTnLst>
                          </p:cTn>
                        </p:par>
                      </p:childTnLst>
                    </p:cTn>
                  </p:par>
                  <p:par>
                    <p:cTn id="234" fill="hold">
                      <p:stCondLst>
                        <p:cond delay="indefinite"/>
                      </p:stCondLst>
                      <p:childTnLst>
                        <p:par>
                          <p:cTn id="235" fill="hold">
                            <p:stCondLst>
                              <p:cond delay="0"/>
                            </p:stCondLst>
                            <p:childTnLst>
                              <p:par>
                                <p:cTn id="236" presetID="14" presetClass="entr" presetSubtype="10" fill="hold" grpId="0" nodeType="clickEffect">
                                  <p:stCondLst>
                                    <p:cond delay="0"/>
                                  </p:stCondLst>
                                  <p:childTnLst>
                                    <p:set>
                                      <p:cBhvr>
                                        <p:cTn id="237" dur="1" fill="hold">
                                          <p:stCondLst>
                                            <p:cond delay="0"/>
                                          </p:stCondLst>
                                        </p:cTn>
                                        <p:tgtEl>
                                          <p:spTgt spid="30"/>
                                        </p:tgtEl>
                                        <p:attrNameLst>
                                          <p:attrName>style.visibility</p:attrName>
                                        </p:attrNameLst>
                                      </p:cBhvr>
                                      <p:to>
                                        <p:strVal val="visible"/>
                                      </p:to>
                                    </p:set>
                                    <p:animEffect transition="in" filter="randombar(horizontal)">
                                      <p:cBhvr>
                                        <p:cTn id="238" dur="500"/>
                                        <p:tgtEl>
                                          <p:spTgt spid="30"/>
                                        </p:tgtEl>
                                      </p:cBhvr>
                                    </p:animEffect>
                                  </p:childTnLst>
                                </p:cTn>
                              </p:par>
                            </p:childTnLst>
                          </p:cTn>
                        </p:par>
                      </p:childTnLst>
                    </p:cTn>
                  </p:par>
                  <p:par>
                    <p:cTn id="239" fill="hold">
                      <p:stCondLst>
                        <p:cond delay="indefinite"/>
                      </p:stCondLst>
                      <p:childTnLst>
                        <p:par>
                          <p:cTn id="240" fill="hold">
                            <p:stCondLst>
                              <p:cond delay="0"/>
                            </p:stCondLst>
                            <p:childTnLst>
                              <p:par>
                                <p:cTn id="241" presetID="14" presetClass="exit" presetSubtype="10" fill="hold" grpId="1" nodeType="clickEffect">
                                  <p:stCondLst>
                                    <p:cond delay="0"/>
                                  </p:stCondLst>
                                  <p:childTnLst>
                                    <p:animEffect transition="out" filter="randombar(horizontal)">
                                      <p:cBhvr>
                                        <p:cTn id="242" dur="500"/>
                                        <p:tgtEl>
                                          <p:spTgt spid="37"/>
                                        </p:tgtEl>
                                      </p:cBhvr>
                                    </p:animEffect>
                                    <p:set>
                                      <p:cBhvr>
                                        <p:cTn id="243" dur="1" fill="hold">
                                          <p:stCondLst>
                                            <p:cond delay="499"/>
                                          </p:stCondLst>
                                        </p:cTn>
                                        <p:tgtEl>
                                          <p:spTgt spid="37"/>
                                        </p:tgtEl>
                                        <p:attrNameLst>
                                          <p:attrName>style.visibility</p:attrName>
                                        </p:attrNameLst>
                                      </p:cBhvr>
                                      <p:to>
                                        <p:strVal val="hidden"/>
                                      </p:to>
                                    </p:set>
                                  </p:childTnLst>
                                </p:cTn>
                              </p:par>
                              <p:par>
                                <p:cTn id="244" presetID="14" presetClass="exit" presetSubtype="10" fill="hold" nodeType="withEffect">
                                  <p:stCondLst>
                                    <p:cond delay="0"/>
                                  </p:stCondLst>
                                  <p:childTnLst>
                                    <p:animEffect transition="out" filter="randombar(horizontal)">
                                      <p:cBhvr>
                                        <p:cTn id="245" dur="500"/>
                                        <p:tgtEl>
                                          <p:spTgt spid="23">
                                            <p:txEl>
                                              <p:pRg st="2" end="2"/>
                                            </p:txEl>
                                          </p:spTgt>
                                        </p:tgtEl>
                                      </p:cBhvr>
                                    </p:animEffect>
                                    <p:set>
                                      <p:cBhvr>
                                        <p:cTn id="246" dur="1" fill="hold">
                                          <p:stCondLst>
                                            <p:cond delay="499"/>
                                          </p:stCondLst>
                                        </p:cTn>
                                        <p:tgtEl>
                                          <p:spTgt spid="23">
                                            <p:txEl>
                                              <p:pRg st="2" end="2"/>
                                            </p:txEl>
                                          </p:spTgt>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26" presetClass="entr" presetSubtype="0" fill="hold" grpId="0" nodeType="clickEffect">
                                  <p:stCondLst>
                                    <p:cond delay="0"/>
                                  </p:stCondLst>
                                  <p:childTnLst>
                                    <p:set>
                                      <p:cBhvr>
                                        <p:cTn id="250" dur="1" fill="hold">
                                          <p:stCondLst>
                                            <p:cond delay="0"/>
                                          </p:stCondLst>
                                        </p:cTn>
                                        <p:tgtEl>
                                          <p:spTgt spid="38"/>
                                        </p:tgtEl>
                                        <p:attrNameLst>
                                          <p:attrName>style.visibility</p:attrName>
                                        </p:attrNameLst>
                                      </p:cBhvr>
                                      <p:to>
                                        <p:strVal val="visible"/>
                                      </p:to>
                                    </p:set>
                                    <p:animEffect transition="in" filter="wipe(down)">
                                      <p:cBhvr>
                                        <p:cTn id="251" dur="580">
                                          <p:stCondLst>
                                            <p:cond delay="0"/>
                                          </p:stCondLst>
                                        </p:cTn>
                                        <p:tgtEl>
                                          <p:spTgt spid="38"/>
                                        </p:tgtEl>
                                      </p:cBhvr>
                                    </p:animEffect>
                                    <p:anim calcmode="lin" valueType="num">
                                      <p:cBhvr>
                                        <p:cTn id="252"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253"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254"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255"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256"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257" dur="26">
                                          <p:stCondLst>
                                            <p:cond delay="650"/>
                                          </p:stCondLst>
                                        </p:cTn>
                                        <p:tgtEl>
                                          <p:spTgt spid="38"/>
                                        </p:tgtEl>
                                      </p:cBhvr>
                                      <p:to x="100000" y="60000"/>
                                    </p:animScale>
                                    <p:animScale>
                                      <p:cBhvr>
                                        <p:cTn id="258" dur="166" decel="50000">
                                          <p:stCondLst>
                                            <p:cond delay="676"/>
                                          </p:stCondLst>
                                        </p:cTn>
                                        <p:tgtEl>
                                          <p:spTgt spid="38"/>
                                        </p:tgtEl>
                                      </p:cBhvr>
                                      <p:to x="100000" y="100000"/>
                                    </p:animScale>
                                    <p:animScale>
                                      <p:cBhvr>
                                        <p:cTn id="259" dur="26">
                                          <p:stCondLst>
                                            <p:cond delay="1312"/>
                                          </p:stCondLst>
                                        </p:cTn>
                                        <p:tgtEl>
                                          <p:spTgt spid="38"/>
                                        </p:tgtEl>
                                      </p:cBhvr>
                                      <p:to x="100000" y="80000"/>
                                    </p:animScale>
                                    <p:animScale>
                                      <p:cBhvr>
                                        <p:cTn id="260" dur="166" decel="50000">
                                          <p:stCondLst>
                                            <p:cond delay="1338"/>
                                          </p:stCondLst>
                                        </p:cTn>
                                        <p:tgtEl>
                                          <p:spTgt spid="38"/>
                                        </p:tgtEl>
                                      </p:cBhvr>
                                      <p:to x="100000" y="100000"/>
                                    </p:animScale>
                                    <p:animScale>
                                      <p:cBhvr>
                                        <p:cTn id="261" dur="26">
                                          <p:stCondLst>
                                            <p:cond delay="1642"/>
                                          </p:stCondLst>
                                        </p:cTn>
                                        <p:tgtEl>
                                          <p:spTgt spid="38"/>
                                        </p:tgtEl>
                                      </p:cBhvr>
                                      <p:to x="100000" y="90000"/>
                                    </p:animScale>
                                    <p:animScale>
                                      <p:cBhvr>
                                        <p:cTn id="262" dur="166" decel="50000">
                                          <p:stCondLst>
                                            <p:cond delay="1668"/>
                                          </p:stCondLst>
                                        </p:cTn>
                                        <p:tgtEl>
                                          <p:spTgt spid="38"/>
                                        </p:tgtEl>
                                      </p:cBhvr>
                                      <p:to x="100000" y="100000"/>
                                    </p:animScale>
                                    <p:animScale>
                                      <p:cBhvr>
                                        <p:cTn id="263" dur="26">
                                          <p:stCondLst>
                                            <p:cond delay="1808"/>
                                          </p:stCondLst>
                                        </p:cTn>
                                        <p:tgtEl>
                                          <p:spTgt spid="38"/>
                                        </p:tgtEl>
                                      </p:cBhvr>
                                      <p:to x="100000" y="95000"/>
                                    </p:animScale>
                                    <p:animScale>
                                      <p:cBhvr>
                                        <p:cTn id="264" dur="166" decel="50000">
                                          <p:stCondLst>
                                            <p:cond delay="1834"/>
                                          </p:stCondLst>
                                        </p:cTn>
                                        <p:tgtEl>
                                          <p:spTgt spid="38"/>
                                        </p:tgtEl>
                                      </p:cBhvr>
                                      <p:to x="100000" y="100000"/>
                                    </p:animScale>
                                  </p:childTnLst>
                                </p:cTn>
                              </p:par>
                            </p:childTnLst>
                          </p:cTn>
                        </p:par>
                      </p:childTnLst>
                    </p:cTn>
                  </p:par>
                  <p:par>
                    <p:cTn id="265" fill="hold">
                      <p:stCondLst>
                        <p:cond delay="indefinite"/>
                      </p:stCondLst>
                      <p:childTnLst>
                        <p:par>
                          <p:cTn id="266" fill="hold">
                            <p:stCondLst>
                              <p:cond delay="0"/>
                            </p:stCondLst>
                            <p:childTnLst>
                              <p:par>
                                <p:cTn id="267" presetID="16" presetClass="entr" presetSubtype="21" fill="hold" nodeType="clickEffect">
                                  <p:stCondLst>
                                    <p:cond delay="0"/>
                                  </p:stCondLst>
                                  <p:childTnLst>
                                    <p:set>
                                      <p:cBhvr>
                                        <p:cTn id="268" dur="1" fill="hold">
                                          <p:stCondLst>
                                            <p:cond delay="0"/>
                                          </p:stCondLst>
                                        </p:cTn>
                                        <p:tgtEl>
                                          <p:spTgt spid="23">
                                            <p:txEl>
                                              <p:pRg st="3" end="3"/>
                                            </p:txEl>
                                          </p:spTgt>
                                        </p:tgtEl>
                                        <p:attrNameLst>
                                          <p:attrName>style.visibility</p:attrName>
                                        </p:attrNameLst>
                                      </p:cBhvr>
                                      <p:to>
                                        <p:strVal val="visible"/>
                                      </p:to>
                                    </p:set>
                                    <p:animEffect transition="in" filter="barn(inVertical)">
                                      <p:cBhvr>
                                        <p:cTn id="269" dur="500"/>
                                        <p:tgtEl>
                                          <p:spTgt spid="23">
                                            <p:txEl>
                                              <p:pRg st="3" end="3"/>
                                            </p:txEl>
                                          </p:spTgt>
                                        </p:tgtEl>
                                      </p:cBhvr>
                                    </p:animEffect>
                                  </p:childTnLst>
                                </p:cTn>
                              </p:par>
                            </p:childTnLst>
                          </p:cTn>
                        </p:par>
                      </p:childTnLst>
                    </p:cTn>
                  </p:par>
                  <p:par>
                    <p:cTn id="270" fill="hold">
                      <p:stCondLst>
                        <p:cond delay="indefinite"/>
                      </p:stCondLst>
                      <p:childTnLst>
                        <p:par>
                          <p:cTn id="271" fill="hold">
                            <p:stCondLst>
                              <p:cond delay="0"/>
                            </p:stCondLst>
                            <p:childTnLst>
                              <p:par>
                                <p:cTn id="272" presetID="14" presetClass="entr" presetSubtype="10" fill="hold" grpId="0" nodeType="clickEffect">
                                  <p:stCondLst>
                                    <p:cond delay="0"/>
                                  </p:stCondLst>
                                  <p:childTnLst>
                                    <p:set>
                                      <p:cBhvr>
                                        <p:cTn id="273" dur="1" fill="hold">
                                          <p:stCondLst>
                                            <p:cond delay="0"/>
                                          </p:stCondLst>
                                        </p:cTn>
                                        <p:tgtEl>
                                          <p:spTgt spid="31"/>
                                        </p:tgtEl>
                                        <p:attrNameLst>
                                          <p:attrName>style.visibility</p:attrName>
                                        </p:attrNameLst>
                                      </p:cBhvr>
                                      <p:to>
                                        <p:strVal val="visible"/>
                                      </p:to>
                                    </p:set>
                                    <p:animEffect transition="in" filter="randombar(horizontal)">
                                      <p:cBhvr>
                                        <p:cTn id="274" dur="500"/>
                                        <p:tgtEl>
                                          <p:spTgt spid="31"/>
                                        </p:tgtEl>
                                      </p:cBhvr>
                                    </p:animEffect>
                                  </p:childTnLst>
                                </p:cTn>
                              </p:par>
                            </p:childTnLst>
                          </p:cTn>
                        </p:par>
                      </p:childTnLst>
                    </p:cTn>
                  </p:par>
                  <p:par>
                    <p:cTn id="275" fill="hold">
                      <p:stCondLst>
                        <p:cond delay="indefinite"/>
                      </p:stCondLst>
                      <p:childTnLst>
                        <p:par>
                          <p:cTn id="276" fill="hold">
                            <p:stCondLst>
                              <p:cond delay="0"/>
                            </p:stCondLst>
                            <p:childTnLst>
                              <p:par>
                                <p:cTn id="277" presetID="14" presetClass="entr" presetSubtype="10" fill="hold" grpId="0" nodeType="clickEffect">
                                  <p:stCondLst>
                                    <p:cond delay="0"/>
                                  </p:stCondLst>
                                  <p:childTnLst>
                                    <p:set>
                                      <p:cBhvr>
                                        <p:cTn id="278" dur="1" fill="hold">
                                          <p:stCondLst>
                                            <p:cond delay="0"/>
                                          </p:stCondLst>
                                        </p:cTn>
                                        <p:tgtEl>
                                          <p:spTgt spid="32"/>
                                        </p:tgtEl>
                                        <p:attrNameLst>
                                          <p:attrName>style.visibility</p:attrName>
                                        </p:attrNameLst>
                                      </p:cBhvr>
                                      <p:to>
                                        <p:strVal val="visible"/>
                                      </p:to>
                                    </p:set>
                                    <p:animEffect transition="in" filter="randombar(horizontal)">
                                      <p:cBhvr>
                                        <p:cTn id="279" dur="500"/>
                                        <p:tgtEl>
                                          <p:spTgt spid="32"/>
                                        </p:tgtEl>
                                      </p:cBhvr>
                                    </p:animEffect>
                                  </p:childTnLst>
                                </p:cTn>
                              </p:par>
                            </p:childTnLst>
                          </p:cTn>
                        </p:par>
                      </p:childTnLst>
                    </p:cTn>
                  </p:par>
                  <p:par>
                    <p:cTn id="280" fill="hold">
                      <p:stCondLst>
                        <p:cond delay="indefinite"/>
                      </p:stCondLst>
                      <p:childTnLst>
                        <p:par>
                          <p:cTn id="281" fill="hold">
                            <p:stCondLst>
                              <p:cond delay="0"/>
                            </p:stCondLst>
                            <p:childTnLst>
                              <p:par>
                                <p:cTn id="282" presetID="14" presetClass="exit" presetSubtype="10" fill="hold" grpId="1" nodeType="clickEffect">
                                  <p:stCondLst>
                                    <p:cond delay="0"/>
                                  </p:stCondLst>
                                  <p:childTnLst>
                                    <p:animEffect transition="out" filter="randombar(horizontal)">
                                      <p:cBhvr>
                                        <p:cTn id="283" dur="500"/>
                                        <p:tgtEl>
                                          <p:spTgt spid="38"/>
                                        </p:tgtEl>
                                      </p:cBhvr>
                                    </p:animEffect>
                                    <p:set>
                                      <p:cBhvr>
                                        <p:cTn id="284" dur="1" fill="hold">
                                          <p:stCondLst>
                                            <p:cond delay="499"/>
                                          </p:stCondLst>
                                        </p:cTn>
                                        <p:tgtEl>
                                          <p:spTgt spid="38"/>
                                        </p:tgtEl>
                                        <p:attrNameLst>
                                          <p:attrName>style.visibility</p:attrName>
                                        </p:attrNameLst>
                                      </p:cBhvr>
                                      <p:to>
                                        <p:strVal val="hidden"/>
                                      </p:to>
                                    </p:set>
                                  </p:childTnLst>
                                </p:cTn>
                              </p:par>
                              <p:par>
                                <p:cTn id="285" presetID="14" presetClass="exit" presetSubtype="10" fill="hold" nodeType="withEffect">
                                  <p:stCondLst>
                                    <p:cond delay="0"/>
                                  </p:stCondLst>
                                  <p:childTnLst>
                                    <p:animEffect transition="out" filter="randombar(horizontal)">
                                      <p:cBhvr>
                                        <p:cTn id="286" dur="500"/>
                                        <p:tgtEl>
                                          <p:spTgt spid="23">
                                            <p:txEl>
                                              <p:pRg st="3" end="3"/>
                                            </p:txEl>
                                          </p:spTgt>
                                        </p:tgtEl>
                                      </p:cBhvr>
                                    </p:animEffect>
                                    <p:set>
                                      <p:cBhvr>
                                        <p:cTn id="287" dur="1" fill="hold">
                                          <p:stCondLst>
                                            <p:cond delay="499"/>
                                          </p:stCondLst>
                                        </p:cTn>
                                        <p:tgtEl>
                                          <p:spTgt spid="2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6" grpId="0"/>
      <p:bldP spid="17" grpId="0"/>
      <p:bldP spid="19" grpId="0"/>
      <p:bldP spid="19" grpId="1"/>
      <p:bldP spid="24" grpId="0"/>
      <p:bldP spid="25" grpId="0"/>
      <p:bldP spid="26" grpId="0"/>
      <p:bldP spid="27" grpId="0"/>
      <p:bldP spid="29" grpId="0" uiExpand="1"/>
      <p:bldP spid="30" grpId="0" uiExpand="1"/>
      <p:bldP spid="31" grpId="0" uiExpand="1"/>
      <p:bldP spid="32" grpId="0" uiExpand="1"/>
      <p:bldP spid="33" grpId="0"/>
      <p:bldP spid="34" grpId="0" animBg="1"/>
      <p:bldP spid="35" grpId="0"/>
      <p:bldP spid="35" grpId="1"/>
      <p:bldP spid="36" grpId="0"/>
      <p:bldP spid="36" grpId="1"/>
      <p:bldP spid="37" grpId="0" uiExpand="1"/>
      <p:bldP spid="37" grpId="1" uiExpand="1"/>
      <p:bldP spid="38" grpId="0" uiExpand="1"/>
      <p:bldP spid="38" grpId="1" uiExpan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a:t>How to solve Matrix Chain Multiplication (MCM) Problem using Dynamic Programming (DP) - Example</a:t>
            </a:r>
          </a:p>
        </p:txBody>
      </p:sp>
      <p:sp>
        <p:nvSpPr>
          <p:cNvPr id="7" name="Content Placeholder 6"/>
          <p:cNvSpPr>
            <a:spLocks noGrp="1"/>
          </p:cNvSpPr>
          <p:nvPr>
            <p:ph idx="1"/>
          </p:nvPr>
        </p:nvSpPr>
        <p:spPr>
          <a:xfrm>
            <a:off x="228600" y="1371600"/>
            <a:ext cx="8686800" cy="4876800"/>
          </a:xfrm>
        </p:spPr>
        <p:txBody>
          <a:bodyPr anchor="t">
            <a:normAutofit/>
          </a:bodyPr>
          <a:lstStyle/>
          <a:p>
            <a:pPr marL="0" indent="0" algn="just">
              <a:buNone/>
            </a:pPr>
            <a:r>
              <a:rPr lang="en-US" sz="1600" b="1" i="1" u="sng" dirty="0"/>
              <a:t>Solution:</a:t>
            </a:r>
          </a:p>
          <a:p>
            <a:pPr marL="0" indent="0" algn="just">
              <a:buNone/>
            </a:pPr>
            <a:endParaRPr lang="en-US" sz="1600" b="1" i="1" u="sng" dirty="0"/>
          </a:p>
          <a:p>
            <a:pPr marL="0" indent="0" algn="just">
              <a:buNone/>
            </a:pPr>
            <a:r>
              <a:rPr lang="en-US" sz="1600" b="1" i="1" dirty="0"/>
              <a:t>   </a:t>
            </a:r>
            <a:endParaRPr lang="en-US" sz="900" b="1" i="1" dirty="0"/>
          </a:p>
        </p:txBody>
      </p:sp>
      <p:graphicFrame>
        <p:nvGraphicFramePr>
          <p:cNvPr id="2" name="Table 1"/>
          <p:cNvGraphicFramePr>
            <a:graphicFrameLocks noGrp="1"/>
          </p:cNvGraphicFramePr>
          <p:nvPr>
            <p:extLst>
              <p:ext uri="{D42A27DB-BD31-4B8C-83A1-F6EECF244321}">
                <p14:modId xmlns:p14="http://schemas.microsoft.com/office/powerpoint/2010/main" val="3038702002"/>
              </p:ext>
            </p:extLst>
          </p:nvPr>
        </p:nvGraphicFramePr>
        <p:xfrm>
          <a:off x="228600" y="1828800"/>
          <a:ext cx="2971800" cy="6096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tblGrid>
              <a:tr h="251450">
                <a:tc>
                  <a:txBody>
                    <a:bodyPr/>
                    <a:lstStyle/>
                    <a:p>
                      <a:pPr algn="ctr"/>
                      <a:r>
                        <a:rPr lang="en-US" sz="1400" b="1" i="1" dirty="0">
                          <a:solidFill>
                            <a:schemeClr val="tx1"/>
                          </a:solidFill>
                        </a:rPr>
                        <a:t>p</a:t>
                      </a:r>
                      <a:r>
                        <a:rPr lang="en-US" sz="900" b="1" i="1" dirty="0">
                          <a:solidFill>
                            <a:schemeClr val="tx1"/>
                          </a:solidFill>
                        </a:rPr>
                        <a:t>0</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1</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2</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3</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4</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5</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51450">
                <a:tc>
                  <a:txBody>
                    <a:bodyPr/>
                    <a:lstStyle/>
                    <a:p>
                      <a:pPr algn="ctr"/>
                      <a:r>
                        <a:rPr lang="en-US" sz="1400" b="1" i="1"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05314418"/>
              </p:ext>
            </p:extLst>
          </p:nvPr>
        </p:nvGraphicFramePr>
        <p:xfrm>
          <a:off x="228600" y="2590800"/>
          <a:ext cx="4572000" cy="22250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tblGrid>
              <a:tr h="370840">
                <a:tc>
                  <a:txBody>
                    <a:bodyPr/>
                    <a:lstStyle/>
                    <a:p>
                      <a:pPr algn="ctr"/>
                      <a:r>
                        <a:rPr lang="en-US" b="1" i="1" u="sng" dirty="0">
                          <a:solidFill>
                            <a:schemeClr val="tx1"/>
                          </a:solidFill>
                        </a:rPr>
                        <a:t>m</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a:solidFill>
                            <a:schemeClr val="tx1"/>
                          </a:solidFill>
                        </a:rPr>
                        <a:t>1</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5</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en-US" b="1" i="1" dirty="0"/>
                        <a:t>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50234949"/>
              </p:ext>
            </p:extLst>
          </p:nvPr>
        </p:nvGraphicFramePr>
        <p:xfrm>
          <a:off x="4953000" y="2870200"/>
          <a:ext cx="3810000" cy="18542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70840">
                <a:tc>
                  <a:txBody>
                    <a:bodyPr/>
                    <a:lstStyle/>
                    <a:p>
                      <a:pPr algn="ctr"/>
                      <a:r>
                        <a:rPr lang="en-US" b="1" i="1" u="sng" dirty="0">
                          <a:solidFill>
                            <a:schemeClr val="tx1"/>
                          </a:solidFill>
                        </a:rPr>
                        <a:t>s</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a:solidFill>
                            <a:schemeClr val="tx1"/>
                          </a:solidFill>
                        </a:rPr>
                        <a:t>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5</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en-US" b="1" i="1" dirty="0"/>
                        <a:t>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539770"/>
            <a:ext cx="5943600" cy="784830"/>
          </a:xfrm>
          <a:prstGeom prst="rect">
            <a:avLst/>
          </a:prstGeom>
        </p:spPr>
      </p:pic>
      <p:sp>
        <p:nvSpPr>
          <p:cNvPr id="10" name="TextBox 9"/>
          <p:cNvSpPr txBox="1"/>
          <p:nvPr/>
        </p:nvSpPr>
        <p:spPr>
          <a:xfrm>
            <a:off x="1219200" y="2910840"/>
            <a:ext cx="346570" cy="369332"/>
          </a:xfrm>
          <a:prstGeom prst="rect">
            <a:avLst/>
          </a:prstGeom>
          <a:noFill/>
        </p:spPr>
        <p:txBody>
          <a:bodyPr wrap="none" rtlCol="0">
            <a:spAutoFit/>
          </a:bodyPr>
          <a:lstStyle/>
          <a:p>
            <a:r>
              <a:rPr lang="en-US" b="1" i="1" dirty="0"/>
              <a:t>0</a:t>
            </a:r>
          </a:p>
        </p:txBody>
      </p:sp>
      <p:sp>
        <p:nvSpPr>
          <p:cNvPr id="14" name="TextBox 13"/>
          <p:cNvSpPr txBox="1"/>
          <p:nvPr/>
        </p:nvSpPr>
        <p:spPr>
          <a:xfrm>
            <a:off x="1981200" y="3291840"/>
            <a:ext cx="346570" cy="369332"/>
          </a:xfrm>
          <a:prstGeom prst="rect">
            <a:avLst/>
          </a:prstGeom>
          <a:noFill/>
        </p:spPr>
        <p:txBody>
          <a:bodyPr wrap="none" rtlCol="0">
            <a:spAutoFit/>
          </a:bodyPr>
          <a:lstStyle/>
          <a:p>
            <a:r>
              <a:rPr lang="en-US" b="1" i="1" dirty="0"/>
              <a:t>0</a:t>
            </a:r>
          </a:p>
        </p:txBody>
      </p:sp>
      <p:sp>
        <p:nvSpPr>
          <p:cNvPr id="15" name="TextBox 14"/>
          <p:cNvSpPr txBox="1"/>
          <p:nvPr/>
        </p:nvSpPr>
        <p:spPr>
          <a:xfrm>
            <a:off x="2743200" y="3669268"/>
            <a:ext cx="346570" cy="369332"/>
          </a:xfrm>
          <a:prstGeom prst="rect">
            <a:avLst/>
          </a:prstGeom>
          <a:noFill/>
        </p:spPr>
        <p:txBody>
          <a:bodyPr wrap="none" rtlCol="0">
            <a:spAutoFit/>
          </a:bodyPr>
          <a:lstStyle/>
          <a:p>
            <a:r>
              <a:rPr lang="en-US" b="1" i="1" dirty="0"/>
              <a:t>0</a:t>
            </a:r>
          </a:p>
        </p:txBody>
      </p:sp>
      <p:sp>
        <p:nvSpPr>
          <p:cNvPr id="16" name="TextBox 15"/>
          <p:cNvSpPr txBox="1"/>
          <p:nvPr/>
        </p:nvSpPr>
        <p:spPr>
          <a:xfrm>
            <a:off x="3484270" y="4053840"/>
            <a:ext cx="346570" cy="369332"/>
          </a:xfrm>
          <a:prstGeom prst="rect">
            <a:avLst/>
          </a:prstGeom>
          <a:noFill/>
        </p:spPr>
        <p:txBody>
          <a:bodyPr wrap="none" rtlCol="0">
            <a:spAutoFit/>
          </a:bodyPr>
          <a:lstStyle/>
          <a:p>
            <a:r>
              <a:rPr lang="en-US" b="1" i="1" dirty="0"/>
              <a:t>0</a:t>
            </a:r>
          </a:p>
        </p:txBody>
      </p:sp>
      <p:sp>
        <p:nvSpPr>
          <p:cNvPr id="17" name="TextBox 16"/>
          <p:cNvSpPr txBox="1"/>
          <p:nvPr/>
        </p:nvSpPr>
        <p:spPr>
          <a:xfrm>
            <a:off x="4267200" y="4419600"/>
            <a:ext cx="346570" cy="369332"/>
          </a:xfrm>
          <a:prstGeom prst="rect">
            <a:avLst/>
          </a:prstGeom>
          <a:noFill/>
        </p:spPr>
        <p:txBody>
          <a:bodyPr wrap="none" rtlCol="0">
            <a:spAutoFit/>
          </a:bodyPr>
          <a:lstStyle/>
          <a:p>
            <a:r>
              <a:rPr lang="en-US" b="1" i="1" dirty="0"/>
              <a:t>0</a:t>
            </a:r>
          </a:p>
        </p:txBody>
      </p:sp>
      <p:cxnSp>
        <p:nvCxnSpPr>
          <p:cNvPr id="20" name="Straight Connector 19"/>
          <p:cNvCxnSpPr/>
          <p:nvPr/>
        </p:nvCxnSpPr>
        <p:spPr>
          <a:xfrm>
            <a:off x="2819400" y="3107174"/>
            <a:ext cx="1752600" cy="8552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833747" y="2922508"/>
            <a:ext cx="604653" cy="369332"/>
          </a:xfrm>
          <a:prstGeom prst="rect">
            <a:avLst/>
          </a:prstGeom>
          <a:noFill/>
        </p:spPr>
        <p:txBody>
          <a:bodyPr wrap="none" rtlCol="0">
            <a:spAutoFit/>
          </a:bodyPr>
          <a:lstStyle/>
          <a:p>
            <a:r>
              <a:rPr lang="en-US" b="1" i="1" dirty="0"/>
              <a:t>120</a:t>
            </a:r>
          </a:p>
        </p:txBody>
      </p:sp>
      <p:sp>
        <p:nvSpPr>
          <p:cNvPr id="25" name="TextBox 24"/>
          <p:cNvSpPr txBox="1"/>
          <p:nvPr/>
        </p:nvSpPr>
        <p:spPr>
          <a:xfrm>
            <a:off x="5949920" y="3212068"/>
            <a:ext cx="298480" cy="369332"/>
          </a:xfrm>
          <a:prstGeom prst="rect">
            <a:avLst/>
          </a:prstGeom>
          <a:noFill/>
        </p:spPr>
        <p:txBody>
          <a:bodyPr wrap="none" rtlCol="0">
            <a:spAutoFit/>
          </a:bodyPr>
          <a:lstStyle/>
          <a:p>
            <a:r>
              <a:rPr lang="en-US" b="1" i="1" dirty="0"/>
              <a:t>1</a:t>
            </a:r>
          </a:p>
        </p:txBody>
      </p:sp>
      <p:sp>
        <p:nvSpPr>
          <p:cNvPr id="26" name="TextBox 25"/>
          <p:cNvSpPr txBox="1"/>
          <p:nvPr/>
        </p:nvSpPr>
        <p:spPr>
          <a:xfrm>
            <a:off x="2595747" y="3303508"/>
            <a:ext cx="639919" cy="369332"/>
          </a:xfrm>
          <a:prstGeom prst="rect">
            <a:avLst/>
          </a:prstGeom>
          <a:noFill/>
        </p:spPr>
        <p:txBody>
          <a:bodyPr wrap="none" rtlCol="0">
            <a:spAutoFit/>
          </a:bodyPr>
          <a:lstStyle/>
          <a:p>
            <a:r>
              <a:rPr lang="en-US" b="1" i="1" dirty="0"/>
              <a:t>360</a:t>
            </a:r>
          </a:p>
        </p:txBody>
      </p:sp>
      <p:sp>
        <p:nvSpPr>
          <p:cNvPr id="27" name="TextBox 26"/>
          <p:cNvSpPr txBox="1"/>
          <p:nvPr/>
        </p:nvSpPr>
        <p:spPr>
          <a:xfrm>
            <a:off x="6711920" y="3593068"/>
            <a:ext cx="328936" cy="369332"/>
          </a:xfrm>
          <a:prstGeom prst="rect">
            <a:avLst/>
          </a:prstGeom>
          <a:noFill/>
        </p:spPr>
        <p:txBody>
          <a:bodyPr wrap="none" rtlCol="0">
            <a:spAutoFit/>
          </a:bodyPr>
          <a:lstStyle/>
          <a:p>
            <a:r>
              <a:rPr lang="en-US" b="1" i="1" dirty="0"/>
              <a:t>2</a:t>
            </a:r>
          </a:p>
        </p:txBody>
      </p:sp>
      <p:sp>
        <p:nvSpPr>
          <p:cNvPr id="29" name="TextBox 28"/>
          <p:cNvSpPr txBox="1"/>
          <p:nvPr/>
        </p:nvSpPr>
        <p:spPr>
          <a:xfrm>
            <a:off x="3322481" y="3684508"/>
            <a:ext cx="622286" cy="369332"/>
          </a:xfrm>
          <a:prstGeom prst="rect">
            <a:avLst/>
          </a:prstGeom>
          <a:noFill/>
        </p:spPr>
        <p:txBody>
          <a:bodyPr wrap="none" rtlCol="0">
            <a:spAutoFit/>
          </a:bodyPr>
          <a:lstStyle/>
          <a:p>
            <a:r>
              <a:rPr lang="en-US" b="1" i="1" dirty="0"/>
              <a:t>720</a:t>
            </a:r>
          </a:p>
        </p:txBody>
      </p:sp>
      <p:sp>
        <p:nvSpPr>
          <p:cNvPr id="30" name="TextBox 29"/>
          <p:cNvSpPr txBox="1"/>
          <p:nvPr/>
        </p:nvSpPr>
        <p:spPr>
          <a:xfrm>
            <a:off x="7443464" y="3974068"/>
            <a:ext cx="328936" cy="369332"/>
          </a:xfrm>
          <a:prstGeom prst="rect">
            <a:avLst/>
          </a:prstGeom>
          <a:noFill/>
        </p:spPr>
        <p:txBody>
          <a:bodyPr wrap="none" rtlCol="0">
            <a:spAutoFit/>
          </a:bodyPr>
          <a:lstStyle/>
          <a:p>
            <a:r>
              <a:rPr lang="en-US" b="1" i="1" dirty="0"/>
              <a:t>3</a:t>
            </a:r>
          </a:p>
        </p:txBody>
      </p:sp>
      <p:sp>
        <p:nvSpPr>
          <p:cNvPr id="31" name="TextBox 30"/>
          <p:cNvSpPr txBox="1"/>
          <p:nvPr/>
        </p:nvSpPr>
        <p:spPr>
          <a:xfrm>
            <a:off x="4038600" y="4053840"/>
            <a:ext cx="764953" cy="369332"/>
          </a:xfrm>
          <a:prstGeom prst="rect">
            <a:avLst/>
          </a:prstGeom>
          <a:noFill/>
        </p:spPr>
        <p:txBody>
          <a:bodyPr wrap="none" rtlCol="0">
            <a:spAutoFit/>
          </a:bodyPr>
          <a:lstStyle/>
          <a:p>
            <a:r>
              <a:rPr lang="en-US" b="1" i="1" dirty="0"/>
              <a:t>1680</a:t>
            </a:r>
          </a:p>
        </p:txBody>
      </p:sp>
      <p:sp>
        <p:nvSpPr>
          <p:cNvPr id="32" name="TextBox 31"/>
          <p:cNvSpPr txBox="1"/>
          <p:nvPr/>
        </p:nvSpPr>
        <p:spPr>
          <a:xfrm>
            <a:off x="8205464" y="4343400"/>
            <a:ext cx="335348" cy="369332"/>
          </a:xfrm>
          <a:prstGeom prst="rect">
            <a:avLst/>
          </a:prstGeom>
          <a:noFill/>
        </p:spPr>
        <p:txBody>
          <a:bodyPr wrap="none" rtlCol="0">
            <a:spAutoFit/>
          </a:bodyPr>
          <a:lstStyle/>
          <a:p>
            <a:r>
              <a:rPr lang="en-US" b="1" i="1" dirty="0"/>
              <a:t>4</a:t>
            </a:r>
          </a:p>
        </p:txBody>
      </p:sp>
      <p:sp>
        <p:nvSpPr>
          <p:cNvPr id="33" name="TextBox 32"/>
          <p:cNvSpPr txBox="1"/>
          <p:nvPr/>
        </p:nvSpPr>
        <p:spPr>
          <a:xfrm>
            <a:off x="228600" y="5181600"/>
            <a:ext cx="5905500" cy="323165"/>
          </a:xfrm>
          <a:prstGeom prst="rect">
            <a:avLst/>
          </a:prstGeom>
          <a:noFill/>
        </p:spPr>
        <p:txBody>
          <a:bodyPr wrap="square" rtlCol="0">
            <a:spAutoFit/>
          </a:bodyPr>
          <a:lstStyle/>
          <a:p>
            <a:pPr algn="ctr"/>
            <a:r>
              <a:rPr lang="en-US" sz="1500" b="1" i="1" dirty="0"/>
              <a:t>m[1, 3] and s[1, 3], m[2, 4] and s[2, 4], m[3, 5] and s[3, 5]</a:t>
            </a:r>
          </a:p>
        </p:txBody>
      </p:sp>
      <p:cxnSp>
        <p:nvCxnSpPr>
          <p:cNvPr id="34" name="Straight Connector 33"/>
          <p:cNvCxnSpPr/>
          <p:nvPr/>
        </p:nvCxnSpPr>
        <p:spPr>
          <a:xfrm>
            <a:off x="6705600" y="3352800"/>
            <a:ext cx="1752600" cy="8552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00400" y="1295400"/>
            <a:ext cx="5715000" cy="1600438"/>
          </a:xfrm>
          <a:prstGeom prst="rect">
            <a:avLst/>
          </a:prstGeom>
          <a:noFill/>
        </p:spPr>
        <p:txBody>
          <a:bodyPr wrap="square" rtlCol="0">
            <a:spAutoFit/>
          </a:bodyPr>
          <a:lstStyle/>
          <a:p>
            <a:pPr algn="ctr"/>
            <a:r>
              <a:rPr lang="en-US" sz="1400" b="1" dirty="0"/>
              <a:t>m[1, 3] </a:t>
            </a:r>
            <a:r>
              <a:rPr lang="en-US" sz="1400" b="1" dirty="0">
                <a:solidFill>
                  <a:prstClr val="black"/>
                </a:solidFill>
                <a:sym typeface="Wingdings" pitchFamily="2" charset="2"/>
              </a:rPr>
              <a:t> </a:t>
            </a:r>
            <a:r>
              <a:rPr lang="en-US" sz="1500" b="1" i="1" dirty="0">
                <a:solidFill>
                  <a:prstClr val="black"/>
                </a:solidFill>
              </a:rPr>
              <a:t>A</a:t>
            </a:r>
            <a:r>
              <a:rPr lang="en-US" sz="1100" b="1" i="1" dirty="0">
                <a:solidFill>
                  <a:prstClr val="black"/>
                </a:solidFill>
              </a:rPr>
              <a:t>1 </a:t>
            </a:r>
            <a:r>
              <a:rPr lang="en-US" sz="1500" b="1" i="1" dirty="0">
                <a:solidFill>
                  <a:prstClr val="black"/>
                </a:solidFill>
              </a:rPr>
              <a:t>A</a:t>
            </a:r>
            <a:r>
              <a:rPr lang="en-US" sz="1100" b="1" i="1" dirty="0">
                <a:solidFill>
                  <a:prstClr val="black"/>
                </a:solidFill>
              </a:rPr>
              <a:t>2 </a:t>
            </a:r>
            <a:r>
              <a:rPr lang="en-US" sz="1500" b="1" i="1" dirty="0">
                <a:solidFill>
                  <a:prstClr val="black"/>
                </a:solidFill>
              </a:rPr>
              <a:t>A</a:t>
            </a:r>
            <a:r>
              <a:rPr lang="en-US" sz="1100" b="1" i="1" dirty="0">
                <a:solidFill>
                  <a:prstClr val="black"/>
                </a:solidFill>
              </a:rPr>
              <a:t>3</a:t>
            </a:r>
            <a:endParaRPr lang="en-US" sz="1400" b="1" dirty="0"/>
          </a:p>
          <a:p>
            <a:pPr algn="ctr"/>
            <a:r>
              <a:rPr lang="en-US" sz="1400" b="1" dirty="0" err="1"/>
              <a:t>i</a:t>
            </a:r>
            <a:r>
              <a:rPr lang="en-US" sz="1400" b="1" dirty="0"/>
              <a:t> = 1, j =3. So, k = 1, 2</a:t>
            </a:r>
          </a:p>
          <a:p>
            <a:r>
              <a:rPr lang="en-US" sz="1400" b="1" dirty="0"/>
              <a:t>For k = 1, </a:t>
            </a:r>
          </a:p>
          <a:p>
            <a:pPr algn="ctr"/>
            <a:r>
              <a:rPr lang="en-US" sz="1400" b="1" dirty="0"/>
              <a:t>m[1, 3] = m[1, 1] + m[2, 3] + </a:t>
            </a:r>
            <a:r>
              <a:rPr lang="en-US" sz="1400" b="1" dirty="0">
                <a:solidFill>
                  <a:prstClr val="black"/>
                </a:solidFill>
              </a:rPr>
              <a:t>p</a:t>
            </a:r>
            <a:r>
              <a:rPr lang="en-US" sz="900" b="1" dirty="0">
                <a:solidFill>
                  <a:prstClr val="black"/>
                </a:solidFill>
              </a:rPr>
              <a:t>0.</a:t>
            </a:r>
            <a:r>
              <a:rPr lang="en-US" sz="1400" b="1" dirty="0">
                <a:solidFill>
                  <a:prstClr val="black"/>
                </a:solidFill>
              </a:rPr>
              <a:t>p</a:t>
            </a:r>
            <a:r>
              <a:rPr lang="en-US" sz="900" b="1" dirty="0">
                <a:solidFill>
                  <a:prstClr val="black"/>
                </a:solidFill>
              </a:rPr>
              <a:t>1.</a:t>
            </a:r>
            <a:r>
              <a:rPr lang="en-US" sz="1400" b="1" dirty="0">
                <a:solidFill>
                  <a:prstClr val="black"/>
                </a:solidFill>
              </a:rPr>
              <a:t>p</a:t>
            </a:r>
            <a:r>
              <a:rPr lang="en-US" sz="900" b="1" dirty="0">
                <a:solidFill>
                  <a:prstClr val="black"/>
                </a:solidFill>
              </a:rPr>
              <a:t>3 </a:t>
            </a:r>
            <a:r>
              <a:rPr lang="en-US" sz="1400" b="1" dirty="0">
                <a:solidFill>
                  <a:prstClr val="black"/>
                </a:solidFill>
              </a:rPr>
              <a:t>= 0 + 360 + 4.10.12</a:t>
            </a:r>
            <a:r>
              <a:rPr lang="en-US" sz="1400" b="1" dirty="0"/>
              <a:t> = 840</a:t>
            </a:r>
            <a:endParaRPr lang="en-US" sz="1400" dirty="0"/>
          </a:p>
          <a:p>
            <a:r>
              <a:rPr lang="en-US" sz="1400" b="1" dirty="0"/>
              <a:t>For k = 2, </a:t>
            </a:r>
          </a:p>
          <a:p>
            <a:r>
              <a:rPr lang="en-US" sz="1400" b="1" dirty="0"/>
              <a:t>m[1, 3] = m[1, 2] + m[3, 3] + </a:t>
            </a:r>
            <a:r>
              <a:rPr lang="en-US" sz="1400" b="1" dirty="0">
                <a:solidFill>
                  <a:prstClr val="black"/>
                </a:solidFill>
              </a:rPr>
              <a:t>p</a:t>
            </a:r>
            <a:r>
              <a:rPr lang="en-US" sz="900" b="1" dirty="0">
                <a:solidFill>
                  <a:prstClr val="black"/>
                </a:solidFill>
              </a:rPr>
              <a:t>0.</a:t>
            </a:r>
            <a:r>
              <a:rPr lang="en-US" sz="1400" b="1" dirty="0">
                <a:solidFill>
                  <a:prstClr val="black"/>
                </a:solidFill>
              </a:rPr>
              <a:t>p</a:t>
            </a:r>
            <a:r>
              <a:rPr lang="en-US" sz="900" b="1" dirty="0">
                <a:solidFill>
                  <a:prstClr val="black"/>
                </a:solidFill>
              </a:rPr>
              <a:t>2.</a:t>
            </a:r>
            <a:r>
              <a:rPr lang="en-US" sz="1400" b="1" dirty="0">
                <a:solidFill>
                  <a:prstClr val="black"/>
                </a:solidFill>
              </a:rPr>
              <a:t>p</a:t>
            </a:r>
            <a:r>
              <a:rPr lang="en-US" sz="900" b="1" dirty="0">
                <a:solidFill>
                  <a:prstClr val="black"/>
                </a:solidFill>
              </a:rPr>
              <a:t>3 </a:t>
            </a:r>
            <a:r>
              <a:rPr lang="en-US" sz="1400" b="1" dirty="0">
                <a:solidFill>
                  <a:prstClr val="black"/>
                </a:solidFill>
              </a:rPr>
              <a:t>= 120 + 0 + 4.3.12</a:t>
            </a:r>
            <a:r>
              <a:rPr lang="en-US" sz="1400" b="1" dirty="0"/>
              <a:t> = 264</a:t>
            </a:r>
          </a:p>
          <a:p>
            <a:endParaRPr lang="en-US" sz="1400" b="1" dirty="0"/>
          </a:p>
        </p:txBody>
      </p:sp>
      <p:sp>
        <p:nvSpPr>
          <p:cNvPr id="36" name="TextBox 35"/>
          <p:cNvSpPr txBox="1"/>
          <p:nvPr/>
        </p:nvSpPr>
        <p:spPr>
          <a:xfrm>
            <a:off x="2362200" y="4876800"/>
            <a:ext cx="2362200" cy="323165"/>
          </a:xfrm>
          <a:prstGeom prst="rect">
            <a:avLst/>
          </a:prstGeom>
          <a:noFill/>
        </p:spPr>
        <p:txBody>
          <a:bodyPr wrap="square" rtlCol="0">
            <a:spAutoFit/>
          </a:bodyPr>
          <a:lstStyle/>
          <a:p>
            <a:r>
              <a:rPr lang="en-US" sz="1500" b="1" i="1" dirty="0"/>
              <a:t>For k =1,   A</a:t>
            </a:r>
            <a:r>
              <a:rPr lang="en-US" sz="1100" b="1" i="1" dirty="0"/>
              <a:t>1 </a:t>
            </a:r>
            <a:r>
              <a:rPr lang="en-US" sz="1500" b="1" i="1" dirty="0"/>
              <a:t>| A</a:t>
            </a:r>
            <a:r>
              <a:rPr lang="en-US" sz="1100" b="1" i="1" dirty="0"/>
              <a:t>2 </a:t>
            </a:r>
            <a:r>
              <a:rPr lang="en-US" sz="1500" b="1" i="1" dirty="0">
                <a:solidFill>
                  <a:prstClr val="black"/>
                </a:solidFill>
              </a:rPr>
              <a:t>A</a:t>
            </a:r>
            <a:r>
              <a:rPr lang="en-US" sz="1100" b="1" i="1" dirty="0">
                <a:solidFill>
                  <a:prstClr val="black"/>
                </a:solidFill>
              </a:rPr>
              <a:t>3</a:t>
            </a:r>
            <a:r>
              <a:rPr lang="en-US" sz="1200" b="1" i="1" dirty="0"/>
              <a:t> </a:t>
            </a:r>
            <a:endParaRPr lang="en-US" sz="1500" b="1" i="1" dirty="0"/>
          </a:p>
        </p:txBody>
      </p:sp>
      <p:sp>
        <p:nvSpPr>
          <p:cNvPr id="37" name="TextBox 36"/>
          <p:cNvSpPr txBox="1"/>
          <p:nvPr/>
        </p:nvSpPr>
        <p:spPr>
          <a:xfrm>
            <a:off x="4953000" y="4876800"/>
            <a:ext cx="2362200" cy="323165"/>
          </a:xfrm>
          <a:prstGeom prst="rect">
            <a:avLst/>
          </a:prstGeom>
          <a:noFill/>
        </p:spPr>
        <p:txBody>
          <a:bodyPr wrap="square" rtlCol="0">
            <a:spAutoFit/>
          </a:bodyPr>
          <a:lstStyle/>
          <a:p>
            <a:r>
              <a:rPr lang="en-US" sz="1500" b="1" i="1" dirty="0"/>
              <a:t>For k =2,   A</a:t>
            </a:r>
            <a:r>
              <a:rPr lang="en-US" sz="1100" b="1" i="1" dirty="0"/>
              <a:t>1 </a:t>
            </a:r>
            <a:r>
              <a:rPr lang="en-US" sz="1500" b="1" i="1" dirty="0"/>
              <a:t>A</a:t>
            </a:r>
            <a:r>
              <a:rPr lang="en-US" sz="1100" b="1" i="1" dirty="0"/>
              <a:t>2 </a:t>
            </a:r>
            <a:r>
              <a:rPr lang="en-US" sz="1500" b="1" i="1" dirty="0">
                <a:solidFill>
                  <a:prstClr val="black"/>
                </a:solidFill>
              </a:rPr>
              <a:t>|</a:t>
            </a:r>
            <a:r>
              <a:rPr lang="en-US" sz="1100" b="1" i="1" dirty="0"/>
              <a:t> </a:t>
            </a:r>
            <a:r>
              <a:rPr lang="en-US" sz="1500" b="1" i="1" dirty="0">
                <a:solidFill>
                  <a:prstClr val="black"/>
                </a:solidFill>
              </a:rPr>
              <a:t>A</a:t>
            </a:r>
            <a:r>
              <a:rPr lang="en-US" sz="1100" b="1" i="1" dirty="0">
                <a:solidFill>
                  <a:prstClr val="black"/>
                </a:solidFill>
              </a:rPr>
              <a:t>3</a:t>
            </a:r>
            <a:r>
              <a:rPr lang="en-US" sz="1200" b="1" i="1" dirty="0"/>
              <a:t> </a:t>
            </a:r>
            <a:endParaRPr lang="en-US" sz="1500" b="1" i="1" dirty="0"/>
          </a:p>
        </p:txBody>
      </p:sp>
      <p:sp>
        <p:nvSpPr>
          <p:cNvPr id="38" name="TextBox 37"/>
          <p:cNvSpPr txBox="1"/>
          <p:nvPr/>
        </p:nvSpPr>
        <p:spPr>
          <a:xfrm>
            <a:off x="2595747" y="2907268"/>
            <a:ext cx="628698" cy="369332"/>
          </a:xfrm>
          <a:prstGeom prst="rect">
            <a:avLst/>
          </a:prstGeom>
          <a:noFill/>
        </p:spPr>
        <p:txBody>
          <a:bodyPr wrap="none" rtlCol="0">
            <a:spAutoFit/>
          </a:bodyPr>
          <a:lstStyle/>
          <a:p>
            <a:r>
              <a:rPr lang="en-US" b="1" i="1" dirty="0"/>
              <a:t>264</a:t>
            </a:r>
          </a:p>
        </p:txBody>
      </p:sp>
      <p:sp>
        <p:nvSpPr>
          <p:cNvPr id="39" name="TextBox 38"/>
          <p:cNvSpPr txBox="1"/>
          <p:nvPr/>
        </p:nvSpPr>
        <p:spPr>
          <a:xfrm>
            <a:off x="6711920" y="3212068"/>
            <a:ext cx="328936" cy="369332"/>
          </a:xfrm>
          <a:prstGeom prst="rect">
            <a:avLst/>
          </a:prstGeom>
          <a:noFill/>
        </p:spPr>
        <p:txBody>
          <a:bodyPr wrap="none" rtlCol="0">
            <a:spAutoFit/>
          </a:bodyPr>
          <a:lstStyle/>
          <a:p>
            <a:r>
              <a:rPr lang="en-US" b="1" i="1" dirty="0"/>
              <a:t>2</a:t>
            </a:r>
          </a:p>
        </p:txBody>
      </p:sp>
      <p:sp>
        <p:nvSpPr>
          <p:cNvPr id="40" name="TextBox 39"/>
          <p:cNvSpPr txBox="1"/>
          <p:nvPr/>
        </p:nvSpPr>
        <p:spPr>
          <a:xfrm>
            <a:off x="6324600" y="5181600"/>
            <a:ext cx="2590800" cy="323165"/>
          </a:xfrm>
          <a:prstGeom prst="rect">
            <a:avLst/>
          </a:prstGeom>
          <a:noFill/>
        </p:spPr>
        <p:txBody>
          <a:bodyPr wrap="square" rtlCol="0">
            <a:spAutoFit/>
          </a:bodyPr>
          <a:lstStyle/>
          <a:p>
            <a:pPr algn="ctr"/>
            <a:r>
              <a:rPr lang="en-US" sz="1500" b="1" i="1" dirty="0"/>
              <a:t>m[1, 3] and s[1, 3]</a:t>
            </a:r>
          </a:p>
        </p:txBody>
      </p:sp>
      <p:sp>
        <p:nvSpPr>
          <p:cNvPr id="41" name="TextBox 40"/>
          <p:cNvSpPr txBox="1"/>
          <p:nvPr/>
        </p:nvSpPr>
        <p:spPr>
          <a:xfrm>
            <a:off x="6324600" y="5539770"/>
            <a:ext cx="2590800" cy="784830"/>
          </a:xfrm>
          <a:prstGeom prst="rect">
            <a:avLst/>
          </a:prstGeom>
          <a:solidFill>
            <a:schemeClr val="bg1"/>
          </a:solidFill>
        </p:spPr>
        <p:txBody>
          <a:bodyPr wrap="square" rtlCol="0" anchor="ctr">
            <a:spAutoFit/>
          </a:bodyPr>
          <a:lstStyle/>
          <a:p>
            <a:pPr algn="ctr"/>
            <a:r>
              <a:rPr lang="en-US" sz="1500" b="1" dirty="0"/>
              <a:t>s[</a:t>
            </a:r>
            <a:r>
              <a:rPr lang="en-US" sz="1500" b="1" dirty="0" err="1"/>
              <a:t>i</a:t>
            </a:r>
            <a:r>
              <a:rPr lang="en-US" sz="1500" b="1" dirty="0"/>
              <a:t>, j] = k            </a:t>
            </a:r>
          </a:p>
          <a:p>
            <a:pPr algn="ctr"/>
            <a:r>
              <a:rPr lang="en-US" sz="1500" b="1" dirty="0"/>
              <a:t>( </a:t>
            </a:r>
            <a:r>
              <a:rPr lang="en-US" sz="800" b="1" dirty="0"/>
              <a:t>the</a:t>
            </a:r>
            <a:r>
              <a:rPr lang="en-US" sz="1500" b="1" dirty="0"/>
              <a:t> </a:t>
            </a:r>
            <a:r>
              <a:rPr lang="en-US" sz="800" b="1" dirty="0"/>
              <a:t>k-value  that  gives  optimal  solution </a:t>
            </a:r>
            <a:r>
              <a:rPr lang="en-US" sz="1500" b="1" dirty="0"/>
              <a:t>)</a:t>
            </a:r>
          </a:p>
          <a:p>
            <a:pPr algn="ctr"/>
            <a:r>
              <a:rPr lang="en-US" sz="1500" b="1" dirty="0" err="1"/>
              <a:t>i</a:t>
            </a:r>
            <a:r>
              <a:rPr lang="en-US" sz="1500" b="1" dirty="0"/>
              <a:t> &lt;= k &lt; j</a:t>
            </a:r>
          </a:p>
        </p:txBody>
      </p:sp>
    </p:spTree>
    <p:extLst>
      <p:ext uri="{BB962C8B-B14F-4D97-AF65-F5344CB8AC3E}">
        <p14:creationId xmlns:p14="http://schemas.microsoft.com/office/powerpoint/2010/main" val="1566802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up)">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nodeType="clickEffect">
                                  <p:stCondLst>
                                    <p:cond delay="0"/>
                                  </p:stCondLst>
                                  <p:childTnLst>
                                    <p:animEffect transition="out" filter="barn(inVertical)">
                                      <p:cBhvr>
                                        <p:cTn id="16" dur="500"/>
                                        <p:tgtEl>
                                          <p:spTgt spid="20"/>
                                        </p:tgtEl>
                                      </p:cBhvr>
                                    </p:animEffect>
                                    <p:set>
                                      <p:cBhvr>
                                        <p:cTn id="17" dur="1" fill="hold">
                                          <p:stCondLst>
                                            <p:cond delay="499"/>
                                          </p:stCondLst>
                                        </p:cTn>
                                        <p:tgtEl>
                                          <p:spTgt spid="20"/>
                                        </p:tgtEl>
                                        <p:attrNameLst>
                                          <p:attrName>style.visibility</p:attrName>
                                        </p:attrNameLst>
                                      </p:cBhvr>
                                      <p:to>
                                        <p:strVal val="hidden"/>
                                      </p:to>
                                    </p:set>
                                  </p:childTnLst>
                                </p:cTn>
                              </p:par>
                              <p:par>
                                <p:cTn id="18" presetID="16" presetClass="exit" presetSubtype="21" fill="hold" nodeType="withEffect">
                                  <p:stCondLst>
                                    <p:cond delay="0"/>
                                  </p:stCondLst>
                                  <p:childTnLst>
                                    <p:animEffect transition="out" filter="barn(inVertical)">
                                      <p:cBhvr>
                                        <p:cTn id="19" dur="500"/>
                                        <p:tgtEl>
                                          <p:spTgt spid="34"/>
                                        </p:tgtEl>
                                      </p:cBhvr>
                                    </p:animEffect>
                                    <p:set>
                                      <p:cBhvr>
                                        <p:cTn id="20" dur="1" fill="hold">
                                          <p:stCondLst>
                                            <p:cond delay="499"/>
                                          </p:stCondLst>
                                        </p:cTn>
                                        <p:tgtEl>
                                          <p:spTgt spid="3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down)">
                                      <p:cBhvr>
                                        <p:cTn id="25" dur="580">
                                          <p:stCondLst>
                                            <p:cond delay="0"/>
                                          </p:stCondLst>
                                        </p:cTn>
                                        <p:tgtEl>
                                          <p:spTgt spid="33"/>
                                        </p:tgtEl>
                                      </p:cBhvr>
                                    </p:animEffect>
                                    <p:anim calcmode="lin" valueType="num">
                                      <p:cBhvr>
                                        <p:cTn id="26"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31" dur="26">
                                          <p:stCondLst>
                                            <p:cond delay="650"/>
                                          </p:stCondLst>
                                        </p:cTn>
                                        <p:tgtEl>
                                          <p:spTgt spid="33"/>
                                        </p:tgtEl>
                                      </p:cBhvr>
                                      <p:to x="100000" y="60000"/>
                                    </p:animScale>
                                    <p:animScale>
                                      <p:cBhvr>
                                        <p:cTn id="32" dur="166" decel="50000">
                                          <p:stCondLst>
                                            <p:cond delay="676"/>
                                          </p:stCondLst>
                                        </p:cTn>
                                        <p:tgtEl>
                                          <p:spTgt spid="33"/>
                                        </p:tgtEl>
                                      </p:cBhvr>
                                      <p:to x="100000" y="100000"/>
                                    </p:animScale>
                                    <p:animScale>
                                      <p:cBhvr>
                                        <p:cTn id="33" dur="26">
                                          <p:stCondLst>
                                            <p:cond delay="1312"/>
                                          </p:stCondLst>
                                        </p:cTn>
                                        <p:tgtEl>
                                          <p:spTgt spid="33"/>
                                        </p:tgtEl>
                                      </p:cBhvr>
                                      <p:to x="100000" y="80000"/>
                                    </p:animScale>
                                    <p:animScale>
                                      <p:cBhvr>
                                        <p:cTn id="34" dur="166" decel="50000">
                                          <p:stCondLst>
                                            <p:cond delay="1338"/>
                                          </p:stCondLst>
                                        </p:cTn>
                                        <p:tgtEl>
                                          <p:spTgt spid="33"/>
                                        </p:tgtEl>
                                      </p:cBhvr>
                                      <p:to x="100000" y="100000"/>
                                    </p:animScale>
                                    <p:animScale>
                                      <p:cBhvr>
                                        <p:cTn id="35" dur="26">
                                          <p:stCondLst>
                                            <p:cond delay="1642"/>
                                          </p:stCondLst>
                                        </p:cTn>
                                        <p:tgtEl>
                                          <p:spTgt spid="33"/>
                                        </p:tgtEl>
                                      </p:cBhvr>
                                      <p:to x="100000" y="90000"/>
                                    </p:animScale>
                                    <p:animScale>
                                      <p:cBhvr>
                                        <p:cTn id="36" dur="166" decel="50000">
                                          <p:stCondLst>
                                            <p:cond delay="1668"/>
                                          </p:stCondLst>
                                        </p:cTn>
                                        <p:tgtEl>
                                          <p:spTgt spid="33"/>
                                        </p:tgtEl>
                                      </p:cBhvr>
                                      <p:to x="100000" y="100000"/>
                                    </p:animScale>
                                    <p:animScale>
                                      <p:cBhvr>
                                        <p:cTn id="37" dur="26">
                                          <p:stCondLst>
                                            <p:cond delay="1808"/>
                                          </p:stCondLst>
                                        </p:cTn>
                                        <p:tgtEl>
                                          <p:spTgt spid="33"/>
                                        </p:tgtEl>
                                      </p:cBhvr>
                                      <p:to x="100000" y="95000"/>
                                    </p:animScale>
                                    <p:animScale>
                                      <p:cBhvr>
                                        <p:cTn id="38" dur="166" decel="50000">
                                          <p:stCondLst>
                                            <p:cond delay="1834"/>
                                          </p:stCondLst>
                                        </p:cTn>
                                        <p:tgtEl>
                                          <p:spTgt spid="33"/>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down)">
                                      <p:cBhvr>
                                        <p:cTn id="43" dur="580">
                                          <p:stCondLst>
                                            <p:cond delay="0"/>
                                          </p:stCondLst>
                                        </p:cTn>
                                        <p:tgtEl>
                                          <p:spTgt spid="40"/>
                                        </p:tgtEl>
                                      </p:cBhvr>
                                    </p:animEffect>
                                    <p:anim calcmode="lin" valueType="num">
                                      <p:cBhvr>
                                        <p:cTn id="44"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49" dur="26">
                                          <p:stCondLst>
                                            <p:cond delay="650"/>
                                          </p:stCondLst>
                                        </p:cTn>
                                        <p:tgtEl>
                                          <p:spTgt spid="40"/>
                                        </p:tgtEl>
                                      </p:cBhvr>
                                      <p:to x="100000" y="60000"/>
                                    </p:animScale>
                                    <p:animScale>
                                      <p:cBhvr>
                                        <p:cTn id="50" dur="166" decel="50000">
                                          <p:stCondLst>
                                            <p:cond delay="676"/>
                                          </p:stCondLst>
                                        </p:cTn>
                                        <p:tgtEl>
                                          <p:spTgt spid="40"/>
                                        </p:tgtEl>
                                      </p:cBhvr>
                                      <p:to x="100000" y="100000"/>
                                    </p:animScale>
                                    <p:animScale>
                                      <p:cBhvr>
                                        <p:cTn id="51" dur="26">
                                          <p:stCondLst>
                                            <p:cond delay="1312"/>
                                          </p:stCondLst>
                                        </p:cTn>
                                        <p:tgtEl>
                                          <p:spTgt spid="40"/>
                                        </p:tgtEl>
                                      </p:cBhvr>
                                      <p:to x="100000" y="80000"/>
                                    </p:animScale>
                                    <p:animScale>
                                      <p:cBhvr>
                                        <p:cTn id="52" dur="166" decel="50000">
                                          <p:stCondLst>
                                            <p:cond delay="1338"/>
                                          </p:stCondLst>
                                        </p:cTn>
                                        <p:tgtEl>
                                          <p:spTgt spid="40"/>
                                        </p:tgtEl>
                                      </p:cBhvr>
                                      <p:to x="100000" y="100000"/>
                                    </p:animScale>
                                    <p:animScale>
                                      <p:cBhvr>
                                        <p:cTn id="53" dur="26">
                                          <p:stCondLst>
                                            <p:cond delay="1642"/>
                                          </p:stCondLst>
                                        </p:cTn>
                                        <p:tgtEl>
                                          <p:spTgt spid="40"/>
                                        </p:tgtEl>
                                      </p:cBhvr>
                                      <p:to x="100000" y="90000"/>
                                    </p:animScale>
                                    <p:animScale>
                                      <p:cBhvr>
                                        <p:cTn id="54" dur="166" decel="50000">
                                          <p:stCondLst>
                                            <p:cond delay="1668"/>
                                          </p:stCondLst>
                                        </p:cTn>
                                        <p:tgtEl>
                                          <p:spTgt spid="40"/>
                                        </p:tgtEl>
                                      </p:cBhvr>
                                      <p:to x="100000" y="100000"/>
                                    </p:animScale>
                                    <p:animScale>
                                      <p:cBhvr>
                                        <p:cTn id="55" dur="26">
                                          <p:stCondLst>
                                            <p:cond delay="1808"/>
                                          </p:stCondLst>
                                        </p:cTn>
                                        <p:tgtEl>
                                          <p:spTgt spid="40"/>
                                        </p:tgtEl>
                                      </p:cBhvr>
                                      <p:to x="100000" y="95000"/>
                                    </p:animScale>
                                    <p:animScale>
                                      <p:cBhvr>
                                        <p:cTn id="56" dur="166" decel="50000">
                                          <p:stCondLst>
                                            <p:cond delay="1834"/>
                                          </p:stCondLst>
                                        </p:cTn>
                                        <p:tgtEl>
                                          <p:spTgt spid="40"/>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35">
                                            <p:txEl>
                                              <p:pRg st="0" end="0"/>
                                            </p:txEl>
                                          </p:spTgt>
                                        </p:tgtEl>
                                        <p:attrNameLst>
                                          <p:attrName>style.visibility</p:attrName>
                                        </p:attrNameLst>
                                      </p:cBhvr>
                                      <p:to>
                                        <p:strVal val="visible"/>
                                      </p:to>
                                    </p:set>
                                    <p:animEffect transition="in" filter="barn(inVertical)">
                                      <p:cBhvr>
                                        <p:cTn id="61" dur="500"/>
                                        <p:tgtEl>
                                          <p:spTgt spid="35">
                                            <p:txEl>
                                              <p:pRg st="0" end="0"/>
                                            </p:txEl>
                                          </p:spTgt>
                                        </p:tgtEl>
                                      </p:cBhvr>
                                    </p:animEffect>
                                  </p:childTnLst>
                                </p:cTn>
                              </p:par>
                              <p:par>
                                <p:cTn id="62" presetID="16" presetClass="entr" presetSubtype="21" fill="hold" nodeType="withEffect">
                                  <p:stCondLst>
                                    <p:cond delay="0"/>
                                  </p:stCondLst>
                                  <p:childTnLst>
                                    <p:set>
                                      <p:cBhvr>
                                        <p:cTn id="63" dur="1" fill="hold">
                                          <p:stCondLst>
                                            <p:cond delay="0"/>
                                          </p:stCondLst>
                                        </p:cTn>
                                        <p:tgtEl>
                                          <p:spTgt spid="35">
                                            <p:txEl>
                                              <p:pRg st="1" end="1"/>
                                            </p:txEl>
                                          </p:spTgt>
                                        </p:tgtEl>
                                        <p:attrNameLst>
                                          <p:attrName>style.visibility</p:attrName>
                                        </p:attrNameLst>
                                      </p:cBhvr>
                                      <p:to>
                                        <p:strVal val="visible"/>
                                      </p:to>
                                    </p:set>
                                    <p:animEffect transition="in" filter="barn(inVertical)">
                                      <p:cBhvr>
                                        <p:cTn id="64" dur="500"/>
                                        <p:tgtEl>
                                          <p:spTgt spid="35">
                                            <p:txEl>
                                              <p:pRg st="1" end="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wipe(down)">
                                      <p:cBhvr>
                                        <p:cTn id="69" dur="580">
                                          <p:stCondLst>
                                            <p:cond delay="0"/>
                                          </p:stCondLst>
                                        </p:cTn>
                                        <p:tgtEl>
                                          <p:spTgt spid="36"/>
                                        </p:tgtEl>
                                      </p:cBhvr>
                                    </p:animEffect>
                                    <p:anim calcmode="lin" valueType="num">
                                      <p:cBhvr>
                                        <p:cTn id="70"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75" dur="26">
                                          <p:stCondLst>
                                            <p:cond delay="650"/>
                                          </p:stCondLst>
                                        </p:cTn>
                                        <p:tgtEl>
                                          <p:spTgt spid="36"/>
                                        </p:tgtEl>
                                      </p:cBhvr>
                                      <p:to x="100000" y="60000"/>
                                    </p:animScale>
                                    <p:animScale>
                                      <p:cBhvr>
                                        <p:cTn id="76" dur="166" decel="50000">
                                          <p:stCondLst>
                                            <p:cond delay="676"/>
                                          </p:stCondLst>
                                        </p:cTn>
                                        <p:tgtEl>
                                          <p:spTgt spid="36"/>
                                        </p:tgtEl>
                                      </p:cBhvr>
                                      <p:to x="100000" y="100000"/>
                                    </p:animScale>
                                    <p:animScale>
                                      <p:cBhvr>
                                        <p:cTn id="77" dur="26">
                                          <p:stCondLst>
                                            <p:cond delay="1312"/>
                                          </p:stCondLst>
                                        </p:cTn>
                                        <p:tgtEl>
                                          <p:spTgt spid="36"/>
                                        </p:tgtEl>
                                      </p:cBhvr>
                                      <p:to x="100000" y="80000"/>
                                    </p:animScale>
                                    <p:animScale>
                                      <p:cBhvr>
                                        <p:cTn id="78" dur="166" decel="50000">
                                          <p:stCondLst>
                                            <p:cond delay="1338"/>
                                          </p:stCondLst>
                                        </p:cTn>
                                        <p:tgtEl>
                                          <p:spTgt spid="36"/>
                                        </p:tgtEl>
                                      </p:cBhvr>
                                      <p:to x="100000" y="100000"/>
                                    </p:animScale>
                                    <p:animScale>
                                      <p:cBhvr>
                                        <p:cTn id="79" dur="26">
                                          <p:stCondLst>
                                            <p:cond delay="1642"/>
                                          </p:stCondLst>
                                        </p:cTn>
                                        <p:tgtEl>
                                          <p:spTgt spid="36"/>
                                        </p:tgtEl>
                                      </p:cBhvr>
                                      <p:to x="100000" y="90000"/>
                                    </p:animScale>
                                    <p:animScale>
                                      <p:cBhvr>
                                        <p:cTn id="80" dur="166" decel="50000">
                                          <p:stCondLst>
                                            <p:cond delay="1668"/>
                                          </p:stCondLst>
                                        </p:cTn>
                                        <p:tgtEl>
                                          <p:spTgt spid="36"/>
                                        </p:tgtEl>
                                      </p:cBhvr>
                                      <p:to x="100000" y="100000"/>
                                    </p:animScale>
                                    <p:animScale>
                                      <p:cBhvr>
                                        <p:cTn id="81" dur="26">
                                          <p:stCondLst>
                                            <p:cond delay="1808"/>
                                          </p:stCondLst>
                                        </p:cTn>
                                        <p:tgtEl>
                                          <p:spTgt spid="36"/>
                                        </p:tgtEl>
                                      </p:cBhvr>
                                      <p:to x="100000" y="95000"/>
                                    </p:animScale>
                                    <p:animScale>
                                      <p:cBhvr>
                                        <p:cTn id="82" dur="166" decel="50000">
                                          <p:stCondLst>
                                            <p:cond delay="1834"/>
                                          </p:stCondLst>
                                        </p:cTn>
                                        <p:tgtEl>
                                          <p:spTgt spid="36"/>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26"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wipe(down)">
                                      <p:cBhvr>
                                        <p:cTn id="87" dur="580">
                                          <p:stCondLst>
                                            <p:cond delay="0"/>
                                          </p:stCondLst>
                                        </p:cTn>
                                        <p:tgtEl>
                                          <p:spTgt spid="37"/>
                                        </p:tgtEl>
                                      </p:cBhvr>
                                    </p:animEffect>
                                    <p:anim calcmode="lin" valueType="num">
                                      <p:cBhvr>
                                        <p:cTn id="88"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93" dur="26">
                                          <p:stCondLst>
                                            <p:cond delay="650"/>
                                          </p:stCondLst>
                                        </p:cTn>
                                        <p:tgtEl>
                                          <p:spTgt spid="37"/>
                                        </p:tgtEl>
                                      </p:cBhvr>
                                      <p:to x="100000" y="60000"/>
                                    </p:animScale>
                                    <p:animScale>
                                      <p:cBhvr>
                                        <p:cTn id="94" dur="166" decel="50000">
                                          <p:stCondLst>
                                            <p:cond delay="676"/>
                                          </p:stCondLst>
                                        </p:cTn>
                                        <p:tgtEl>
                                          <p:spTgt spid="37"/>
                                        </p:tgtEl>
                                      </p:cBhvr>
                                      <p:to x="100000" y="100000"/>
                                    </p:animScale>
                                    <p:animScale>
                                      <p:cBhvr>
                                        <p:cTn id="95" dur="26">
                                          <p:stCondLst>
                                            <p:cond delay="1312"/>
                                          </p:stCondLst>
                                        </p:cTn>
                                        <p:tgtEl>
                                          <p:spTgt spid="37"/>
                                        </p:tgtEl>
                                      </p:cBhvr>
                                      <p:to x="100000" y="80000"/>
                                    </p:animScale>
                                    <p:animScale>
                                      <p:cBhvr>
                                        <p:cTn id="96" dur="166" decel="50000">
                                          <p:stCondLst>
                                            <p:cond delay="1338"/>
                                          </p:stCondLst>
                                        </p:cTn>
                                        <p:tgtEl>
                                          <p:spTgt spid="37"/>
                                        </p:tgtEl>
                                      </p:cBhvr>
                                      <p:to x="100000" y="100000"/>
                                    </p:animScale>
                                    <p:animScale>
                                      <p:cBhvr>
                                        <p:cTn id="97" dur="26">
                                          <p:stCondLst>
                                            <p:cond delay="1642"/>
                                          </p:stCondLst>
                                        </p:cTn>
                                        <p:tgtEl>
                                          <p:spTgt spid="37"/>
                                        </p:tgtEl>
                                      </p:cBhvr>
                                      <p:to x="100000" y="90000"/>
                                    </p:animScale>
                                    <p:animScale>
                                      <p:cBhvr>
                                        <p:cTn id="98" dur="166" decel="50000">
                                          <p:stCondLst>
                                            <p:cond delay="1668"/>
                                          </p:stCondLst>
                                        </p:cTn>
                                        <p:tgtEl>
                                          <p:spTgt spid="37"/>
                                        </p:tgtEl>
                                      </p:cBhvr>
                                      <p:to x="100000" y="100000"/>
                                    </p:animScale>
                                    <p:animScale>
                                      <p:cBhvr>
                                        <p:cTn id="99" dur="26">
                                          <p:stCondLst>
                                            <p:cond delay="1808"/>
                                          </p:stCondLst>
                                        </p:cTn>
                                        <p:tgtEl>
                                          <p:spTgt spid="37"/>
                                        </p:tgtEl>
                                      </p:cBhvr>
                                      <p:to x="100000" y="95000"/>
                                    </p:animScale>
                                    <p:animScale>
                                      <p:cBhvr>
                                        <p:cTn id="100" dur="166" decel="50000">
                                          <p:stCondLst>
                                            <p:cond delay="1834"/>
                                          </p:stCondLst>
                                        </p:cTn>
                                        <p:tgtEl>
                                          <p:spTgt spid="37"/>
                                        </p:tgtEl>
                                      </p:cBhvr>
                                      <p:to x="100000" y="100000"/>
                                    </p:animScale>
                                  </p:childTnLst>
                                </p:cTn>
                              </p:par>
                            </p:childTnLst>
                          </p:cTn>
                        </p:par>
                      </p:childTnLst>
                    </p:cTn>
                  </p:par>
                  <p:par>
                    <p:cTn id="101" fill="hold">
                      <p:stCondLst>
                        <p:cond delay="indefinite"/>
                      </p:stCondLst>
                      <p:childTnLst>
                        <p:par>
                          <p:cTn id="102" fill="hold">
                            <p:stCondLst>
                              <p:cond delay="0"/>
                            </p:stCondLst>
                            <p:childTnLst>
                              <p:par>
                                <p:cTn id="103" presetID="16" presetClass="entr" presetSubtype="21" fill="hold" nodeType="clickEffect">
                                  <p:stCondLst>
                                    <p:cond delay="0"/>
                                  </p:stCondLst>
                                  <p:childTnLst>
                                    <p:set>
                                      <p:cBhvr>
                                        <p:cTn id="104" dur="1" fill="hold">
                                          <p:stCondLst>
                                            <p:cond delay="0"/>
                                          </p:stCondLst>
                                        </p:cTn>
                                        <p:tgtEl>
                                          <p:spTgt spid="35">
                                            <p:txEl>
                                              <p:pRg st="2" end="2"/>
                                            </p:txEl>
                                          </p:spTgt>
                                        </p:tgtEl>
                                        <p:attrNameLst>
                                          <p:attrName>style.visibility</p:attrName>
                                        </p:attrNameLst>
                                      </p:cBhvr>
                                      <p:to>
                                        <p:strVal val="visible"/>
                                      </p:to>
                                    </p:set>
                                    <p:animEffect transition="in" filter="barn(inVertical)">
                                      <p:cBhvr>
                                        <p:cTn id="105" dur="500"/>
                                        <p:tgtEl>
                                          <p:spTgt spid="35">
                                            <p:txEl>
                                              <p:pRg st="2" end="2"/>
                                            </p:txEl>
                                          </p:spTgt>
                                        </p:tgtEl>
                                      </p:cBhvr>
                                    </p:animEffect>
                                  </p:childTnLst>
                                </p:cTn>
                              </p:par>
                              <p:par>
                                <p:cTn id="106" presetID="16" presetClass="entr" presetSubtype="21" fill="hold" nodeType="withEffect">
                                  <p:stCondLst>
                                    <p:cond delay="0"/>
                                  </p:stCondLst>
                                  <p:childTnLst>
                                    <p:set>
                                      <p:cBhvr>
                                        <p:cTn id="107" dur="1" fill="hold">
                                          <p:stCondLst>
                                            <p:cond delay="0"/>
                                          </p:stCondLst>
                                        </p:cTn>
                                        <p:tgtEl>
                                          <p:spTgt spid="35">
                                            <p:txEl>
                                              <p:pRg st="3" end="3"/>
                                            </p:txEl>
                                          </p:spTgt>
                                        </p:tgtEl>
                                        <p:attrNameLst>
                                          <p:attrName>style.visibility</p:attrName>
                                        </p:attrNameLst>
                                      </p:cBhvr>
                                      <p:to>
                                        <p:strVal val="visible"/>
                                      </p:to>
                                    </p:set>
                                    <p:animEffect transition="in" filter="barn(inVertical)">
                                      <p:cBhvr>
                                        <p:cTn id="108" dur="500"/>
                                        <p:tgtEl>
                                          <p:spTgt spid="35">
                                            <p:txEl>
                                              <p:pRg st="3" end="3"/>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6" presetClass="entr" presetSubtype="21" fill="hold" nodeType="clickEffect">
                                  <p:stCondLst>
                                    <p:cond delay="0"/>
                                  </p:stCondLst>
                                  <p:iterate type="lt">
                                    <p:tmPct val="0"/>
                                  </p:iterate>
                                  <p:childTnLst>
                                    <p:set>
                                      <p:cBhvr>
                                        <p:cTn id="112" dur="1" fill="hold">
                                          <p:stCondLst>
                                            <p:cond delay="0"/>
                                          </p:stCondLst>
                                        </p:cTn>
                                        <p:tgtEl>
                                          <p:spTgt spid="35">
                                            <p:txEl>
                                              <p:pRg st="4" end="4"/>
                                            </p:txEl>
                                          </p:spTgt>
                                        </p:tgtEl>
                                        <p:attrNameLst>
                                          <p:attrName>style.visibility</p:attrName>
                                        </p:attrNameLst>
                                      </p:cBhvr>
                                      <p:to>
                                        <p:strVal val="visible"/>
                                      </p:to>
                                    </p:set>
                                    <p:animEffect transition="in" filter="barn(inVertical)">
                                      <p:cBhvr>
                                        <p:cTn id="113" dur="500"/>
                                        <p:tgtEl>
                                          <p:spTgt spid="35">
                                            <p:txEl>
                                              <p:pRg st="4" end="4"/>
                                            </p:txEl>
                                          </p:spTgt>
                                        </p:tgtEl>
                                      </p:cBhvr>
                                    </p:animEffect>
                                  </p:childTnLst>
                                </p:cTn>
                              </p:par>
                              <p:par>
                                <p:cTn id="114" presetID="16" presetClass="entr" presetSubtype="21" fill="hold" nodeType="withEffect">
                                  <p:stCondLst>
                                    <p:cond delay="0"/>
                                  </p:stCondLst>
                                  <p:iterate type="lt">
                                    <p:tmPct val="0"/>
                                  </p:iterate>
                                  <p:childTnLst>
                                    <p:set>
                                      <p:cBhvr>
                                        <p:cTn id="115" dur="1" fill="hold">
                                          <p:stCondLst>
                                            <p:cond delay="0"/>
                                          </p:stCondLst>
                                        </p:cTn>
                                        <p:tgtEl>
                                          <p:spTgt spid="35">
                                            <p:txEl>
                                              <p:pRg st="5" end="5"/>
                                            </p:txEl>
                                          </p:spTgt>
                                        </p:tgtEl>
                                        <p:attrNameLst>
                                          <p:attrName>style.visibility</p:attrName>
                                        </p:attrNameLst>
                                      </p:cBhvr>
                                      <p:to>
                                        <p:strVal val="visible"/>
                                      </p:to>
                                    </p:set>
                                    <p:animEffect transition="in" filter="barn(inVertical)">
                                      <p:cBhvr>
                                        <p:cTn id="116" dur="500"/>
                                        <p:tgtEl>
                                          <p:spTgt spid="35">
                                            <p:txEl>
                                              <p:pRg st="5" end="5"/>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16" presetClass="emph" presetSubtype="0" fill="hold" nodeType="clickEffect">
                                  <p:stCondLst>
                                    <p:cond delay="0"/>
                                  </p:stCondLst>
                                  <p:iterate type="lt">
                                    <p:tmPct val="4000"/>
                                  </p:iterate>
                                  <p:childTnLst>
                                    <p:set>
                                      <p:cBhvr override="childStyle">
                                        <p:cTn id="120" dur="500" fill="hold"/>
                                        <p:tgtEl>
                                          <p:spTgt spid="35">
                                            <p:txEl>
                                              <p:pRg st="4" end="4"/>
                                            </p:txEl>
                                          </p:spTgt>
                                        </p:tgtEl>
                                        <p:attrNameLst>
                                          <p:attrName>style.color</p:attrName>
                                        </p:attrNameLst>
                                      </p:cBhvr>
                                      <p:to>
                                        <p:clrVal>
                                          <a:schemeClr val="accent2"/>
                                        </p:clrVal>
                                      </p:to>
                                    </p:set>
                                    <p:set>
                                      <p:cBhvr>
                                        <p:cTn id="121" dur="500" fill="hold"/>
                                        <p:tgtEl>
                                          <p:spTgt spid="35">
                                            <p:txEl>
                                              <p:pRg st="4" end="4"/>
                                            </p:txEl>
                                          </p:spTgt>
                                        </p:tgtEl>
                                        <p:attrNameLst>
                                          <p:attrName>fillcolor</p:attrName>
                                        </p:attrNameLst>
                                      </p:cBhvr>
                                      <p:to>
                                        <p:clrVal>
                                          <a:schemeClr val="accent2"/>
                                        </p:clrVal>
                                      </p:to>
                                    </p:set>
                                    <p:set>
                                      <p:cBhvr>
                                        <p:cTn id="122" dur="500" fill="hold"/>
                                        <p:tgtEl>
                                          <p:spTgt spid="35">
                                            <p:txEl>
                                              <p:pRg st="4" end="4"/>
                                            </p:txEl>
                                          </p:spTgt>
                                        </p:tgtEl>
                                        <p:attrNameLst>
                                          <p:attrName>fill.type</p:attrName>
                                        </p:attrNameLst>
                                      </p:cBhvr>
                                      <p:to>
                                        <p:strVal val="solid"/>
                                      </p:to>
                                    </p:set>
                                  </p:childTnLst>
                                </p:cTn>
                              </p:par>
                              <p:par>
                                <p:cTn id="123" presetID="16" presetClass="emph" presetSubtype="0" fill="hold" nodeType="withEffect">
                                  <p:stCondLst>
                                    <p:cond delay="0"/>
                                  </p:stCondLst>
                                  <p:iterate type="lt">
                                    <p:tmPct val="4000"/>
                                  </p:iterate>
                                  <p:childTnLst>
                                    <p:set>
                                      <p:cBhvr override="childStyle">
                                        <p:cTn id="124" dur="500" fill="hold"/>
                                        <p:tgtEl>
                                          <p:spTgt spid="35">
                                            <p:txEl>
                                              <p:pRg st="5" end="5"/>
                                            </p:txEl>
                                          </p:spTgt>
                                        </p:tgtEl>
                                        <p:attrNameLst>
                                          <p:attrName>style.color</p:attrName>
                                        </p:attrNameLst>
                                      </p:cBhvr>
                                      <p:to>
                                        <p:clrVal>
                                          <a:schemeClr val="accent2"/>
                                        </p:clrVal>
                                      </p:to>
                                    </p:set>
                                    <p:set>
                                      <p:cBhvr>
                                        <p:cTn id="125" dur="500" fill="hold"/>
                                        <p:tgtEl>
                                          <p:spTgt spid="35">
                                            <p:txEl>
                                              <p:pRg st="5" end="5"/>
                                            </p:txEl>
                                          </p:spTgt>
                                        </p:tgtEl>
                                        <p:attrNameLst>
                                          <p:attrName>fillcolor</p:attrName>
                                        </p:attrNameLst>
                                      </p:cBhvr>
                                      <p:to>
                                        <p:clrVal>
                                          <a:schemeClr val="accent2"/>
                                        </p:clrVal>
                                      </p:to>
                                    </p:set>
                                    <p:set>
                                      <p:cBhvr>
                                        <p:cTn id="126" dur="500" fill="hold"/>
                                        <p:tgtEl>
                                          <p:spTgt spid="35">
                                            <p:txEl>
                                              <p:pRg st="5" end="5"/>
                                            </p:txEl>
                                          </p:spTgt>
                                        </p:tgtEl>
                                        <p:attrNameLst>
                                          <p:attrName>fill.type</p:attrName>
                                        </p:attrNameLst>
                                      </p:cBhvr>
                                      <p:to>
                                        <p:strVal val="solid"/>
                                      </p:to>
                                    </p:set>
                                  </p:childTnLst>
                                </p:cTn>
                              </p:par>
                            </p:childTnLst>
                          </p:cTn>
                        </p:par>
                      </p:childTnLst>
                    </p:cTn>
                  </p:par>
                  <p:par>
                    <p:cTn id="127" fill="hold">
                      <p:stCondLst>
                        <p:cond delay="indefinite"/>
                      </p:stCondLst>
                      <p:childTnLst>
                        <p:par>
                          <p:cTn id="128" fill="hold">
                            <p:stCondLst>
                              <p:cond delay="0"/>
                            </p:stCondLst>
                            <p:childTnLst>
                              <p:par>
                                <p:cTn id="129" presetID="16" presetClass="entr" presetSubtype="21" fill="hold" grpId="0" nodeType="clickEffect">
                                  <p:stCondLst>
                                    <p:cond delay="0"/>
                                  </p:stCondLst>
                                  <p:childTnLst>
                                    <p:set>
                                      <p:cBhvr>
                                        <p:cTn id="130" dur="1" fill="hold">
                                          <p:stCondLst>
                                            <p:cond delay="0"/>
                                          </p:stCondLst>
                                        </p:cTn>
                                        <p:tgtEl>
                                          <p:spTgt spid="38"/>
                                        </p:tgtEl>
                                        <p:attrNameLst>
                                          <p:attrName>style.visibility</p:attrName>
                                        </p:attrNameLst>
                                      </p:cBhvr>
                                      <p:to>
                                        <p:strVal val="visible"/>
                                      </p:to>
                                    </p:set>
                                    <p:animEffect transition="in" filter="barn(inVertical)">
                                      <p:cBhvr>
                                        <p:cTn id="131" dur="500"/>
                                        <p:tgtEl>
                                          <p:spTgt spid="38"/>
                                        </p:tgtEl>
                                      </p:cBhvr>
                                    </p:animEffect>
                                  </p:childTnLst>
                                </p:cTn>
                              </p:par>
                            </p:childTnLst>
                          </p:cTn>
                        </p:par>
                      </p:childTnLst>
                    </p:cTn>
                  </p:par>
                  <p:par>
                    <p:cTn id="132" fill="hold">
                      <p:stCondLst>
                        <p:cond delay="indefinite"/>
                      </p:stCondLst>
                      <p:childTnLst>
                        <p:par>
                          <p:cTn id="133" fill="hold">
                            <p:stCondLst>
                              <p:cond delay="0"/>
                            </p:stCondLst>
                            <p:childTnLst>
                              <p:par>
                                <p:cTn id="134" presetID="16" presetClass="entr" presetSubtype="21" fill="hold" grpId="0" nodeType="clickEffect">
                                  <p:stCondLst>
                                    <p:cond delay="0"/>
                                  </p:stCondLst>
                                  <p:childTnLst>
                                    <p:set>
                                      <p:cBhvr>
                                        <p:cTn id="135" dur="1" fill="hold">
                                          <p:stCondLst>
                                            <p:cond delay="0"/>
                                          </p:stCondLst>
                                        </p:cTn>
                                        <p:tgtEl>
                                          <p:spTgt spid="39"/>
                                        </p:tgtEl>
                                        <p:attrNameLst>
                                          <p:attrName>style.visibility</p:attrName>
                                        </p:attrNameLst>
                                      </p:cBhvr>
                                      <p:to>
                                        <p:strVal val="visible"/>
                                      </p:to>
                                    </p:set>
                                    <p:animEffect transition="in" filter="barn(inVertical)">
                                      <p:cBhvr>
                                        <p:cTn id="13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6" grpId="0"/>
      <p:bldP spid="37" grpId="0"/>
      <p:bldP spid="38" grpId="0"/>
      <p:bldP spid="39" grpId="0"/>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a:t>How to solve Matrix Chain Multiplication (MCM) Problem using Dynamic Programming (DP) - Example</a:t>
            </a:r>
          </a:p>
        </p:txBody>
      </p:sp>
      <p:sp>
        <p:nvSpPr>
          <p:cNvPr id="7" name="Content Placeholder 6"/>
          <p:cNvSpPr>
            <a:spLocks noGrp="1"/>
          </p:cNvSpPr>
          <p:nvPr>
            <p:ph idx="1"/>
          </p:nvPr>
        </p:nvSpPr>
        <p:spPr>
          <a:xfrm>
            <a:off x="228600" y="1371600"/>
            <a:ext cx="8686800" cy="4876800"/>
          </a:xfrm>
        </p:spPr>
        <p:txBody>
          <a:bodyPr anchor="t">
            <a:normAutofit/>
          </a:bodyPr>
          <a:lstStyle/>
          <a:p>
            <a:pPr marL="0" indent="0" algn="just">
              <a:buNone/>
            </a:pPr>
            <a:r>
              <a:rPr lang="en-US" sz="1600" b="1" i="1" u="sng" dirty="0"/>
              <a:t>Solution:</a:t>
            </a:r>
          </a:p>
          <a:p>
            <a:pPr marL="0" indent="0" algn="just">
              <a:buNone/>
            </a:pPr>
            <a:endParaRPr lang="en-US" sz="1600" b="1" i="1" u="sng" dirty="0"/>
          </a:p>
          <a:p>
            <a:pPr marL="0" indent="0" algn="just">
              <a:buNone/>
            </a:pPr>
            <a:r>
              <a:rPr lang="en-US" sz="1600" b="1" i="1" dirty="0"/>
              <a:t>   </a:t>
            </a:r>
            <a:endParaRPr lang="en-US" sz="900" b="1" i="1" dirty="0"/>
          </a:p>
        </p:txBody>
      </p:sp>
      <p:graphicFrame>
        <p:nvGraphicFramePr>
          <p:cNvPr id="2" name="Table 1"/>
          <p:cNvGraphicFramePr>
            <a:graphicFrameLocks noGrp="1"/>
          </p:cNvGraphicFramePr>
          <p:nvPr>
            <p:extLst>
              <p:ext uri="{D42A27DB-BD31-4B8C-83A1-F6EECF244321}">
                <p14:modId xmlns:p14="http://schemas.microsoft.com/office/powerpoint/2010/main" val="2224770405"/>
              </p:ext>
            </p:extLst>
          </p:nvPr>
        </p:nvGraphicFramePr>
        <p:xfrm>
          <a:off x="228600" y="1828800"/>
          <a:ext cx="2971800" cy="6096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tblGrid>
              <a:tr h="251450">
                <a:tc>
                  <a:txBody>
                    <a:bodyPr/>
                    <a:lstStyle/>
                    <a:p>
                      <a:pPr algn="ctr"/>
                      <a:r>
                        <a:rPr lang="en-US" sz="1400" b="1" i="1" dirty="0">
                          <a:solidFill>
                            <a:schemeClr val="tx1"/>
                          </a:solidFill>
                        </a:rPr>
                        <a:t>p</a:t>
                      </a:r>
                      <a:r>
                        <a:rPr lang="en-US" sz="900" b="1" i="1" dirty="0">
                          <a:solidFill>
                            <a:schemeClr val="tx1"/>
                          </a:solidFill>
                        </a:rPr>
                        <a:t>0</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1</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2</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3</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4</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5</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51450">
                <a:tc>
                  <a:txBody>
                    <a:bodyPr/>
                    <a:lstStyle/>
                    <a:p>
                      <a:pPr algn="ctr"/>
                      <a:r>
                        <a:rPr lang="en-US" sz="1400" b="1" i="1"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30136827"/>
              </p:ext>
            </p:extLst>
          </p:nvPr>
        </p:nvGraphicFramePr>
        <p:xfrm>
          <a:off x="228600" y="2590800"/>
          <a:ext cx="4572000" cy="22250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tblGrid>
              <a:tr h="370840">
                <a:tc>
                  <a:txBody>
                    <a:bodyPr/>
                    <a:lstStyle/>
                    <a:p>
                      <a:pPr algn="ctr"/>
                      <a:r>
                        <a:rPr lang="en-US" b="1" i="1" u="sng" dirty="0">
                          <a:solidFill>
                            <a:schemeClr val="tx1"/>
                          </a:solidFill>
                        </a:rPr>
                        <a:t>m</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a:solidFill>
                            <a:schemeClr val="tx1"/>
                          </a:solidFill>
                        </a:rPr>
                        <a:t>1</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5</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en-US" b="1" i="1" dirty="0"/>
                        <a:t>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200971068"/>
              </p:ext>
            </p:extLst>
          </p:nvPr>
        </p:nvGraphicFramePr>
        <p:xfrm>
          <a:off x="4953000" y="2870200"/>
          <a:ext cx="3810000" cy="18542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70840">
                <a:tc>
                  <a:txBody>
                    <a:bodyPr/>
                    <a:lstStyle/>
                    <a:p>
                      <a:pPr algn="ctr"/>
                      <a:r>
                        <a:rPr lang="en-US" b="1" i="1" u="sng" dirty="0">
                          <a:solidFill>
                            <a:schemeClr val="tx1"/>
                          </a:solidFill>
                        </a:rPr>
                        <a:t>s</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a:solidFill>
                            <a:schemeClr val="tx1"/>
                          </a:solidFill>
                        </a:rPr>
                        <a:t>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5</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en-US" b="1" i="1" dirty="0"/>
                        <a:t>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539770"/>
            <a:ext cx="5943600" cy="784830"/>
          </a:xfrm>
          <a:prstGeom prst="rect">
            <a:avLst/>
          </a:prstGeom>
        </p:spPr>
      </p:pic>
      <p:sp>
        <p:nvSpPr>
          <p:cNvPr id="10" name="TextBox 9"/>
          <p:cNvSpPr txBox="1"/>
          <p:nvPr/>
        </p:nvSpPr>
        <p:spPr>
          <a:xfrm>
            <a:off x="1219200" y="2910840"/>
            <a:ext cx="346570" cy="369332"/>
          </a:xfrm>
          <a:prstGeom prst="rect">
            <a:avLst/>
          </a:prstGeom>
          <a:noFill/>
        </p:spPr>
        <p:txBody>
          <a:bodyPr wrap="none" rtlCol="0">
            <a:spAutoFit/>
          </a:bodyPr>
          <a:lstStyle/>
          <a:p>
            <a:r>
              <a:rPr lang="en-US" b="1" i="1" dirty="0"/>
              <a:t>0</a:t>
            </a:r>
          </a:p>
        </p:txBody>
      </p:sp>
      <p:sp>
        <p:nvSpPr>
          <p:cNvPr id="14" name="TextBox 13"/>
          <p:cNvSpPr txBox="1"/>
          <p:nvPr/>
        </p:nvSpPr>
        <p:spPr>
          <a:xfrm>
            <a:off x="1981200" y="3291840"/>
            <a:ext cx="346570" cy="369332"/>
          </a:xfrm>
          <a:prstGeom prst="rect">
            <a:avLst/>
          </a:prstGeom>
          <a:noFill/>
        </p:spPr>
        <p:txBody>
          <a:bodyPr wrap="none" rtlCol="0">
            <a:spAutoFit/>
          </a:bodyPr>
          <a:lstStyle/>
          <a:p>
            <a:r>
              <a:rPr lang="en-US" b="1" i="1" dirty="0"/>
              <a:t>0</a:t>
            </a:r>
          </a:p>
        </p:txBody>
      </p:sp>
      <p:sp>
        <p:nvSpPr>
          <p:cNvPr id="15" name="TextBox 14"/>
          <p:cNvSpPr txBox="1"/>
          <p:nvPr/>
        </p:nvSpPr>
        <p:spPr>
          <a:xfrm>
            <a:off x="2743200" y="3669268"/>
            <a:ext cx="346570" cy="369332"/>
          </a:xfrm>
          <a:prstGeom prst="rect">
            <a:avLst/>
          </a:prstGeom>
          <a:noFill/>
        </p:spPr>
        <p:txBody>
          <a:bodyPr wrap="none" rtlCol="0">
            <a:spAutoFit/>
          </a:bodyPr>
          <a:lstStyle/>
          <a:p>
            <a:r>
              <a:rPr lang="en-US" b="1" i="1" dirty="0"/>
              <a:t>0</a:t>
            </a:r>
          </a:p>
        </p:txBody>
      </p:sp>
      <p:sp>
        <p:nvSpPr>
          <p:cNvPr id="16" name="TextBox 15"/>
          <p:cNvSpPr txBox="1"/>
          <p:nvPr/>
        </p:nvSpPr>
        <p:spPr>
          <a:xfrm>
            <a:off x="3484270" y="4053840"/>
            <a:ext cx="346570" cy="369332"/>
          </a:xfrm>
          <a:prstGeom prst="rect">
            <a:avLst/>
          </a:prstGeom>
          <a:noFill/>
        </p:spPr>
        <p:txBody>
          <a:bodyPr wrap="none" rtlCol="0">
            <a:spAutoFit/>
          </a:bodyPr>
          <a:lstStyle/>
          <a:p>
            <a:r>
              <a:rPr lang="en-US" b="1" i="1" dirty="0"/>
              <a:t>0</a:t>
            </a:r>
          </a:p>
        </p:txBody>
      </p:sp>
      <p:sp>
        <p:nvSpPr>
          <p:cNvPr id="17" name="TextBox 16"/>
          <p:cNvSpPr txBox="1"/>
          <p:nvPr/>
        </p:nvSpPr>
        <p:spPr>
          <a:xfrm>
            <a:off x="4267200" y="4419600"/>
            <a:ext cx="346570" cy="369332"/>
          </a:xfrm>
          <a:prstGeom prst="rect">
            <a:avLst/>
          </a:prstGeom>
          <a:noFill/>
        </p:spPr>
        <p:txBody>
          <a:bodyPr wrap="none" rtlCol="0">
            <a:spAutoFit/>
          </a:bodyPr>
          <a:lstStyle/>
          <a:p>
            <a:r>
              <a:rPr lang="en-US" b="1" i="1" dirty="0"/>
              <a:t>0</a:t>
            </a:r>
          </a:p>
        </p:txBody>
      </p:sp>
      <p:sp>
        <p:nvSpPr>
          <p:cNvPr id="24" name="TextBox 23"/>
          <p:cNvSpPr txBox="1"/>
          <p:nvPr/>
        </p:nvSpPr>
        <p:spPr>
          <a:xfrm>
            <a:off x="1833747" y="2922508"/>
            <a:ext cx="604653" cy="369332"/>
          </a:xfrm>
          <a:prstGeom prst="rect">
            <a:avLst/>
          </a:prstGeom>
          <a:noFill/>
        </p:spPr>
        <p:txBody>
          <a:bodyPr wrap="none" rtlCol="0">
            <a:spAutoFit/>
          </a:bodyPr>
          <a:lstStyle/>
          <a:p>
            <a:r>
              <a:rPr lang="en-US" b="1" i="1" dirty="0"/>
              <a:t>120</a:t>
            </a:r>
          </a:p>
        </p:txBody>
      </p:sp>
      <p:sp>
        <p:nvSpPr>
          <p:cNvPr id="25" name="TextBox 24"/>
          <p:cNvSpPr txBox="1"/>
          <p:nvPr/>
        </p:nvSpPr>
        <p:spPr>
          <a:xfrm>
            <a:off x="5949920" y="3212068"/>
            <a:ext cx="298480" cy="369332"/>
          </a:xfrm>
          <a:prstGeom prst="rect">
            <a:avLst/>
          </a:prstGeom>
          <a:noFill/>
        </p:spPr>
        <p:txBody>
          <a:bodyPr wrap="none" rtlCol="0">
            <a:spAutoFit/>
          </a:bodyPr>
          <a:lstStyle/>
          <a:p>
            <a:r>
              <a:rPr lang="en-US" b="1" i="1" dirty="0"/>
              <a:t>1</a:t>
            </a:r>
          </a:p>
        </p:txBody>
      </p:sp>
      <p:sp>
        <p:nvSpPr>
          <p:cNvPr id="26" name="TextBox 25"/>
          <p:cNvSpPr txBox="1"/>
          <p:nvPr/>
        </p:nvSpPr>
        <p:spPr>
          <a:xfrm>
            <a:off x="2595747" y="3303508"/>
            <a:ext cx="639919" cy="369332"/>
          </a:xfrm>
          <a:prstGeom prst="rect">
            <a:avLst/>
          </a:prstGeom>
          <a:noFill/>
        </p:spPr>
        <p:txBody>
          <a:bodyPr wrap="none" rtlCol="0">
            <a:spAutoFit/>
          </a:bodyPr>
          <a:lstStyle/>
          <a:p>
            <a:r>
              <a:rPr lang="en-US" b="1" i="1" dirty="0"/>
              <a:t>360</a:t>
            </a:r>
          </a:p>
        </p:txBody>
      </p:sp>
      <p:sp>
        <p:nvSpPr>
          <p:cNvPr id="27" name="TextBox 26"/>
          <p:cNvSpPr txBox="1"/>
          <p:nvPr/>
        </p:nvSpPr>
        <p:spPr>
          <a:xfrm>
            <a:off x="6711920" y="3593068"/>
            <a:ext cx="328936" cy="369332"/>
          </a:xfrm>
          <a:prstGeom prst="rect">
            <a:avLst/>
          </a:prstGeom>
          <a:noFill/>
        </p:spPr>
        <p:txBody>
          <a:bodyPr wrap="none" rtlCol="0">
            <a:spAutoFit/>
          </a:bodyPr>
          <a:lstStyle/>
          <a:p>
            <a:r>
              <a:rPr lang="en-US" b="1" i="1" dirty="0"/>
              <a:t>2</a:t>
            </a:r>
          </a:p>
        </p:txBody>
      </p:sp>
      <p:sp>
        <p:nvSpPr>
          <p:cNvPr id="29" name="TextBox 28"/>
          <p:cNvSpPr txBox="1"/>
          <p:nvPr/>
        </p:nvSpPr>
        <p:spPr>
          <a:xfrm>
            <a:off x="3322481" y="3684508"/>
            <a:ext cx="622286" cy="369332"/>
          </a:xfrm>
          <a:prstGeom prst="rect">
            <a:avLst/>
          </a:prstGeom>
          <a:noFill/>
        </p:spPr>
        <p:txBody>
          <a:bodyPr wrap="none" rtlCol="0">
            <a:spAutoFit/>
          </a:bodyPr>
          <a:lstStyle/>
          <a:p>
            <a:r>
              <a:rPr lang="en-US" b="1" i="1" dirty="0"/>
              <a:t>720</a:t>
            </a:r>
          </a:p>
        </p:txBody>
      </p:sp>
      <p:sp>
        <p:nvSpPr>
          <p:cNvPr id="30" name="TextBox 29"/>
          <p:cNvSpPr txBox="1"/>
          <p:nvPr/>
        </p:nvSpPr>
        <p:spPr>
          <a:xfrm>
            <a:off x="7443464" y="3974068"/>
            <a:ext cx="328936" cy="369332"/>
          </a:xfrm>
          <a:prstGeom prst="rect">
            <a:avLst/>
          </a:prstGeom>
          <a:noFill/>
        </p:spPr>
        <p:txBody>
          <a:bodyPr wrap="none" rtlCol="0">
            <a:spAutoFit/>
          </a:bodyPr>
          <a:lstStyle/>
          <a:p>
            <a:r>
              <a:rPr lang="en-US" b="1" i="1" dirty="0"/>
              <a:t>3</a:t>
            </a:r>
          </a:p>
        </p:txBody>
      </p:sp>
      <p:sp>
        <p:nvSpPr>
          <p:cNvPr id="31" name="TextBox 30"/>
          <p:cNvSpPr txBox="1"/>
          <p:nvPr/>
        </p:nvSpPr>
        <p:spPr>
          <a:xfrm>
            <a:off x="4038600" y="4053840"/>
            <a:ext cx="764953" cy="369332"/>
          </a:xfrm>
          <a:prstGeom prst="rect">
            <a:avLst/>
          </a:prstGeom>
          <a:noFill/>
        </p:spPr>
        <p:txBody>
          <a:bodyPr wrap="none" rtlCol="0">
            <a:spAutoFit/>
          </a:bodyPr>
          <a:lstStyle/>
          <a:p>
            <a:r>
              <a:rPr lang="en-US" b="1" i="1" dirty="0"/>
              <a:t>1680</a:t>
            </a:r>
          </a:p>
        </p:txBody>
      </p:sp>
      <p:sp>
        <p:nvSpPr>
          <p:cNvPr id="32" name="TextBox 31"/>
          <p:cNvSpPr txBox="1"/>
          <p:nvPr/>
        </p:nvSpPr>
        <p:spPr>
          <a:xfrm>
            <a:off x="8205464" y="4343400"/>
            <a:ext cx="335348" cy="369332"/>
          </a:xfrm>
          <a:prstGeom prst="rect">
            <a:avLst/>
          </a:prstGeom>
          <a:noFill/>
        </p:spPr>
        <p:txBody>
          <a:bodyPr wrap="none" rtlCol="0">
            <a:spAutoFit/>
          </a:bodyPr>
          <a:lstStyle/>
          <a:p>
            <a:r>
              <a:rPr lang="en-US" b="1" i="1" dirty="0"/>
              <a:t>4</a:t>
            </a:r>
          </a:p>
        </p:txBody>
      </p:sp>
      <p:sp>
        <p:nvSpPr>
          <p:cNvPr id="33" name="TextBox 32"/>
          <p:cNvSpPr txBox="1"/>
          <p:nvPr/>
        </p:nvSpPr>
        <p:spPr>
          <a:xfrm>
            <a:off x="228600" y="5181600"/>
            <a:ext cx="5905500" cy="323165"/>
          </a:xfrm>
          <a:prstGeom prst="rect">
            <a:avLst/>
          </a:prstGeom>
          <a:noFill/>
        </p:spPr>
        <p:txBody>
          <a:bodyPr wrap="square" rtlCol="0">
            <a:spAutoFit/>
          </a:bodyPr>
          <a:lstStyle/>
          <a:p>
            <a:pPr algn="ctr"/>
            <a:r>
              <a:rPr lang="en-US" sz="1500" b="1" i="1" dirty="0"/>
              <a:t>m[1, 3] and s[1, 3], m[2, 4] and s[2, 4], m[3, 5] and s[3, 5]</a:t>
            </a:r>
          </a:p>
        </p:txBody>
      </p:sp>
      <p:sp>
        <p:nvSpPr>
          <p:cNvPr id="35" name="TextBox 34"/>
          <p:cNvSpPr txBox="1"/>
          <p:nvPr/>
        </p:nvSpPr>
        <p:spPr>
          <a:xfrm>
            <a:off x="3200400" y="1291441"/>
            <a:ext cx="5943600" cy="1615827"/>
          </a:xfrm>
          <a:prstGeom prst="rect">
            <a:avLst/>
          </a:prstGeom>
          <a:noFill/>
        </p:spPr>
        <p:txBody>
          <a:bodyPr wrap="square" rtlCol="0">
            <a:spAutoFit/>
          </a:bodyPr>
          <a:lstStyle/>
          <a:p>
            <a:pPr algn="ctr"/>
            <a:r>
              <a:rPr lang="en-US" sz="1400" b="1" dirty="0"/>
              <a:t>m[2, 4] </a:t>
            </a:r>
            <a:r>
              <a:rPr lang="en-US" sz="1400" b="1" dirty="0">
                <a:sym typeface="Wingdings" pitchFamily="2" charset="2"/>
              </a:rPr>
              <a:t> </a:t>
            </a:r>
            <a:r>
              <a:rPr lang="en-US" sz="1500" b="1" i="1" dirty="0">
                <a:solidFill>
                  <a:prstClr val="black"/>
                </a:solidFill>
              </a:rPr>
              <a:t>A</a:t>
            </a:r>
            <a:r>
              <a:rPr lang="en-US" sz="1100" b="1" i="1" dirty="0">
                <a:solidFill>
                  <a:prstClr val="black"/>
                </a:solidFill>
              </a:rPr>
              <a:t>2 </a:t>
            </a:r>
            <a:r>
              <a:rPr lang="en-US" sz="1500" b="1" i="1" dirty="0">
                <a:solidFill>
                  <a:prstClr val="black"/>
                </a:solidFill>
              </a:rPr>
              <a:t>A</a:t>
            </a:r>
            <a:r>
              <a:rPr lang="en-US" sz="1100" b="1" i="1" dirty="0">
                <a:solidFill>
                  <a:prstClr val="black"/>
                </a:solidFill>
              </a:rPr>
              <a:t>3 </a:t>
            </a:r>
            <a:r>
              <a:rPr lang="en-US" sz="1500" b="1" i="1" dirty="0">
                <a:solidFill>
                  <a:prstClr val="black"/>
                </a:solidFill>
              </a:rPr>
              <a:t>A</a:t>
            </a:r>
            <a:r>
              <a:rPr lang="en-US" sz="1100" b="1" i="1" dirty="0">
                <a:solidFill>
                  <a:prstClr val="black"/>
                </a:solidFill>
              </a:rPr>
              <a:t>4</a:t>
            </a:r>
            <a:endParaRPr lang="en-US" sz="1400" b="1" dirty="0"/>
          </a:p>
          <a:p>
            <a:pPr algn="ctr"/>
            <a:r>
              <a:rPr lang="en-US" sz="1400" b="1" dirty="0" err="1"/>
              <a:t>i</a:t>
            </a:r>
            <a:r>
              <a:rPr lang="en-US" sz="1400" b="1" dirty="0"/>
              <a:t> = 2, j =4. So, k = 2, 3</a:t>
            </a:r>
          </a:p>
          <a:p>
            <a:r>
              <a:rPr lang="en-US" sz="1400" b="1" dirty="0"/>
              <a:t>For k = 2, </a:t>
            </a:r>
          </a:p>
          <a:p>
            <a:r>
              <a:rPr lang="en-US" sz="1400" b="1" dirty="0"/>
              <a:t>m[2, 4] = m[2, 2] + m[3, 4] + </a:t>
            </a:r>
            <a:r>
              <a:rPr lang="en-US" sz="1400" b="1" dirty="0">
                <a:solidFill>
                  <a:prstClr val="black"/>
                </a:solidFill>
              </a:rPr>
              <a:t>p</a:t>
            </a:r>
            <a:r>
              <a:rPr lang="en-US" sz="900" b="1" dirty="0">
                <a:solidFill>
                  <a:prstClr val="black"/>
                </a:solidFill>
              </a:rPr>
              <a:t>1.</a:t>
            </a:r>
            <a:r>
              <a:rPr lang="en-US" sz="1400" b="1" dirty="0">
                <a:solidFill>
                  <a:prstClr val="black"/>
                </a:solidFill>
              </a:rPr>
              <a:t>p</a:t>
            </a:r>
            <a:r>
              <a:rPr lang="en-US" sz="900" b="1" dirty="0">
                <a:solidFill>
                  <a:prstClr val="black"/>
                </a:solidFill>
              </a:rPr>
              <a:t>2.</a:t>
            </a:r>
            <a:r>
              <a:rPr lang="en-US" sz="1400" b="1" dirty="0">
                <a:solidFill>
                  <a:prstClr val="black"/>
                </a:solidFill>
              </a:rPr>
              <a:t>p</a:t>
            </a:r>
            <a:r>
              <a:rPr lang="en-US" sz="900" b="1" dirty="0">
                <a:solidFill>
                  <a:prstClr val="black"/>
                </a:solidFill>
              </a:rPr>
              <a:t>4 </a:t>
            </a:r>
            <a:r>
              <a:rPr lang="en-US" sz="1400" b="1" dirty="0">
                <a:solidFill>
                  <a:prstClr val="black"/>
                </a:solidFill>
              </a:rPr>
              <a:t>= 0 + 720 + 10.3.20</a:t>
            </a:r>
            <a:r>
              <a:rPr lang="en-US" sz="1400" b="1" dirty="0"/>
              <a:t> = </a:t>
            </a:r>
            <a:r>
              <a:rPr lang="en-US" sz="1200" b="1" dirty="0"/>
              <a:t>1320</a:t>
            </a:r>
            <a:endParaRPr lang="en-US" sz="1400" dirty="0"/>
          </a:p>
          <a:p>
            <a:r>
              <a:rPr lang="en-US" sz="1400" b="1" dirty="0"/>
              <a:t>For k = 3, </a:t>
            </a:r>
          </a:p>
          <a:p>
            <a:r>
              <a:rPr lang="en-US" sz="1400" b="1" dirty="0"/>
              <a:t>m[2, 4] = m[2, 3] + m[4, 4] + </a:t>
            </a:r>
            <a:r>
              <a:rPr lang="en-US" sz="1400" b="1" dirty="0">
                <a:solidFill>
                  <a:prstClr val="black"/>
                </a:solidFill>
              </a:rPr>
              <a:t>p</a:t>
            </a:r>
            <a:r>
              <a:rPr lang="en-US" sz="900" b="1" dirty="0">
                <a:solidFill>
                  <a:prstClr val="black"/>
                </a:solidFill>
              </a:rPr>
              <a:t>1.</a:t>
            </a:r>
            <a:r>
              <a:rPr lang="en-US" sz="1400" b="1" dirty="0">
                <a:solidFill>
                  <a:prstClr val="black"/>
                </a:solidFill>
              </a:rPr>
              <a:t>p</a:t>
            </a:r>
            <a:r>
              <a:rPr lang="en-US" sz="900" b="1" dirty="0">
                <a:solidFill>
                  <a:prstClr val="black"/>
                </a:solidFill>
              </a:rPr>
              <a:t>3.</a:t>
            </a:r>
            <a:r>
              <a:rPr lang="en-US" sz="1400" b="1" dirty="0">
                <a:solidFill>
                  <a:prstClr val="black"/>
                </a:solidFill>
              </a:rPr>
              <a:t>p</a:t>
            </a:r>
            <a:r>
              <a:rPr lang="en-US" sz="900" b="1" dirty="0">
                <a:solidFill>
                  <a:prstClr val="black"/>
                </a:solidFill>
              </a:rPr>
              <a:t>4 </a:t>
            </a:r>
            <a:r>
              <a:rPr lang="en-US" sz="1400" b="1" dirty="0">
                <a:solidFill>
                  <a:prstClr val="black"/>
                </a:solidFill>
              </a:rPr>
              <a:t>= 360 + 0 + 10.12.20</a:t>
            </a:r>
            <a:r>
              <a:rPr lang="en-US" sz="1400" b="1" dirty="0"/>
              <a:t> = </a:t>
            </a:r>
            <a:r>
              <a:rPr lang="en-US" sz="1050" b="1" dirty="0"/>
              <a:t>2760</a:t>
            </a:r>
            <a:endParaRPr lang="en-US" sz="1400" b="1" dirty="0"/>
          </a:p>
          <a:p>
            <a:endParaRPr lang="en-US" sz="1400" b="1" dirty="0"/>
          </a:p>
        </p:txBody>
      </p:sp>
      <p:sp>
        <p:nvSpPr>
          <p:cNvPr id="36" name="TextBox 35"/>
          <p:cNvSpPr txBox="1"/>
          <p:nvPr/>
        </p:nvSpPr>
        <p:spPr>
          <a:xfrm>
            <a:off x="2362200" y="4876800"/>
            <a:ext cx="2362200" cy="323165"/>
          </a:xfrm>
          <a:prstGeom prst="rect">
            <a:avLst/>
          </a:prstGeom>
          <a:noFill/>
        </p:spPr>
        <p:txBody>
          <a:bodyPr wrap="square" rtlCol="0">
            <a:spAutoFit/>
          </a:bodyPr>
          <a:lstStyle/>
          <a:p>
            <a:r>
              <a:rPr lang="en-US" sz="1500" b="1" i="1" dirty="0"/>
              <a:t>For k =2,   A</a:t>
            </a:r>
            <a:r>
              <a:rPr lang="en-US" sz="1100" b="1" i="1" dirty="0"/>
              <a:t>2 </a:t>
            </a:r>
            <a:r>
              <a:rPr lang="en-US" sz="1500" b="1" i="1" dirty="0"/>
              <a:t>| A</a:t>
            </a:r>
            <a:r>
              <a:rPr lang="en-US" sz="1100" b="1" i="1" dirty="0"/>
              <a:t>3 </a:t>
            </a:r>
            <a:r>
              <a:rPr lang="en-US" sz="1500" b="1" i="1" dirty="0">
                <a:solidFill>
                  <a:prstClr val="black"/>
                </a:solidFill>
              </a:rPr>
              <a:t>A</a:t>
            </a:r>
            <a:r>
              <a:rPr lang="en-US" sz="1100" b="1" i="1" dirty="0">
                <a:solidFill>
                  <a:prstClr val="black"/>
                </a:solidFill>
              </a:rPr>
              <a:t>4</a:t>
            </a:r>
            <a:r>
              <a:rPr lang="en-US" sz="1200" b="1" i="1" dirty="0"/>
              <a:t> </a:t>
            </a:r>
            <a:endParaRPr lang="en-US" sz="1500" b="1" i="1" dirty="0"/>
          </a:p>
        </p:txBody>
      </p:sp>
      <p:sp>
        <p:nvSpPr>
          <p:cNvPr id="37" name="TextBox 36"/>
          <p:cNvSpPr txBox="1"/>
          <p:nvPr/>
        </p:nvSpPr>
        <p:spPr>
          <a:xfrm>
            <a:off x="4953000" y="4876800"/>
            <a:ext cx="2362200" cy="323165"/>
          </a:xfrm>
          <a:prstGeom prst="rect">
            <a:avLst/>
          </a:prstGeom>
          <a:noFill/>
        </p:spPr>
        <p:txBody>
          <a:bodyPr wrap="square" rtlCol="0">
            <a:spAutoFit/>
          </a:bodyPr>
          <a:lstStyle/>
          <a:p>
            <a:r>
              <a:rPr lang="en-US" sz="1500" b="1" i="1" dirty="0"/>
              <a:t>For k =3,   A</a:t>
            </a:r>
            <a:r>
              <a:rPr lang="en-US" sz="1100" b="1" i="1" dirty="0"/>
              <a:t>2 </a:t>
            </a:r>
            <a:r>
              <a:rPr lang="en-US" sz="1500" b="1" i="1" dirty="0"/>
              <a:t>A</a:t>
            </a:r>
            <a:r>
              <a:rPr lang="en-US" sz="1100" b="1" i="1" dirty="0"/>
              <a:t>3 </a:t>
            </a:r>
            <a:r>
              <a:rPr lang="en-US" sz="1500" b="1" i="1" dirty="0">
                <a:solidFill>
                  <a:prstClr val="black"/>
                </a:solidFill>
              </a:rPr>
              <a:t>|</a:t>
            </a:r>
            <a:r>
              <a:rPr lang="en-US" sz="1100" b="1" i="1" dirty="0"/>
              <a:t> </a:t>
            </a:r>
            <a:r>
              <a:rPr lang="en-US" sz="1500" b="1" i="1" dirty="0">
                <a:solidFill>
                  <a:prstClr val="black"/>
                </a:solidFill>
              </a:rPr>
              <a:t>A</a:t>
            </a:r>
            <a:r>
              <a:rPr lang="en-US" sz="1100" b="1" i="1" dirty="0">
                <a:solidFill>
                  <a:prstClr val="black"/>
                </a:solidFill>
              </a:rPr>
              <a:t>4</a:t>
            </a:r>
            <a:r>
              <a:rPr lang="en-US" sz="1200" b="1" i="1" dirty="0"/>
              <a:t> </a:t>
            </a:r>
            <a:endParaRPr lang="en-US" sz="1500" b="1" i="1" dirty="0"/>
          </a:p>
        </p:txBody>
      </p:sp>
      <p:sp>
        <p:nvSpPr>
          <p:cNvPr id="38" name="TextBox 37"/>
          <p:cNvSpPr txBox="1"/>
          <p:nvPr/>
        </p:nvSpPr>
        <p:spPr>
          <a:xfrm>
            <a:off x="2595747" y="2907268"/>
            <a:ext cx="628698" cy="369332"/>
          </a:xfrm>
          <a:prstGeom prst="rect">
            <a:avLst/>
          </a:prstGeom>
          <a:noFill/>
        </p:spPr>
        <p:txBody>
          <a:bodyPr wrap="none" rtlCol="0">
            <a:spAutoFit/>
          </a:bodyPr>
          <a:lstStyle/>
          <a:p>
            <a:r>
              <a:rPr lang="en-US" b="1" i="1" dirty="0"/>
              <a:t>264</a:t>
            </a:r>
          </a:p>
        </p:txBody>
      </p:sp>
      <p:sp>
        <p:nvSpPr>
          <p:cNvPr id="39" name="TextBox 38"/>
          <p:cNvSpPr txBox="1"/>
          <p:nvPr/>
        </p:nvSpPr>
        <p:spPr>
          <a:xfrm>
            <a:off x="6711920" y="3212068"/>
            <a:ext cx="328936" cy="369332"/>
          </a:xfrm>
          <a:prstGeom prst="rect">
            <a:avLst/>
          </a:prstGeom>
          <a:noFill/>
        </p:spPr>
        <p:txBody>
          <a:bodyPr wrap="none" rtlCol="0">
            <a:spAutoFit/>
          </a:bodyPr>
          <a:lstStyle/>
          <a:p>
            <a:r>
              <a:rPr lang="en-US" b="1" i="1" dirty="0"/>
              <a:t>2</a:t>
            </a:r>
          </a:p>
        </p:txBody>
      </p:sp>
      <p:sp>
        <p:nvSpPr>
          <p:cNvPr id="40" name="TextBox 39"/>
          <p:cNvSpPr txBox="1"/>
          <p:nvPr/>
        </p:nvSpPr>
        <p:spPr>
          <a:xfrm>
            <a:off x="6324600" y="5181600"/>
            <a:ext cx="2590800" cy="323165"/>
          </a:xfrm>
          <a:prstGeom prst="rect">
            <a:avLst/>
          </a:prstGeom>
          <a:noFill/>
        </p:spPr>
        <p:txBody>
          <a:bodyPr wrap="square" rtlCol="0">
            <a:spAutoFit/>
          </a:bodyPr>
          <a:lstStyle/>
          <a:p>
            <a:pPr algn="ctr"/>
            <a:r>
              <a:rPr lang="en-US" sz="1500" b="1" i="1" dirty="0"/>
              <a:t>m[2, 4] and s[2, 4]</a:t>
            </a:r>
          </a:p>
        </p:txBody>
      </p:sp>
      <p:sp>
        <p:nvSpPr>
          <p:cNvPr id="41" name="TextBox 40"/>
          <p:cNvSpPr txBox="1"/>
          <p:nvPr/>
        </p:nvSpPr>
        <p:spPr>
          <a:xfrm>
            <a:off x="3276600" y="3288268"/>
            <a:ext cx="748923" cy="369332"/>
          </a:xfrm>
          <a:prstGeom prst="rect">
            <a:avLst/>
          </a:prstGeom>
          <a:noFill/>
        </p:spPr>
        <p:txBody>
          <a:bodyPr wrap="none" rtlCol="0">
            <a:spAutoFit/>
          </a:bodyPr>
          <a:lstStyle/>
          <a:p>
            <a:r>
              <a:rPr lang="en-US" b="1" i="1" dirty="0"/>
              <a:t>1320</a:t>
            </a:r>
          </a:p>
        </p:txBody>
      </p:sp>
      <p:sp>
        <p:nvSpPr>
          <p:cNvPr id="42" name="TextBox 41"/>
          <p:cNvSpPr txBox="1"/>
          <p:nvPr/>
        </p:nvSpPr>
        <p:spPr>
          <a:xfrm>
            <a:off x="7467600" y="3593068"/>
            <a:ext cx="328936" cy="369332"/>
          </a:xfrm>
          <a:prstGeom prst="rect">
            <a:avLst/>
          </a:prstGeom>
          <a:noFill/>
        </p:spPr>
        <p:txBody>
          <a:bodyPr wrap="none" rtlCol="0">
            <a:spAutoFit/>
          </a:bodyPr>
          <a:lstStyle/>
          <a:p>
            <a:r>
              <a:rPr lang="en-US" b="1" i="1" dirty="0"/>
              <a:t>2</a:t>
            </a:r>
          </a:p>
        </p:txBody>
      </p:sp>
      <p:sp>
        <p:nvSpPr>
          <p:cNvPr id="45" name="TextBox 44"/>
          <p:cNvSpPr txBox="1"/>
          <p:nvPr/>
        </p:nvSpPr>
        <p:spPr>
          <a:xfrm>
            <a:off x="6324600" y="5539770"/>
            <a:ext cx="2590800" cy="784830"/>
          </a:xfrm>
          <a:prstGeom prst="rect">
            <a:avLst/>
          </a:prstGeom>
          <a:solidFill>
            <a:schemeClr val="bg1"/>
          </a:solidFill>
        </p:spPr>
        <p:txBody>
          <a:bodyPr wrap="square" rtlCol="0" anchor="ctr">
            <a:spAutoFit/>
          </a:bodyPr>
          <a:lstStyle/>
          <a:p>
            <a:pPr algn="ctr"/>
            <a:r>
              <a:rPr lang="en-US" sz="1500" b="1" dirty="0"/>
              <a:t>s[</a:t>
            </a:r>
            <a:r>
              <a:rPr lang="en-US" sz="1500" b="1" dirty="0" err="1"/>
              <a:t>i</a:t>
            </a:r>
            <a:r>
              <a:rPr lang="en-US" sz="1500" b="1" dirty="0"/>
              <a:t>, j] = k            </a:t>
            </a:r>
          </a:p>
          <a:p>
            <a:pPr algn="ctr"/>
            <a:r>
              <a:rPr lang="en-US" sz="1500" b="1" dirty="0"/>
              <a:t>( </a:t>
            </a:r>
            <a:r>
              <a:rPr lang="en-US" sz="800" b="1" dirty="0"/>
              <a:t>the</a:t>
            </a:r>
            <a:r>
              <a:rPr lang="en-US" sz="1500" b="1" dirty="0"/>
              <a:t> </a:t>
            </a:r>
            <a:r>
              <a:rPr lang="en-US" sz="800" b="1" dirty="0"/>
              <a:t>k-value  that  gives  optimal  solution </a:t>
            </a:r>
            <a:r>
              <a:rPr lang="en-US" sz="1500" b="1" dirty="0"/>
              <a:t>)</a:t>
            </a:r>
          </a:p>
          <a:p>
            <a:pPr algn="ctr"/>
            <a:r>
              <a:rPr lang="en-US" sz="1500" b="1" dirty="0" err="1"/>
              <a:t>i</a:t>
            </a:r>
            <a:r>
              <a:rPr lang="en-US" sz="1500" b="1" dirty="0"/>
              <a:t> &lt;= k &lt; j</a:t>
            </a:r>
          </a:p>
        </p:txBody>
      </p:sp>
    </p:spTree>
    <p:extLst>
      <p:ext uri="{BB962C8B-B14F-4D97-AF65-F5344CB8AC3E}">
        <p14:creationId xmlns:p14="http://schemas.microsoft.com/office/powerpoint/2010/main" val="1888120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80">
                                          <p:stCondLst>
                                            <p:cond delay="0"/>
                                          </p:stCondLst>
                                        </p:cTn>
                                        <p:tgtEl>
                                          <p:spTgt spid="40"/>
                                        </p:tgtEl>
                                      </p:cBhvr>
                                    </p:animEffect>
                                    <p:anim calcmode="lin" valueType="num">
                                      <p:cBhvr>
                                        <p:cTn id="8"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13" dur="26">
                                          <p:stCondLst>
                                            <p:cond delay="650"/>
                                          </p:stCondLst>
                                        </p:cTn>
                                        <p:tgtEl>
                                          <p:spTgt spid="40"/>
                                        </p:tgtEl>
                                      </p:cBhvr>
                                      <p:to x="100000" y="60000"/>
                                    </p:animScale>
                                    <p:animScale>
                                      <p:cBhvr>
                                        <p:cTn id="14" dur="166" decel="50000">
                                          <p:stCondLst>
                                            <p:cond delay="676"/>
                                          </p:stCondLst>
                                        </p:cTn>
                                        <p:tgtEl>
                                          <p:spTgt spid="40"/>
                                        </p:tgtEl>
                                      </p:cBhvr>
                                      <p:to x="100000" y="100000"/>
                                    </p:animScale>
                                    <p:animScale>
                                      <p:cBhvr>
                                        <p:cTn id="15" dur="26">
                                          <p:stCondLst>
                                            <p:cond delay="1312"/>
                                          </p:stCondLst>
                                        </p:cTn>
                                        <p:tgtEl>
                                          <p:spTgt spid="40"/>
                                        </p:tgtEl>
                                      </p:cBhvr>
                                      <p:to x="100000" y="80000"/>
                                    </p:animScale>
                                    <p:animScale>
                                      <p:cBhvr>
                                        <p:cTn id="16" dur="166" decel="50000">
                                          <p:stCondLst>
                                            <p:cond delay="1338"/>
                                          </p:stCondLst>
                                        </p:cTn>
                                        <p:tgtEl>
                                          <p:spTgt spid="40"/>
                                        </p:tgtEl>
                                      </p:cBhvr>
                                      <p:to x="100000" y="100000"/>
                                    </p:animScale>
                                    <p:animScale>
                                      <p:cBhvr>
                                        <p:cTn id="17" dur="26">
                                          <p:stCondLst>
                                            <p:cond delay="1642"/>
                                          </p:stCondLst>
                                        </p:cTn>
                                        <p:tgtEl>
                                          <p:spTgt spid="40"/>
                                        </p:tgtEl>
                                      </p:cBhvr>
                                      <p:to x="100000" y="90000"/>
                                    </p:animScale>
                                    <p:animScale>
                                      <p:cBhvr>
                                        <p:cTn id="18" dur="166" decel="50000">
                                          <p:stCondLst>
                                            <p:cond delay="1668"/>
                                          </p:stCondLst>
                                        </p:cTn>
                                        <p:tgtEl>
                                          <p:spTgt spid="40"/>
                                        </p:tgtEl>
                                      </p:cBhvr>
                                      <p:to x="100000" y="100000"/>
                                    </p:animScale>
                                    <p:animScale>
                                      <p:cBhvr>
                                        <p:cTn id="19" dur="26">
                                          <p:stCondLst>
                                            <p:cond delay="1808"/>
                                          </p:stCondLst>
                                        </p:cTn>
                                        <p:tgtEl>
                                          <p:spTgt spid="40"/>
                                        </p:tgtEl>
                                      </p:cBhvr>
                                      <p:to x="100000" y="95000"/>
                                    </p:animScale>
                                    <p:animScale>
                                      <p:cBhvr>
                                        <p:cTn id="20" dur="166" decel="50000">
                                          <p:stCondLst>
                                            <p:cond delay="1834"/>
                                          </p:stCondLst>
                                        </p:cTn>
                                        <p:tgtEl>
                                          <p:spTgt spid="4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5">
                                            <p:txEl>
                                              <p:pRg st="0" end="0"/>
                                            </p:txEl>
                                          </p:spTgt>
                                        </p:tgtEl>
                                        <p:attrNameLst>
                                          <p:attrName>style.visibility</p:attrName>
                                        </p:attrNameLst>
                                      </p:cBhvr>
                                      <p:to>
                                        <p:strVal val="visible"/>
                                      </p:to>
                                    </p:set>
                                    <p:animEffect transition="in" filter="barn(inVertical)">
                                      <p:cBhvr>
                                        <p:cTn id="25" dur="500"/>
                                        <p:tgtEl>
                                          <p:spTgt spid="35">
                                            <p:txEl>
                                              <p:pRg st="0" end="0"/>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5">
                                            <p:txEl>
                                              <p:pRg st="1" end="1"/>
                                            </p:txEl>
                                          </p:spTgt>
                                        </p:tgtEl>
                                        <p:attrNameLst>
                                          <p:attrName>style.visibility</p:attrName>
                                        </p:attrNameLst>
                                      </p:cBhvr>
                                      <p:to>
                                        <p:strVal val="visible"/>
                                      </p:to>
                                    </p:set>
                                    <p:animEffect transition="in" filter="barn(inVertical)">
                                      <p:cBhvr>
                                        <p:cTn id="28" dur="500"/>
                                        <p:tgtEl>
                                          <p:spTgt spid="3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down)">
                                      <p:cBhvr>
                                        <p:cTn id="33" dur="580">
                                          <p:stCondLst>
                                            <p:cond delay="0"/>
                                          </p:stCondLst>
                                        </p:cTn>
                                        <p:tgtEl>
                                          <p:spTgt spid="36"/>
                                        </p:tgtEl>
                                      </p:cBhvr>
                                    </p:animEffect>
                                    <p:anim calcmode="lin" valueType="num">
                                      <p:cBhvr>
                                        <p:cTn id="34"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39" dur="26">
                                          <p:stCondLst>
                                            <p:cond delay="650"/>
                                          </p:stCondLst>
                                        </p:cTn>
                                        <p:tgtEl>
                                          <p:spTgt spid="36"/>
                                        </p:tgtEl>
                                      </p:cBhvr>
                                      <p:to x="100000" y="60000"/>
                                    </p:animScale>
                                    <p:animScale>
                                      <p:cBhvr>
                                        <p:cTn id="40" dur="166" decel="50000">
                                          <p:stCondLst>
                                            <p:cond delay="676"/>
                                          </p:stCondLst>
                                        </p:cTn>
                                        <p:tgtEl>
                                          <p:spTgt spid="36"/>
                                        </p:tgtEl>
                                      </p:cBhvr>
                                      <p:to x="100000" y="100000"/>
                                    </p:animScale>
                                    <p:animScale>
                                      <p:cBhvr>
                                        <p:cTn id="41" dur="26">
                                          <p:stCondLst>
                                            <p:cond delay="1312"/>
                                          </p:stCondLst>
                                        </p:cTn>
                                        <p:tgtEl>
                                          <p:spTgt spid="36"/>
                                        </p:tgtEl>
                                      </p:cBhvr>
                                      <p:to x="100000" y="80000"/>
                                    </p:animScale>
                                    <p:animScale>
                                      <p:cBhvr>
                                        <p:cTn id="42" dur="166" decel="50000">
                                          <p:stCondLst>
                                            <p:cond delay="1338"/>
                                          </p:stCondLst>
                                        </p:cTn>
                                        <p:tgtEl>
                                          <p:spTgt spid="36"/>
                                        </p:tgtEl>
                                      </p:cBhvr>
                                      <p:to x="100000" y="100000"/>
                                    </p:animScale>
                                    <p:animScale>
                                      <p:cBhvr>
                                        <p:cTn id="43" dur="26">
                                          <p:stCondLst>
                                            <p:cond delay="1642"/>
                                          </p:stCondLst>
                                        </p:cTn>
                                        <p:tgtEl>
                                          <p:spTgt spid="36"/>
                                        </p:tgtEl>
                                      </p:cBhvr>
                                      <p:to x="100000" y="90000"/>
                                    </p:animScale>
                                    <p:animScale>
                                      <p:cBhvr>
                                        <p:cTn id="44" dur="166" decel="50000">
                                          <p:stCondLst>
                                            <p:cond delay="1668"/>
                                          </p:stCondLst>
                                        </p:cTn>
                                        <p:tgtEl>
                                          <p:spTgt spid="36"/>
                                        </p:tgtEl>
                                      </p:cBhvr>
                                      <p:to x="100000" y="100000"/>
                                    </p:animScale>
                                    <p:animScale>
                                      <p:cBhvr>
                                        <p:cTn id="45" dur="26">
                                          <p:stCondLst>
                                            <p:cond delay="1808"/>
                                          </p:stCondLst>
                                        </p:cTn>
                                        <p:tgtEl>
                                          <p:spTgt spid="36"/>
                                        </p:tgtEl>
                                      </p:cBhvr>
                                      <p:to x="100000" y="95000"/>
                                    </p:animScale>
                                    <p:animScale>
                                      <p:cBhvr>
                                        <p:cTn id="46" dur="166" decel="50000">
                                          <p:stCondLst>
                                            <p:cond delay="1834"/>
                                          </p:stCondLst>
                                        </p:cTn>
                                        <p:tgtEl>
                                          <p:spTgt spid="36"/>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down)">
                                      <p:cBhvr>
                                        <p:cTn id="51" dur="580">
                                          <p:stCondLst>
                                            <p:cond delay="0"/>
                                          </p:stCondLst>
                                        </p:cTn>
                                        <p:tgtEl>
                                          <p:spTgt spid="37"/>
                                        </p:tgtEl>
                                      </p:cBhvr>
                                    </p:animEffect>
                                    <p:anim calcmode="lin" valueType="num">
                                      <p:cBhvr>
                                        <p:cTn id="52"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57" dur="26">
                                          <p:stCondLst>
                                            <p:cond delay="650"/>
                                          </p:stCondLst>
                                        </p:cTn>
                                        <p:tgtEl>
                                          <p:spTgt spid="37"/>
                                        </p:tgtEl>
                                      </p:cBhvr>
                                      <p:to x="100000" y="60000"/>
                                    </p:animScale>
                                    <p:animScale>
                                      <p:cBhvr>
                                        <p:cTn id="58" dur="166" decel="50000">
                                          <p:stCondLst>
                                            <p:cond delay="676"/>
                                          </p:stCondLst>
                                        </p:cTn>
                                        <p:tgtEl>
                                          <p:spTgt spid="37"/>
                                        </p:tgtEl>
                                      </p:cBhvr>
                                      <p:to x="100000" y="100000"/>
                                    </p:animScale>
                                    <p:animScale>
                                      <p:cBhvr>
                                        <p:cTn id="59" dur="26">
                                          <p:stCondLst>
                                            <p:cond delay="1312"/>
                                          </p:stCondLst>
                                        </p:cTn>
                                        <p:tgtEl>
                                          <p:spTgt spid="37"/>
                                        </p:tgtEl>
                                      </p:cBhvr>
                                      <p:to x="100000" y="80000"/>
                                    </p:animScale>
                                    <p:animScale>
                                      <p:cBhvr>
                                        <p:cTn id="60" dur="166" decel="50000">
                                          <p:stCondLst>
                                            <p:cond delay="1338"/>
                                          </p:stCondLst>
                                        </p:cTn>
                                        <p:tgtEl>
                                          <p:spTgt spid="37"/>
                                        </p:tgtEl>
                                      </p:cBhvr>
                                      <p:to x="100000" y="100000"/>
                                    </p:animScale>
                                    <p:animScale>
                                      <p:cBhvr>
                                        <p:cTn id="61" dur="26">
                                          <p:stCondLst>
                                            <p:cond delay="1642"/>
                                          </p:stCondLst>
                                        </p:cTn>
                                        <p:tgtEl>
                                          <p:spTgt spid="37"/>
                                        </p:tgtEl>
                                      </p:cBhvr>
                                      <p:to x="100000" y="90000"/>
                                    </p:animScale>
                                    <p:animScale>
                                      <p:cBhvr>
                                        <p:cTn id="62" dur="166" decel="50000">
                                          <p:stCondLst>
                                            <p:cond delay="1668"/>
                                          </p:stCondLst>
                                        </p:cTn>
                                        <p:tgtEl>
                                          <p:spTgt spid="37"/>
                                        </p:tgtEl>
                                      </p:cBhvr>
                                      <p:to x="100000" y="100000"/>
                                    </p:animScale>
                                    <p:animScale>
                                      <p:cBhvr>
                                        <p:cTn id="63" dur="26">
                                          <p:stCondLst>
                                            <p:cond delay="1808"/>
                                          </p:stCondLst>
                                        </p:cTn>
                                        <p:tgtEl>
                                          <p:spTgt spid="37"/>
                                        </p:tgtEl>
                                      </p:cBhvr>
                                      <p:to x="100000" y="95000"/>
                                    </p:animScale>
                                    <p:animScale>
                                      <p:cBhvr>
                                        <p:cTn id="64" dur="166" decel="50000">
                                          <p:stCondLst>
                                            <p:cond delay="1834"/>
                                          </p:stCondLst>
                                        </p:cTn>
                                        <p:tgtEl>
                                          <p:spTgt spid="37"/>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iterate type="lt">
                                    <p:tmPct val="0"/>
                                  </p:iterate>
                                  <p:childTnLst>
                                    <p:set>
                                      <p:cBhvr>
                                        <p:cTn id="68" dur="1" fill="hold">
                                          <p:stCondLst>
                                            <p:cond delay="0"/>
                                          </p:stCondLst>
                                        </p:cTn>
                                        <p:tgtEl>
                                          <p:spTgt spid="35">
                                            <p:txEl>
                                              <p:pRg st="2" end="2"/>
                                            </p:txEl>
                                          </p:spTgt>
                                        </p:tgtEl>
                                        <p:attrNameLst>
                                          <p:attrName>style.visibility</p:attrName>
                                        </p:attrNameLst>
                                      </p:cBhvr>
                                      <p:to>
                                        <p:strVal val="visible"/>
                                      </p:to>
                                    </p:set>
                                    <p:animEffect transition="in" filter="barn(inVertical)">
                                      <p:cBhvr>
                                        <p:cTn id="69" dur="500"/>
                                        <p:tgtEl>
                                          <p:spTgt spid="35">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nodeType="clickEffect">
                                  <p:stCondLst>
                                    <p:cond delay="0"/>
                                  </p:stCondLst>
                                  <p:iterate type="lt">
                                    <p:tmPct val="0"/>
                                  </p:iterate>
                                  <p:childTnLst>
                                    <p:set>
                                      <p:cBhvr>
                                        <p:cTn id="73" dur="1" fill="hold">
                                          <p:stCondLst>
                                            <p:cond delay="0"/>
                                          </p:stCondLst>
                                        </p:cTn>
                                        <p:tgtEl>
                                          <p:spTgt spid="35">
                                            <p:txEl>
                                              <p:pRg st="3" end="3"/>
                                            </p:txEl>
                                          </p:spTgt>
                                        </p:tgtEl>
                                        <p:attrNameLst>
                                          <p:attrName>style.visibility</p:attrName>
                                        </p:attrNameLst>
                                      </p:cBhvr>
                                      <p:to>
                                        <p:strVal val="visible"/>
                                      </p:to>
                                    </p:set>
                                    <p:animEffect transition="in" filter="barn(inVertical)">
                                      <p:cBhvr>
                                        <p:cTn id="74" dur="500"/>
                                        <p:tgtEl>
                                          <p:spTgt spid="35">
                                            <p:txEl>
                                              <p:pRg st="3" end="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nodeType="clickEffect">
                                  <p:stCondLst>
                                    <p:cond delay="0"/>
                                  </p:stCondLst>
                                  <p:iterate type="lt">
                                    <p:tmPct val="0"/>
                                  </p:iterate>
                                  <p:childTnLst>
                                    <p:set>
                                      <p:cBhvr>
                                        <p:cTn id="78" dur="1" fill="hold">
                                          <p:stCondLst>
                                            <p:cond delay="0"/>
                                          </p:stCondLst>
                                        </p:cTn>
                                        <p:tgtEl>
                                          <p:spTgt spid="35">
                                            <p:txEl>
                                              <p:pRg st="4" end="4"/>
                                            </p:txEl>
                                          </p:spTgt>
                                        </p:tgtEl>
                                        <p:attrNameLst>
                                          <p:attrName>style.visibility</p:attrName>
                                        </p:attrNameLst>
                                      </p:cBhvr>
                                      <p:to>
                                        <p:strVal val="visible"/>
                                      </p:to>
                                    </p:set>
                                    <p:animEffect transition="in" filter="barn(inVertical)">
                                      <p:cBhvr>
                                        <p:cTn id="79" dur="500"/>
                                        <p:tgtEl>
                                          <p:spTgt spid="35">
                                            <p:txEl>
                                              <p:pRg st="4" end="4"/>
                                            </p:txEl>
                                          </p:spTgt>
                                        </p:tgtEl>
                                      </p:cBhvr>
                                    </p:animEffect>
                                  </p:childTnLst>
                                </p:cTn>
                              </p:par>
                              <p:par>
                                <p:cTn id="80" presetID="16" presetClass="entr" presetSubtype="21" fill="hold" nodeType="withEffect">
                                  <p:stCondLst>
                                    <p:cond delay="0"/>
                                  </p:stCondLst>
                                  <p:iterate type="lt">
                                    <p:tmPct val="0"/>
                                  </p:iterate>
                                  <p:childTnLst>
                                    <p:set>
                                      <p:cBhvr>
                                        <p:cTn id="81" dur="1" fill="hold">
                                          <p:stCondLst>
                                            <p:cond delay="0"/>
                                          </p:stCondLst>
                                        </p:cTn>
                                        <p:tgtEl>
                                          <p:spTgt spid="35">
                                            <p:txEl>
                                              <p:pRg st="5" end="5"/>
                                            </p:txEl>
                                          </p:spTgt>
                                        </p:tgtEl>
                                        <p:attrNameLst>
                                          <p:attrName>style.visibility</p:attrName>
                                        </p:attrNameLst>
                                      </p:cBhvr>
                                      <p:to>
                                        <p:strVal val="visible"/>
                                      </p:to>
                                    </p:set>
                                    <p:animEffect transition="in" filter="barn(inVertical)">
                                      <p:cBhvr>
                                        <p:cTn id="82" dur="500"/>
                                        <p:tgtEl>
                                          <p:spTgt spid="35">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mph" presetSubtype="0" fill="hold" nodeType="clickEffect">
                                  <p:stCondLst>
                                    <p:cond delay="0"/>
                                  </p:stCondLst>
                                  <p:iterate type="lt">
                                    <p:tmPct val="4000"/>
                                  </p:iterate>
                                  <p:childTnLst>
                                    <p:set>
                                      <p:cBhvr override="childStyle">
                                        <p:cTn id="86" dur="500" fill="hold"/>
                                        <p:tgtEl>
                                          <p:spTgt spid="35">
                                            <p:txEl>
                                              <p:pRg st="2" end="2"/>
                                            </p:txEl>
                                          </p:spTgt>
                                        </p:tgtEl>
                                        <p:attrNameLst>
                                          <p:attrName>style.color</p:attrName>
                                        </p:attrNameLst>
                                      </p:cBhvr>
                                      <p:to>
                                        <p:clrVal>
                                          <a:schemeClr val="accent2"/>
                                        </p:clrVal>
                                      </p:to>
                                    </p:set>
                                    <p:set>
                                      <p:cBhvr>
                                        <p:cTn id="87" dur="500" fill="hold"/>
                                        <p:tgtEl>
                                          <p:spTgt spid="35">
                                            <p:txEl>
                                              <p:pRg st="2" end="2"/>
                                            </p:txEl>
                                          </p:spTgt>
                                        </p:tgtEl>
                                        <p:attrNameLst>
                                          <p:attrName>fillcolor</p:attrName>
                                        </p:attrNameLst>
                                      </p:cBhvr>
                                      <p:to>
                                        <p:clrVal>
                                          <a:schemeClr val="accent2"/>
                                        </p:clrVal>
                                      </p:to>
                                    </p:set>
                                    <p:set>
                                      <p:cBhvr>
                                        <p:cTn id="88" dur="500" fill="hold"/>
                                        <p:tgtEl>
                                          <p:spTgt spid="35">
                                            <p:txEl>
                                              <p:pRg st="2" end="2"/>
                                            </p:txEl>
                                          </p:spTgt>
                                        </p:tgtEl>
                                        <p:attrNameLst>
                                          <p:attrName>fill.type</p:attrName>
                                        </p:attrNameLst>
                                      </p:cBhvr>
                                      <p:to>
                                        <p:strVal val="solid"/>
                                      </p:to>
                                    </p:set>
                                  </p:childTnLst>
                                </p:cTn>
                              </p:par>
                              <p:par>
                                <p:cTn id="89" presetID="16" presetClass="emph" presetSubtype="0" fill="hold" nodeType="withEffect">
                                  <p:stCondLst>
                                    <p:cond delay="0"/>
                                  </p:stCondLst>
                                  <p:iterate type="lt">
                                    <p:tmPct val="4000"/>
                                  </p:iterate>
                                  <p:childTnLst>
                                    <p:set>
                                      <p:cBhvr override="childStyle">
                                        <p:cTn id="90" dur="500" fill="hold"/>
                                        <p:tgtEl>
                                          <p:spTgt spid="35">
                                            <p:txEl>
                                              <p:pRg st="3" end="3"/>
                                            </p:txEl>
                                          </p:spTgt>
                                        </p:tgtEl>
                                        <p:attrNameLst>
                                          <p:attrName>style.color</p:attrName>
                                        </p:attrNameLst>
                                      </p:cBhvr>
                                      <p:to>
                                        <p:clrVal>
                                          <a:schemeClr val="accent2"/>
                                        </p:clrVal>
                                      </p:to>
                                    </p:set>
                                    <p:set>
                                      <p:cBhvr>
                                        <p:cTn id="91" dur="500" fill="hold"/>
                                        <p:tgtEl>
                                          <p:spTgt spid="35">
                                            <p:txEl>
                                              <p:pRg st="3" end="3"/>
                                            </p:txEl>
                                          </p:spTgt>
                                        </p:tgtEl>
                                        <p:attrNameLst>
                                          <p:attrName>fillcolor</p:attrName>
                                        </p:attrNameLst>
                                      </p:cBhvr>
                                      <p:to>
                                        <p:clrVal>
                                          <a:schemeClr val="accent2"/>
                                        </p:clrVal>
                                      </p:to>
                                    </p:set>
                                    <p:set>
                                      <p:cBhvr>
                                        <p:cTn id="92" dur="500" fill="hold"/>
                                        <p:tgtEl>
                                          <p:spTgt spid="35">
                                            <p:txEl>
                                              <p:pRg st="3" end="3"/>
                                            </p:txEl>
                                          </p:spTgt>
                                        </p:tgtEl>
                                        <p:attrNameLst>
                                          <p:attrName>fill.type</p:attrName>
                                        </p:attrNameLst>
                                      </p:cBhvr>
                                      <p:to>
                                        <p:strVal val="solid"/>
                                      </p:to>
                                    </p:se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barn(inVertical)">
                                      <p:cBhvr>
                                        <p:cTn id="97" dur="500"/>
                                        <p:tgtEl>
                                          <p:spTgt spid="41"/>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barn(inVertical)">
                                      <p:cBhvr>
                                        <p:cTn id="10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0" grpId="0"/>
      <p:bldP spid="41"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a:t>How to solve Matrix Chain Multiplication (MCM) Problem using Dynamic Programming (DP) - Example</a:t>
            </a:r>
          </a:p>
        </p:txBody>
      </p:sp>
      <p:sp>
        <p:nvSpPr>
          <p:cNvPr id="7" name="Content Placeholder 6"/>
          <p:cNvSpPr>
            <a:spLocks noGrp="1"/>
          </p:cNvSpPr>
          <p:nvPr>
            <p:ph idx="1"/>
          </p:nvPr>
        </p:nvSpPr>
        <p:spPr>
          <a:xfrm>
            <a:off x="228600" y="1371600"/>
            <a:ext cx="8686800" cy="4876800"/>
          </a:xfrm>
        </p:spPr>
        <p:txBody>
          <a:bodyPr anchor="t">
            <a:normAutofit/>
          </a:bodyPr>
          <a:lstStyle/>
          <a:p>
            <a:pPr marL="0" indent="0" algn="just">
              <a:buNone/>
            </a:pPr>
            <a:r>
              <a:rPr lang="en-US" sz="1600" b="1" i="1" u="sng" dirty="0"/>
              <a:t>Solution:</a:t>
            </a:r>
          </a:p>
          <a:p>
            <a:pPr marL="0" indent="0" algn="just">
              <a:buNone/>
            </a:pPr>
            <a:endParaRPr lang="en-US" sz="1600" b="1" i="1" u="sng" dirty="0"/>
          </a:p>
          <a:p>
            <a:pPr marL="0" indent="0" algn="just">
              <a:buNone/>
            </a:pPr>
            <a:r>
              <a:rPr lang="en-US" sz="1600" b="1" i="1" dirty="0"/>
              <a:t>   </a:t>
            </a:r>
            <a:endParaRPr lang="en-US" sz="900" b="1" i="1" dirty="0"/>
          </a:p>
        </p:txBody>
      </p:sp>
      <p:graphicFrame>
        <p:nvGraphicFramePr>
          <p:cNvPr id="2" name="Table 1"/>
          <p:cNvGraphicFramePr>
            <a:graphicFrameLocks noGrp="1"/>
          </p:cNvGraphicFramePr>
          <p:nvPr>
            <p:extLst>
              <p:ext uri="{D42A27DB-BD31-4B8C-83A1-F6EECF244321}">
                <p14:modId xmlns:p14="http://schemas.microsoft.com/office/powerpoint/2010/main" val="931130684"/>
              </p:ext>
            </p:extLst>
          </p:nvPr>
        </p:nvGraphicFramePr>
        <p:xfrm>
          <a:off x="228600" y="1828800"/>
          <a:ext cx="2971800" cy="6096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tblGrid>
              <a:tr h="251450">
                <a:tc>
                  <a:txBody>
                    <a:bodyPr/>
                    <a:lstStyle/>
                    <a:p>
                      <a:pPr algn="ctr"/>
                      <a:r>
                        <a:rPr lang="en-US" sz="1400" b="1" i="1" dirty="0">
                          <a:solidFill>
                            <a:schemeClr val="tx1"/>
                          </a:solidFill>
                        </a:rPr>
                        <a:t>p</a:t>
                      </a:r>
                      <a:r>
                        <a:rPr lang="en-US" sz="900" b="1" i="1" dirty="0">
                          <a:solidFill>
                            <a:schemeClr val="tx1"/>
                          </a:solidFill>
                        </a:rPr>
                        <a:t>0</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1</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2</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3</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4</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5</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51450">
                <a:tc>
                  <a:txBody>
                    <a:bodyPr/>
                    <a:lstStyle/>
                    <a:p>
                      <a:pPr algn="ctr"/>
                      <a:r>
                        <a:rPr lang="en-US" sz="1400" b="1" i="1"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17342003"/>
              </p:ext>
            </p:extLst>
          </p:nvPr>
        </p:nvGraphicFramePr>
        <p:xfrm>
          <a:off x="228600" y="2590800"/>
          <a:ext cx="4572000" cy="22250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tblGrid>
              <a:tr h="370840">
                <a:tc>
                  <a:txBody>
                    <a:bodyPr/>
                    <a:lstStyle/>
                    <a:p>
                      <a:pPr algn="ctr"/>
                      <a:r>
                        <a:rPr lang="en-US" b="1" i="1" u="sng" dirty="0">
                          <a:solidFill>
                            <a:schemeClr val="tx1"/>
                          </a:solidFill>
                        </a:rPr>
                        <a:t>m</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a:solidFill>
                            <a:schemeClr val="tx1"/>
                          </a:solidFill>
                        </a:rPr>
                        <a:t>1</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5</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en-US" b="1" i="1" dirty="0"/>
                        <a:t>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28417332"/>
              </p:ext>
            </p:extLst>
          </p:nvPr>
        </p:nvGraphicFramePr>
        <p:xfrm>
          <a:off x="4953000" y="2870200"/>
          <a:ext cx="3810000" cy="18542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70840">
                <a:tc>
                  <a:txBody>
                    <a:bodyPr/>
                    <a:lstStyle/>
                    <a:p>
                      <a:pPr algn="ctr"/>
                      <a:r>
                        <a:rPr lang="en-US" b="1" i="1" u="sng" dirty="0">
                          <a:solidFill>
                            <a:schemeClr val="tx1"/>
                          </a:solidFill>
                        </a:rPr>
                        <a:t>s</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a:solidFill>
                            <a:schemeClr val="tx1"/>
                          </a:solidFill>
                        </a:rPr>
                        <a:t>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5</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en-US" b="1" i="1" dirty="0"/>
                        <a:t>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539770"/>
            <a:ext cx="5943600" cy="784830"/>
          </a:xfrm>
          <a:prstGeom prst="rect">
            <a:avLst/>
          </a:prstGeom>
        </p:spPr>
      </p:pic>
      <p:sp>
        <p:nvSpPr>
          <p:cNvPr id="10" name="TextBox 9"/>
          <p:cNvSpPr txBox="1"/>
          <p:nvPr/>
        </p:nvSpPr>
        <p:spPr>
          <a:xfrm>
            <a:off x="1219200" y="2910840"/>
            <a:ext cx="346570" cy="369332"/>
          </a:xfrm>
          <a:prstGeom prst="rect">
            <a:avLst/>
          </a:prstGeom>
          <a:noFill/>
        </p:spPr>
        <p:txBody>
          <a:bodyPr wrap="none" rtlCol="0">
            <a:spAutoFit/>
          </a:bodyPr>
          <a:lstStyle/>
          <a:p>
            <a:r>
              <a:rPr lang="en-US" b="1" i="1" dirty="0"/>
              <a:t>0</a:t>
            </a:r>
          </a:p>
        </p:txBody>
      </p:sp>
      <p:sp>
        <p:nvSpPr>
          <p:cNvPr id="14" name="TextBox 13"/>
          <p:cNvSpPr txBox="1"/>
          <p:nvPr/>
        </p:nvSpPr>
        <p:spPr>
          <a:xfrm>
            <a:off x="1981200" y="3291840"/>
            <a:ext cx="346570" cy="369332"/>
          </a:xfrm>
          <a:prstGeom prst="rect">
            <a:avLst/>
          </a:prstGeom>
          <a:noFill/>
        </p:spPr>
        <p:txBody>
          <a:bodyPr wrap="none" rtlCol="0">
            <a:spAutoFit/>
          </a:bodyPr>
          <a:lstStyle/>
          <a:p>
            <a:r>
              <a:rPr lang="en-US" b="1" i="1" dirty="0"/>
              <a:t>0</a:t>
            </a:r>
          </a:p>
        </p:txBody>
      </p:sp>
      <p:sp>
        <p:nvSpPr>
          <p:cNvPr id="15" name="TextBox 14"/>
          <p:cNvSpPr txBox="1"/>
          <p:nvPr/>
        </p:nvSpPr>
        <p:spPr>
          <a:xfrm>
            <a:off x="2743200" y="3669268"/>
            <a:ext cx="346570" cy="369332"/>
          </a:xfrm>
          <a:prstGeom prst="rect">
            <a:avLst/>
          </a:prstGeom>
          <a:noFill/>
        </p:spPr>
        <p:txBody>
          <a:bodyPr wrap="none" rtlCol="0">
            <a:spAutoFit/>
          </a:bodyPr>
          <a:lstStyle/>
          <a:p>
            <a:r>
              <a:rPr lang="en-US" b="1" i="1" dirty="0"/>
              <a:t>0</a:t>
            </a:r>
          </a:p>
        </p:txBody>
      </p:sp>
      <p:sp>
        <p:nvSpPr>
          <p:cNvPr id="16" name="TextBox 15"/>
          <p:cNvSpPr txBox="1"/>
          <p:nvPr/>
        </p:nvSpPr>
        <p:spPr>
          <a:xfrm>
            <a:off x="3484270" y="4053840"/>
            <a:ext cx="346570" cy="369332"/>
          </a:xfrm>
          <a:prstGeom prst="rect">
            <a:avLst/>
          </a:prstGeom>
          <a:noFill/>
        </p:spPr>
        <p:txBody>
          <a:bodyPr wrap="none" rtlCol="0">
            <a:spAutoFit/>
          </a:bodyPr>
          <a:lstStyle/>
          <a:p>
            <a:r>
              <a:rPr lang="en-US" b="1" i="1" dirty="0"/>
              <a:t>0</a:t>
            </a:r>
          </a:p>
        </p:txBody>
      </p:sp>
      <p:sp>
        <p:nvSpPr>
          <p:cNvPr id="17" name="TextBox 16"/>
          <p:cNvSpPr txBox="1"/>
          <p:nvPr/>
        </p:nvSpPr>
        <p:spPr>
          <a:xfrm>
            <a:off x="4267200" y="4419600"/>
            <a:ext cx="346570" cy="369332"/>
          </a:xfrm>
          <a:prstGeom prst="rect">
            <a:avLst/>
          </a:prstGeom>
          <a:noFill/>
        </p:spPr>
        <p:txBody>
          <a:bodyPr wrap="none" rtlCol="0">
            <a:spAutoFit/>
          </a:bodyPr>
          <a:lstStyle/>
          <a:p>
            <a:r>
              <a:rPr lang="en-US" b="1" i="1" dirty="0"/>
              <a:t>0</a:t>
            </a:r>
          </a:p>
        </p:txBody>
      </p:sp>
      <p:sp>
        <p:nvSpPr>
          <p:cNvPr id="24" name="TextBox 23"/>
          <p:cNvSpPr txBox="1"/>
          <p:nvPr/>
        </p:nvSpPr>
        <p:spPr>
          <a:xfrm>
            <a:off x="1833747" y="2922508"/>
            <a:ext cx="604653" cy="369332"/>
          </a:xfrm>
          <a:prstGeom prst="rect">
            <a:avLst/>
          </a:prstGeom>
          <a:noFill/>
        </p:spPr>
        <p:txBody>
          <a:bodyPr wrap="none" rtlCol="0">
            <a:spAutoFit/>
          </a:bodyPr>
          <a:lstStyle/>
          <a:p>
            <a:r>
              <a:rPr lang="en-US" b="1" i="1" dirty="0"/>
              <a:t>120</a:t>
            </a:r>
          </a:p>
        </p:txBody>
      </p:sp>
      <p:sp>
        <p:nvSpPr>
          <p:cNvPr id="25" name="TextBox 24"/>
          <p:cNvSpPr txBox="1"/>
          <p:nvPr/>
        </p:nvSpPr>
        <p:spPr>
          <a:xfrm>
            <a:off x="5949920" y="3212068"/>
            <a:ext cx="298480" cy="369332"/>
          </a:xfrm>
          <a:prstGeom prst="rect">
            <a:avLst/>
          </a:prstGeom>
          <a:noFill/>
        </p:spPr>
        <p:txBody>
          <a:bodyPr wrap="none" rtlCol="0">
            <a:spAutoFit/>
          </a:bodyPr>
          <a:lstStyle/>
          <a:p>
            <a:r>
              <a:rPr lang="en-US" b="1" i="1" dirty="0"/>
              <a:t>1</a:t>
            </a:r>
          </a:p>
        </p:txBody>
      </p:sp>
      <p:sp>
        <p:nvSpPr>
          <p:cNvPr id="26" name="TextBox 25"/>
          <p:cNvSpPr txBox="1"/>
          <p:nvPr/>
        </p:nvSpPr>
        <p:spPr>
          <a:xfrm>
            <a:off x="2595747" y="3303508"/>
            <a:ext cx="639919" cy="369332"/>
          </a:xfrm>
          <a:prstGeom prst="rect">
            <a:avLst/>
          </a:prstGeom>
          <a:noFill/>
        </p:spPr>
        <p:txBody>
          <a:bodyPr wrap="none" rtlCol="0">
            <a:spAutoFit/>
          </a:bodyPr>
          <a:lstStyle/>
          <a:p>
            <a:r>
              <a:rPr lang="en-US" b="1" i="1" dirty="0"/>
              <a:t>360</a:t>
            </a:r>
          </a:p>
        </p:txBody>
      </p:sp>
      <p:sp>
        <p:nvSpPr>
          <p:cNvPr id="27" name="TextBox 26"/>
          <p:cNvSpPr txBox="1"/>
          <p:nvPr/>
        </p:nvSpPr>
        <p:spPr>
          <a:xfrm>
            <a:off x="6711920" y="3593068"/>
            <a:ext cx="328936" cy="369332"/>
          </a:xfrm>
          <a:prstGeom prst="rect">
            <a:avLst/>
          </a:prstGeom>
          <a:noFill/>
        </p:spPr>
        <p:txBody>
          <a:bodyPr wrap="none" rtlCol="0">
            <a:spAutoFit/>
          </a:bodyPr>
          <a:lstStyle/>
          <a:p>
            <a:r>
              <a:rPr lang="en-US" b="1" i="1" dirty="0"/>
              <a:t>2</a:t>
            </a:r>
          </a:p>
        </p:txBody>
      </p:sp>
      <p:sp>
        <p:nvSpPr>
          <p:cNvPr id="29" name="TextBox 28"/>
          <p:cNvSpPr txBox="1"/>
          <p:nvPr/>
        </p:nvSpPr>
        <p:spPr>
          <a:xfrm>
            <a:off x="3322481" y="3684508"/>
            <a:ext cx="622286" cy="369332"/>
          </a:xfrm>
          <a:prstGeom prst="rect">
            <a:avLst/>
          </a:prstGeom>
          <a:noFill/>
        </p:spPr>
        <p:txBody>
          <a:bodyPr wrap="none" rtlCol="0">
            <a:spAutoFit/>
          </a:bodyPr>
          <a:lstStyle/>
          <a:p>
            <a:r>
              <a:rPr lang="en-US" b="1" i="1" dirty="0"/>
              <a:t>720</a:t>
            </a:r>
          </a:p>
        </p:txBody>
      </p:sp>
      <p:sp>
        <p:nvSpPr>
          <p:cNvPr id="30" name="TextBox 29"/>
          <p:cNvSpPr txBox="1"/>
          <p:nvPr/>
        </p:nvSpPr>
        <p:spPr>
          <a:xfrm>
            <a:off x="7443464" y="3974068"/>
            <a:ext cx="328936" cy="369332"/>
          </a:xfrm>
          <a:prstGeom prst="rect">
            <a:avLst/>
          </a:prstGeom>
          <a:noFill/>
        </p:spPr>
        <p:txBody>
          <a:bodyPr wrap="none" rtlCol="0">
            <a:spAutoFit/>
          </a:bodyPr>
          <a:lstStyle/>
          <a:p>
            <a:r>
              <a:rPr lang="en-US" b="1" i="1" dirty="0"/>
              <a:t>3</a:t>
            </a:r>
          </a:p>
        </p:txBody>
      </p:sp>
      <p:sp>
        <p:nvSpPr>
          <p:cNvPr id="31" name="TextBox 30"/>
          <p:cNvSpPr txBox="1"/>
          <p:nvPr/>
        </p:nvSpPr>
        <p:spPr>
          <a:xfrm>
            <a:off x="4038600" y="4053840"/>
            <a:ext cx="764953" cy="369332"/>
          </a:xfrm>
          <a:prstGeom prst="rect">
            <a:avLst/>
          </a:prstGeom>
          <a:noFill/>
        </p:spPr>
        <p:txBody>
          <a:bodyPr wrap="none" rtlCol="0">
            <a:spAutoFit/>
          </a:bodyPr>
          <a:lstStyle/>
          <a:p>
            <a:r>
              <a:rPr lang="en-US" b="1" i="1" dirty="0"/>
              <a:t>1680</a:t>
            </a:r>
          </a:p>
        </p:txBody>
      </p:sp>
      <p:sp>
        <p:nvSpPr>
          <p:cNvPr id="32" name="TextBox 31"/>
          <p:cNvSpPr txBox="1"/>
          <p:nvPr/>
        </p:nvSpPr>
        <p:spPr>
          <a:xfrm>
            <a:off x="8205464" y="4343400"/>
            <a:ext cx="335348" cy="369332"/>
          </a:xfrm>
          <a:prstGeom prst="rect">
            <a:avLst/>
          </a:prstGeom>
          <a:noFill/>
        </p:spPr>
        <p:txBody>
          <a:bodyPr wrap="none" rtlCol="0">
            <a:spAutoFit/>
          </a:bodyPr>
          <a:lstStyle/>
          <a:p>
            <a:r>
              <a:rPr lang="en-US" b="1" i="1" dirty="0"/>
              <a:t>4</a:t>
            </a:r>
          </a:p>
        </p:txBody>
      </p:sp>
      <p:sp>
        <p:nvSpPr>
          <p:cNvPr id="33" name="TextBox 32"/>
          <p:cNvSpPr txBox="1"/>
          <p:nvPr/>
        </p:nvSpPr>
        <p:spPr>
          <a:xfrm>
            <a:off x="228600" y="5181600"/>
            <a:ext cx="5905500" cy="323165"/>
          </a:xfrm>
          <a:prstGeom prst="rect">
            <a:avLst/>
          </a:prstGeom>
          <a:noFill/>
        </p:spPr>
        <p:txBody>
          <a:bodyPr wrap="square" rtlCol="0">
            <a:spAutoFit/>
          </a:bodyPr>
          <a:lstStyle/>
          <a:p>
            <a:pPr algn="ctr"/>
            <a:r>
              <a:rPr lang="en-US" sz="1500" b="1" i="1" dirty="0"/>
              <a:t>m[1, 3] and s[1, 3], m[2, 4] and s[2, 4], m[3, 5] and s[3, 5]</a:t>
            </a:r>
          </a:p>
        </p:txBody>
      </p:sp>
      <p:sp>
        <p:nvSpPr>
          <p:cNvPr id="35" name="TextBox 34"/>
          <p:cNvSpPr txBox="1"/>
          <p:nvPr/>
        </p:nvSpPr>
        <p:spPr>
          <a:xfrm>
            <a:off x="3200400" y="1291441"/>
            <a:ext cx="5867400" cy="1646605"/>
          </a:xfrm>
          <a:prstGeom prst="rect">
            <a:avLst/>
          </a:prstGeom>
          <a:noFill/>
        </p:spPr>
        <p:txBody>
          <a:bodyPr wrap="square" rtlCol="0">
            <a:spAutoFit/>
          </a:bodyPr>
          <a:lstStyle/>
          <a:p>
            <a:pPr algn="ctr"/>
            <a:r>
              <a:rPr lang="en-US" sz="1400" b="1" dirty="0"/>
              <a:t>m[3, 5] </a:t>
            </a:r>
            <a:r>
              <a:rPr lang="en-US" sz="1400" b="1" dirty="0">
                <a:sym typeface="Wingdings" pitchFamily="2" charset="2"/>
              </a:rPr>
              <a:t> </a:t>
            </a:r>
            <a:r>
              <a:rPr lang="en-US" sz="1500" b="1" i="1" dirty="0">
                <a:solidFill>
                  <a:prstClr val="black"/>
                </a:solidFill>
              </a:rPr>
              <a:t>A</a:t>
            </a:r>
            <a:r>
              <a:rPr lang="en-US" sz="1100" b="1" i="1" dirty="0">
                <a:solidFill>
                  <a:prstClr val="black"/>
                </a:solidFill>
              </a:rPr>
              <a:t>3 </a:t>
            </a:r>
            <a:r>
              <a:rPr lang="en-US" sz="1500" b="1" i="1" dirty="0">
                <a:solidFill>
                  <a:prstClr val="black"/>
                </a:solidFill>
              </a:rPr>
              <a:t>A</a:t>
            </a:r>
            <a:r>
              <a:rPr lang="en-US" sz="1100" b="1" i="1" dirty="0">
                <a:solidFill>
                  <a:prstClr val="black"/>
                </a:solidFill>
              </a:rPr>
              <a:t>4 </a:t>
            </a:r>
            <a:r>
              <a:rPr lang="en-US" sz="1500" b="1" i="1" dirty="0">
                <a:solidFill>
                  <a:prstClr val="black"/>
                </a:solidFill>
              </a:rPr>
              <a:t>A</a:t>
            </a:r>
            <a:r>
              <a:rPr lang="en-US" sz="1100" b="1" i="1" dirty="0">
                <a:solidFill>
                  <a:prstClr val="black"/>
                </a:solidFill>
              </a:rPr>
              <a:t>5</a:t>
            </a:r>
            <a:endParaRPr lang="en-US" sz="1400" b="1" dirty="0"/>
          </a:p>
          <a:p>
            <a:pPr algn="ctr"/>
            <a:r>
              <a:rPr lang="en-US" sz="1400" b="1" dirty="0" err="1"/>
              <a:t>i</a:t>
            </a:r>
            <a:r>
              <a:rPr lang="en-US" sz="1400" b="1" dirty="0"/>
              <a:t> = 3, j =5. So, k = 3, 4</a:t>
            </a:r>
          </a:p>
          <a:p>
            <a:r>
              <a:rPr lang="en-US" sz="1400" b="1" dirty="0"/>
              <a:t>For k = 3, </a:t>
            </a:r>
          </a:p>
          <a:p>
            <a:r>
              <a:rPr lang="en-US" sz="1400" b="1" dirty="0"/>
              <a:t>m[3, 5] = m[3, 3] + m[4, 5] + </a:t>
            </a:r>
            <a:r>
              <a:rPr lang="en-US" sz="1400" b="1" dirty="0">
                <a:solidFill>
                  <a:prstClr val="black"/>
                </a:solidFill>
              </a:rPr>
              <a:t>p</a:t>
            </a:r>
            <a:r>
              <a:rPr lang="en-US" sz="900" b="1" dirty="0">
                <a:solidFill>
                  <a:prstClr val="black"/>
                </a:solidFill>
              </a:rPr>
              <a:t>2.</a:t>
            </a:r>
            <a:r>
              <a:rPr lang="en-US" sz="1400" b="1" dirty="0">
                <a:solidFill>
                  <a:prstClr val="black"/>
                </a:solidFill>
              </a:rPr>
              <a:t>p</a:t>
            </a:r>
            <a:r>
              <a:rPr lang="en-US" sz="900" b="1" dirty="0">
                <a:solidFill>
                  <a:prstClr val="black"/>
                </a:solidFill>
              </a:rPr>
              <a:t>3.</a:t>
            </a:r>
            <a:r>
              <a:rPr lang="en-US" sz="1400" b="1" dirty="0">
                <a:solidFill>
                  <a:prstClr val="black"/>
                </a:solidFill>
              </a:rPr>
              <a:t>p</a:t>
            </a:r>
            <a:r>
              <a:rPr lang="en-US" sz="900" b="1" dirty="0">
                <a:solidFill>
                  <a:prstClr val="black"/>
                </a:solidFill>
              </a:rPr>
              <a:t>5 </a:t>
            </a:r>
            <a:r>
              <a:rPr lang="en-US" sz="1400" b="1" dirty="0">
                <a:solidFill>
                  <a:prstClr val="black"/>
                </a:solidFill>
              </a:rPr>
              <a:t>= 0 + 1680 + 3.12.7</a:t>
            </a:r>
            <a:r>
              <a:rPr lang="en-US" sz="1400" b="1" dirty="0"/>
              <a:t> = </a:t>
            </a:r>
            <a:r>
              <a:rPr lang="en-US" sz="1500" b="1" dirty="0"/>
              <a:t>1932</a:t>
            </a:r>
            <a:endParaRPr lang="en-US" sz="1500" dirty="0"/>
          </a:p>
          <a:p>
            <a:r>
              <a:rPr lang="en-US" sz="1400" b="1" dirty="0"/>
              <a:t>For k = 4, </a:t>
            </a:r>
          </a:p>
          <a:p>
            <a:r>
              <a:rPr lang="en-US" sz="1400" b="1" dirty="0"/>
              <a:t>m[3, 5] = m[3, 4] + m[5, 5] + </a:t>
            </a:r>
            <a:r>
              <a:rPr lang="en-US" sz="1400" b="1" dirty="0">
                <a:solidFill>
                  <a:prstClr val="black"/>
                </a:solidFill>
              </a:rPr>
              <a:t>p</a:t>
            </a:r>
            <a:r>
              <a:rPr lang="en-US" sz="900" b="1" dirty="0">
                <a:solidFill>
                  <a:prstClr val="black"/>
                </a:solidFill>
              </a:rPr>
              <a:t>2.</a:t>
            </a:r>
            <a:r>
              <a:rPr lang="en-US" sz="1400" b="1" dirty="0">
                <a:solidFill>
                  <a:prstClr val="black"/>
                </a:solidFill>
              </a:rPr>
              <a:t>p</a:t>
            </a:r>
            <a:r>
              <a:rPr lang="en-US" sz="900" b="1" dirty="0">
                <a:solidFill>
                  <a:prstClr val="black"/>
                </a:solidFill>
              </a:rPr>
              <a:t>4.</a:t>
            </a:r>
            <a:r>
              <a:rPr lang="en-US" sz="1400" b="1" dirty="0">
                <a:solidFill>
                  <a:prstClr val="black"/>
                </a:solidFill>
              </a:rPr>
              <a:t>p</a:t>
            </a:r>
            <a:r>
              <a:rPr lang="en-US" sz="900" b="1" dirty="0">
                <a:solidFill>
                  <a:prstClr val="black"/>
                </a:solidFill>
              </a:rPr>
              <a:t>5</a:t>
            </a:r>
            <a:r>
              <a:rPr lang="en-US" sz="1400" b="1" dirty="0">
                <a:solidFill>
                  <a:prstClr val="black"/>
                </a:solidFill>
              </a:rPr>
              <a:t>= 720 + 0 + 3.20.7</a:t>
            </a:r>
            <a:r>
              <a:rPr lang="en-US" sz="1400" b="1" dirty="0"/>
              <a:t> = </a:t>
            </a:r>
            <a:r>
              <a:rPr lang="en-US" sz="1500" b="1" dirty="0"/>
              <a:t>1140</a:t>
            </a:r>
          </a:p>
          <a:p>
            <a:endParaRPr lang="en-US" sz="1400" b="1" dirty="0"/>
          </a:p>
        </p:txBody>
      </p:sp>
      <p:sp>
        <p:nvSpPr>
          <p:cNvPr id="36" name="TextBox 35"/>
          <p:cNvSpPr txBox="1"/>
          <p:nvPr/>
        </p:nvSpPr>
        <p:spPr>
          <a:xfrm>
            <a:off x="2362200" y="4876800"/>
            <a:ext cx="2362200" cy="323165"/>
          </a:xfrm>
          <a:prstGeom prst="rect">
            <a:avLst/>
          </a:prstGeom>
          <a:noFill/>
        </p:spPr>
        <p:txBody>
          <a:bodyPr wrap="square" rtlCol="0">
            <a:spAutoFit/>
          </a:bodyPr>
          <a:lstStyle/>
          <a:p>
            <a:r>
              <a:rPr lang="en-US" sz="1500" b="1" i="1" dirty="0"/>
              <a:t>For k =3,   A</a:t>
            </a:r>
            <a:r>
              <a:rPr lang="en-US" sz="1100" b="1" i="1" dirty="0"/>
              <a:t>3 </a:t>
            </a:r>
            <a:r>
              <a:rPr lang="en-US" sz="1500" b="1" i="1" dirty="0"/>
              <a:t>| A</a:t>
            </a:r>
            <a:r>
              <a:rPr lang="en-US" sz="1100" b="1" i="1" dirty="0"/>
              <a:t>4 </a:t>
            </a:r>
            <a:r>
              <a:rPr lang="en-US" sz="1500" b="1" i="1" dirty="0">
                <a:solidFill>
                  <a:prstClr val="black"/>
                </a:solidFill>
              </a:rPr>
              <a:t>A</a:t>
            </a:r>
            <a:r>
              <a:rPr lang="en-US" sz="1100" b="1" i="1" dirty="0">
                <a:solidFill>
                  <a:prstClr val="black"/>
                </a:solidFill>
              </a:rPr>
              <a:t>5</a:t>
            </a:r>
            <a:r>
              <a:rPr lang="en-US" sz="1200" b="1" i="1" dirty="0"/>
              <a:t> </a:t>
            </a:r>
            <a:endParaRPr lang="en-US" sz="1500" b="1" i="1" dirty="0"/>
          </a:p>
        </p:txBody>
      </p:sp>
      <p:sp>
        <p:nvSpPr>
          <p:cNvPr id="37" name="TextBox 36"/>
          <p:cNvSpPr txBox="1"/>
          <p:nvPr/>
        </p:nvSpPr>
        <p:spPr>
          <a:xfrm>
            <a:off x="4953000" y="4876800"/>
            <a:ext cx="2362200" cy="323165"/>
          </a:xfrm>
          <a:prstGeom prst="rect">
            <a:avLst/>
          </a:prstGeom>
          <a:noFill/>
        </p:spPr>
        <p:txBody>
          <a:bodyPr wrap="square" rtlCol="0">
            <a:spAutoFit/>
          </a:bodyPr>
          <a:lstStyle/>
          <a:p>
            <a:r>
              <a:rPr lang="en-US" sz="1500" b="1" i="1" dirty="0"/>
              <a:t>For k =4,   A</a:t>
            </a:r>
            <a:r>
              <a:rPr lang="en-US" sz="1100" b="1" i="1" dirty="0"/>
              <a:t>3 </a:t>
            </a:r>
            <a:r>
              <a:rPr lang="en-US" sz="1500" b="1" i="1" dirty="0"/>
              <a:t>A</a:t>
            </a:r>
            <a:r>
              <a:rPr lang="en-US" sz="1100" b="1" i="1" dirty="0"/>
              <a:t>4 </a:t>
            </a:r>
            <a:r>
              <a:rPr lang="en-US" sz="1500" b="1" i="1" dirty="0">
                <a:solidFill>
                  <a:prstClr val="black"/>
                </a:solidFill>
              </a:rPr>
              <a:t>|</a:t>
            </a:r>
            <a:r>
              <a:rPr lang="en-US" sz="1100" b="1" i="1" dirty="0"/>
              <a:t> </a:t>
            </a:r>
            <a:r>
              <a:rPr lang="en-US" sz="1500" b="1" i="1" dirty="0">
                <a:solidFill>
                  <a:prstClr val="black"/>
                </a:solidFill>
              </a:rPr>
              <a:t>A</a:t>
            </a:r>
            <a:r>
              <a:rPr lang="en-US" sz="1100" b="1" i="1" dirty="0">
                <a:solidFill>
                  <a:prstClr val="black"/>
                </a:solidFill>
              </a:rPr>
              <a:t>5</a:t>
            </a:r>
            <a:r>
              <a:rPr lang="en-US" sz="1200" b="1" i="1" dirty="0"/>
              <a:t> </a:t>
            </a:r>
            <a:endParaRPr lang="en-US" sz="1500" b="1" i="1" dirty="0"/>
          </a:p>
        </p:txBody>
      </p:sp>
      <p:sp>
        <p:nvSpPr>
          <p:cNvPr id="38" name="TextBox 37"/>
          <p:cNvSpPr txBox="1"/>
          <p:nvPr/>
        </p:nvSpPr>
        <p:spPr>
          <a:xfrm>
            <a:off x="2595747" y="2907268"/>
            <a:ext cx="628698" cy="369332"/>
          </a:xfrm>
          <a:prstGeom prst="rect">
            <a:avLst/>
          </a:prstGeom>
          <a:noFill/>
        </p:spPr>
        <p:txBody>
          <a:bodyPr wrap="none" rtlCol="0">
            <a:spAutoFit/>
          </a:bodyPr>
          <a:lstStyle/>
          <a:p>
            <a:r>
              <a:rPr lang="en-US" b="1" i="1" dirty="0"/>
              <a:t>264</a:t>
            </a:r>
          </a:p>
        </p:txBody>
      </p:sp>
      <p:sp>
        <p:nvSpPr>
          <p:cNvPr id="39" name="TextBox 38"/>
          <p:cNvSpPr txBox="1"/>
          <p:nvPr/>
        </p:nvSpPr>
        <p:spPr>
          <a:xfrm>
            <a:off x="6711920" y="3212068"/>
            <a:ext cx="328936" cy="369332"/>
          </a:xfrm>
          <a:prstGeom prst="rect">
            <a:avLst/>
          </a:prstGeom>
          <a:noFill/>
        </p:spPr>
        <p:txBody>
          <a:bodyPr wrap="none" rtlCol="0">
            <a:spAutoFit/>
          </a:bodyPr>
          <a:lstStyle/>
          <a:p>
            <a:r>
              <a:rPr lang="en-US" b="1" i="1" dirty="0"/>
              <a:t>2</a:t>
            </a:r>
          </a:p>
        </p:txBody>
      </p:sp>
      <p:sp>
        <p:nvSpPr>
          <p:cNvPr id="40" name="TextBox 39"/>
          <p:cNvSpPr txBox="1"/>
          <p:nvPr/>
        </p:nvSpPr>
        <p:spPr>
          <a:xfrm>
            <a:off x="6324600" y="5181600"/>
            <a:ext cx="2590800" cy="323165"/>
          </a:xfrm>
          <a:prstGeom prst="rect">
            <a:avLst/>
          </a:prstGeom>
          <a:noFill/>
        </p:spPr>
        <p:txBody>
          <a:bodyPr wrap="square" rtlCol="0">
            <a:spAutoFit/>
          </a:bodyPr>
          <a:lstStyle/>
          <a:p>
            <a:pPr algn="ctr"/>
            <a:r>
              <a:rPr lang="en-US" sz="1500" b="1" i="1" dirty="0"/>
              <a:t>m[3, 5] and s[3, 5]</a:t>
            </a:r>
          </a:p>
        </p:txBody>
      </p:sp>
      <p:sp>
        <p:nvSpPr>
          <p:cNvPr id="41" name="TextBox 40"/>
          <p:cNvSpPr txBox="1"/>
          <p:nvPr/>
        </p:nvSpPr>
        <p:spPr>
          <a:xfrm>
            <a:off x="3276600" y="3288268"/>
            <a:ext cx="748923" cy="369332"/>
          </a:xfrm>
          <a:prstGeom prst="rect">
            <a:avLst/>
          </a:prstGeom>
          <a:noFill/>
        </p:spPr>
        <p:txBody>
          <a:bodyPr wrap="none" rtlCol="0">
            <a:spAutoFit/>
          </a:bodyPr>
          <a:lstStyle/>
          <a:p>
            <a:r>
              <a:rPr lang="en-US" b="1" i="1" dirty="0"/>
              <a:t>1320</a:t>
            </a:r>
          </a:p>
        </p:txBody>
      </p:sp>
      <p:sp>
        <p:nvSpPr>
          <p:cNvPr id="42" name="TextBox 41"/>
          <p:cNvSpPr txBox="1"/>
          <p:nvPr/>
        </p:nvSpPr>
        <p:spPr>
          <a:xfrm>
            <a:off x="7467600" y="3593068"/>
            <a:ext cx="328936" cy="369332"/>
          </a:xfrm>
          <a:prstGeom prst="rect">
            <a:avLst/>
          </a:prstGeom>
          <a:noFill/>
        </p:spPr>
        <p:txBody>
          <a:bodyPr wrap="none" rtlCol="0">
            <a:spAutoFit/>
          </a:bodyPr>
          <a:lstStyle/>
          <a:p>
            <a:r>
              <a:rPr lang="en-US" b="1" i="1" dirty="0"/>
              <a:t>2</a:t>
            </a:r>
          </a:p>
        </p:txBody>
      </p:sp>
      <p:sp>
        <p:nvSpPr>
          <p:cNvPr id="34" name="TextBox 33"/>
          <p:cNvSpPr txBox="1"/>
          <p:nvPr/>
        </p:nvSpPr>
        <p:spPr>
          <a:xfrm>
            <a:off x="4051677" y="3669268"/>
            <a:ext cx="724878" cy="369332"/>
          </a:xfrm>
          <a:prstGeom prst="rect">
            <a:avLst/>
          </a:prstGeom>
          <a:noFill/>
        </p:spPr>
        <p:txBody>
          <a:bodyPr wrap="none" rtlCol="0">
            <a:spAutoFit/>
          </a:bodyPr>
          <a:lstStyle/>
          <a:p>
            <a:r>
              <a:rPr lang="en-US" b="1" i="1" dirty="0"/>
              <a:t>1140</a:t>
            </a:r>
          </a:p>
        </p:txBody>
      </p:sp>
      <p:sp>
        <p:nvSpPr>
          <p:cNvPr id="44" name="TextBox 43"/>
          <p:cNvSpPr txBox="1"/>
          <p:nvPr/>
        </p:nvSpPr>
        <p:spPr>
          <a:xfrm>
            <a:off x="8229600" y="3974068"/>
            <a:ext cx="335348" cy="369332"/>
          </a:xfrm>
          <a:prstGeom prst="rect">
            <a:avLst/>
          </a:prstGeom>
          <a:noFill/>
        </p:spPr>
        <p:txBody>
          <a:bodyPr wrap="none" rtlCol="0">
            <a:spAutoFit/>
          </a:bodyPr>
          <a:lstStyle/>
          <a:p>
            <a:r>
              <a:rPr lang="en-US" b="1" i="1" dirty="0"/>
              <a:t>4</a:t>
            </a:r>
          </a:p>
        </p:txBody>
      </p:sp>
      <p:sp>
        <p:nvSpPr>
          <p:cNvPr id="45" name="TextBox 44"/>
          <p:cNvSpPr txBox="1"/>
          <p:nvPr/>
        </p:nvSpPr>
        <p:spPr>
          <a:xfrm>
            <a:off x="6324600" y="5539770"/>
            <a:ext cx="2590800" cy="784830"/>
          </a:xfrm>
          <a:prstGeom prst="rect">
            <a:avLst/>
          </a:prstGeom>
          <a:solidFill>
            <a:schemeClr val="bg1"/>
          </a:solidFill>
        </p:spPr>
        <p:txBody>
          <a:bodyPr wrap="square" rtlCol="0" anchor="ctr">
            <a:spAutoFit/>
          </a:bodyPr>
          <a:lstStyle/>
          <a:p>
            <a:pPr algn="ctr"/>
            <a:r>
              <a:rPr lang="en-US" sz="1500" b="1" dirty="0"/>
              <a:t>s[</a:t>
            </a:r>
            <a:r>
              <a:rPr lang="en-US" sz="1500" b="1" dirty="0" err="1"/>
              <a:t>i</a:t>
            </a:r>
            <a:r>
              <a:rPr lang="en-US" sz="1500" b="1" dirty="0"/>
              <a:t>, j] = k            </a:t>
            </a:r>
          </a:p>
          <a:p>
            <a:pPr algn="ctr"/>
            <a:r>
              <a:rPr lang="en-US" sz="1500" b="1" dirty="0"/>
              <a:t>( </a:t>
            </a:r>
            <a:r>
              <a:rPr lang="en-US" sz="800" b="1" dirty="0"/>
              <a:t>the</a:t>
            </a:r>
            <a:r>
              <a:rPr lang="en-US" sz="1500" b="1" dirty="0"/>
              <a:t> </a:t>
            </a:r>
            <a:r>
              <a:rPr lang="en-US" sz="800" b="1" dirty="0"/>
              <a:t>k-value  that  gives  optimal  solution </a:t>
            </a:r>
            <a:r>
              <a:rPr lang="en-US" sz="1500" b="1" dirty="0"/>
              <a:t>)</a:t>
            </a:r>
          </a:p>
          <a:p>
            <a:pPr algn="ctr"/>
            <a:r>
              <a:rPr lang="en-US" sz="1500" b="1" dirty="0" err="1"/>
              <a:t>i</a:t>
            </a:r>
            <a:r>
              <a:rPr lang="en-US" sz="1500" b="1" dirty="0"/>
              <a:t> &lt;= k &lt; j</a:t>
            </a:r>
          </a:p>
        </p:txBody>
      </p:sp>
    </p:spTree>
    <p:extLst>
      <p:ext uri="{BB962C8B-B14F-4D97-AF65-F5344CB8AC3E}">
        <p14:creationId xmlns:p14="http://schemas.microsoft.com/office/powerpoint/2010/main" val="2679518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80">
                                          <p:stCondLst>
                                            <p:cond delay="0"/>
                                          </p:stCondLst>
                                        </p:cTn>
                                        <p:tgtEl>
                                          <p:spTgt spid="40"/>
                                        </p:tgtEl>
                                      </p:cBhvr>
                                    </p:animEffect>
                                    <p:anim calcmode="lin" valueType="num">
                                      <p:cBhvr>
                                        <p:cTn id="8"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13" dur="26">
                                          <p:stCondLst>
                                            <p:cond delay="650"/>
                                          </p:stCondLst>
                                        </p:cTn>
                                        <p:tgtEl>
                                          <p:spTgt spid="40"/>
                                        </p:tgtEl>
                                      </p:cBhvr>
                                      <p:to x="100000" y="60000"/>
                                    </p:animScale>
                                    <p:animScale>
                                      <p:cBhvr>
                                        <p:cTn id="14" dur="166" decel="50000">
                                          <p:stCondLst>
                                            <p:cond delay="676"/>
                                          </p:stCondLst>
                                        </p:cTn>
                                        <p:tgtEl>
                                          <p:spTgt spid="40"/>
                                        </p:tgtEl>
                                      </p:cBhvr>
                                      <p:to x="100000" y="100000"/>
                                    </p:animScale>
                                    <p:animScale>
                                      <p:cBhvr>
                                        <p:cTn id="15" dur="26">
                                          <p:stCondLst>
                                            <p:cond delay="1312"/>
                                          </p:stCondLst>
                                        </p:cTn>
                                        <p:tgtEl>
                                          <p:spTgt spid="40"/>
                                        </p:tgtEl>
                                      </p:cBhvr>
                                      <p:to x="100000" y="80000"/>
                                    </p:animScale>
                                    <p:animScale>
                                      <p:cBhvr>
                                        <p:cTn id="16" dur="166" decel="50000">
                                          <p:stCondLst>
                                            <p:cond delay="1338"/>
                                          </p:stCondLst>
                                        </p:cTn>
                                        <p:tgtEl>
                                          <p:spTgt spid="40"/>
                                        </p:tgtEl>
                                      </p:cBhvr>
                                      <p:to x="100000" y="100000"/>
                                    </p:animScale>
                                    <p:animScale>
                                      <p:cBhvr>
                                        <p:cTn id="17" dur="26">
                                          <p:stCondLst>
                                            <p:cond delay="1642"/>
                                          </p:stCondLst>
                                        </p:cTn>
                                        <p:tgtEl>
                                          <p:spTgt spid="40"/>
                                        </p:tgtEl>
                                      </p:cBhvr>
                                      <p:to x="100000" y="90000"/>
                                    </p:animScale>
                                    <p:animScale>
                                      <p:cBhvr>
                                        <p:cTn id="18" dur="166" decel="50000">
                                          <p:stCondLst>
                                            <p:cond delay="1668"/>
                                          </p:stCondLst>
                                        </p:cTn>
                                        <p:tgtEl>
                                          <p:spTgt spid="40"/>
                                        </p:tgtEl>
                                      </p:cBhvr>
                                      <p:to x="100000" y="100000"/>
                                    </p:animScale>
                                    <p:animScale>
                                      <p:cBhvr>
                                        <p:cTn id="19" dur="26">
                                          <p:stCondLst>
                                            <p:cond delay="1808"/>
                                          </p:stCondLst>
                                        </p:cTn>
                                        <p:tgtEl>
                                          <p:spTgt spid="40"/>
                                        </p:tgtEl>
                                      </p:cBhvr>
                                      <p:to x="100000" y="95000"/>
                                    </p:animScale>
                                    <p:animScale>
                                      <p:cBhvr>
                                        <p:cTn id="20" dur="166" decel="50000">
                                          <p:stCondLst>
                                            <p:cond delay="1834"/>
                                          </p:stCondLst>
                                        </p:cTn>
                                        <p:tgtEl>
                                          <p:spTgt spid="4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5">
                                            <p:txEl>
                                              <p:pRg st="0" end="0"/>
                                            </p:txEl>
                                          </p:spTgt>
                                        </p:tgtEl>
                                        <p:attrNameLst>
                                          <p:attrName>style.visibility</p:attrName>
                                        </p:attrNameLst>
                                      </p:cBhvr>
                                      <p:to>
                                        <p:strVal val="visible"/>
                                      </p:to>
                                    </p:set>
                                    <p:animEffect transition="in" filter="barn(inVertical)">
                                      <p:cBhvr>
                                        <p:cTn id="25" dur="500"/>
                                        <p:tgtEl>
                                          <p:spTgt spid="35">
                                            <p:txEl>
                                              <p:pRg st="0" end="0"/>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5">
                                            <p:txEl>
                                              <p:pRg st="1" end="1"/>
                                            </p:txEl>
                                          </p:spTgt>
                                        </p:tgtEl>
                                        <p:attrNameLst>
                                          <p:attrName>style.visibility</p:attrName>
                                        </p:attrNameLst>
                                      </p:cBhvr>
                                      <p:to>
                                        <p:strVal val="visible"/>
                                      </p:to>
                                    </p:set>
                                    <p:animEffect transition="in" filter="barn(inVertical)">
                                      <p:cBhvr>
                                        <p:cTn id="28" dur="500"/>
                                        <p:tgtEl>
                                          <p:spTgt spid="3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down)">
                                      <p:cBhvr>
                                        <p:cTn id="33" dur="580">
                                          <p:stCondLst>
                                            <p:cond delay="0"/>
                                          </p:stCondLst>
                                        </p:cTn>
                                        <p:tgtEl>
                                          <p:spTgt spid="36"/>
                                        </p:tgtEl>
                                      </p:cBhvr>
                                    </p:animEffect>
                                    <p:anim calcmode="lin" valueType="num">
                                      <p:cBhvr>
                                        <p:cTn id="34"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39" dur="26">
                                          <p:stCondLst>
                                            <p:cond delay="650"/>
                                          </p:stCondLst>
                                        </p:cTn>
                                        <p:tgtEl>
                                          <p:spTgt spid="36"/>
                                        </p:tgtEl>
                                      </p:cBhvr>
                                      <p:to x="100000" y="60000"/>
                                    </p:animScale>
                                    <p:animScale>
                                      <p:cBhvr>
                                        <p:cTn id="40" dur="166" decel="50000">
                                          <p:stCondLst>
                                            <p:cond delay="676"/>
                                          </p:stCondLst>
                                        </p:cTn>
                                        <p:tgtEl>
                                          <p:spTgt spid="36"/>
                                        </p:tgtEl>
                                      </p:cBhvr>
                                      <p:to x="100000" y="100000"/>
                                    </p:animScale>
                                    <p:animScale>
                                      <p:cBhvr>
                                        <p:cTn id="41" dur="26">
                                          <p:stCondLst>
                                            <p:cond delay="1312"/>
                                          </p:stCondLst>
                                        </p:cTn>
                                        <p:tgtEl>
                                          <p:spTgt spid="36"/>
                                        </p:tgtEl>
                                      </p:cBhvr>
                                      <p:to x="100000" y="80000"/>
                                    </p:animScale>
                                    <p:animScale>
                                      <p:cBhvr>
                                        <p:cTn id="42" dur="166" decel="50000">
                                          <p:stCondLst>
                                            <p:cond delay="1338"/>
                                          </p:stCondLst>
                                        </p:cTn>
                                        <p:tgtEl>
                                          <p:spTgt spid="36"/>
                                        </p:tgtEl>
                                      </p:cBhvr>
                                      <p:to x="100000" y="100000"/>
                                    </p:animScale>
                                    <p:animScale>
                                      <p:cBhvr>
                                        <p:cTn id="43" dur="26">
                                          <p:stCondLst>
                                            <p:cond delay="1642"/>
                                          </p:stCondLst>
                                        </p:cTn>
                                        <p:tgtEl>
                                          <p:spTgt spid="36"/>
                                        </p:tgtEl>
                                      </p:cBhvr>
                                      <p:to x="100000" y="90000"/>
                                    </p:animScale>
                                    <p:animScale>
                                      <p:cBhvr>
                                        <p:cTn id="44" dur="166" decel="50000">
                                          <p:stCondLst>
                                            <p:cond delay="1668"/>
                                          </p:stCondLst>
                                        </p:cTn>
                                        <p:tgtEl>
                                          <p:spTgt spid="36"/>
                                        </p:tgtEl>
                                      </p:cBhvr>
                                      <p:to x="100000" y="100000"/>
                                    </p:animScale>
                                    <p:animScale>
                                      <p:cBhvr>
                                        <p:cTn id="45" dur="26">
                                          <p:stCondLst>
                                            <p:cond delay="1808"/>
                                          </p:stCondLst>
                                        </p:cTn>
                                        <p:tgtEl>
                                          <p:spTgt spid="36"/>
                                        </p:tgtEl>
                                      </p:cBhvr>
                                      <p:to x="100000" y="95000"/>
                                    </p:animScale>
                                    <p:animScale>
                                      <p:cBhvr>
                                        <p:cTn id="46" dur="166" decel="50000">
                                          <p:stCondLst>
                                            <p:cond delay="1834"/>
                                          </p:stCondLst>
                                        </p:cTn>
                                        <p:tgtEl>
                                          <p:spTgt spid="36"/>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down)">
                                      <p:cBhvr>
                                        <p:cTn id="51" dur="580">
                                          <p:stCondLst>
                                            <p:cond delay="0"/>
                                          </p:stCondLst>
                                        </p:cTn>
                                        <p:tgtEl>
                                          <p:spTgt spid="37"/>
                                        </p:tgtEl>
                                      </p:cBhvr>
                                    </p:animEffect>
                                    <p:anim calcmode="lin" valueType="num">
                                      <p:cBhvr>
                                        <p:cTn id="52"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57" dur="26">
                                          <p:stCondLst>
                                            <p:cond delay="650"/>
                                          </p:stCondLst>
                                        </p:cTn>
                                        <p:tgtEl>
                                          <p:spTgt spid="37"/>
                                        </p:tgtEl>
                                      </p:cBhvr>
                                      <p:to x="100000" y="60000"/>
                                    </p:animScale>
                                    <p:animScale>
                                      <p:cBhvr>
                                        <p:cTn id="58" dur="166" decel="50000">
                                          <p:stCondLst>
                                            <p:cond delay="676"/>
                                          </p:stCondLst>
                                        </p:cTn>
                                        <p:tgtEl>
                                          <p:spTgt spid="37"/>
                                        </p:tgtEl>
                                      </p:cBhvr>
                                      <p:to x="100000" y="100000"/>
                                    </p:animScale>
                                    <p:animScale>
                                      <p:cBhvr>
                                        <p:cTn id="59" dur="26">
                                          <p:stCondLst>
                                            <p:cond delay="1312"/>
                                          </p:stCondLst>
                                        </p:cTn>
                                        <p:tgtEl>
                                          <p:spTgt spid="37"/>
                                        </p:tgtEl>
                                      </p:cBhvr>
                                      <p:to x="100000" y="80000"/>
                                    </p:animScale>
                                    <p:animScale>
                                      <p:cBhvr>
                                        <p:cTn id="60" dur="166" decel="50000">
                                          <p:stCondLst>
                                            <p:cond delay="1338"/>
                                          </p:stCondLst>
                                        </p:cTn>
                                        <p:tgtEl>
                                          <p:spTgt spid="37"/>
                                        </p:tgtEl>
                                      </p:cBhvr>
                                      <p:to x="100000" y="100000"/>
                                    </p:animScale>
                                    <p:animScale>
                                      <p:cBhvr>
                                        <p:cTn id="61" dur="26">
                                          <p:stCondLst>
                                            <p:cond delay="1642"/>
                                          </p:stCondLst>
                                        </p:cTn>
                                        <p:tgtEl>
                                          <p:spTgt spid="37"/>
                                        </p:tgtEl>
                                      </p:cBhvr>
                                      <p:to x="100000" y="90000"/>
                                    </p:animScale>
                                    <p:animScale>
                                      <p:cBhvr>
                                        <p:cTn id="62" dur="166" decel="50000">
                                          <p:stCondLst>
                                            <p:cond delay="1668"/>
                                          </p:stCondLst>
                                        </p:cTn>
                                        <p:tgtEl>
                                          <p:spTgt spid="37"/>
                                        </p:tgtEl>
                                      </p:cBhvr>
                                      <p:to x="100000" y="100000"/>
                                    </p:animScale>
                                    <p:animScale>
                                      <p:cBhvr>
                                        <p:cTn id="63" dur="26">
                                          <p:stCondLst>
                                            <p:cond delay="1808"/>
                                          </p:stCondLst>
                                        </p:cTn>
                                        <p:tgtEl>
                                          <p:spTgt spid="37"/>
                                        </p:tgtEl>
                                      </p:cBhvr>
                                      <p:to x="100000" y="95000"/>
                                    </p:animScale>
                                    <p:animScale>
                                      <p:cBhvr>
                                        <p:cTn id="64" dur="166" decel="50000">
                                          <p:stCondLst>
                                            <p:cond delay="1834"/>
                                          </p:stCondLst>
                                        </p:cTn>
                                        <p:tgtEl>
                                          <p:spTgt spid="37"/>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iterate type="lt">
                                    <p:tmPct val="0"/>
                                  </p:iterate>
                                  <p:childTnLst>
                                    <p:set>
                                      <p:cBhvr>
                                        <p:cTn id="68" dur="1" fill="hold">
                                          <p:stCondLst>
                                            <p:cond delay="0"/>
                                          </p:stCondLst>
                                        </p:cTn>
                                        <p:tgtEl>
                                          <p:spTgt spid="35">
                                            <p:txEl>
                                              <p:pRg st="2" end="2"/>
                                            </p:txEl>
                                          </p:spTgt>
                                        </p:tgtEl>
                                        <p:attrNameLst>
                                          <p:attrName>style.visibility</p:attrName>
                                        </p:attrNameLst>
                                      </p:cBhvr>
                                      <p:to>
                                        <p:strVal val="visible"/>
                                      </p:to>
                                    </p:set>
                                    <p:animEffect transition="in" filter="barn(inVertical)">
                                      <p:cBhvr>
                                        <p:cTn id="69" dur="500"/>
                                        <p:tgtEl>
                                          <p:spTgt spid="35">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nodeType="clickEffect">
                                  <p:stCondLst>
                                    <p:cond delay="0"/>
                                  </p:stCondLst>
                                  <p:iterate type="lt">
                                    <p:tmPct val="0"/>
                                  </p:iterate>
                                  <p:childTnLst>
                                    <p:set>
                                      <p:cBhvr>
                                        <p:cTn id="73" dur="1" fill="hold">
                                          <p:stCondLst>
                                            <p:cond delay="0"/>
                                          </p:stCondLst>
                                        </p:cTn>
                                        <p:tgtEl>
                                          <p:spTgt spid="35">
                                            <p:txEl>
                                              <p:pRg st="3" end="3"/>
                                            </p:txEl>
                                          </p:spTgt>
                                        </p:tgtEl>
                                        <p:attrNameLst>
                                          <p:attrName>style.visibility</p:attrName>
                                        </p:attrNameLst>
                                      </p:cBhvr>
                                      <p:to>
                                        <p:strVal val="visible"/>
                                      </p:to>
                                    </p:set>
                                    <p:animEffect transition="in" filter="barn(inVertical)">
                                      <p:cBhvr>
                                        <p:cTn id="74" dur="500"/>
                                        <p:tgtEl>
                                          <p:spTgt spid="35">
                                            <p:txEl>
                                              <p:pRg st="3" end="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nodeType="clickEffect">
                                  <p:stCondLst>
                                    <p:cond delay="0"/>
                                  </p:stCondLst>
                                  <p:iterate type="lt">
                                    <p:tmPct val="0"/>
                                  </p:iterate>
                                  <p:childTnLst>
                                    <p:set>
                                      <p:cBhvr>
                                        <p:cTn id="78" dur="1" fill="hold">
                                          <p:stCondLst>
                                            <p:cond delay="0"/>
                                          </p:stCondLst>
                                        </p:cTn>
                                        <p:tgtEl>
                                          <p:spTgt spid="35">
                                            <p:txEl>
                                              <p:pRg st="4" end="4"/>
                                            </p:txEl>
                                          </p:spTgt>
                                        </p:tgtEl>
                                        <p:attrNameLst>
                                          <p:attrName>style.visibility</p:attrName>
                                        </p:attrNameLst>
                                      </p:cBhvr>
                                      <p:to>
                                        <p:strVal val="visible"/>
                                      </p:to>
                                    </p:set>
                                    <p:animEffect transition="in" filter="barn(inVertical)">
                                      <p:cBhvr>
                                        <p:cTn id="79" dur="500"/>
                                        <p:tgtEl>
                                          <p:spTgt spid="35">
                                            <p:txEl>
                                              <p:pRg st="4" end="4"/>
                                            </p:txEl>
                                          </p:spTgt>
                                        </p:tgtEl>
                                      </p:cBhvr>
                                    </p:animEffect>
                                  </p:childTnLst>
                                </p:cTn>
                              </p:par>
                              <p:par>
                                <p:cTn id="80" presetID="16" presetClass="entr" presetSubtype="21" fill="hold" nodeType="withEffect">
                                  <p:stCondLst>
                                    <p:cond delay="0"/>
                                  </p:stCondLst>
                                  <p:iterate type="lt">
                                    <p:tmPct val="0"/>
                                  </p:iterate>
                                  <p:childTnLst>
                                    <p:set>
                                      <p:cBhvr>
                                        <p:cTn id="81" dur="1" fill="hold">
                                          <p:stCondLst>
                                            <p:cond delay="0"/>
                                          </p:stCondLst>
                                        </p:cTn>
                                        <p:tgtEl>
                                          <p:spTgt spid="35">
                                            <p:txEl>
                                              <p:pRg st="5" end="5"/>
                                            </p:txEl>
                                          </p:spTgt>
                                        </p:tgtEl>
                                        <p:attrNameLst>
                                          <p:attrName>style.visibility</p:attrName>
                                        </p:attrNameLst>
                                      </p:cBhvr>
                                      <p:to>
                                        <p:strVal val="visible"/>
                                      </p:to>
                                    </p:set>
                                    <p:animEffect transition="in" filter="barn(inVertical)">
                                      <p:cBhvr>
                                        <p:cTn id="82" dur="500"/>
                                        <p:tgtEl>
                                          <p:spTgt spid="35">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mph" presetSubtype="0" fill="hold" nodeType="clickEffect">
                                  <p:stCondLst>
                                    <p:cond delay="0"/>
                                  </p:stCondLst>
                                  <p:iterate type="lt">
                                    <p:tmPct val="4000"/>
                                  </p:iterate>
                                  <p:childTnLst>
                                    <p:set>
                                      <p:cBhvr override="childStyle">
                                        <p:cTn id="86" dur="500" fill="hold"/>
                                        <p:tgtEl>
                                          <p:spTgt spid="35">
                                            <p:txEl>
                                              <p:pRg st="4" end="4"/>
                                            </p:txEl>
                                          </p:spTgt>
                                        </p:tgtEl>
                                        <p:attrNameLst>
                                          <p:attrName>style.color</p:attrName>
                                        </p:attrNameLst>
                                      </p:cBhvr>
                                      <p:to>
                                        <p:clrVal>
                                          <a:schemeClr val="accent2"/>
                                        </p:clrVal>
                                      </p:to>
                                    </p:set>
                                    <p:set>
                                      <p:cBhvr>
                                        <p:cTn id="87" dur="500" fill="hold"/>
                                        <p:tgtEl>
                                          <p:spTgt spid="35">
                                            <p:txEl>
                                              <p:pRg st="4" end="4"/>
                                            </p:txEl>
                                          </p:spTgt>
                                        </p:tgtEl>
                                        <p:attrNameLst>
                                          <p:attrName>fillcolor</p:attrName>
                                        </p:attrNameLst>
                                      </p:cBhvr>
                                      <p:to>
                                        <p:clrVal>
                                          <a:schemeClr val="accent2"/>
                                        </p:clrVal>
                                      </p:to>
                                    </p:set>
                                    <p:set>
                                      <p:cBhvr>
                                        <p:cTn id="88" dur="500" fill="hold"/>
                                        <p:tgtEl>
                                          <p:spTgt spid="35">
                                            <p:txEl>
                                              <p:pRg st="4" end="4"/>
                                            </p:txEl>
                                          </p:spTgt>
                                        </p:tgtEl>
                                        <p:attrNameLst>
                                          <p:attrName>fill.type</p:attrName>
                                        </p:attrNameLst>
                                      </p:cBhvr>
                                      <p:to>
                                        <p:strVal val="solid"/>
                                      </p:to>
                                    </p:set>
                                  </p:childTnLst>
                                </p:cTn>
                              </p:par>
                              <p:par>
                                <p:cTn id="89" presetID="16" presetClass="emph" presetSubtype="0" fill="hold" nodeType="withEffect">
                                  <p:stCondLst>
                                    <p:cond delay="0"/>
                                  </p:stCondLst>
                                  <p:iterate type="lt">
                                    <p:tmPct val="4000"/>
                                  </p:iterate>
                                  <p:childTnLst>
                                    <p:set>
                                      <p:cBhvr override="childStyle">
                                        <p:cTn id="90" dur="500" fill="hold"/>
                                        <p:tgtEl>
                                          <p:spTgt spid="35">
                                            <p:txEl>
                                              <p:pRg st="5" end="5"/>
                                            </p:txEl>
                                          </p:spTgt>
                                        </p:tgtEl>
                                        <p:attrNameLst>
                                          <p:attrName>style.color</p:attrName>
                                        </p:attrNameLst>
                                      </p:cBhvr>
                                      <p:to>
                                        <p:clrVal>
                                          <a:schemeClr val="accent2"/>
                                        </p:clrVal>
                                      </p:to>
                                    </p:set>
                                    <p:set>
                                      <p:cBhvr>
                                        <p:cTn id="91" dur="500" fill="hold"/>
                                        <p:tgtEl>
                                          <p:spTgt spid="35">
                                            <p:txEl>
                                              <p:pRg st="5" end="5"/>
                                            </p:txEl>
                                          </p:spTgt>
                                        </p:tgtEl>
                                        <p:attrNameLst>
                                          <p:attrName>fillcolor</p:attrName>
                                        </p:attrNameLst>
                                      </p:cBhvr>
                                      <p:to>
                                        <p:clrVal>
                                          <a:schemeClr val="accent2"/>
                                        </p:clrVal>
                                      </p:to>
                                    </p:set>
                                    <p:set>
                                      <p:cBhvr>
                                        <p:cTn id="92" dur="500" fill="hold"/>
                                        <p:tgtEl>
                                          <p:spTgt spid="35">
                                            <p:txEl>
                                              <p:pRg st="5" end="5"/>
                                            </p:txEl>
                                          </p:spTgt>
                                        </p:tgtEl>
                                        <p:attrNameLst>
                                          <p:attrName>fill.type</p:attrName>
                                        </p:attrNameLst>
                                      </p:cBhvr>
                                      <p:to>
                                        <p:strVal val="solid"/>
                                      </p:to>
                                    </p:se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barn(inVertical)">
                                      <p:cBhvr>
                                        <p:cTn id="97" dur="500"/>
                                        <p:tgtEl>
                                          <p:spTgt spid="34"/>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barn(inVertical)">
                                      <p:cBhvr>
                                        <p:cTn id="10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0" grpId="0"/>
      <p:bldP spid="34" grpId="0"/>
      <p:bldP spid="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a:t>How to solve Matrix Chain Multiplication (MCM) Problem using Dynamic Programming (DP) - Example</a:t>
            </a:r>
          </a:p>
        </p:txBody>
      </p:sp>
      <p:sp>
        <p:nvSpPr>
          <p:cNvPr id="7" name="Content Placeholder 6"/>
          <p:cNvSpPr>
            <a:spLocks noGrp="1"/>
          </p:cNvSpPr>
          <p:nvPr>
            <p:ph idx="1"/>
          </p:nvPr>
        </p:nvSpPr>
        <p:spPr>
          <a:xfrm>
            <a:off x="228600" y="1371600"/>
            <a:ext cx="8686800" cy="4876800"/>
          </a:xfrm>
        </p:spPr>
        <p:txBody>
          <a:bodyPr anchor="t">
            <a:normAutofit/>
          </a:bodyPr>
          <a:lstStyle/>
          <a:p>
            <a:pPr marL="0" indent="0" algn="just">
              <a:buNone/>
            </a:pPr>
            <a:r>
              <a:rPr lang="en-US" sz="1600" b="1" i="1" u="sng" dirty="0"/>
              <a:t>Solution:</a:t>
            </a:r>
          </a:p>
          <a:p>
            <a:pPr marL="0" indent="0" algn="just">
              <a:buNone/>
            </a:pPr>
            <a:endParaRPr lang="en-US" sz="1600" b="1" i="1" u="sng" dirty="0"/>
          </a:p>
          <a:p>
            <a:pPr marL="0" indent="0" algn="just">
              <a:buNone/>
            </a:pPr>
            <a:r>
              <a:rPr lang="en-US" sz="1600" b="1" i="1" dirty="0"/>
              <a:t>   </a:t>
            </a:r>
            <a:endParaRPr lang="en-US" sz="900" b="1" i="1" dirty="0"/>
          </a:p>
        </p:txBody>
      </p:sp>
      <p:graphicFrame>
        <p:nvGraphicFramePr>
          <p:cNvPr id="2" name="Table 1"/>
          <p:cNvGraphicFramePr>
            <a:graphicFrameLocks noGrp="1"/>
          </p:cNvGraphicFramePr>
          <p:nvPr>
            <p:extLst>
              <p:ext uri="{D42A27DB-BD31-4B8C-83A1-F6EECF244321}">
                <p14:modId xmlns:p14="http://schemas.microsoft.com/office/powerpoint/2010/main" val="2163696257"/>
              </p:ext>
            </p:extLst>
          </p:nvPr>
        </p:nvGraphicFramePr>
        <p:xfrm>
          <a:off x="228600" y="1828800"/>
          <a:ext cx="2971800" cy="6096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tblGrid>
              <a:tr h="251450">
                <a:tc>
                  <a:txBody>
                    <a:bodyPr/>
                    <a:lstStyle/>
                    <a:p>
                      <a:pPr algn="ctr"/>
                      <a:r>
                        <a:rPr lang="en-US" sz="1400" b="1" i="1" dirty="0">
                          <a:solidFill>
                            <a:schemeClr val="tx1"/>
                          </a:solidFill>
                        </a:rPr>
                        <a:t>p</a:t>
                      </a:r>
                      <a:r>
                        <a:rPr lang="en-US" sz="900" b="1" i="1" dirty="0">
                          <a:solidFill>
                            <a:schemeClr val="tx1"/>
                          </a:solidFill>
                        </a:rPr>
                        <a:t>0</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1</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2</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3</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4</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5</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51450">
                <a:tc>
                  <a:txBody>
                    <a:bodyPr/>
                    <a:lstStyle/>
                    <a:p>
                      <a:pPr algn="ctr"/>
                      <a:r>
                        <a:rPr lang="en-US" sz="1400" b="1" i="1"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27674687"/>
              </p:ext>
            </p:extLst>
          </p:nvPr>
        </p:nvGraphicFramePr>
        <p:xfrm>
          <a:off x="304800" y="2956560"/>
          <a:ext cx="4572000" cy="22250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tblGrid>
              <a:tr h="370840">
                <a:tc>
                  <a:txBody>
                    <a:bodyPr/>
                    <a:lstStyle/>
                    <a:p>
                      <a:pPr algn="ctr"/>
                      <a:r>
                        <a:rPr lang="en-US" b="1" i="1" u="sng" dirty="0">
                          <a:solidFill>
                            <a:schemeClr val="tx1"/>
                          </a:solidFill>
                        </a:rPr>
                        <a:t>m</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a:solidFill>
                            <a:schemeClr val="tx1"/>
                          </a:solidFill>
                        </a:rPr>
                        <a:t>1</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5</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en-US" b="1" i="1" dirty="0"/>
                        <a:t>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841262279"/>
              </p:ext>
            </p:extLst>
          </p:nvPr>
        </p:nvGraphicFramePr>
        <p:xfrm>
          <a:off x="5029200" y="3235960"/>
          <a:ext cx="3810000" cy="18542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70840">
                <a:tc>
                  <a:txBody>
                    <a:bodyPr/>
                    <a:lstStyle/>
                    <a:p>
                      <a:pPr algn="ctr"/>
                      <a:r>
                        <a:rPr lang="en-US" b="1" i="1" u="sng" dirty="0">
                          <a:solidFill>
                            <a:schemeClr val="tx1"/>
                          </a:solidFill>
                        </a:rPr>
                        <a:t>s</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a:solidFill>
                            <a:schemeClr val="tx1"/>
                          </a:solidFill>
                        </a:rPr>
                        <a:t>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5</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en-US" b="1" i="1" dirty="0"/>
                        <a:t>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539770"/>
            <a:ext cx="5943600" cy="784830"/>
          </a:xfrm>
          <a:prstGeom prst="rect">
            <a:avLst/>
          </a:prstGeom>
        </p:spPr>
      </p:pic>
      <p:sp>
        <p:nvSpPr>
          <p:cNvPr id="10" name="TextBox 9"/>
          <p:cNvSpPr txBox="1"/>
          <p:nvPr/>
        </p:nvSpPr>
        <p:spPr>
          <a:xfrm>
            <a:off x="1295400" y="3276600"/>
            <a:ext cx="346570" cy="369332"/>
          </a:xfrm>
          <a:prstGeom prst="rect">
            <a:avLst/>
          </a:prstGeom>
          <a:noFill/>
        </p:spPr>
        <p:txBody>
          <a:bodyPr wrap="none" rtlCol="0">
            <a:spAutoFit/>
          </a:bodyPr>
          <a:lstStyle/>
          <a:p>
            <a:r>
              <a:rPr lang="en-US" b="1" i="1" dirty="0"/>
              <a:t>0</a:t>
            </a:r>
          </a:p>
        </p:txBody>
      </p:sp>
      <p:sp>
        <p:nvSpPr>
          <p:cNvPr id="14" name="TextBox 13"/>
          <p:cNvSpPr txBox="1"/>
          <p:nvPr/>
        </p:nvSpPr>
        <p:spPr>
          <a:xfrm>
            <a:off x="2057400" y="3657600"/>
            <a:ext cx="346570" cy="369332"/>
          </a:xfrm>
          <a:prstGeom prst="rect">
            <a:avLst/>
          </a:prstGeom>
          <a:noFill/>
        </p:spPr>
        <p:txBody>
          <a:bodyPr wrap="none" rtlCol="0">
            <a:spAutoFit/>
          </a:bodyPr>
          <a:lstStyle/>
          <a:p>
            <a:r>
              <a:rPr lang="en-US" b="1" i="1" dirty="0"/>
              <a:t>0</a:t>
            </a:r>
          </a:p>
        </p:txBody>
      </p:sp>
      <p:sp>
        <p:nvSpPr>
          <p:cNvPr id="15" name="TextBox 14"/>
          <p:cNvSpPr txBox="1"/>
          <p:nvPr/>
        </p:nvSpPr>
        <p:spPr>
          <a:xfrm>
            <a:off x="2819400" y="4035028"/>
            <a:ext cx="346570" cy="369332"/>
          </a:xfrm>
          <a:prstGeom prst="rect">
            <a:avLst/>
          </a:prstGeom>
          <a:noFill/>
        </p:spPr>
        <p:txBody>
          <a:bodyPr wrap="none" rtlCol="0">
            <a:spAutoFit/>
          </a:bodyPr>
          <a:lstStyle/>
          <a:p>
            <a:r>
              <a:rPr lang="en-US" b="1" i="1" dirty="0"/>
              <a:t>0</a:t>
            </a:r>
          </a:p>
        </p:txBody>
      </p:sp>
      <p:sp>
        <p:nvSpPr>
          <p:cNvPr id="16" name="TextBox 15"/>
          <p:cNvSpPr txBox="1"/>
          <p:nvPr/>
        </p:nvSpPr>
        <p:spPr>
          <a:xfrm>
            <a:off x="3560470" y="4419600"/>
            <a:ext cx="346570" cy="369332"/>
          </a:xfrm>
          <a:prstGeom prst="rect">
            <a:avLst/>
          </a:prstGeom>
          <a:noFill/>
        </p:spPr>
        <p:txBody>
          <a:bodyPr wrap="none" rtlCol="0">
            <a:spAutoFit/>
          </a:bodyPr>
          <a:lstStyle/>
          <a:p>
            <a:r>
              <a:rPr lang="en-US" b="1" i="1" dirty="0"/>
              <a:t>0</a:t>
            </a:r>
          </a:p>
        </p:txBody>
      </p:sp>
      <p:sp>
        <p:nvSpPr>
          <p:cNvPr id="17" name="TextBox 16"/>
          <p:cNvSpPr txBox="1"/>
          <p:nvPr/>
        </p:nvSpPr>
        <p:spPr>
          <a:xfrm>
            <a:off x="4343400" y="4785360"/>
            <a:ext cx="346570" cy="369332"/>
          </a:xfrm>
          <a:prstGeom prst="rect">
            <a:avLst/>
          </a:prstGeom>
          <a:noFill/>
        </p:spPr>
        <p:txBody>
          <a:bodyPr wrap="none" rtlCol="0">
            <a:spAutoFit/>
          </a:bodyPr>
          <a:lstStyle/>
          <a:p>
            <a:r>
              <a:rPr lang="en-US" b="1" i="1" dirty="0"/>
              <a:t>0</a:t>
            </a:r>
          </a:p>
        </p:txBody>
      </p:sp>
      <p:sp>
        <p:nvSpPr>
          <p:cNvPr id="24" name="TextBox 23"/>
          <p:cNvSpPr txBox="1"/>
          <p:nvPr/>
        </p:nvSpPr>
        <p:spPr>
          <a:xfrm>
            <a:off x="1909947" y="3288268"/>
            <a:ext cx="604653" cy="369332"/>
          </a:xfrm>
          <a:prstGeom prst="rect">
            <a:avLst/>
          </a:prstGeom>
          <a:noFill/>
        </p:spPr>
        <p:txBody>
          <a:bodyPr wrap="none" rtlCol="0">
            <a:spAutoFit/>
          </a:bodyPr>
          <a:lstStyle/>
          <a:p>
            <a:r>
              <a:rPr lang="en-US" b="1" i="1" dirty="0"/>
              <a:t>120</a:t>
            </a:r>
          </a:p>
        </p:txBody>
      </p:sp>
      <p:sp>
        <p:nvSpPr>
          <p:cNvPr id="25" name="TextBox 24"/>
          <p:cNvSpPr txBox="1"/>
          <p:nvPr/>
        </p:nvSpPr>
        <p:spPr>
          <a:xfrm>
            <a:off x="6026120" y="3577828"/>
            <a:ext cx="298480" cy="369332"/>
          </a:xfrm>
          <a:prstGeom prst="rect">
            <a:avLst/>
          </a:prstGeom>
          <a:noFill/>
        </p:spPr>
        <p:txBody>
          <a:bodyPr wrap="none" rtlCol="0">
            <a:spAutoFit/>
          </a:bodyPr>
          <a:lstStyle/>
          <a:p>
            <a:r>
              <a:rPr lang="en-US" b="1" i="1" dirty="0"/>
              <a:t>1</a:t>
            </a:r>
          </a:p>
        </p:txBody>
      </p:sp>
      <p:sp>
        <p:nvSpPr>
          <p:cNvPr id="26" name="TextBox 25"/>
          <p:cNvSpPr txBox="1"/>
          <p:nvPr/>
        </p:nvSpPr>
        <p:spPr>
          <a:xfrm>
            <a:off x="2671947" y="3669268"/>
            <a:ext cx="639919" cy="369332"/>
          </a:xfrm>
          <a:prstGeom prst="rect">
            <a:avLst/>
          </a:prstGeom>
          <a:noFill/>
        </p:spPr>
        <p:txBody>
          <a:bodyPr wrap="none" rtlCol="0">
            <a:spAutoFit/>
          </a:bodyPr>
          <a:lstStyle/>
          <a:p>
            <a:r>
              <a:rPr lang="en-US" b="1" i="1" dirty="0"/>
              <a:t>360</a:t>
            </a:r>
          </a:p>
        </p:txBody>
      </p:sp>
      <p:sp>
        <p:nvSpPr>
          <p:cNvPr id="27" name="TextBox 26"/>
          <p:cNvSpPr txBox="1"/>
          <p:nvPr/>
        </p:nvSpPr>
        <p:spPr>
          <a:xfrm>
            <a:off x="6788120" y="3958828"/>
            <a:ext cx="328936" cy="369332"/>
          </a:xfrm>
          <a:prstGeom prst="rect">
            <a:avLst/>
          </a:prstGeom>
          <a:noFill/>
        </p:spPr>
        <p:txBody>
          <a:bodyPr wrap="none" rtlCol="0">
            <a:spAutoFit/>
          </a:bodyPr>
          <a:lstStyle/>
          <a:p>
            <a:r>
              <a:rPr lang="en-US" b="1" i="1" dirty="0"/>
              <a:t>2</a:t>
            </a:r>
          </a:p>
        </p:txBody>
      </p:sp>
      <p:sp>
        <p:nvSpPr>
          <p:cNvPr id="29" name="TextBox 28"/>
          <p:cNvSpPr txBox="1"/>
          <p:nvPr/>
        </p:nvSpPr>
        <p:spPr>
          <a:xfrm>
            <a:off x="3398681" y="4050268"/>
            <a:ext cx="622286" cy="369332"/>
          </a:xfrm>
          <a:prstGeom prst="rect">
            <a:avLst/>
          </a:prstGeom>
          <a:noFill/>
        </p:spPr>
        <p:txBody>
          <a:bodyPr wrap="none" rtlCol="0">
            <a:spAutoFit/>
          </a:bodyPr>
          <a:lstStyle/>
          <a:p>
            <a:r>
              <a:rPr lang="en-US" b="1" i="1" dirty="0"/>
              <a:t>720</a:t>
            </a:r>
          </a:p>
        </p:txBody>
      </p:sp>
      <p:sp>
        <p:nvSpPr>
          <p:cNvPr id="30" name="TextBox 29"/>
          <p:cNvSpPr txBox="1"/>
          <p:nvPr/>
        </p:nvSpPr>
        <p:spPr>
          <a:xfrm>
            <a:off x="7519664" y="4339828"/>
            <a:ext cx="328936" cy="369332"/>
          </a:xfrm>
          <a:prstGeom prst="rect">
            <a:avLst/>
          </a:prstGeom>
          <a:noFill/>
        </p:spPr>
        <p:txBody>
          <a:bodyPr wrap="none" rtlCol="0">
            <a:spAutoFit/>
          </a:bodyPr>
          <a:lstStyle/>
          <a:p>
            <a:r>
              <a:rPr lang="en-US" b="1" i="1" dirty="0"/>
              <a:t>3</a:t>
            </a:r>
          </a:p>
        </p:txBody>
      </p:sp>
      <p:sp>
        <p:nvSpPr>
          <p:cNvPr id="31" name="TextBox 30"/>
          <p:cNvSpPr txBox="1"/>
          <p:nvPr/>
        </p:nvSpPr>
        <p:spPr>
          <a:xfrm>
            <a:off x="4114800" y="4419600"/>
            <a:ext cx="764953" cy="369332"/>
          </a:xfrm>
          <a:prstGeom prst="rect">
            <a:avLst/>
          </a:prstGeom>
          <a:noFill/>
        </p:spPr>
        <p:txBody>
          <a:bodyPr wrap="none" rtlCol="0">
            <a:spAutoFit/>
          </a:bodyPr>
          <a:lstStyle/>
          <a:p>
            <a:r>
              <a:rPr lang="en-US" b="1" i="1" dirty="0"/>
              <a:t>1680</a:t>
            </a:r>
          </a:p>
        </p:txBody>
      </p:sp>
      <p:sp>
        <p:nvSpPr>
          <p:cNvPr id="32" name="TextBox 31"/>
          <p:cNvSpPr txBox="1"/>
          <p:nvPr/>
        </p:nvSpPr>
        <p:spPr>
          <a:xfrm>
            <a:off x="8281664" y="4709160"/>
            <a:ext cx="335348" cy="369332"/>
          </a:xfrm>
          <a:prstGeom prst="rect">
            <a:avLst/>
          </a:prstGeom>
          <a:noFill/>
        </p:spPr>
        <p:txBody>
          <a:bodyPr wrap="none" rtlCol="0">
            <a:spAutoFit/>
          </a:bodyPr>
          <a:lstStyle/>
          <a:p>
            <a:r>
              <a:rPr lang="en-US" b="1" i="1" dirty="0"/>
              <a:t>4</a:t>
            </a:r>
          </a:p>
        </p:txBody>
      </p:sp>
      <p:sp>
        <p:nvSpPr>
          <p:cNvPr id="33" name="TextBox 32"/>
          <p:cNvSpPr txBox="1"/>
          <p:nvPr/>
        </p:nvSpPr>
        <p:spPr>
          <a:xfrm>
            <a:off x="228600" y="4889361"/>
            <a:ext cx="3481224" cy="276999"/>
          </a:xfrm>
          <a:prstGeom prst="rect">
            <a:avLst/>
          </a:prstGeom>
          <a:noFill/>
        </p:spPr>
        <p:txBody>
          <a:bodyPr wrap="square" rtlCol="0">
            <a:spAutoFit/>
          </a:bodyPr>
          <a:lstStyle/>
          <a:p>
            <a:pPr algn="ctr"/>
            <a:r>
              <a:rPr lang="en-US" sz="1200" b="1" i="1" dirty="0"/>
              <a:t>m[1, 4] and s[1, 4], m[2, 5] and s[2, 5]</a:t>
            </a:r>
          </a:p>
        </p:txBody>
      </p:sp>
      <p:sp>
        <p:nvSpPr>
          <p:cNvPr id="35" name="TextBox 34"/>
          <p:cNvSpPr txBox="1"/>
          <p:nvPr/>
        </p:nvSpPr>
        <p:spPr>
          <a:xfrm>
            <a:off x="3200400" y="1447800"/>
            <a:ext cx="5867400" cy="1615827"/>
          </a:xfrm>
          <a:prstGeom prst="rect">
            <a:avLst/>
          </a:prstGeom>
          <a:noFill/>
        </p:spPr>
        <p:txBody>
          <a:bodyPr wrap="square" rtlCol="0">
            <a:spAutoFit/>
          </a:bodyPr>
          <a:lstStyle/>
          <a:p>
            <a:r>
              <a:rPr lang="en-US" sz="1400" b="1" dirty="0"/>
              <a:t>m[1, 4] </a:t>
            </a:r>
            <a:r>
              <a:rPr lang="en-US" sz="1400" b="1" dirty="0">
                <a:sym typeface="Wingdings" pitchFamily="2" charset="2"/>
              </a:rPr>
              <a:t> </a:t>
            </a:r>
            <a:r>
              <a:rPr lang="en-US" sz="1500" b="1" i="1" dirty="0">
                <a:solidFill>
                  <a:prstClr val="black"/>
                </a:solidFill>
              </a:rPr>
              <a:t>A</a:t>
            </a:r>
            <a:r>
              <a:rPr lang="en-US" sz="1100" b="1" i="1" dirty="0">
                <a:solidFill>
                  <a:prstClr val="black"/>
                </a:solidFill>
              </a:rPr>
              <a:t>1 </a:t>
            </a:r>
            <a:r>
              <a:rPr lang="en-US" sz="1500" b="1" i="1" dirty="0">
                <a:solidFill>
                  <a:prstClr val="black"/>
                </a:solidFill>
              </a:rPr>
              <a:t>A</a:t>
            </a:r>
            <a:r>
              <a:rPr lang="en-US" sz="1100" b="1" i="1" dirty="0">
                <a:solidFill>
                  <a:prstClr val="black"/>
                </a:solidFill>
              </a:rPr>
              <a:t>2 </a:t>
            </a:r>
            <a:r>
              <a:rPr lang="en-US" sz="1500" b="1" i="1" dirty="0">
                <a:solidFill>
                  <a:prstClr val="black"/>
                </a:solidFill>
              </a:rPr>
              <a:t>A</a:t>
            </a:r>
            <a:r>
              <a:rPr lang="en-US" sz="1100" b="1" i="1" dirty="0">
                <a:solidFill>
                  <a:prstClr val="black"/>
                </a:solidFill>
              </a:rPr>
              <a:t>3</a:t>
            </a:r>
            <a:r>
              <a:rPr lang="en-US" sz="1400" b="1" i="1" dirty="0">
                <a:solidFill>
                  <a:prstClr val="black"/>
                </a:solidFill>
              </a:rPr>
              <a:t> A</a:t>
            </a:r>
            <a:r>
              <a:rPr lang="en-US" sz="1050" b="1" i="1" dirty="0">
                <a:solidFill>
                  <a:prstClr val="black"/>
                </a:solidFill>
              </a:rPr>
              <a:t>4</a:t>
            </a:r>
            <a:r>
              <a:rPr lang="en-US" sz="1400" b="1" dirty="0"/>
              <a:t>                                     </a:t>
            </a:r>
            <a:r>
              <a:rPr lang="en-US" sz="1400" b="1" dirty="0" err="1"/>
              <a:t>i</a:t>
            </a:r>
            <a:r>
              <a:rPr lang="en-US" sz="1400" b="1" dirty="0"/>
              <a:t> = 1, j =4. So, k = 1, 2, 3</a:t>
            </a:r>
          </a:p>
          <a:p>
            <a:r>
              <a:rPr lang="en-US" sz="1400" b="1" dirty="0"/>
              <a:t>For k = 1, </a:t>
            </a:r>
          </a:p>
          <a:p>
            <a:r>
              <a:rPr lang="en-US" sz="1400" b="1" dirty="0"/>
              <a:t>m[1, 4] = m[1, 1] + m[2, 4] + </a:t>
            </a:r>
            <a:r>
              <a:rPr lang="en-US" sz="1400" b="1" dirty="0">
                <a:solidFill>
                  <a:prstClr val="black"/>
                </a:solidFill>
              </a:rPr>
              <a:t>p</a:t>
            </a:r>
            <a:r>
              <a:rPr lang="en-US" sz="900" b="1" dirty="0">
                <a:solidFill>
                  <a:prstClr val="black"/>
                </a:solidFill>
              </a:rPr>
              <a:t>0.</a:t>
            </a:r>
            <a:r>
              <a:rPr lang="en-US" sz="1400" b="1" dirty="0">
                <a:solidFill>
                  <a:prstClr val="black"/>
                </a:solidFill>
              </a:rPr>
              <a:t>p</a:t>
            </a:r>
            <a:r>
              <a:rPr lang="en-US" sz="900" b="1" dirty="0">
                <a:solidFill>
                  <a:prstClr val="black"/>
                </a:solidFill>
              </a:rPr>
              <a:t>1.</a:t>
            </a:r>
            <a:r>
              <a:rPr lang="en-US" sz="1400" b="1" dirty="0">
                <a:solidFill>
                  <a:prstClr val="black"/>
                </a:solidFill>
              </a:rPr>
              <a:t>p</a:t>
            </a:r>
            <a:r>
              <a:rPr lang="en-US" sz="900" b="1" dirty="0">
                <a:solidFill>
                  <a:prstClr val="black"/>
                </a:solidFill>
              </a:rPr>
              <a:t>4 </a:t>
            </a:r>
            <a:r>
              <a:rPr lang="en-US" sz="1400" b="1" dirty="0">
                <a:solidFill>
                  <a:prstClr val="black"/>
                </a:solidFill>
              </a:rPr>
              <a:t>= 0 + 1320 + 4.10.20</a:t>
            </a:r>
            <a:r>
              <a:rPr lang="en-US" sz="1400" b="1" dirty="0"/>
              <a:t> = </a:t>
            </a:r>
            <a:r>
              <a:rPr lang="en-US" sz="1200" b="1" dirty="0"/>
              <a:t>2120</a:t>
            </a:r>
            <a:endParaRPr lang="en-US" sz="1500" dirty="0"/>
          </a:p>
          <a:p>
            <a:r>
              <a:rPr lang="en-US" sz="1400" b="1" dirty="0"/>
              <a:t>For k = 2, </a:t>
            </a:r>
          </a:p>
          <a:p>
            <a:r>
              <a:rPr lang="en-US" sz="1400" b="1" dirty="0"/>
              <a:t>m[1, 4] = m[1, 2] + m[3, 4] + </a:t>
            </a:r>
            <a:r>
              <a:rPr lang="en-US" sz="1400" b="1" dirty="0">
                <a:solidFill>
                  <a:prstClr val="black"/>
                </a:solidFill>
              </a:rPr>
              <a:t>p</a:t>
            </a:r>
            <a:r>
              <a:rPr lang="en-US" sz="900" b="1" dirty="0">
                <a:solidFill>
                  <a:prstClr val="black"/>
                </a:solidFill>
              </a:rPr>
              <a:t>0.</a:t>
            </a:r>
            <a:r>
              <a:rPr lang="en-US" sz="1400" b="1" dirty="0">
                <a:solidFill>
                  <a:prstClr val="black"/>
                </a:solidFill>
              </a:rPr>
              <a:t>p</a:t>
            </a:r>
            <a:r>
              <a:rPr lang="en-US" sz="900" b="1" dirty="0">
                <a:solidFill>
                  <a:prstClr val="black"/>
                </a:solidFill>
              </a:rPr>
              <a:t>2.</a:t>
            </a:r>
            <a:r>
              <a:rPr lang="en-US" sz="1400" b="1" dirty="0">
                <a:solidFill>
                  <a:prstClr val="black"/>
                </a:solidFill>
              </a:rPr>
              <a:t>p</a:t>
            </a:r>
            <a:r>
              <a:rPr lang="en-US" sz="900" b="1" dirty="0">
                <a:solidFill>
                  <a:prstClr val="black"/>
                </a:solidFill>
              </a:rPr>
              <a:t>4</a:t>
            </a:r>
            <a:r>
              <a:rPr lang="en-US" sz="1400" b="1" dirty="0">
                <a:solidFill>
                  <a:prstClr val="black"/>
                </a:solidFill>
              </a:rPr>
              <a:t>= 120 + 720 + 4.3.20</a:t>
            </a:r>
            <a:r>
              <a:rPr lang="en-US" sz="1400" b="1" dirty="0"/>
              <a:t> = </a:t>
            </a:r>
            <a:r>
              <a:rPr lang="en-US" sz="1100" b="1" dirty="0"/>
              <a:t>1080</a:t>
            </a:r>
            <a:endParaRPr lang="en-US" sz="1500" b="1" dirty="0"/>
          </a:p>
          <a:p>
            <a:r>
              <a:rPr lang="en-US" sz="1400" b="1" dirty="0"/>
              <a:t>For k = 3, </a:t>
            </a:r>
          </a:p>
          <a:p>
            <a:r>
              <a:rPr lang="en-US" sz="1400" b="1" dirty="0"/>
              <a:t>m[1, 4] = m[1, 3] + m[4, 4] + </a:t>
            </a:r>
            <a:r>
              <a:rPr lang="en-US" sz="1400" b="1" dirty="0">
                <a:solidFill>
                  <a:prstClr val="black"/>
                </a:solidFill>
              </a:rPr>
              <a:t>p</a:t>
            </a:r>
            <a:r>
              <a:rPr lang="en-US" sz="900" b="1" dirty="0">
                <a:solidFill>
                  <a:prstClr val="black"/>
                </a:solidFill>
              </a:rPr>
              <a:t>0.</a:t>
            </a:r>
            <a:r>
              <a:rPr lang="en-US" sz="1400" b="1" dirty="0">
                <a:solidFill>
                  <a:prstClr val="black"/>
                </a:solidFill>
              </a:rPr>
              <a:t>p</a:t>
            </a:r>
            <a:r>
              <a:rPr lang="en-US" sz="900" b="1" dirty="0">
                <a:solidFill>
                  <a:prstClr val="black"/>
                </a:solidFill>
              </a:rPr>
              <a:t>3.</a:t>
            </a:r>
            <a:r>
              <a:rPr lang="en-US" sz="1400" b="1" dirty="0">
                <a:solidFill>
                  <a:prstClr val="black"/>
                </a:solidFill>
              </a:rPr>
              <a:t>p</a:t>
            </a:r>
            <a:r>
              <a:rPr lang="en-US" sz="900" b="1" dirty="0">
                <a:solidFill>
                  <a:prstClr val="black"/>
                </a:solidFill>
              </a:rPr>
              <a:t>4</a:t>
            </a:r>
            <a:r>
              <a:rPr lang="en-US" sz="1400" b="1" dirty="0">
                <a:solidFill>
                  <a:prstClr val="black"/>
                </a:solidFill>
              </a:rPr>
              <a:t>= 264 + 0 + 4.12.20</a:t>
            </a:r>
            <a:r>
              <a:rPr lang="en-US" sz="1400" b="1" dirty="0"/>
              <a:t> = 1224</a:t>
            </a:r>
          </a:p>
        </p:txBody>
      </p:sp>
      <p:sp>
        <p:nvSpPr>
          <p:cNvPr id="36" name="TextBox 35"/>
          <p:cNvSpPr txBox="1"/>
          <p:nvPr/>
        </p:nvSpPr>
        <p:spPr>
          <a:xfrm>
            <a:off x="838200" y="5181600"/>
            <a:ext cx="2362200" cy="323165"/>
          </a:xfrm>
          <a:prstGeom prst="rect">
            <a:avLst/>
          </a:prstGeom>
          <a:noFill/>
        </p:spPr>
        <p:txBody>
          <a:bodyPr wrap="square" rtlCol="0">
            <a:spAutoFit/>
          </a:bodyPr>
          <a:lstStyle/>
          <a:p>
            <a:r>
              <a:rPr lang="en-US" sz="1500" b="1" i="1" dirty="0"/>
              <a:t>For k =1,   A</a:t>
            </a:r>
            <a:r>
              <a:rPr lang="en-US" sz="1100" b="1" i="1" dirty="0"/>
              <a:t>1 </a:t>
            </a:r>
            <a:r>
              <a:rPr lang="en-US" sz="1500" b="1" i="1" dirty="0"/>
              <a:t>| A</a:t>
            </a:r>
            <a:r>
              <a:rPr lang="en-US" sz="1100" b="1" i="1" dirty="0"/>
              <a:t>2 </a:t>
            </a:r>
            <a:r>
              <a:rPr lang="en-US" sz="1500" b="1" i="1" dirty="0">
                <a:solidFill>
                  <a:prstClr val="black"/>
                </a:solidFill>
              </a:rPr>
              <a:t>A</a:t>
            </a:r>
            <a:r>
              <a:rPr lang="en-US" sz="1100" b="1" i="1" dirty="0">
                <a:solidFill>
                  <a:prstClr val="black"/>
                </a:solidFill>
              </a:rPr>
              <a:t>3</a:t>
            </a:r>
            <a:r>
              <a:rPr lang="en-US" sz="1200" b="1" i="1" dirty="0">
                <a:solidFill>
                  <a:prstClr val="black"/>
                </a:solidFill>
              </a:rPr>
              <a:t> </a:t>
            </a:r>
            <a:r>
              <a:rPr lang="en-US" sz="1500" b="1" i="1" dirty="0">
                <a:solidFill>
                  <a:prstClr val="black"/>
                </a:solidFill>
              </a:rPr>
              <a:t>A</a:t>
            </a:r>
            <a:r>
              <a:rPr lang="en-US" sz="1000" b="1" i="1" dirty="0">
                <a:solidFill>
                  <a:prstClr val="black"/>
                </a:solidFill>
              </a:rPr>
              <a:t>4</a:t>
            </a:r>
            <a:r>
              <a:rPr lang="en-US" sz="1200" b="1" i="1" dirty="0"/>
              <a:t> </a:t>
            </a:r>
            <a:endParaRPr lang="en-US" sz="1500" b="1" i="1" dirty="0"/>
          </a:p>
        </p:txBody>
      </p:sp>
      <p:sp>
        <p:nvSpPr>
          <p:cNvPr id="37" name="TextBox 36"/>
          <p:cNvSpPr txBox="1"/>
          <p:nvPr/>
        </p:nvSpPr>
        <p:spPr>
          <a:xfrm>
            <a:off x="3352800" y="5181600"/>
            <a:ext cx="2362200" cy="323165"/>
          </a:xfrm>
          <a:prstGeom prst="rect">
            <a:avLst/>
          </a:prstGeom>
          <a:noFill/>
        </p:spPr>
        <p:txBody>
          <a:bodyPr wrap="square" rtlCol="0">
            <a:spAutoFit/>
          </a:bodyPr>
          <a:lstStyle/>
          <a:p>
            <a:r>
              <a:rPr lang="en-US" sz="1500" b="1" i="1" dirty="0"/>
              <a:t>For k =2,   A</a:t>
            </a:r>
            <a:r>
              <a:rPr lang="en-US" sz="1100" b="1" i="1" dirty="0"/>
              <a:t>1 </a:t>
            </a:r>
            <a:r>
              <a:rPr lang="en-US" sz="1500" b="1" i="1" dirty="0"/>
              <a:t>A</a:t>
            </a:r>
            <a:r>
              <a:rPr lang="en-US" sz="1100" b="1" i="1" dirty="0"/>
              <a:t>2 </a:t>
            </a:r>
            <a:r>
              <a:rPr lang="en-US" sz="1500" b="1" i="1" dirty="0">
                <a:solidFill>
                  <a:prstClr val="black"/>
                </a:solidFill>
              </a:rPr>
              <a:t>|</a:t>
            </a:r>
            <a:r>
              <a:rPr lang="en-US" sz="1100" b="1" i="1" dirty="0"/>
              <a:t> </a:t>
            </a:r>
            <a:r>
              <a:rPr lang="en-US" sz="1500" b="1" i="1" dirty="0">
                <a:solidFill>
                  <a:prstClr val="black"/>
                </a:solidFill>
              </a:rPr>
              <a:t>A</a:t>
            </a:r>
            <a:r>
              <a:rPr lang="en-US" sz="1100" b="1" i="1" dirty="0">
                <a:solidFill>
                  <a:prstClr val="black"/>
                </a:solidFill>
              </a:rPr>
              <a:t>3 </a:t>
            </a:r>
            <a:r>
              <a:rPr lang="en-US" sz="1500" b="1" i="1" dirty="0">
                <a:solidFill>
                  <a:prstClr val="black"/>
                </a:solidFill>
              </a:rPr>
              <a:t>A</a:t>
            </a:r>
            <a:r>
              <a:rPr lang="en-US" sz="1100" b="1" i="1" dirty="0">
                <a:solidFill>
                  <a:prstClr val="black"/>
                </a:solidFill>
              </a:rPr>
              <a:t>4</a:t>
            </a:r>
            <a:r>
              <a:rPr lang="en-US" sz="1200" b="1" i="1" dirty="0"/>
              <a:t> </a:t>
            </a:r>
            <a:endParaRPr lang="en-US" sz="1500" b="1" i="1" dirty="0"/>
          </a:p>
        </p:txBody>
      </p:sp>
      <p:sp>
        <p:nvSpPr>
          <p:cNvPr id="38" name="TextBox 37"/>
          <p:cNvSpPr txBox="1"/>
          <p:nvPr/>
        </p:nvSpPr>
        <p:spPr>
          <a:xfrm>
            <a:off x="2671947" y="3273028"/>
            <a:ext cx="628698" cy="369332"/>
          </a:xfrm>
          <a:prstGeom prst="rect">
            <a:avLst/>
          </a:prstGeom>
          <a:noFill/>
        </p:spPr>
        <p:txBody>
          <a:bodyPr wrap="none" rtlCol="0">
            <a:spAutoFit/>
          </a:bodyPr>
          <a:lstStyle/>
          <a:p>
            <a:r>
              <a:rPr lang="en-US" b="1" i="1" dirty="0"/>
              <a:t>264</a:t>
            </a:r>
          </a:p>
        </p:txBody>
      </p:sp>
      <p:sp>
        <p:nvSpPr>
          <p:cNvPr id="39" name="TextBox 38"/>
          <p:cNvSpPr txBox="1"/>
          <p:nvPr/>
        </p:nvSpPr>
        <p:spPr>
          <a:xfrm>
            <a:off x="6788120" y="3577828"/>
            <a:ext cx="328936" cy="369332"/>
          </a:xfrm>
          <a:prstGeom prst="rect">
            <a:avLst/>
          </a:prstGeom>
          <a:noFill/>
        </p:spPr>
        <p:txBody>
          <a:bodyPr wrap="none" rtlCol="0">
            <a:spAutoFit/>
          </a:bodyPr>
          <a:lstStyle/>
          <a:p>
            <a:r>
              <a:rPr lang="en-US" b="1" i="1" dirty="0"/>
              <a:t>2</a:t>
            </a:r>
          </a:p>
        </p:txBody>
      </p:sp>
      <p:sp>
        <p:nvSpPr>
          <p:cNvPr id="40" name="TextBox 39"/>
          <p:cNvSpPr txBox="1"/>
          <p:nvPr/>
        </p:nvSpPr>
        <p:spPr>
          <a:xfrm>
            <a:off x="5955668" y="4877693"/>
            <a:ext cx="1752600" cy="276999"/>
          </a:xfrm>
          <a:prstGeom prst="rect">
            <a:avLst/>
          </a:prstGeom>
          <a:noFill/>
        </p:spPr>
        <p:txBody>
          <a:bodyPr wrap="square" rtlCol="0">
            <a:spAutoFit/>
          </a:bodyPr>
          <a:lstStyle/>
          <a:p>
            <a:pPr algn="ctr"/>
            <a:r>
              <a:rPr lang="en-US" sz="1200" b="1" i="1" dirty="0"/>
              <a:t>m[1, 4] and s[1, 4]</a:t>
            </a:r>
          </a:p>
        </p:txBody>
      </p:sp>
      <p:sp>
        <p:nvSpPr>
          <p:cNvPr id="41" name="TextBox 40"/>
          <p:cNvSpPr txBox="1"/>
          <p:nvPr/>
        </p:nvSpPr>
        <p:spPr>
          <a:xfrm>
            <a:off x="3352800" y="3654028"/>
            <a:ext cx="748923" cy="369332"/>
          </a:xfrm>
          <a:prstGeom prst="rect">
            <a:avLst/>
          </a:prstGeom>
          <a:noFill/>
        </p:spPr>
        <p:txBody>
          <a:bodyPr wrap="none" rtlCol="0">
            <a:spAutoFit/>
          </a:bodyPr>
          <a:lstStyle/>
          <a:p>
            <a:r>
              <a:rPr lang="en-US" b="1" i="1" dirty="0"/>
              <a:t>1320</a:t>
            </a:r>
          </a:p>
        </p:txBody>
      </p:sp>
      <p:sp>
        <p:nvSpPr>
          <p:cNvPr id="42" name="TextBox 41"/>
          <p:cNvSpPr txBox="1"/>
          <p:nvPr/>
        </p:nvSpPr>
        <p:spPr>
          <a:xfrm>
            <a:off x="7543800" y="3958828"/>
            <a:ext cx="328936" cy="369332"/>
          </a:xfrm>
          <a:prstGeom prst="rect">
            <a:avLst/>
          </a:prstGeom>
          <a:noFill/>
        </p:spPr>
        <p:txBody>
          <a:bodyPr wrap="none" rtlCol="0">
            <a:spAutoFit/>
          </a:bodyPr>
          <a:lstStyle/>
          <a:p>
            <a:r>
              <a:rPr lang="en-US" b="1" i="1" dirty="0"/>
              <a:t>2</a:t>
            </a:r>
          </a:p>
        </p:txBody>
      </p:sp>
      <p:sp>
        <p:nvSpPr>
          <p:cNvPr id="34" name="TextBox 33"/>
          <p:cNvSpPr txBox="1"/>
          <p:nvPr/>
        </p:nvSpPr>
        <p:spPr>
          <a:xfrm>
            <a:off x="4127877" y="4035028"/>
            <a:ext cx="724878" cy="369332"/>
          </a:xfrm>
          <a:prstGeom prst="rect">
            <a:avLst/>
          </a:prstGeom>
          <a:noFill/>
        </p:spPr>
        <p:txBody>
          <a:bodyPr wrap="none" rtlCol="0">
            <a:spAutoFit/>
          </a:bodyPr>
          <a:lstStyle/>
          <a:p>
            <a:r>
              <a:rPr lang="en-US" b="1" i="1" dirty="0"/>
              <a:t>1140</a:t>
            </a:r>
          </a:p>
        </p:txBody>
      </p:sp>
      <p:sp>
        <p:nvSpPr>
          <p:cNvPr id="44" name="TextBox 43"/>
          <p:cNvSpPr txBox="1"/>
          <p:nvPr/>
        </p:nvSpPr>
        <p:spPr>
          <a:xfrm>
            <a:off x="8305800" y="4339828"/>
            <a:ext cx="335348" cy="369332"/>
          </a:xfrm>
          <a:prstGeom prst="rect">
            <a:avLst/>
          </a:prstGeom>
          <a:noFill/>
        </p:spPr>
        <p:txBody>
          <a:bodyPr wrap="none" rtlCol="0">
            <a:spAutoFit/>
          </a:bodyPr>
          <a:lstStyle/>
          <a:p>
            <a:r>
              <a:rPr lang="en-US" b="1" i="1" dirty="0"/>
              <a:t>4</a:t>
            </a:r>
          </a:p>
        </p:txBody>
      </p:sp>
      <p:sp>
        <p:nvSpPr>
          <p:cNvPr id="45" name="TextBox 44"/>
          <p:cNvSpPr txBox="1"/>
          <p:nvPr/>
        </p:nvSpPr>
        <p:spPr>
          <a:xfrm>
            <a:off x="6324600" y="5539770"/>
            <a:ext cx="2590800" cy="784830"/>
          </a:xfrm>
          <a:prstGeom prst="rect">
            <a:avLst/>
          </a:prstGeom>
          <a:solidFill>
            <a:schemeClr val="bg1"/>
          </a:solidFill>
        </p:spPr>
        <p:txBody>
          <a:bodyPr wrap="square" rtlCol="0" anchor="ctr">
            <a:spAutoFit/>
          </a:bodyPr>
          <a:lstStyle/>
          <a:p>
            <a:pPr algn="ctr"/>
            <a:r>
              <a:rPr lang="en-US" sz="1500" b="1" dirty="0"/>
              <a:t>s[</a:t>
            </a:r>
            <a:r>
              <a:rPr lang="en-US" sz="1500" b="1" dirty="0" err="1"/>
              <a:t>i</a:t>
            </a:r>
            <a:r>
              <a:rPr lang="en-US" sz="1500" b="1" dirty="0"/>
              <a:t>, j] = k            </a:t>
            </a:r>
          </a:p>
          <a:p>
            <a:pPr algn="ctr"/>
            <a:r>
              <a:rPr lang="en-US" sz="1500" b="1" dirty="0"/>
              <a:t>( </a:t>
            </a:r>
            <a:r>
              <a:rPr lang="en-US" sz="800" b="1" dirty="0"/>
              <a:t>the</a:t>
            </a:r>
            <a:r>
              <a:rPr lang="en-US" sz="1500" b="1" dirty="0"/>
              <a:t> </a:t>
            </a:r>
            <a:r>
              <a:rPr lang="en-US" sz="800" b="1" dirty="0"/>
              <a:t>k-value  that  gives  optimal  solution </a:t>
            </a:r>
            <a:r>
              <a:rPr lang="en-US" sz="1500" b="1" dirty="0"/>
              <a:t>)</a:t>
            </a:r>
          </a:p>
          <a:p>
            <a:pPr algn="ctr"/>
            <a:r>
              <a:rPr lang="en-US" sz="1500" b="1" dirty="0" err="1"/>
              <a:t>i</a:t>
            </a:r>
            <a:r>
              <a:rPr lang="en-US" sz="1500" b="1" dirty="0"/>
              <a:t> &lt;= k &lt; j</a:t>
            </a:r>
          </a:p>
        </p:txBody>
      </p:sp>
      <p:cxnSp>
        <p:nvCxnSpPr>
          <p:cNvPr id="43" name="Straight Connector 42"/>
          <p:cNvCxnSpPr/>
          <p:nvPr/>
        </p:nvCxnSpPr>
        <p:spPr>
          <a:xfrm>
            <a:off x="3709824" y="3489960"/>
            <a:ext cx="862176" cy="4249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389922" y="3273028"/>
            <a:ext cx="777777" cy="369332"/>
          </a:xfrm>
          <a:prstGeom prst="rect">
            <a:avLst/>
          </a:prstGeom>
          <a:noFill/>
        </p:spPr>
        <p:txBody>
          <a:bodyPr wrap="none" rtlCol="0">
            <a:spAutoFit/>
          </a:bodyPr>
          <a:lstStyle/>
          <a:p>
            <a:r>
              <a:rPr lang="en-US" b="1" i="1" dirty="0"/>
              <a:t>1080</a:t>
            </a:r>
          </a:p>
        </p:txBody>
      </p:sp>
      <p:sp>
        <p:nvSpPr>
          <p:cNvPr id="47" name="TextBox 46"/>
          <p:cNvSpPr txBox="1"/>
          <p:nvPr/>
        </p:nvSpPr>
        <p:spPr>
          <a:xfrm>
            <a:off x="7543800" y="3566160"/>
            <a:ext cx="328936" cy="369332"/>
          </a:xfrm>
          <a:prstGeom prst="rect">
            <a:avLst/>
          </a:prstGeom>
          <a:noFill/>
        </p:spPr>
        <p:txBody>
          <a:bodyPr wrap="none" rtlCol="0">
            <a:spAutoFit/>
          </a:bodyPr>
          <a:lstStyle/>
          <a:p>
            <a:r>
              <a:rPr lang="en-US" b="1" i="1" dirty="0"/>
              <a:t>2</a:t>
            </a:r>
          </a:p>
        </p:txBody>
      </p:sp>
      <p:cxnSp>
        <p:nvCxnSpPr>
          <p:cNvPr id="48" name="Straight Connector 47"/>
          <p:cNvCxnSpPr/>
          <p:nvPr/>
        </p:nvCxnSpPr>
        <p:spPr>
          <a:xfrm>
            <a:off x="7620000" y="3750826"/>
            <a:ext cx="862176" cy="4249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943600" y="5181600"/>
            <a:ext cx="2362200" cy="323165"/>
          </a:xfrm>
          <a:prstGeom prst="rect">
            <a:avLst/>
          </a:prstGeom>
          <a:noFill/>
        </p:spPr>
        <p:txBody>
          <a:bodyPr wrap="square" rtlCol="0">
            <a:spAutoFit/>
          </a:bodyPr>
          <a:lstStyle/>
          <a:p>
            <a:r>
              <a:rPr lang="en-US" sz="1500" b="1" i="1" dirty="0"/>
              <a:t>For k =3,   A</a:t>
            </a:r>
            <a:r>
              <a:rPr lang="en-US" sz="1100" b="1" i="1" dirty="0"/>
              <a:t>1 </a:t>
            </a:r>
            <a:r>
              <a:rPr lang="en-US" sz="1500" b="1" i="1" dirty="0"/>
              <a:t>A</a:t>
            </a:r>
            <a:r>
              <a:rPr lang="en-US" sz="1100" b="1" i="1" dirty="0"/>
              <a:t>2 </a:t>
            </a:r>
            <a:r>
              <a:rPr lang="en-US" sz="1500" b="1" i="1" dirty="0">
                <a:solidFill>
                  <a:prstClr val="black"/>
                </a:solidFill>
              </a:rPr>
              <a:t>A</a:t>
            </a:r>
            <a:r>
              <a:rPr lang="en-US" sz="1100" b="1" i="1" dirty="0">
                <a:solidFill>
                  <a:prstClr val="black"/>
                </a:solidFill>
              </a:rPr>
              <a:t>3 </a:t>
            </a:r>
            <a:r>
              <a:rPr lang="en-US" sz="1500" b="1" i="1" dirty="0">
                <a:solidFill>
                  <a:prstClr val="black"/>
                </a:solidFill>
              </a:rPr>
              <a:t>|</a:t>
            </a:r>
            <a:r>
              <a:rPr lang="en-US" sz="1100" b="1" i="1" dirty="0">
                <a:solidFill>
                  <a:prstClr val="black"/>
                </a:solidFill>
              </a:rPr>
              <a:t> </a:t>
            </a:r>
            <a:r>
              <a:rPr lang="en-US" sz="1500" b="1" i="1" dirty="0">
                <a:solidFill>
                  <a:prstClr val="black"/>
                </a:solidFill>
              </a:rPr>
              <a:t>A</a:t>
            </a:r>
            <a:r>
              <a:rPr lang="en-US" sz="1100" b="1" i="1" dirty="0">
                <a:solidFill>
                  <a:prstClr val="black"/>
                </a:solidFill>
              </a:rPr>
              <a:t>4</a:t>
            </a:r>
            <a:r>
              <a:rPr lang="en-US" sz="1200" b="1" i="1" dirty="0"/>
              <a:t> </a:t>
            </a:r>
            <a:endParaRPr lang="en-US" sz="1500" b="1" i="1" dirty="0"/>
          </a:p>
        </p:txBody>
      </p:sp>
    </p:spTree>
    <p:extLst>
      <p:ext uri="{BB962C8B-B14F-4D97-AF65-F5344CB8AC3E}">
        <p14:creationId xmlns:p14="http://schemas.microsoft.com/office/powerpoint/2010/main" val="13629815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up)">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up)">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nodeType="clickEffect">
                                  <p:stCondLst>
                                    <p:cond delay="0"/>
                                  </p:stCondLst>
                                  <p:childTnLst>
                                    <p:animEffect transition="out" filter="barn(inVertical)">
                                      <p:cBhvr>
                                        <p:cTn id="16" dur="500"/>
                                        <p:tgtEl>
                                          <p:spTgt spid="43"/>
                                        </p:tgtEl>
                                      </p:cBhvr>
                                    </p:animEffect>
                                    <p:set>
                                      <p:cBhvr>
                                        <p:cTn id="17" dur="1" fill="hold">
                                          <p:stCondLst>
                                            <p:cond delay="499"/>
                                          </p:stCondLst>
                                        </p:cTn>
                                        <p:tgtEl>
                                          <p:spTgt spid="43"/>
                                        </p:tgtEl>
                                        <p:attrNameLst>
                                          <p:attrName>style.visibility</p:attrName>
                                        </p:attrNameLst>
                                      </p:cBhvr>
                                      <p:to>
                                        <p:strVal val="hidden"/>
                                      </p:to>
                                    </p:set>
                                  </p:childTnLst>
                                </p:cTn>
                              </p:par>
                              <p:par>
                                <p:cTn id="18" presetID="16" presetClass="exit" presetSubtype="21" fill="hold" nodeType="withEffect">
                                  <p:stCondLst>
                                    <p:cond delay="0"/>
                                  </p:stCondLst>
                                  <p:childTnLst>
                                    <p:animEffect transition="out" filter="barn(inVertical)">
                                      <p:cBhvr>
                                        <p:cTn id="19" dur="500"/>
                                        <p:tgtEl>
                                          <p:spTgt spid="48"/>
                                        </p:tgtEl>
                                      </p:cBhvr>
                                    </p:animEffect>
                                    <p:set>
                                      <p:cBhvr>
                                        <p:cTn id="20" dur="1" fill="hold">
                                          <p:stCondLst>
                                            <p:cond delay="499"/>
                                          </p:stCondLst>
                                        </p:cTn>
                                        <p:tgtEl>
                                          <p:spTgt spid="4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down)">
                                      <p:cBhvr>
                                        <p:cTn id="25" dur="580">
                                          <p:stCondLst>
                                            <p:cond delay="0"/>
                                          </p:stCondLst>
                                        </p:cTn>
                                        <p:tgtEl>
                                          <p:spTgt spid="33"/>
                                        </p:tgtEl>
                                      </p:cBhvr>
                                    </p:animEffect>
                                    <p:anim calcmode="lin" valueType="num">
                                      <p:cBhvr>
                                        <p:cTn id="26"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31" dur="26">
                                          <p:stCondLst>
                                            <p:cond delay="650"/>
                                          </p:stCondLst>
                                        </p:cTn>
                                        <p:tgtEl>
                                          <p:spTgt spid="33"/>
                                        </p:tgtEl>
                                      </p:cBhvr>
                                      <p:to x="100000" y="60000"/>
                                    </p:animScale>
                                    <p:animScale>
                                      <p:cBhvr>
                                        <p:cTn id="32" dur="166" decel="50000">
                                          <p:stCondLst>
                                            <p:cond delay="676"/>
                                          </p:stCondLst>
                                        </p:cTn>
                                        <p:tgtEl>
                                          <p:spTgt spid="33"/>
                                        </p:tgtEl>
                                      </p:cBhvr>
                                      <p:to x="100000" y="100000"/>
                                    </p:animScale>
                                    <p:animScale>
                                      <p:cBhvr>
                                        <p:cTn id="33" dur="26">
                                          <p:stCondLst>
                                            <p:cond delay="1312"/>
                                          </p:stCondLst>
                                        </p:cTn>
                                        <p:tgtEl>
                                          <p:spTgt spid="33"/>
                                        </p:tgtEl>
                                      </p:cBhvr>
                                      <p:to x="100000" y="80000"/>
                                    </p:animScale>
                                    <p:animScale>
                                      <p:cBhvr>
                                        <p:cTn id="34" dur="166" decel="50000">
                                          <p:stCondLst>
                                            <p:cond delay="1338"/>
                                          </p:stCondLst>
                                        </p:cTn>
                                        <p:tgtEl>
                                          <p:spTgt spid="33"/>
                                        </p:tgtEl>
                                      </p:cBhvr>
                                      <p:to x="100000" y="100000"/>
                                    </p:animScale>
                                    <p:animScale>
                                      <p:cBhvr>
                                        <p:cTn id="35" dur="26">
                                          <p:stCondLst>
                                            <p:cond delay="1642"/>
                                          </p:stCondLst>
                                        </p:cTn>
                                        <p:tgtEl>
                                          <p:spTgt spid="33"/>
                                        </p:tgtEl>
                                      </p:cBhvr>
                                      <p:to x="100000" y="90000"/>
                                    </p:animScale>
                                    <p:animScale>
                                      <p:cBhvr>
                                        <p:cTn id="36" dur="166" decel="50000">
                                          <p:stCondLst>
                                            <p:cond delay="1668"/>
                                          </p:stCondLst>
                                        </p:cTn>
                                        <p:tgtEl>
                                          <p:spTgt spid="33"/>
                                        </p:tgtEl>
                                      </p:cBhvr>
                                      <p:to x="100000" y="100000"/>
                                    </p:animScale>
                                    <p:animScale>
                                      <p:cBhvr>
                                        <p:cTn id="37" dur="26">
                                          <p:stCondLst>
                                            <p:cond delay="1808"/>
                                          </p:stCondLst>
                                        </p:cTn>
                                        <p:tgtEl>
                                          <p:spTgt spid="33"/>
                                        </p:tgtEl>
                                      </p:cBhvr>
                                      <p:to x="100000" y="95000"/>
                                    </p:animScale>
                                    <p:animScale>
                                      <p:cBhvr>
                                        <p:cTn id="38" dur="166" decel="50000">
                                          <p:stCondLst>
                                            <p:cond delay="1834"/>
                                          </p:stCondLst>
                                        </p:cTn>
                                        <p:tgtEl>
                                          <p:spTgt spid="33"/>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down)">
                                      <p:cBhvr>
                                        <p:cTn id="43" dur="580">
                                          <p:stCondLst>
                                            <p:cond delay="0"/>
                                          </p:stCondLst>
                                        </p:cTn>
                                        <p:tgtEl>
                                          <p:spTgt spid="40"/>
                                        </p:tgtEl>
                                      </p:cBhvr>
                                    </p:animEffect>
                                    <p:anim calcmode="lin" valueType="num">
                                      <p:cBhvr>
                                        <p:cTn id="44"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49" dur="26">
                                          <p:stCondLst>
                                            <p:cond delay="650"/>
                                          </p:stCondLst>
                                        </p:cTn>
                                        <p:tgtEl>
                                          <p:spTgt spid="40"/>
                                        </p:tgtEl>
                                      </p:cBhvr>
                                      <p:to x="100000" y="60000"/>
                                    </p:animScale>
                                    <p:animScale>
                                      <p:cBhvr>
                                        <p:cTn id="50" dur="166" decel="50000">
                                          <p:stCondLst>
                                            <p:cond delay="676"/>
                                          </p:stCondLst>
                                        </p:cTn>
                                        <p:tgtEl>
                                          <p:spTgt spid="40"/>
                                        </p:tgtEl>
                                      </p:cBhvr>
                                      <p:to x="100000" y="100000"/>
                                    </p:animScale>
                                    <p:animScale>
                                      <p:cBhvr>
                                        <p:cTn id="51" dur="26">
                                          <p:stCondLst>
                                            <p:cond delay="1312"/>
                                          </p:stCondLst>
                                        </p:cTn>
                                        <p:tgtEl>
                                          <p:spTgt spid="40"/>
                                        </p:tgtEl>
                                      </p:cBhvr>
                                      <p:to x="100000" y="80000"/>
                                    </p:animScale>
                                    <p:animScale>
                                      <p:cBhvr>
                                        <p:cTn id="52" dur="166" decel="50000">
                                          <p:stCondLst>
                                            <p:cond delay="1338"/>
                                          </p:stCondLst>
                                        </p:cTn>
                                        <p:tgtEl>
                                          <p:spTgt spid="40"/>
                                        </p:tgtEl>
                                      </p:cBhvr>
                                      <p:to x="100000" y="100000"/>
                                    </p:animScale>
                                    <p:animScale>
                                      <p:cBhvr>
                                        <p:cTn id="53" dur="26">
                                          <p:stCondLst>
                                            <p:cond delay="1642"/>
                                          </p:stCondLst>
                                        </p:cTn>
                                        <p:tgtEl>
                                          <p:spTgt spid="40"/>
                                        </p:tgtEl>
                                      </p:cBhvr>
                                      <p:to x="100000" y="90000"/>
                                    </p:animScale>
                                    <p:animScale>
                                      <p:cBhvr>
                                        <p:cTn id="54" dur="166" decel="50000">
                                          <p:stCondLst>
                                            <p:cond delay="1668"/>
                                          </p:stCondLst>
                                        </p:cTn>
                                        <p:tgtEl>
                                          <p:spTgt spid="40"/>
                                        </p:tgtEl>
                                      </p:cBhvr>
                                      <p:to x="100000" y="100000"/>
                                    </p:animScale>
                                    <p:animScale>
                                      <p:cBhvr>
                                        <p:cTn id="55" dur="26">
                                          <p:stCondLst>
                                            <p:cond delay="1808"/>
                                          </p:stCondLst>
                                        </p:cTn>
                                        <p:tgtEl>
                                          <p:spTgt spid="40"/>
                                        </p:tgtEl>
                                      </p:cBhvr>
                                      <p:to x="100000" y="95000"/>
                                    </p:animScale>
                                    <p:animScale>
                                      <p:cBhvr>
                                        <p:cTn id="56" dur="166" decel="50000">
                                          <p:stCondLst>
                                            <p:cond delay="1834"/>
                                          </p:stCondLst>
                                        </p:cTn>
                                        <p:tgtEl>
                                          <p:spTgt spid="40"/>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35">
                                            <p:txEl>
                                              <p:pRg st="0" end="0"/>
                                            </p:txEl>
                                          </p:spTgt>
                                        </p:tgtEl>
                                        <p:attrNameLst>
                                          <p:attrName>style.visibility</p:attrName>
                                        </p:attrNameLst>
                                      </p:cBhvr>
                                      <p:to>
                                        <p:strVal val="visible"/>
                                      </p:to>
                                    </p:set>
                                    <p:animEffect transition="in" filter="barn(inVertical)">
                                      <p:cBhvr>
                                        <p:cTn id="61" dur="500"/>
                                        <p:tgtEl>
                                          <p:spTgt spid="35">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wipe(down)">
                                      <p:cBhvr>
                                        <p:cTn id="66" dur="580">
                                          <p:stCondLst>
                                            <p:cond delay="0"/>
                                          </p:stCondLst>
                                        </p:cTn>
                                        <p:tgtEl>
                                          <p:spTgt spid="36"/>
                                        </p:tgtEl>
                                      </p:cBhvr>
                                    </p:animEffect>
                                    <p:anim calcmode="lin" valueType="num">
                                      <p:cBhvr>
                                        <p:cTn id="67"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72" dur="26">
                                          <p:stCondLst>
                                            <p:cond delay="650"/>
                                          </p:stCondLst>
                                        </p:cTn>
                                        <p:tgtEl>
                                          <p:spTgt spid="36"/>
                                        </p:tgtEl>
                                      </p:cBhvr>
                                      <p:to x="100000" y="60000"/>
                                    </p:animScale>
                                    <p:animScale>
                                      <p:cBhvr>
                                        <p:cTn id="73" dur="166" decel="50000">
                                          <p:stCondLst>
                                            <p:cond delay="676"/>
                                          </p:stCondLst>
                                        </p:cTn>
                                        <p:tgtEl>
                                          <p:spTgt spid="36"/>
                                        </p:tgtEl>
                                      </p:cBhvr>
                                      <p:to x="100000" y="100000"/>
                                    </p:animScale>
                                    <p:animScale>
                                      <p:cBhvr>
                                        <p:cTn id="74" dur="26">
                                          <p:stCondLst>
                                            <p:cond delay="1312"/>
                                          </p:stCondLst>
                                        </p:cTn>
                                        <p:tgtEl>
                                          <p:spTgt spid="36"/>
                                        </p:tgtEl>
                                      </p:cBhvr>
                                      <p:to x="100000" y="80000"/>
                                    </p:animScale>
                                    <p:animScale>
                                      <p:cBhvr>
                                        <p:cTn id="75" dur="166" decel="50000">
                                          <p:stCondLst>
                                            <p:cond delay="1338"/>
                                          </p:stCondLst>
                                        </p:cTn>
                                        <p:tgtEl>
                                          <p:spTgt spid="36"/>
                                        </p:tgtEl>
                                      </p:cBhvr>
                                      <p:to x="100000" y="100000"/>
                                    </p:animScale>
                                    <p:animScale>
                                      <p:cBhvr>
                                        <p:cTn id="76" dur="26">
                                          <p:stCondLst>
                                            <p:cond delay="1642"/>
                                          </p:stCondLst>
                                        </p:cTn>
                                        <p:tgtEl>
                                          <p:spTgt spid="36"/>
                                        </p:tgtEl>
                                      </p:cBhvr>
                                      <p:to x="100000" y="90000"/>
                                    </p:animScale>
                                    <p:animScale>
                                      <p:cBhvr>
                                        <p:cTn id="77" dur="166" decel="50000">
                                          <p:stCondLst>
                                            <p:cond delay="1668"/>
                                          </p:stCondLst>
                                        </p:cTn>
                                        <p:tgtEl>
                                          <p:spTgt spid="36"/>
                                        </p:tgtEl>
                                      </p:cBhvr>
                                      <p:to x="100000" y="100000"/>
                                    </p:animScale>
                                    <p:animScale>
                                      <p:cBhvr>
                                        <p:cTn id="78" dur="26">
                                          <p:stCondLst>
                                            <p:cond delay="1808"/>
                                          </p:stCondLst>
                                        </p:cTn>
                                        <p:tgtEl>
                                          <p:spTgt spid="36"/>
                                        </p:tgtEl>
                                      </p:cBhvr>
                                      <p:to x="100000" y="95000"/>
                                    </p:animScale>
                                    <p:animScale>
                                      <p:cBhvr>
                                        <p:cTn id="79" dur="166" decel="50000">
                                          <p:stCondLst>
                                            <p:cond delay="1834"/>
                                          </p:stCondLst>
                                        </p:cTn>
                                        <p:tgtEl>
                                          <p:spTgt spid="36"/>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wipe(down)">
                                      <p:cBhvr>
                                        <p:cTn id="84" dur="580">
                                          <p:stCondLst>
                                            <p:cond delay="0"/>
                                          </p:stCondLst>
                                        </p:cTn>
                                        <p:tgtEl>
                                          <p:spTgt spid="37"/>
                                        </p:tgtEl>
                                      </p:cBhvr>
                                    </p:animEffect>
                                    <p:anim calcmode="lin" valueType="num">
                                      <p:cBhvr>
                                        <p:cTn id="85"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90" dur="26">
                                          <p:stCondLst>
                                            <p:cond delay="650"/>
                                          </p:stCondLst>
                                        </p:cTn>
                                        <p:tgtEl>
                                          <p:spTgt spid="37"/>
                                        </p:tgtEl>
                                      </p:cBhvr>
                                      <p:to x="100000" y="60000"/>
                                    </p:animScale>
                                    <p:animScale>
                                      <p:cBhvr>
                                        <p:cTn id="91" dur="166" decel="50000">
                                          <p:stCondLst>
                                            <p:cond delay="676"/>
                                          </p:stCondLst>
                                        </p:cTn>
                                        <p:tgtEl>
                                          <p:spTgt spid="37"/>
                                        </p:tgtEl>
                                      </p:cBhvr>
                                      <p:to x="100000" y="100000"/>
                                    </p:animScale>
                                    <p:animScale>
                                      <p:cBhvr>
                                        <p:cTn id="92" dur="26">
                                          <p:stCondLst>
                                            <p:cond delay="1312"/>
                                          </p:stCondLst>
                                        </p:cTn>
                                        <p:tgtEl>
                                          <p:spTgt spid="37"/>
                                        </p:tgtEl>
                                      </p:cBhvr>
                                      <p:to x="100000" y="80000"/>
                                    </p:animScale>
                                    <p:animScale>
                                      <p:cBhvr>
                                        <p:cTn id="93" dur="166" decel="50000">
                                          <p:stCondLst>
                                            <p:cond delay="1338"/>
                                          </p:stCondLst>
                                        </p:cTn>
                                        <p:tgtEl>
                                          <p:spTgt spid="37"/>
                                        </p:tgtEl>
                                      </p:cBhvr>
                                      <p:to x="100000" y="100000"/>
                                    </p:animScale>
                                    <p:animScale>
                                      <p:cBhvr>
                                        <p:cTn id="94" dur="26">
                                          <p:stCondLst>
                                            <p:cond delay="1642"/>
                                          </p:stCondLst>
                                        </p:cTn>
                                        <p:tgtEl>
                                          <p:spTgt spid="37"/>
                                        </p:tgtEl>
                                      </p:cBhvr>
                                      <p:to x="100000" y="90000"/>
                                    </p:animScale>
                                    <p:animScale>
                                      <p:cBhvr>
                                        <p:cTn id="95" dur="166" decel="50000">
                                          <p:stCondLst>
                                            <p:cond delay="1668"/>
                                          </p:stCondLst>
                                        </p:cTn>
                                        <p:tgtEl>
                                          <p:spTgt spid="37"/>
                                        </p:tgtEl>
                                      </p:cBhvr>
                                      <p:to x="100000" y="100000"/>
                                    </p:animScale>
                                    <p:animScale>
                                      <p:cBhvr>
                                        <p:cTn id="96" dur="26">
                                          <p:stCondLst>
                                            <p:cond delay="1808"/>
                                          </p:stCondLst>
                                        </p:cTn>
                                        <p:tgtEl>
                                          <p:spTgt spid="37"/>
                                        </p:tgtEl>
                                      </p:cBhvr>
                                      <p:to x="100000" y="95000"/>
                                    </p:animScale>
                                    <p:animScale>
                                      <p:cBhvr>
                                        <p:cTn id="97" dur="166" decel="50000">
                                          <p:stCondLst>
                                            <p:cond delay="1834"/>
                                          </p:stCondLst>
                                        </p:cTn>
                                        <p:tgtEl>
                                          <p:spTgt spid="37"/>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49"/>
                                        </p:tgtEl>
                                        <p:attrNameLst>
                                          <p:attrName>style.visibility</p:attrName>
                                        </p:attrNameLst>
                                      </p:cBhvr>
                                      <p:to>
                                        <p:strVal val="visible"/>
                                      </p:to>
                                    </p:set>
                                    <p:animEffect transition="in" filter="wipe(down)">
                                      <p:cBhvr>
                                        <p:cTn id="102" dur="580">
                                          <p:stCondLst>
                                            <p:cond delay="0"/>
                                          </p:stCondLst>
                                        </p:cTn>
                                        <p:tgtEl>
                                          <p:spTgt spid="49"/>
                                        </p:tgtEl>
                                      </p:cBhvr>
                                    </p:animEffect>
                                    <p:anim calcmode="lin" valueType="num">
                                      <p:cBhvr>
                                        <p:cTn id="103" dur="1822"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49"/>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49"/>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49"/>
                                        </p:tgtEl>
                                        <p:attrNameLst>
                                          <p:attrName>ppt_y</p:attrName>
                                        </p:attrNameLst>
                                      </p:cBhvr>
                                      <p:tavLst>
                                        <p:tav tm="0" fmla="#ppt_y-sin(pi*$)/81">
                                          <p:val>
                                            <p:fltVal val="0"/>
                                          </p:val>
                                        </p:tav>
                                        <p:tav tm="100000">
                                          <p:val>
                                            <p:fltVal val="1"/>
                                          </p:val>
                                        </p:tav>
                                      </p:tavLst>
                                    </p:anim>
                                    <p:animScale>
                                      <p:cBhvr>
                                        <p:cTn id="108" dur="26">
                                          <p:stCondLst>
                                            <p:cond delay="650"/>
                                          </p:stCondLst>
                                        </p:cTn>
                                        <p:tgtEl>
                                          <p:spTgt spid="49"/>
                                        </p:tgtEl>
                                      </p:cBhvr>
                                      <p:to x="100000" y="60000"/>
                                    </p:animScale>
                                    <p:animScale>
                                      <p:cBhvr>
                                        <p:cTn id="109" dur="166" decel="50000">
                                          <p:stCondLst>
                                            <p:cond delay="676"/>
                                          </p:stCondLst>
                                        </p:cTn>
                                        <p:tgtEl>
                                          <p:spTgt spid="49"/>
                                        </p:tgtEl>
                                      </p:cBhvr>
                                      <p:to x="100000" y="100000"/>
                                    </p:animScale>
                                    <p:animScale>
                                      <p:cBhvr>
                                        <p:cTn id="110" dur="26">
                                          <p:stCondLst>
                                            <p:cond delay="1312"/>
                                          </p:stCondLst>
                                        </p:cTn>
                                        <p:tgtEl>
                                          <p:spTgt spid="49"/>
                                        </p:tgtEl>
                                      </p:cBhvr>
                                      <p:to x="100000" y="80000"/>
                                    </p:animScale>
                                    <p:animScale>
                                      <p:cBhvr>
                                        <p:cTn id="111" dur="166" decel="50000">
                                          <p:stCondLst>
                                            <p:cond delay="1338"/>
                                          </p:stCondLst>
                                        </p:cTn>
                                        <p:tgtEl>
                                          <p:spTgt spid="49"/>
                                        </p:tgtEl>
                                      </p:cBhvr>
                                      <p:to x="100000" y="100000"/>
                                    </p:animScale>
                                    <p:animScale>
                                      <p:cBhvr>
                                        <p:cTn id="112" dur="26">
                                          <p:stCondLst>
                                            <p:cond delay="1642"/>
                                          </p:stCondLst>
                                        </p:cTn>
                                        <p:tgtEl>
                                          <p:spTgt spid="49"/>
                                        </p:tgtEl>
                                      </p:cBhvr>
                                      <p:to x="100000" y="90000"/>
                                    </p:animScale>
                                    <p:animScale>
                                      <p:cBhvr>
                                        <p:cTn id="113" dur="166" decel="50000">
                                          <p:stCondLst>
                                            <p:cond delay="1668"/>
                                          </p:stCondLst>
                                        </p:cTn>
                                        <p:tgtEl>
                                          <p:spTgt spid="49"/>
                                        </p:tgtEl>
                                      </p:cBhvr>
                                      <p:to x="100000" y="100000"/>
                                    </p:animScale>
                                    <p:animScale>
                                      <p:cBhvr>
                                        <p:cTn id="114" dur="26">
                                          <p:stCondLst>
                                            <p:cond delay="1808"/>
                                          </p:stCondLst>
                                        </p:cTn>
                                        <p:tgtEl>
                                          <p:spTgt spid="49"/>
                                        </p:tgtEl>
                                      </p:cBhvr>
                                      <p:to x="100000" y="95000"/>
                                    </p:animScale>
                                    <p:animScale>
                                      <p:cBhvr>
                                        <p:cTn id="115" dur="166" decel="50000">
                                          <p:stCondLst>
                                            <p:cond delay="1834"/>
                                          </p:stCondLst>
                                        </p:cTn>
                                        <p:tgtEl>
                                          <p:spTgt spid="49"/>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16" presetClass="entr" presetSubtype="21" fill="hold" nodeType="clickEffect">
                                  <p:stCondLst>
                                    <p:cond delay="0"/>
                                  </p:stCondLst>
                                  <p:iterate type="lt">
                                    <p:tmPct val="0"/>
                                  </p:iterate>
                                  <p:childTnLst>
                                    <p:set>
                                      <p:cBhvr>
                                        <p:cTn id="119" dur="1" fill="hold">
                                          <p:stCondLst>
                                            <p:cond delay="0"/>
                                          </p:stCondLst>
                                        </p:cTn>
                                        <p:tgtEl>
                                          <p:spTgt spid="35">
                                            <p:txEl>
                                              <p:pRg st="1" end="1"/>
                                            </p:txEl>
                                          </p:spTgt>
                                        </p:tgtEl>
                                        <p:attrNameLst>
                                          <p:attrName>style.visibility</p:attrName>
                                        </p:attrNameLst>
                                      </p:cBhvr>
                                      <p:to>
                                        <p:strVal val="visible"/>
                                      </p:to>
                                    </p:set>
                                    <p:animEffect transition="in" filter="barn(inVertical)">
                                      <p:cBhvr>
                                        <p:cTn id="120" dur="500"/>
                                        <p:tgtEl>
                                          <p:spTgt spid="35">
                                            <p:txEl>
                                              <p:pRg st="1" end="1"/>
                                            </p:txEl>
                                          </p:spTgt>
                                        </p:tgtEl>
                                      </p:cBhvr>
                                    </p:animEffect>
                                  </p:childTnLst>
                                </p:cTn>
                              </p:par>
                              <p:par>
                                <p:cTn id="121" presetID="16" presetClass="entr" presetSubtype="21" fill="hold" nodeType="withEffect">
                                  <p:stCondLst>
                                    <p:cond delay="0"/>
                                  </p:stCondLst>
                                  <p:iterate type="lt">
                                    <p:tmPct val="0"/>
                                  </p:iterate>
                                  <p:childTnLst>
                                    <p:set>
                                      <p:cBhvr>
                                        <p:cTn id="122" dur="1" fill="hold">
                                          <p:stCondLst>
                                            <p:cond delay="0"/>
                                          </p:stCondLst>
                                        </p:cTn>
                                        <p:tgtEl>
                                          <p:spTgt spid="35">
                                            <p:txEl>
                                              <p:pRg st="2" end="2"/>
                                            </p:txEl>
                                          </p:spTgt>
                                        </p:tgtEl>
                                        <p:attrNameLst>
                                          <p:attrName>style.visibility</p:attrName>
                                        </p:attrNameLst>
                                      </p:cBhvr>
                                      <p:to>
                                        <p:strVal val="visible"/>
                                      </p:to>
                                    </p:set>
                                    <p:animEffect transition="in" filter="barn(inVertical)">
                                      <p:cBhvr>
                                        <p:cTn id="123" dur="500"/>
                                        <p:tgtEl>
                                          <p:spTgt spid="35">
                                            <p:txEl>
                                              <p:pRg st="2" end="2"/>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6" presetClass="entr" presetSubtype="21" fill="hold" nodeType="clickEffect">
                                  <p:stCondLst>
                                    <p:cond delay="0"/>
                                  </p:stCondLst>
                                  <p:iterate type="lt">
                                    <p:tmPct val="0"/>
                                  </p:iterate>
                                  <p:childTnLst>
                                    <p:set>
                                      <p:cBhvr>
                                        <p:cTn id="127" dur="1" fill="hold">
                                          <p:stCondLst>
                                            <p:cond delay="0"/>
                                          </p:stCondLst>
                                        </p:cTn>
                                        <p:tgtEl>
                                          <p:spTgt spid="35">
                                            <p:txEl>
                                              <p:pRg st="3" end="3"/>
                                            </p:txEl>
                                          </p:spTgt>
                                        </p:tgtEl>
                                        <p:attrNameLst>
                                          <p:attrName>style.visibility</p:attrName>
                                        </p:attrNameLst>
                                      </p:cBhvr>
                                      <p:to>
                                        <p:strVal val="visible"/>
                                      </p:to>
                                    </p:set>
                                    <p:animEffect transition="in" filter="barn(inVertical)">
                                      <p:cBhvr>
                                        <p:cTn id="128" dur="500"/>
                                        <p:tgtEl>
                                          <p:spTgt spid="35">
                                            <p:txEl>
                                              <p:pRg st="3" end="3"/>
                                            </p:txEl>
                                          </p:spTgt>
                                        </p:tgtEl>
                                      </p:cBhvr>
                                    </p:animEffect>
                                  </p:childTnLst>
                                </p:cTn>
                              </p:par>
                              <p:par>
                                <p:cTn id="129" presetID="16" presetClass="entr" presetSubtype="21" fill="hold" nodeType="withEffect">
                                  <p:stCondLst>
                                    <p:cond delay="0"/>
                                  </p:stCondLst>
                                  <p:iterate type="lt">
                                    <p:tmPct val="0"/>
                                  </p:iterate>
                                  <p:childTnLst>
                                    <p:set>
                                      <p:cBhvr>
                                        <p:cTn id="130" dur="1" fill="hold">
                                          <p:stCondLst>
                                            <p:cond delay="0"/>
                                          </p:stCondLst>
                                        </p:cTn>
                                        <p:tgtEl>
                                          <p:spTgt spid="35">
                                            <p:txEl>
                                              <p:pRg st="4" end="4"/>
                                            </p:txEl>
                                          </p:spTgt>
                                        </p:tgtEl>
                                        <p:attrNameLst>
                                          <p:attrName>style.visibility</p:attrName>
                                        </p:attrNameLst>
                                      </p:cBhvr>
                                      <p:to>
                                        <p:strVal val="visible"/>
                                      </p:to>
                                    </p:set>
                                    <p:animEffect transition="in" filter="barn(inVertical)">
                                      <p:cBhvr>
                                        <p:cTn id="131" dur="500"/>
                                        <p:tgtEl>
                                          <p:spTgt spid="35">
                                            <p:txEl>
                                              <p:pRg st="4" end="4"/>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16" presetClass="entr" presetSubtype="21" fill="hold" nodeType="clickEffect">
                                  <p:stCondLst>
                                    <p:cond delay="0"/>
                                  </p:stCondLst>
                                  <p:iterate type="lt">
                                    <p:tmPct val="0"/>
                                  </p:iterate>
                                  <p:childTnLst>
                                    <p:set>
                                      <p:cBhvr>
                                        <p:cTn id="135" dur="1" fill="hold">
                                          <p:stCondLst>
                                            <p:cond delay="0"/>
                                          </p:stCondLst>
                                        </p:cTn>
                                        <p:tgtEl>
                                          <p:spTgt spid="35">
                                            <p:txEl>
                                              <p:pRg st="5" end="5"/>
                                            </p:txEl>
                                          </p:spTgt>
                                        </p:tgtEl>
                                        <p:attrNameLst>
                                          <p:attrName>style.visibility</p:attrName>
                                        </p:attrNameLst>
                                      </p:cBhvr>
                                      <p:to>
                                        <p:strVal val="visible"/>
                                      </p:to>
                                    </p:set>
                                    <p:animEffect transition="in" filter="barn(inVertical)">
                                      <p:cBhvr>
                                        <p:cTn id="136" dur="500"/>
                                        <p:tgtEl>
                                          <p:spTgt spid="35">
                                            <p:txEl>
                                              <p:pRg st="5" end="5"/>
                                            </p:txEl>
                                          </p:spTgt>
                                        </p:tgtEl>
                                      </p:cBhvr>
                                    </p:animEffect>
                                  </p:childTnLst>
                                </p:cTn>
                              </p:par>
                              <p:par>
                                <p:cTn id="137" presetID="16" presetClass="entr" presetSubtype="21" fill="hold" nodeType="withEffect">
                                  <p:stCondLst>
                                    <p:cond delay="0"/>
                                  </p:stCondLst>
                                  <p:iterate type="lt">
                                    <p:tmPct val="0"/>
                                  </p:iterate>
                                  <p:childTnLst>
                                    <p:set>
                                      <p:cBhvr>
                                        <p:cTn id="138" dur="1" fill="hold">
                                          <p:stCondLst>
                                            <p:cond delay="0"/>
                                          </p:stCondLst>
                                        </p:cTn>
                                        <p:tgtEl>
                                          <p:spTgt spid="35">
                                            <p:txEl>
                                              <p:pRg st="6" end="6"/>
                                            </p:txEl>
                                          </p:spTgt>
                                        </p:tgtEl>
                                        <p:attrNameLst>
                                          <p:attrName>style.visibility</p:attrName>
                                        </p:attrNameLst>
                                      </p:cBhvr>
                                      <p:to>
                                        <p:strVal val="visible"/>
                                      </p:to>
                                    </p:set>
                                    <p:animEffect transition="in" filter="barn(inVertical)">
                                      <p:cBhvr>
                                        <p:cTn id="139" dur="500"/>
                                        <p:tgtEl>
                                          <p:spTgt spid="35">
                                            <p:txEl>
                                              <p:pRg st="6" end="6"/>
                                            </p:txEl>
                                          </p:spTgt>
                                        </p:tgtEl>
                                      </p:cBhvr>
                                    </p:animEffect>
                                  </p:childTnLst>
                                </p:cTn>
                              </p:par>
                            </p:childTnLst>
                          </p:cTn>
                        </p:par>
                      </p:childTnLst>
                    </p:cTn>
                  </p:par>
                  <p:par>
                    <p:cTn id="140" fill="hold">
                      <p:stCondLst>
                        <p:cond delay="indefinite"/>
                      </p:stCondLst>
                      <p:childTnLst>
                        <p:par>
                          <p:cTn id="141" fill="hold">
                            <p:stCondLst>
                              <p:cond delay="0"/>
                            </p:stCondLst>
                            <p:childTnLst>
                              <p:par>
                                <p:cTn id="142" presetID="16" presetClass="emph" presetSubtype="0" fill="hold" nodeType="clickEffect">
                                  <p:stCondLst>
                                    <p:cond delay="0"/>
                                  </p:stCondLst>
                                  <p:iterate type="lt">
                                    <p:tmPct val="4000"/>
                                  </p:iterate>
                                  <p:childTnLst>
                                    <p:set>
                                      <p:cBhvr override="childStyle">
                                        <p:cTn id="143" dur="500" fill="hold"/>
                                        <p:tgtEl>
                                          <p:spTgt spid="35">
                                            <p:txEl>
                                              <p:pRg st="3" end="3"/>
                                            </p:txEl>
                                          </p:spTgt>
                                        </p:tgtEl>
                                        <p:attrNameLst>
                                          <p:attrName>style.color</p:attrName>
                                        </p:attrNameLst>
                                      </p:cBhvr>
                                      <p:to>
                                        <p:clrVal>
                                          <a:schemeClr val="accent2"/>
                                        </p:clrVal>
                                      </p:to>
                                    </p:set>
                                    <p:set>
                                      <p:cBhvr>
                                        <p:cTn id="144" dur="500" fill="hold"/>
                                        <p:tgtEl>
                                          <p:spTgt spid="35">
                                            <p:txEl>
                                              <p:pRg st="3" end="3"/>
                                            </p:txEl>
                                          </p:spTgt>
                                        </p:tgtEl>
                                        <p:attrNameLst>
                                          <p:attrName>fillcolor</p:attrName>
                                        </p:attrNameLst>
                                      </p:cBhvr>
                                      <p:to>
                                        <p:clrVal>
                                          <a:schemeClr val="accent2"/>
                                        </p:clrVal>
                                      </p:to>
                                    </p:set>
                                    <p:set>
                                      <p:cBhvr>
                                        <p:cTn id="145" dur="500" fill="hold"/>
                                        <p:tgtEl>
                                          <p:spTgt spid="35">
                                            <p:txEl>
                                              <p:pRg st="3" end="3"/>
                                            </p:txEl>
                                          </p:spTgt>
                                        </p:tgtEl>
                                        <p:attrNameLst>
                                          <p:attrName>fill.type</p:attrName>
                                        </p:attrNameLst>
                                      </p:cBhvr>
                                      <p:to>
                                        <p:strVal val="solid"/>
                                      </p:to>
                                    </p:set>
                                  </p:childTnLst>
                                </p:cTn>
                              </p:par>
                              <p:par>
                                <p:cTn id="146" presetID="16" presetClass="emph" presetSubtype="0" fill="hold" nodeType="withEffect">
                                  <p:stCondLst>
                                    <p:cond delay="0"/>
                                  </p:stCondLst>
                                  <p:iterate type="lt">
                                    <p:tmPct val="4000"/>
                                  </p:iterate>
                                  <p:childTnLst>
                                    <p:set>
                                      <p:cBhvr override="childStyle">
                                        <p:cTn id="147" dur="500" fill="hold"/>
                                        <p:tgtEl>
                                          <p:spTgt spid="35">
                                            <p:txEl>
                                              <p:pRg st="4" end="4"/>
                                            </p:txEl>
                                          </p:spTgt>
                                        </p:tgtEl>
                                        <p:attrNameLst>
                                          <p:attrName>style.color</p:attrName>
                                        </p:attrNameLst>
                                      </p:cBhvr>
                                      <p:to>
                                        <p:clrVal>
                                          <a:schemeClr val="accent2"/>
                                        </p:clrVal>
                                      </p:to>
                                    </p:set>
                                    <p:set>
                                      <p:cBhvr>
                                        <p:cTn id="148" dur="500" fill="hold"/>
                                        <p:tgtEl>
                                          <p:spTgt spid="35">
                                            <p:txEl>
                                              <p:pRg st="4" end="4"/>
                                            </p:txEl>
                                          </p:spTgt>
                                        </p:tgtEl>
                                        <p:attrNameLst>
                                          <p:attrName>fillcolor</p:attrName>
                                        </p:attrNameLst>
                                      </p:cBhvr>
                                      <p:to>
                                        <p:clrVal>
                                          <a:schemeClr val="accent2"/>
                                        </p:clrVal>
                                      </p:to>
                                    </p:set>
                                    <p:set>
                                      <p:cBhvr>
                                        <p:cTn id="149" dur="500" fill="hold"/>
                                        <p:tgtEl>
                                          <p:spTgt spid="35">
                                            <p:txEl>
                                              <p:pRg st="4" end="4"/>
                                            </p:txEl>
                                          </p:spTgt>
                                        </p:tgtEl>
                                        <p:attrNameLst>
                                          <p:attrName>fill.type</p:attrName>
                                        </p:attrNameLst>
                                      </p:cBhvr>
                                      <p:to>
                                        <p:strVal val="solid"/>
                                      </p:to>
                                    </p:set>
                                  </p:childTnLst>
                                </p:cTn>
                              </p:par>
                            </p:childTnLst>
                          </p:cTn>
                        </p:par>
                      </p:childTnLst>
                    </p:cTn>
                  </p:par>
                  <p:par>
                    <p:cTn id="150" fill="hold">
                      <p:stCondLst>
                        <p:cond delay="indefinite"/>
                      </p:stCondLst>
                      <p:childTnLst>
                        <p:par>
                          <p:cTn id="151" fill="hold">
                            <p:stCondLst>
                              <p:cond delay="0"/>
                            </p:stCondLst>
                            <p:childTnLst>
                              <p:par>
                                <p:cTn id="152" presetID="16" presetClass="entr" presetSubtype="21" fill="hold" grpId="0" nodeType="clickEffect">
                                  <p:stCondLst>
                                    <p:cond delay="0"/>
                                  </p:stCondLst>
                                  <p:childTnLst>
                                    <p:set>
                                      <p:cBhvr>
                                        <p:cTn id="153" dur="1" fill="hold">
                                          <p:stCondLst>
                                            <p:cond delay="0"/>
                                          </p:stCondLst>
                                        </p:cTn>
                                        <p:tgtEl>
                                          <p:spTgt spid="46"/>
                                        </p:tgtEl>
                                        <p:attrNameLst>
                                          <p:attrName>style.visibility</p:attrName>
                                        </p:attrNameLst>
                                      </p:cBhvr>
                                      <p:to>
                                        <p:strVal val="visible"/>
                                      </p:to>
                                    </p:set>
                                    <p:animEffect transition="in" filter="barn(inVertical)">
                                      <p:cBhvr>
                                        <p:cTn id="154" dur="500"/>
                                        <p:tgtEl>
                                          <p:spTgt spid="46"/>
                                        </p:tgtEl>
                                      </p:cBhvr>
                                    </p:animEffect>
                                  </p:childTnLst>
                                </p:cTn>
                              </p:par>
                            </p:childTnLst>
                          </p:cTn>
                        </p:par>
                      </p:childTnLst>
                    </p:cTn>
                  </p:par>
                  <p:par>
                    <p:cTn id="155" fill="hold">
                      <p:stCondLst>
                        <p:cond delay="indefinite"/>
                      </p:stCondLst>
                      <p:childTnLst>
                        <p:par>
                          <p:cTn id="156" fill="hold">
                            <p:stCondLst>
                              <p:cond delay="0"/>
                            </p:stCondLst>
                            <p:childTnLst>
                              <p:par>
                                <p:cTn id="157" presetID="16" presetClass="entr" presetSubtype="21" fill="hold" grpId="0" nodeType="clickEffect">
                                  <p:stCondLst>
                                    <p:cond delay="0"/>
                                  </p:stCondLst>
                                  <p:childTnLst>
                                    <p:set>
                                      <p:cBhvr>
                                        <p:cTn id="158" dur="1" fill="hold">
                                          <p:stCondLst>
                                            <p:cond delay="0"/>
                                          </p:stCondLst>
                                        </p:cTn>
                                        <p:tgtEl>
                                          <p:spTgt spid="47"/>
                                        </p:tgtEl>
                                        <p:attrNameLst>
                                          <p:attrName>style.visibility</p:attrName>
                                        </p:attrNameLst>
                                      </p:cBhvr>
                                      <p:to>
                                        <p:strVal val="visible"/>
                                      </p:to>
                                    </p:set>
                                    <p:animEffect transition="in" filter="barn(inVertical)">
                                      <p:cBhvr>
                                        <p:cTn id="15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6" grpId="0"/>
      <p:bldP spid="37" grpId="0"/>
      <p:bldP spid="40" grpId="0"/>
      <p:bldP spid="46" grpId="0"/>
      <p:bldP spid="47" grpId="0"/>
      <p:bldP spid="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a:t>How to solve Matrix Chain Multiplication (MCM) Problem using Dynamic Programming (DP) - Example</a:t>
            </a:r>
          </a:p>
        </p:txBody>
      </p:sp>
      <p:sp>
        <p:nvSpPr>
          <p:cNvPr id="7" name="Content Placeholder 6"/>
          <p:cNvSpPr>
            <a:spLocks noGrp="1"/>
          </p:cNvSpPr>
          <p:nvPr>
            <p:ph idx="1"/>
          </p:nvPr>
        </p:nvSpPr>
        <p:spPr>
          <a:xfrm>
            <a:off x="228600" y="1371600"/>
            <a:ext cx="8686800" cy="4876800"/>
          </a:xfrm>
        </p:spPr>
        <p:txBody>
          <a:bodyPr anchor="t">
            <a:normAutofit/>
          </a:bodyPr>
          <a:lstStyle/>
          <a:p>
            <a:pPr marL="0" indent="0" algn="just">
              <a:buNone/>
            </a:pPr>
            <a:r>
              <a:rPr lang="en-US" sz="1600" b="1" i="1" u="sng" dirty="0"/>
              <a:t>Solution:</a:t>
            </a:r>
          </a:p>
          <a:p>
            <a:pPr marL="0" indent="0" algn="just">
              <a:buNone/>
            </a:pPr>
            <a:endParaRPr lang="en-US" sz="1600" b="1" i="1" u="sng" dirty="0"/>
          </a:p>
          <a:p>
            <a:pPr marL="0" indent="0" algn="just">
              <a:buNone/>
            </a:pPr>
            <a:r>
              <a:rPr lang="en-US" sz="1600" b="1" i="1" dirty="0"/>
              <a:t>   </a:t>
            </a:r>
            <a:endParaRPr lang="en-US" sz="900" b="1" i="1" dirty="0"/>
          </a:p>
        </p:txBody>
      </p:sp>
      <p:graphicFrame>
        <p:nvGraphicFramePr>
          <p:cNvPr id="2" name="Table 1"/>
          <p:cNvGraphicFramePr>
            <a:graphicFrameLocks noGrp="1"/>
          </p:cNvGraphicFramePr>
          <p:nvPr>
            <p:extLst>
              <p:ext uri="{D42A27DB-BD31-4B8C-83A1-F6EECF244321}">
                <p14:modId xmlns:p14="http://schemas.microsoft.com/office/powerpoint/2010/main" val="840846052"/>
              </p:ext>
            </p:extLst>
          </p:nvPr>
        </p:nvGraphicFramePr>
        <p:xfrm>
          <a:off x="228600" y="1828800"/>
          <a:ext cx="2971800" cy="6096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tblGrid>
              <a:tr h="251450">
                <a:tc>
                  <a:txBody>
                    <a:bodyPr/>
                    <a:lstStyle/>
                    <a:p>
                      <a:pPr algn="ctr"/>
                      <a:r>
                        <a:rPr lang="en-US" sz="1400" b="1" i="1" dirty="0">
                          <a:solidFill>
                            <a:schemeClr val="tx1"/>
                          </a:solidFill>
                        </a:rPr>
                        <a:t>p</a:t>
                      </a:r>
                      <a:r>
                        <a:rPr lang="en-US" sz="900" b="1" i="1" dirty="0">
                          <a:solidFill>
                            <a:schemeClr val="tx1"/>
                          </a:solidFill>
                        </a:rPr>
                        <a:t>0</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1</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2</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3</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4</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5</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51450">
                <a:tc>
                  <a:txBody>
                    <a:bodyPr/>
                    <a:lstStyle/>
                    <a:p>
                      <a:pPr algn="ctr"/>
                      <a:r>
                        <a:rPr lang="en-US" sz="1400" b="1" i="1"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35881049"/>
              </p:ext>
            </p:extLst>
          </p:nvPr>
        </p:nvGraphicFramePr>
        <p:xfrm>
          <a:off x="304800" y="2956560"/>
          <a:ext cx="4572000" cy="22250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tblGrid>
              <a:tr h="370840">
                <a:tc>
                  <a:txBody>
                    <a:bodyPr/>
                    <a:lstStyle/>
                    <a:p>
                      <a:pPr algn="ctr"/>
                      <a:r>
                        <a:rPr lang="en-US" b="1" i="1" u="sng" dirty="0">
                          <a:solidFill>
                            <a:schemeClr val="tx1"/>
                          </a:solidFill>
                        </a:rPr>
                        <a:t>m</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a:solidFill>
                            <a:schemeClr val="tx1"/>
                          </a:solidFill>
                        </a:rPr>
                        <a:t>1</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5</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en-US" b="1" i="1" dirty="0"/>
                        <a:t>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30676511"/>
              </p:ext>
            </p:extLst>
          </p:nvPr>
        </p:nvGraphicFramePr>
        <p:xfrm>
          <a:off x="5029200" y="3235960"/>
          <a:ext cx="3810000" cy="18542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70840">
                <a:tc>
                  <a:txBody>
                    <a:bodyPr/>
                    <a:lstStyle/>
                    <a:p>
                      <a:pPr algn="ctr"/>
                      <a:r>
                        <a:rPr lang="en-US" b="1" i="1" u="sng" dirty="0">
                          <a:solidFill>
                            <a:schemeClr val="tx1"/>
                          </a:solidFill>
                        </a:rPr>
                        <a:t>s</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a:solidFill>
                            <a:schemeClr val="tx1"/>
                          </a:solidFill>
                        </a:rPr>
                        <a:t>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5</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en-US" b="1" i="1" dirty="0"/>
                        <a:t>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539770"/>
            <a:ext cx="5943600" cy="784830"/>
          </a:xfrm>
          <a:prstGeom prst="rect">
            <a:avLst/>
          </a:prstGeom>
        </p:spPr>
      </p:pic>
      <p:sp>
        <p:nvSpPr>
          <p:cNvPr id="10" name="TextBox 9"/>
          <p:cNvSpPr txBox="1"/>
          <p:nvPr/>
        </p:nvSpPr>
        <p:spPr>
          <a:xfrm>
            <a:off x="1295400" y="3276600"/>
            <a:ext cx="346570" cy="369332"/>
          </a:xfrm>
          <a:prstGeom prst="rect">
            <a:avLst/>
          </a:prstGeom>
          <a:noFill/>
        </p:spPr>
        <p:txBody>
          <a:bodyPr wrap="none" rtlCol="0">
            <a:spAutoFit/>
          </a:bodyPr>
          <a:lstStyle/>
          <a:p>
            <a:r>
              <a:rPr lang="en-US" b="1" i="1" dirty="0"/>
              <a:t>0</a:t>
            </a:r>
          </a:p>
        </p:txBody>
      </p:sp>
      <p:sp>
        <p:nvSpPr>
          <p:cNvPr id="14" name="TextBox 13"/>
          <p:cNvSpPr txBox="1"/>
          <p:nvPr/>
        </p:nvSpPr>
        <p:spPr>
          <a:xfrm>
            <a:off x="2057400" y="3657600"/>
            <a:ext cx="346570" cy="369332"/>
          </a:xfrm>
          <a:prstGeom prst="rect">
            <a:avLst/>
          </a:prstGeom>
          <a:noFill/>
        </p:spPr>
        <p:txBody>
          <a:bodyPr wrap="none" rtlCol="0">
            <a:spAutoFit/>
          </a:bodyPr>
          <a:lstStyle/>
          <a:p>
            <a:r>
              <a:rPr lang="en-US" b="1" i="1" dirty="0"/>
              <a:t>0</a:t>
            </a:r>
          </a:p>
        </p:txBody>
      </p:sp>
      <p:sp>
        <p:nvSpPr>
          <p:cNvPr id="15" name="TextBox 14"/>
          <p:cNvSpPr txBox="1"/>
          <p:nvPr/>
        </p:nvSpPr>
        <p:spPr>
          <a:xfrm>
            <a:off x="2819400" y="4035028"/>
            <a:ext cx="346570" cy="369332"/>
          </a:xfrm>
          <a:prstGeom prst="rect">
            <a:avLst/>
          </a:prstGeom>
          <a:noFill/>
        </p:spPr>
        <p:txBody>
          <a:bodyPr wrap="none" rtlCol="0">
            <a:spAutoFit/>
          </a:bodyPr>
          <a:lstStyle/>
          <a:p>
            <a:r>
              <a:rPr lang="en-US" b="1" i="1" dirty="0"/>
              <a:t>0</a:t>
            </a:r>
          </a:p>
        </p:txBody>
      </p:sp>
      <p:sp>
        <p:nvSpPr>
          <p:cNvPr id="16" name="TextBox 15"/>
          <p:cNvSpPr txBox="1"/>
          <p:nvPr/>
        </p:nvSpPr>
        <p:spPr>
          <a:xfrm>
            <a:off x="3560470" y="4419600"/>
            <a:ext cx="346570" cy="369332"/>
          </a:xfrm>
          <a:prstGeom prst="rect">
            <a:avLst/>
          </a:prstGeom>
          <a:noFill/>
        </p:spPr>
        <p:txBody>
          <a:bodyPr wrap="none" rtlCol="0">
            <a:spAutoFit/>
          </a:bodyPr>
          <a:lstStyle/>
          <a:p>
            <a:r>
              <a:rPr lang="en-US" b="1" i="1" dirty="0"/>
              <a:t>0</a:t>
            </a:r>
          </a:p>
        </p:txBody>
      </p:sp>
      <p:sp>
        <p:nvSpPr>
          <p:cNvPr id="17" name="TextBox 16"/>
          <p:cNvSpPr txBox="1"/>
          <p:nvPr/>
        </p:nvSpPr>
        <p:spPr>
          <a:xfrm>
            <a:off x="4343400" y="4785360"/>
            <a:ext cx="346570" cy="369332"/>
          </a:xfrm>
          <a:prstGeom prst="rect">
            <a:avLst/>
          </a:prstGeom>
          <a:noFill/>
        </p:spPr>
        <p:txBody>
          <a:bodyPr wrap="none" rtlCol="0">
            <a:spAutoFit/>
          </a:bodyPr>
          <a:lstStyle/>
          <a:p>
            <a:r>
              <a:rPr lang="en-US" b="1" i="1" dirty="0"/>
              <a:t>0</a:t>
            </a:r>
          </a:p>
        </p:txBody>
      </p:sp>
      <p:sp>
        <p:nvSpPr>
          <p:cNvPr id="24" name="TextBox 23"/>
          <p:cNvSpPr txBox="1"/>
          <p:nvPr/>
        </p:nvSpPr>
        <p:spPr>
          <a:xfrm>
            <a:off x="1909947" y="3288268"/>
            <a:ext cx="604653" cy="369332"/>
          </a:xfrm>
          <a:prstGeom prst="rect">
            <a:avLst/>
          </a:prstGeom>
          <a:noFill/>
        </p:spPr>
        <p:txBody>
          <a:bodyPr wrap="none" rtlCol="0">
            <a:spAutoFit/>
          </a:bodyPr>
          <a:lstStyle/>
          <a:p>
            <a:r>
              <a:rPr lang="en-US" b="1" i="1" dirty="0"/>
              <a:t>120</a:t>
            </a:r>
          </a:p>
        </p:txBody>
      </p:sp>
      <p:sp>
        <p:nvSpPr>
          <p:cNvPr id="25" name="TextBox 24"/>
          <p:cNvSpPr txBox="1"/>
          <p:nvPr/>
        </p:nvSpPr>
        <p:spPr>
          <a:xfrm>
            <a:off x="6026120" y="3577828"/>
            <a:ext cx="298480" cy="369332"/>
          </a:xfrm>
          <a:prstGeom prst="rect">
            <a:avLst/>
          </a:prstGeom>
          <a:noFill/>
        </p:spPr>
        <p:txBody>
          <a:bodyPr wrap="none" rtlCol="0">
            <a:spAutoFit/>
          </a:bodyPr>
          <a:lstStyle/>
          <a:p>
            <a:r>
              <a:rPr lang="en-US" b="1" i="1" dirty="0"/>
              <a:t>1</a:t>
            </a:r>
          </a:p>
        </p:txBody>
      </p:sp>
      <p:sp>
        <p:nvSpPr>
          <p:cNvPr id="26" name="TextBox 25"/>
          <p:cNvSpPr txBox="1"/>
          <p:nvPr/>
        </p:nvSpPr>
        <p:spPr>
          <a:xfrm>
            <a:off x="2671947" y="3669268"/>
            <a:ext cx="639919" cy="369332"/>
          </a:xfrm>
          <a:prstGeom prst="rect">
            <a:avLst/>
          </a:prstGeom>
          <a:noFill/>
        </p:spPr>
        <p:txBody>
          <a:bodyPr wrap="none" rtlCol="0">
            <a:spAutoFit/>
          </a:bodyPr>
          <a:lstStyle/>
          <a:p>
            <a:r>
              <a:rPr lang="en-US" b="1" i="1" dirty="0"/>
              <a:t>360</a:t>
            </a:r>
          </a:p>
        </p:txBody>
      </p:sp>
      <p:sp>
        <p:nvSpPr>
          <p:cNvPr id="27" name="TextBox 26"/>
          <p:cNvSpPr txBox="1"/>
          <p:nvPr/>
        </p:nvSpPr>
        <p:spPr>
          <a:xfrm>
            <a:off x="6788120" y="3958828"/>
            <a:ext cx="328936" cy="369332"/>
          </a:xfrm>
          <a:prstGeom prst="rect">
            <a:avLst/>
          </a:prstGeom>
          <a:noFill/>
        </p:spPr>
        <p:txBody>
          <a:bodyPr wrap="none" rtlCol="0">
            <a:spAutoFit/>
          </a:bodyPr>
          <a:lstStyle/>
          <a:p>
            <a:r>
              <a:rPr lang="en-US" b="1" i="1" dirty="0"/>
              <a:t>2</a:t>
            </a:r>
          </a:p>
        </p:txBody>
      </p:sp>
      <p:sp>
        <p:nvSpPr>
          <p:cNvPr id="29" name="TextBox 28"/>
          <p:cNvSpPr txBox="1"/>
          <p:nvPr/>
        </p:nvSpPr>
        <p:spPr>
          <a:xfrm>
            <a:off x="3398681" y="4050268"/>
            <a:ext cx="622286" cy="369332"/>
          </a:xfrm>
          <a:prstGeom prst="rect">
            <a:avLst/>
          </a:prstGeom>
          <a:noFill/>
        </p:spPr>
        <p:txBody>
          <a:bodyPr wrap="none" rtlCol="0">
            <a:spAutoFit/>
          </a:bodyPr>
          <a:lstStyle/>
          <a:p>
            <a:r>
              <a:rPr lang="en-US" b="1" i="1" dirty="0"/>
              <a:t>720</a:t>
            </a:r>
          </a:p>
        </p:txBody>
      </p:sp>
      <p:sp>
        <p:nvSpPr>
          <p:cNvPr id="30" name="TextBox 29"/>
          <p:cNvSpPr txBox="1"/>
          <p:nvPr/>
        </p:nvSpPr>
        <p:spPr>
          <a:xfrm>
            <a:off x="7519664" y="4339828"/>
            <a:ext cx="328936" cy="369332"/>
          </a:xfrm>
          <a:prstGeom prst="rect">
            <a:avLst/>
          </a:prstGeom>
          <a:noFill/>
        </p:spPr>
        <p:txBody>
          <a:bodyPr wrap="none" rtlCol="0">
            <a:spAutoFit/>
          </a:bodyPr>
          <a:lstStyle/>
          <a:p>
            <a:r>
              <a:rPr lang="en-US" b="1" i="1" dirty="0"/>
              <a:t>3</a:t>
            </a:r>
          </a:p>
        </p:txBody>
      </p:sp>
      <p:sp>
        <p:nvSpPr>
          <p:cNvPr id="31" name="TextBox 30"/>
          <p:cNvSpPr txBox="1"/>
          <p:nvPr/>
        </p:nvSpPr>
        <p:spPr>
          <a:xfrm>
            <a:off x="4114800" y="4419600"/>
            <a:ext cx="764953" cy="369332"/>
          </a:xfrm>
          <a:prstGeom prst="rect">
            <a:avLst/>
          </a:prstGeom>
          <a:noFill/>
        </p:spPr>
        <p:txBody>
          <a:bodyPr wrap="none" rtlCol="0">
            <a:spAutoFit/>
          </a:bodyPr>
          <a:lstStyle/>
          <a:p>
            <a:r>
              <a:rPr lang="en-US" b="1" i="1" dirty="0"/>
              <a:t>1680</a:t>
            </a:r>
          </a:p>
        </p:txBody>
      </p:sp>
      <p:sp>
        <p:nvSpPr>
          <p:cNvPr id="32" name="TextBox 31"/>
          <p:cNvSpPr txBox="1"/>
          <p:nvPr/>
        </p:nvSpPr>
        <p:spPr>
          <a:xfrm>
            <a:off x="8281664" y="4709160"/>
            <a:ext cx="335348" cy="369332"/>
          </a:xfrm>
          <a:prstGeom prst="rect">
            <a:avLst/>
          </a:prstGeom>
          <a:noFill/>
        </p:spPr>
        <p:txBody>
          <a:bodyPr wrap="none" rtlCol="0">
            <a:spAutoFit/>
          </a:bodyPr>
          <a:lstStyle/>
          <a:p>
            <a:r>
              <a:rPr lang="en-US" b="1" i="1" dirty="0"/>
              <a:t>4</a:t>
            </a:r>
          </a:p>
        </p:txBody>
      </p:sp>
      <p:sp>
        <p:nvSpPr>
          <p:cNvPr id="33" name="TextBox 32"/>
          <p:cNvSpPr txBox="1"/>
          <p:nvPr/>
        </p:nvSpPr>
        <p:spPr>
          <a:xfrm>
            <a:off x="228600" y="4889361"/>
            <a:ext cx="3481224" cy="276999"/>
          </a:xfrm>
          <a:prstGeom prst="rect">
            <a:avLst/>
          </a:prstGeom>
          <a:noFill/>
        </p:spPr>
        <p:txBody>
          <a:bodyPr wrap="square" rtlCol="0">
            <a:spAutoFit/>
          </a:bodyPr>
          <a:lstStyle/>
          <a:p>
            <a:pPr algn="ctr"/>
            <a:r>
              <a:rPr lang="en-US" sz="1200" b="1" i="1" dirty="0"/>
              <a:t>m[1, 4] and s[1, 4], m[2, 5] </a:t>
            </a:r>
            <a:r>
              <a:rPr lang="en-US" sz="1200" b="1" i="1" dirty="0" err="1"/>
              <a:t>nd</a:t>
            </a:r>
            <a:r>
              <a:rPr lang="en-US" sz="1200" b="1" i="1" dirty="0"/>
              <a:t> s[2, 5]</a:t>
            </a:r>
          </a:p>
        </p:txBody>
      </p:sp>
      <p:sp>
        <p:nvSpPr>
          <p:cNvPr id="35" name="TextBox 34"/>
          <p:cNvSpPr txBox="1"/>
          <p:nvPr/>
        </p:nvSpPr>
        <p:spPr>
          <a:xfrm>
            <a:off x="3200400" y="1447800"/>
            <a:ext cx="5867400" cy="1631216"/>
          </a:xfrm>
          <a:prstGeom prst="rect">
            <a:avLst/>
          </a:prstGeom>
          <a:noFill/>
        </p:spPr>
        <p:txBody>
          <a:bodyPr wrap="square" rtlCol="0">
            <a:spAutoFit/>
          </a:bodyPr>
          <a:lstStyle/>
          <a:p>
            <a:r>
              <a:rPr lang="en-US" sz="1400" b="1" dirty="0"/>
              <a:t>m[2, 5] </a:t>
            </a:r>
            <a:r>
              <a:rPr lang="en-US" sz="1400" b="1" dirty="0">
                <a:sym typeface="Wingdings" pitchFamily="2" charset="2"/>
              </a:rPr>
              <a:t> </a:t>
            </a:r>
            <a:r>
              <a:rPr lang="en-US" sz="1500" b="1" i="1" dirty="0">
                <a:solidFill>
                  <a:prstClr val="black"/>
                </a:solidFill>
              </a:rPr>
              <a:t>A</a:t>
            </a:r>
            <a:r>
              <a:rPr lang="en-US" sz="1100" b="1" i="1" dirty="0">
                <a:solidFill>
                  <a:prstClr val="black"/>
                </a:solidFill>
              </a:rPr>
              <a:t>2 </a:t>
            </a:r>
            <a:r>
              <a:rPr lang="en-US" sz="1500" b="1" i="1" dirty="0">
                <a:solidFill>
                  <a:prstClr val="black"/>
                </a:solidFill>
              </a:rPr>
              <a:t>A</a:t>
            </a:r>
            <a:r>
              <a:rPr lang="en-US" sz="1100" b="1" i="1" dirty="0">
                <a:solidFill>
                  <a:prstClr val="black"/>
                </a:solidFill>
              </a:rPr>
              <a:t>3 </a:t>
            </a:r>
            <a:r>
              <a:rPr lang="en-US" sz="1500" b="1" i="1" dirty="0">
                <a:solidFill>
                  <a:prstClr val="black"/>
                </a:solidFill>
              </a:rPr>
              <a:t>A</a:t>
            </a:r>
            <a:r>
              <a:rPr lang="en-US" sz="1100" b="1" i="1" dirty="0">
                <a:solidFill>
                  <a:prstClr val="black"/>
                </a:solidFill>
              </a:rPr>
              <a:t>4</a:t>
            </a:r>
            <a:r>
              <a:rPr lang="en-US" sz="1400" b="1" i="1" dirty="0">
                <a:solidFill>
                  <a:prstClr val="black"/>
                </a:solidFill>
              </a:rPr>
              <a:t> A</a:t>
            </a:r>
            <a:r>
              <a:rPr lang="en-US" sz="1050" b="1" i="1" dirty="0">
                <a:solidFill>
                  <a:prstClr val="black"/>
                </a:solidFill>
              </a:rPr>
              <a:t>5</a:t>
            </a:r>
            <a:r>
              <a:rPr lang="en-US" sz="1400" b="1" dirty="0"/>
              <a:t>                                   </a:t>
            </a:r>
            <a:r>
              <a:rPr lang="en-US" sz="1400" b="1" dirty="0" err="1"/>
              <a:t>i</a:t>
            </a:r>
            <a:r>
              <a:rPr lang="en-US" sz="1400" b="1" dirty="0"/>
              <a:t> = 2, j =5. So, k = 2, 3, 4</a:t>
            </a:r>
          </a:p>
          <a:p>
            <a:r>
              <a:rPr lang="en-US" sz="1400" b="1" dirty="0"/>
              <a:t>For k = 2, </a:t>
            </a:r>
          </a:p>
          <a:p>
            <a:r>
              <a:rPr lang="en-US" sz="1400" b="1" dirty="0"/>
              <a:t>m[2, 5] = m[2, 2] + m[3, 5] + </a:t>
            </a:r>
            <a:r>
              <a:rPr lang="en-US" sz="1400" b="1" dirty="0">
                <a:solidFill>
                  <a:prstClr val="black"/>
                </a:solidFill>
              </a:rPr>
              <a:t>p</a:t>
            </a:r>
            <a:r>
              <a:rPr lang="en-US" sz="900" b="1" dirty="0">
                <a:solidFill>
                  <a:prstClr val="black"/>
                </a:solidFill>
              </a:rPr>
              <a:t>1.</a:t>
            </a:r>
            <a:r>
              <a:rPr lang="en-US" sz="1400" b="1" dirty="0">
                <a:solidFill>
                  <a:prstClr val="black"/>
                </a:solidFill>
              </a:rPr>
              <a:t>p</a:t>
            </a:r>
            <a:r>
              <a:rPr lang="en-US" sz="900" b="1" dirty="0">
                <a:solidFill>
                  <a:prstClr val="black"/>
                </a:solidFill>
              </a:rPr>
              <a:t>2.</a:t>
            </a:r>
            <a:r>
              <a:rPr lang="en-US" sz="1400" b="1" dirty="0">
                <a:solidFill>
                  <a:prstClr val="black"/>
                </a:solidFill>
              </a:rPr>
              <a:t>p</a:t>
            </a:r>
            <a:r>
              <a:rPr lang="en-US" sz="900" b="1" dirty="0">
                <a:solidFill>
                  <a:prstClr val="black"/>
                </a:solidFill>
              </a:rPr>
              <a:t>5 </a:t>
            </a:r>
            <a:r>
              <a:rPr lang="en-US" sz="1400" b="1" dirty="0">
                <a:solidFill>
                  <a:prstClr val="black"/>
                </a:solidFill>
              </a:rPr>
              <a:t>= 0 + 1140 + 10.3.7</a:t>
            </a:r>
            <a:r>
              <a:rPr lang="en-US" sz="1400" b="1" dirty="0"/>
              <a:t> = </a:t>
            </a:r>
            <a:r>
              <a:rPr lang="en-US" sz="1500" b="1" dirty="0"/>
              <a:t>1350</a:t>
            </a:r>
            <a:endParaRPr lang="en-US" sz="1500" dirty="0"/>
          </a:p>
          <a:p>
            <a:r>
              <a:rPr lang="en-US" sz="1400" b="1" dirty="0"/>
              <a:t>For k = 3, </a:t>
            </a:r>
          </a:p>
          <a:p>
            <a:r>
              <a:rPr lang="en-US" sz="1400" b="1" dirty="0"/>
              <a:t>m[2, 5] = m[2, 3] + m[4, 5] + </a:t>
            </a:r>
            <a:r>
              <a:rPr lang="en-US" sz="1400" b="1" dirty="0">
                <a:solidFill>
                  <a:prstClr val="black"/>
                </a:solidFill>
              </a:rPr>
              <a:t>p</a:t>
            </a:r>
            <a:r>
              <a:rPr lang="en-US" sz="900" b="1" dirty="0">
                <a:solidFill>
                  <a:prstClr val="black"/>
                </a:solidFill>
              </a:rPr>
              <a:t>1.</a:t>
            </a:r>
            <a:r>
              <a:rPr lang="en-US" sz="1400" b="1" dirty="0">
                <a:solidFill>
                  <a:prstClr val="black"/>
                </a:solidFill>
              </a:rPr>
              <a:t>p</a:t>
            </a:r>
            <a:r>
              <a:rPr lang="en-US" sz="900" b="1" dirty="0">
                <a:solidFill>
                  <a:prstClr val="black"/>
                </a:solidFill>
              </a:rPr>
              <a:t>3.</a:t>
            </a:r>
            <a:r>
              <a:rPr lang="en-US" sz="1400" b="1" dirty="0">
                <a:solidFill>
                  <a:prstClr val="black"/>
                </a:solidFill>
              </a:rPr>
              <a:t>p</a:t>
            </a:r>
            <a:r>
              <a:rPr lang="en-US" sz="900" b="1" dirty="0">
                <a:solidFill>
                  <a:prstClr val="black"/>
                </a:solidFill>
              </a:rPr>
              <a:t>5</a:t>
            </a:r>
            <a:r>
              <a:rPr lang="en-US" sz="1400" b="1" dirty="0">
                <a:solidFill>
                  <a:prstClr val="black"/>
                </a:solidFill>
              </a:rPr>
              <a:t>= </a:t>
            </a:r>
            <a:r>
              <a:rPr lang="en-US" sz="1200" b="1" dirty="0">
                <a:solidFill>
                  <a:prstClr val="black"/>
                </a:solidFill>
              </a:rPr>
              <a:t>360 + 1680 + 10.12.7</a:t>
            </a:r>
            <a:r>
              <a:rPr lang="en-US" sz="1400" b="1" dirty="0"/>
              <a:t> = </a:t>
            </a:r>
            <a:r>
              <a:rPr lang="en-US" sz="1200" b="1" dirty="0"/>
              <a:t>2880</a:t>
            </a:r>
            <a:endParaRPr lang="en-US" sz="1500" b="1" dirty="0"/>
          </a:p>
          <a:p>
            <a:r>
              <a:rPr lang="en-US" sz="1400" b="1" dirty="0"/>
              <a:t>For k = 4, </a:t>
            </a:r>
          </a:p>
          <a:p>
            <a:r>
              <a:rPr lang="en-US" sz="1400" b="1" dirty="0"/>
              <a:t>m[2, 5] = m[2, 4] + m[5, 5] + </a:t>
            </a:r>
            <a:r>
              <a:rPr lang="en-US" sz="1400" b="1" dirty="0">
                <a:solidFill>
                  <a:prstClr val="black"/>
                </a:solidFill>
              </a:rPr>
              <a:t>p</a:t>
            </a:r>
            <a:r>
              <a:rPr lang="en-US" sz="900" b="1" dirty="0">
                <a:solidFill>
                  <a:prstClr val="black"/>
                </a:solidFill>
              </a:rPr>
              <a:t>1.</a:t>
            </a:r>
            <a:r>
              <a:rPr lang="en-US" sz="1400" b="1" dirty="0">
                <a:solidFill>
                  <a:prstClr val="black"/>
                </a:solidFill>
              </a:rPr>
              <a:t>p</a:t>
            </a:r>
            <a:r>
              <a:rPr lang="en-US" sz="900" b="1" dirty="0">
                <a:solidFill>
                  <a:prstClr val="black"/>
                </a:solidFill>
              </a:rPr>
              <a:t>4.</a:t>
            </a:r>
            <a:r>
              <a:rPr lang="en-US" sz="1400" b="1" dirty="0">
                <a:solidFill>
                  <a:prstClr val="black"/>
                </a:solidFill>
              </a:rPr>
              <a:t>p</a:t>
            </a:r>
            <a:r>
              <a:rPr lang="en-US" sz="900" b="1" dirty="0">
                <a:solidFill>
                  <a:prstClr val="black"/>
                </a:solidFill>
              </a:rPr>
              <a:t>5</a:t>
            </a:r>
            <a:r>
              <a:rPr lang="en-US" sz="1400" b="1" dirty="0">
                <a:solidFill>
                  <a:prstClr val="black"/>
                </a:solidFill>
              </a:rPr>
              <a:t>= </a:t>
            </a:r>
            <a:r>
              <a:rPr lang="en-US" sz="1200" b="1" dirty="0">
                <a:solidFill>
                  <a:prstClr val="black"/>
                </a:solidFill>
              </a:rPr>
              <a:t>1320 + 0 + 10.20.7</a:t>
            </a:r>
            <a:r>
              <a:rPr lang="en-US" sz="1400" b="1" dirty="0"/>
              <a:t> = 2720</a:t>
            </a:r>
          </a:p>
        </p:txBody>
      </p:sp>
      <p:sp>
        <p:nvSpPr>
          <p:cNvPr id="36" name="TextBox 35"/>
          <p:cNvSpPr txBox="1"/>
          <p:nvPr/>
        </p:nvSpPr>
        <p:spPr>
          <a:xfrm>
            <a:off x="838200" y="5181600"/>
            <a:ext cx="2362200" cy="323165"/>
          </a:xfrm>
          <a:prstGeom prst="rect">
            <a:avLst/>
          </a:prstGeom>
          <a:noFill/>
        </p:spPr>
        <p:txBody>
          <a:bodyPr wrap="square" rtlCol="0">
            <a:spAutoFit/>
          </a:bodyPr>
          <a:lstStyle/>
          <a:p>
            <a:r>
              <a:rPr lang="en-US" sz="1500" b="1" i="1" dirty="0"/>
              <a:t>For k =2,   A</a:t>
            </a:r>
            <a:r>
              <a:rPr lang="en-US" sz="1100" b="1" i="1" dirty="0"/>
              <a:t>2 </a:t>
            </a:r>
            <a:r>
              <a:rPr lang="en-US" sz="1500" b="1" i="1" dirty="0"/>
              <a:t>| A</a:t>
            </a:r>
            <a:r>
              <a:rPr lang="en-US" sz="1100" b="1" i="1" dirty="0"/>
              <a:t>3 </a:t>
            </a:r>
            <a:r>
              <a:rPr lang="en-US" sz="1500" b="1" i="1" dirty="0">
                <a:solidFill>
                  <a:prstClr val="black"/>
                </a:solidFill>
              </a:rPr>
              <a:t>A</a:t>
            </a:r>
            <a:r>
              <a:rPr lang="en-US" sz="1100" b="1" i="1" dirty="0">
                <a:solidFill>
                  <a:prstClr val="black"/>
                </a:solidFill>
              </a:rPr>
              <a:t>4</a:t>
            </a:r>
            <a:r>
              <a:rPr lang="en-US" sz="1200" b="1" i="1" dirty="0">
                <a:solidFill>
                  <a:prstClr val="black"/>
                </a:solidFill>
              </a:rPr>
              <a:t> </a:t>
            </a:r>
            <a:r>
              <a:rPr lang="en-US" sz="1500" b="1" i="1" dirty="0">
                <a:solidFill>
                  <a:prstClr val="black"/>
                </a:solidFill>
              </a:rPr>
              <a:t>A</a:t>
            </a:r>
            <a:r>
              <a:rPr lang="en-US" sz="1000" b="1" i="1" dirty="0">
                <a:solidFill>
                  <a:prstClr val="black"/>
                </a:solidFill>
              </a:rPr>
              <a:t>5</a:t>
            </a:r>
            <a:r>
              <a:rPr lang="en-US" sz="1200" b="1" i="1" dirty="0"/>
              <a:t> </a:t>
            </a:r>
            <a:endParaRPr lang="en-US" sz="1500" b="1" i="1" dirty="0"/>
          </a:p>
        </p:txBody>
      </p:sp>
      <p:sp>
        <p:nvSpPr>
          <p:cNvPr id="37" name="TextBox 36"/>
          <p:cNvSpPr txBox="1"/>
          <p:nvPr/>
        </p:nvSpPr>
        <p:spPr>
          <a:xfrm>
            <a:off x="3352800" y="5181600"/>
            <a:ext cx="2362200" cy="323165"/>
          </a:xfrm>
          <a:prstGeom prst="rect">
            <a:avLst/>
          </a:prstGeom>
          <a:noFill/>
        </p:spPr>
        <p:txBody>
          <a:bodyPr wrap="square" rtlCol="0">
            <a:spAutoFit/>
          </a:bodyPr>
          <a:lstStyle/>
          <a:p>
            <a:r>
              <a:rPr lang="en-US" sz="1500" b="1" i="1" dirty="0"/>
              <a:t>For k =3,   A</a:t>
            </a:r>
            <a:r>
              <a:rPr lang="en-US" sz="1100" b="1" i="1" dirty="0"/>
              <a:t>2 </a:t>
            </a:r>
            <a:r>
              <a:rPr lang="en-US" sz="1500" b="1" i="1" dirty="0"/>
              <a:t>A</a:t>
            </a:r>
            <a:r>
              <a:rPr lang="en-US" sz="1100" b="1" i="1" dirty="0"/>
              <a:t>3 </a:t>
            </a:r>
            <a:r>
              <a:rPr lang="en-US" sz="1500" b="1" i="1" dirty="0">
                <a:solidFill>
                  <a:prstClr val="black"/>
                </a:solidFill>
              </a:rPr>
              <a:t>|</a:t>
            </a:r>
            <a:r>
              <a:rPr lang="en-US" sz="1100" b="1" i="1" dirty="0"/>
              <a:t> </a:t>
            </a:r>
            <a:r>
              <a:rPr lang="en-US" sz="1500" b="1" i="1" dirty="0">
                <a:solidFill>
                  <a:prstClr val="black"/>
                </a:solidFill>
              </a:rPr>
              <a:t>A</a:t>
            </a:r>
            <a:r>
              <a:rPr lang="en-US" sz="1100" b="1" i="1" dirty="0">
                <a:solidFill>
                  <a:prstClr val="black"/>
                </a:solidFill>
              </a:rPr>
              <a:t>4 </a:t>
            </a:r>
            <a:r>
              <a:rPr lang="en-US" sz="1500" b="1" i="1" dirty="0">
                <a:solidFill>
                  <a:prstClr val="black"/>
                </a:solidFill>
              </a:rPr>
              <a:t>A</a:t>
            </a:r>
            <a:r>
              <a:rPr lang="en-US" sz="1100" b="1" i="1" dirty="0">
                <a:solidFill>
                  <a:prstClr val="black"/>
                </a:solidFill>
              </a:rPr>
              <a:t>5</a:t>
            </a:r>
            <a:r>
              <a:rPr lang="en-US" sz="1200" b="1" i="1" dirty="0"/>
              <a:t> </a:t>
            </a:r>
            <a:endParaRPr lang="en-US" sz="1500" b="1" i="1" dirty="0"/>
          </a:p>
        </p:txBody>
      </p:sp>
      <p:sp>
        <p:nvSpPr>
          <p:cNvPr id="38" name="TextBox 37"/>
          <p:cNvSpPr txBox="1"/>
          <p:nvPr/>
        </p:nvSpPr>
        <p:spPr>
          <a:xfrm>
            <a:off x="2671947" y="3273028"/>
            <a:ext cx="628698" cy="369332"/>
          </a:xfrm>
          <a:prstGeom prst="rect">
            <a:avLst/>
          </a:prstGeom>
          <a:noFill/>
        </p:spPr>
        <p:txBody>
          <a:bodyPr wrap="none" rtlCol="0">
            <a:spAutoFit/>
          </a:bodyPr>
          <a:lstStyle/>
          <a:p>
            <a:r>
              <a:rPr lang="en-US" b="1" i="1" dirty="0"/>
              <a:t>264</a:t>
            </a:r>
          </a:p>
        </p:txBody>
      </p:sp>
      <p:sp>
        <p:nvSpPr>
          <p:cNvPr id="39" name="TextBox 38"/>
          <p:cNvSpPr txBox="1"/>
          <p:nvPr/>
        </p:nvSpPr>
        <p:spPr>
          <a:xfrm>
            <a:off x="6788120" y="3577828"/>
            <a:ext cx="328936" cy="369332"/>
          </a:xfrm>
          <a:prstGeom prst="rect">
            <a:avLst/>
          </a:prstGeom>
          <a:noFill/>
        </p:spPr>
        <p:txBody>
          <a:bodyPr wrap="none" rtlCol="0">
            <a:spAutoFit/>
          </a:bodyPr>
          <a:lstStyle/>
          <a:p>
            <a:r>
              <a:rPr lang="en-US" b="1" i="1" dirty="0"/>
              <a:t>2</a:t>
            </a:r>
          </a:p>
        </p:txBody>
      </p:sp>
      <p:sp>
        <p:nvSpPr>
          <p:cNvPr id="40" name="TextBox 39"/>
          <p:cNvSpPr txBox="1"/>
          <p:nvPr/>
        </p:nvSpPr>
        <p:spPr>
          <a:xfrm>
            <a:off x="5955668" y="4877693"/>
            <a:ext cx="1752600" cy="276999"/>
          </a:xfrm>
          <a:prstGeom prst="rect">
            <a:avLst/>
          </a:prstGeom>
          <a:noFill/>
        </p:spPr>
        <p:txBody>
          <a:bodyPr wrap="square" rtlCol="0">
            <a:spAutoFit/>
          </a:bodyPr>
          <a:lstStyle/>
          <a:p>
            <a:pPr algn="ctr"/>
            <a:r>
              <a:rPr lang="en-US" sz="1200" b="1" i="1" dirty="0"/>
              <a:t>m[2, 5] and s[2, 5]</a:t>
            </a:r>
          </a:p>
        </p:txBody>
      </p:sp>
      <p:sp>
        <p:nvSpPr>
          <p:cNvPr id="41" name="TextBox 40"/>
          <p:cNvSpPr txBox="1"/>
          <p:nvPr/>
        </p:nvSpPr>
        <p:spPr>
          <a:xfrm>
            <a:off x="3352800" y="3654028"/>
            <a:ext cx="748923" cy="369332"/>
          </a:xfrm>
          <a:prstGeom prst="rect">
            <a:avLst/>
          </a:prstGeom>
          <a:noFill/>
        </p:spPr>
        <p:txBody>
          <a:bodyPr wrap="none" rtlCol="0">
            <a:spAutoFit/>
          </a:bodyPr>
          <a:lstStyle/>
          <a:p>
            <a:r>
              <a:rPr lang="en-US" b="1" i="1" dirty="0"/>
              <a:t>1320</a:t>
            </a:r>
          </a:p>
        </p:txBody>
      </p:sp>
      <p:sp>
        <p:nvSpPr>
          <p:cNvPr id="42" name="TextBox 41"/>
          <p:cNvSpPr txBox="1"/>
          <p:nvPr/>
        </p:nvSpPr>
        <p:spPr>
          <a:xfrm>
            <a:off x="7543800" y="3958828"/>
            <a:ext cx="328936" cy="369332"/>
          </a:xfrm>
          <a:prstGeom prst="rect">
            <a:avLst/>
          </a:prstGeom>
          <a:noFill/>
        </p:spPr>
        <p:txBody>
          <a:bodyPr wrap="none" rtlCol="0">
            <a:spAutoFit/>
          </a:bodyPr>
          <a:lstStyle/>
          <a:p>
            <a:r>
              <a:rPr lang="en-US" b="1" i="1" dirty="0"/>
              <a:t>2</a:t>
            </a:r>
          </a:p>
        </p:txBody>
      </p:sp>
      <p:sp>
        <p:nvSpPr>
          <p:cNvPr id="34" name="TextBox 33"/>
          <p:cNvSpPr txBox="1"/>
          <p:nvPr/>
        </p:nvSpPr>
        <p:spPr>
          <a:xfrm>
            <a:off x="4127877" y="4035028"/>
            <a:ext cx="724878" cy="369332"/>
          </a:xfrm>
          <a:prstGeom prst="rect">
            <a:avLst/>
          </a:prstGeom>
          <a:noFill/>
        </p:spPr>
        <p:txBody>
          <a:bodyPr wrap="none" rtlCol="0">
            <a:spAutoFit/>
          </a:bodyPr>
          <a:lstStyle/>
          <a:p>
            <a:r>
              <a:rPr lang="en-US" b="1" i="1" dirty="0"/>
              <a:t>1140</a:t>
            </a:r>
          </a:p>
        </p:txBody>
      </p:sp>
      <p:sp>
        <p:nvSpPr>
          <p:cNvPr id="44" name="TextBox 43"/>
          <p:cNvSpPr txBox="1"/>
          <p:nvPr/>
        </p:nvSpPr>
        <p:spPr>
          <a:xfrm>
            <a:off x="8305800" y="4339828"/>
            <a:ext cx="335348" cy="369332"/>
          </a:xfrm>
          <a:prstGeom prst="rect">
            <a:avLst/>
          </a:prstGeom>
          <a:noFill/>
        </p:spPr>
        <p:txBody>
          <a:bodyPr wrap="none" rtlCol="0">
            <a:spAutoFit/>
          </a:bodyPr>
          <a:lstStyle/>
          <a:p>
            <a:r>
              <a:rPr lang="en-US" b="1" i="1" dirty="0"/>
              <a:t>4</a:t>
            </a:r>
          </a:p>
        </p:txBody>
      </p:sp>
      <p:sp>
        <p:nvSpPr>
          <p:cNvPr id="45" name="TextBox 44"/>
          <p:cNvSpPr txBox="1"/>
          <p:nvPr/>
        </p:nvSpPr>
        <p:spPr>
          <a:xfrm>
            <a:off x="6324600" y="5539770"/>
            <a:ext cx="2590800" cy="784830"/>
          </a:xfrm>
          <a:prstGeom prst="rect">
            <a:avLst/>
          </a:prstGeom>
          <a:solidFill>
            <a:schemeClr val="bg1"/>
          </a:solidFill>
        </p:spPr>
        <p:txBody>
          <a:bodyPr wrap="square" rtlCol="0" anchor="ctr">
            <a:spAutoFit/>
          </a:bodyPr>
          <a:lstStyle/>
          <a:p>
            <a:pPr algn="ctr"/>
            <a:r>
              <a:rPr lang="en-US" sz="1500" b="1" dirty="0"/>
              <a:t>s[</a:t>
            </a:r>
            <a:r>
              <a:rPr lang="en-US" sz="1500" b="1" dirty="0" err="1"/>
              <a:t>i</a:t>
            </a:r>
            <a:r>
              <a:rPr lang="en-US" sz="1500" b="1" dirty="0"/>
              <a:t>, j] = k            </a:t>
            </a:r>
          </a:p>
          <a:p>
            <a:pPr algn="ctr"/>
            <a:r>
              <a:rPr lang="en-US" sz="1500" b="1" dirty="0"/>
              <a:t>( </a:t>
            </a:r>
            <a:r>
              <a:rPr lang="en-US" sz="800" b="1" dirty="0"/>
              <a:t>the</a:t>
            </a:r>
            <a:r>
              <a:rPr lang="en-US" sz="1500" b="1" dirty="0"/>
              <a:t> </a:t>
            </a:r>
            <a:r>
              <a:rPr lang="en-US" sz="800" b="1" dirty="0"/>
              <a:t>k-value  that  gives  optimal  solution </a:t>
            </a:r>
            <a:r>
              <a:rPr lang="en-US" sz="1500" b="1" dirty="0"/>
              <a:t>)</a:t>
            </a:r>
          </a:p>
          <a:p>
            <a:pPr algn="ctr"/>
            <a:r>
              <a:rPr lang="en-US" sz="1500" b="1" dirty="0" err="1"/>
              <a:t>i</a:t>
            </a:r>
            <a:r>
              <a:rPr lang="en-US" sz="1500" b="1" dirty="0"/>
              <a:t> &lt;= k &lt; j</a:t>
            </a:r>
          </a:p>
        </p:txBody>
      </p:sp>
      <p:sp>
        <p:nvSpPr>
          <p:cNvPr id="46" name="TextBox 45"/>
          <p:cNvSpPr txBox="1"/>
          <p:nvPr/>
        </p:nvSpPr>
        <p:spPr>
          <a:xfrm>
            <a:off x="3389922" y="3273028"/>
            <a:ext cx="777777" cy="369332"/>
          </a:xfrm>
          <a:prstGeom prst="rect">
            <a:avLst/>
          </a:prstGeom>
          <a:noFill/>
        </p:spPr>
        <p:txBody>
          <a:bodyPr wrap="none" rtlCol="0">
            <a:spAutoFit/>
          </a:bodyPr>
          <a:lstStyle/>
          <a:p>
            <a:r>
              <a:rPr lang="en-US" b="1" i="1" dirty="0"/>
              <a:t>1080</a:t>
            </a:r>
          </a:p>
        </p:txBody>
      </p:sp>
      <p:sp>
        <p:nvSpPr>
          <p:cNvPr id="47" name="TextBox 46"/>
          <p:cNvSpPr txBox="1"/>
          <p:nvPr/>
        </p:nvSpPr>
        <p:spPr>
          <a:xfrm>
            <a:off x="7543800" y="3566160"/>
            <a:ext cx="328936" cy="369332"/>
          </a:xfrm>
          <a:prstGeom prst="rect">
            <a:avLst/>
          </a:prstGeom>
          <a:noFill/>
        </p:spPr>
        <p:txBody>
          <a:bodyPr wrap="none" rtlCol="0">
            <a:spAutoFit/>
          </a:bodyPr>
          <a:lstStyle/>
          <a:p>
            <a:r>
              <a:rPr lang="en-US" b="1" i="1" dirty="0"/>
              <a:t>2</a:t>
            </a:r>
          </a:p>
        </p:txBody>
      </p:sp>
      <p:sp>
        <p:nvSpPr>
          <p:cNvPr id="49" name="TextBox 48"/>
          <p:cNvSpPr txBox="1"/>
          <p:nvPr/>
        </p:nvSpPr>
        <p:spPr>
          <a:xfrm>
            <a:off x="5943600" y="5181600"/>
            <a:ext cx="2362200" cy="323165"/>
          </a:xfrm>
          <a:prstGeom prst="rect">
            <a:avLst/>
          </a:prstGeom>
          <a:noFill/>
        </p:spPr>
        <p:txBody>
          <a:bodyPr wrap="square" rtlCol="0">
            <a:spAutoFit/>
          </a:bodyPr>
          <a:lstStyle/>
          <a:p>
            <a:r>
              <a:rPr lang="en-US" sz="1500" b="1" i="1" dirty="0"/>
              <a:t>For k =4,   A</a:t>
            </a:r>
            <a:r>
              <a:rPr lang="en-US" sz="1100" b="1" i="1" dirty="0"/>
              <a:t>2 </a:t>
            </a:r>
            <a:r>
              <a:rPr lang="en-US" sz="1500" b="1" i="1" dirty="0"/>
              <a:t>A</a:t>
            </a:r>
            <a:r>
              <a:rPr lang="en-US" sz="1100" b="1" i="1" dirty="0"/>
              <a:t>3 </a:t>
            </a:r>
            <a:r>
              <a:rPr lang="en-US" sz="1500" b="1" i="1" dirty="0">
                <a:solidFill>
                  <a:prstClr val="black"/>
                </a:solidFill>
              </a:rPr>
              <a:t>A</a:t>
            </a:r>
            <a:r>
              <a:rPr lang="en-US" sz="1100" b="1" i="1" dirty="0">
                <a:solidFill>
                  <a:prstClr val="black"/>
                </a:solidFill>
              </a:rPr>
              <a:t>4 </a:t>
            </a:r>
            <a:r>
              <a:rPr lang="en-US" sz="1500" b="1" i="1" dirty="0">
                <a:solidFill>
                  <a:prstClr val="black"/>
                </a:solidFill>
              </a:rPr>
              <a:t>|</a:t>
            </a:r>
            <a:r>
              <a:rPr lang="en-US" sz="1100" b="1" i="1" dirty="0">
                <a:solidFill>
                  <a:prstClr val="black"/>
                </a:solidFill>
              </a:rPr>
              <a:t> </a:t>
            </a:r>
            <a:r>
              <a:rPr lang="en-US" sz="1500" b="1" i="1" dirty="0">
                <a:solidFill>
                  <a:prstClr val="black"/>
                </a:solidFill>
              </a:rPr>
              <a:t>A</a:t>
            </a:r>
            <a:r>
              <a:rPr lang="en-US" sz="1100" b="1" i="1" dirty="0">
                <a:solidFill>
                  <a:prstClr val="black"/>
                </a:solidFill>
              </a:rPr>
              <a:t>5</a:t>
            </a:r>
            <a:r>
              <a:rPr lang="en-US" sz="1200" b="1" i="1" dirty="0"/>
              <a:t> </a:t>
            </a:r>
            <a:endParaRPr lang="en-US" sz="1500" b="1" i="1" dirty="0"/>
          </a:p>
        </p:txBody>
      </p:sp>
      <p:sp>
        <p:nvSpPr>
          <p:cNvPr id="50" name="TextBox 49"/>
          <p:cNvSpPr txBox="1"/>
          <p:nvPr/>
        </p:nvSpPr>
        <p:spPr>
          <a:xfrm>
            <a:off x="4099023" y="3669268"/>
            <a:ext cx="742511" cy="369332"/>
          </a:xfrm>
          <a:prstGeom prst="rect">
            <a:avLst/>
          </a:prstGeom>
          <a:noFill/>
        </p:spPr>
        <p:txBody>
          <a:bodyPr wrap="none" rtlCol="0">
            <a:spAutoFit/>
          </a:bodyPr>
          <a:lstStyle/>
          <a:p>
            <a:r>
              <a:rPr lang="en-US" b="1" i="1" dirty="0"/>
              <a:t>1350</a:t>
            </a:r>
          </a:p>
        </p:txBody>
      </p:sp>
      <p:sp>
        <p:nvSpPr>
          <p:cNvPr id="51" name="TextBox 50"/>
          <p:cNvSpPr txBox="1"/>
          <p:nvPr/>
        </p:nvSpPr>
        <p:spPr>
          <a:xfrm>
            <a:off x="8305800" y="3974068"/>
            <a:ext cx="328936" cy="369332"/>
          </a:xfrm>
          <a:prstGeom prst="rect">
            <a:avLst/>
          </a:prstGeom>
          <a:noFill/>
        </p:spPr>
        <p:txBody>
          <a:bodyPr wrap="none" rtlCol="0">
            <a:spAutoFit/>
          </a:bodyPr>
          <a:lstStyle/>
          <a:p>
            <a:r>
              <a:rPr lang="en-US" b="1" i="1" dirty="0"/>
              <a:t>2</a:t>
            </a:r>
          </a:p>
        </p:txBody>
      </p:sp>
    </p:spTree>
    <p:extLst>
      <p:ext uri="{BB962C8B-B14F-4D97-AF65-F5344CB8AC3E}">
        <p14:creationId xmlns:p14="http://schemas.microsoft.com/office/powerpoint/2010/main" val="367267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80">
                                          <p:stCondLst>
                                            <p:cond delay="0"/>
                                          </p:stCondLst>
                                        </p:cTn>
                                        <p:tgtEl>
                                          <p:spTgt spid="40"/>
                                        </p:tgtEl>
                                      </p:cBhvr>
                                    </p:animEffect>
                                    <p:anim calcmode="lin" valueType="num">
                                      <p:cBhvr>
                                        <p:cTn id="8"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13" dur="26">
                                          <p:stCondLst>
                                            <p:cond delay="650"/>
                                          </p:stCondLst>
                                        </p:cTn>
                                        <p:tgtEl>
                                          <p:spTgt spid="40"/>
                                        </p:tgtEl>
                                      </p:cBhvr>
                                      <p:to x="100000" y="60000"/>
                                    </p:animScale>
                                    <p:animScale>
                                      <p:cBhvr>
                                        <p:cTn id="14" dur="166" decel="50000">
                                          <p:stCondLst>
                                            <p:cond delay="676"/>
                                          </p:stCondLst>
                                        </p:cTn>
                                        <p:tgtEl>
                                          <p:spTgt spid="40"/>
                                        </p:tgtEl>
                                      </p:cBhvr>
                                      <p:to x="100000" y="100000"/>
                                    </p:animScale>
                                    <p:animScale>
                                      <p:cBhvr>
                                        <p:cTn id="15" dur="26">
                                          <p:stCondLst>
                                            <p:cond delay="1312"/>
                                          </p:stCondLst>
                                        </p:cTn>
                                        <p:tgtEl>
                                          <p:spTgt spid="40"/>
                                        </p:tgtEl>
                                      </p:cBhvr>
                                      <p:to x="100000" y="80000"/>
                                    </p:animScale>
                                    <p:animScale>
                                      <p:cBhvr>
                                        <p:cTn id="16" dur="166" decel="50000">
                                          <p:stCondLst>
                                            <p:cond delay="1338"/>
                                          </p:stCondLst>
                                        </p:cTn>
                                        <p:tgtEl>
                                          <p:spTgt spid="40"/>
                                        </p:tgtEl>
                                      </p:cBhvr>
                                      <p:to x="100000" y="100000"/>
                                    </p:animScale>
                                    <p:animScale>
                                      <p:cBhvr>
                                        <p:cTn id="17" dur="26">
                                          <p:stCondLst>
                                            <p:cond delay="1642"/>
                                          </p:stCondLst>
                                        </p:cTn>
                                        <p:tgtEl>
                                          <p:spTgt spid="40"/>
                                        </p:tgtEl>
                                      </p:cBhvr>
                                      <p:to x="100000" y="90000"/>
                                    </p:animScale>
                                    <p:animScale>
                                      <p:cBhvr>
                                        <p:cTn id="18" dur="166" decel="50000">
                                          <p:stCondLst>
                                            <p:cond delay="1668"/>
                                          </p:stCondLst>
                                        </p:cTn>
                                        <p:tgtEl>
                                          <p:spTgt spid="40"/>
                                        </p:tgtEl>
                                      </p:cBhvr>
                                      <p:to x="100000" y="100000"/>
                                    </p:animScale>
                                    <p:animScale>
                                      <p:cBhvr>
                                        <p:cTn id="19" dur="26">
                                          <p:stCondLst>
                                            <p:cond delay="1808"/>
                                          </p:stCondLst>
                                        </p:cTn>
                                        <p:tgtEl>
                                          <p:spTgt spid="40"/>
                                        </p:tgtEl>
                                      </p:cBhvr>
                                      <p:to x="100000" y="95000"/>
                                    </p:animScale>
                                    <p:animScale>
                                      <p:cBhvr>
                                        <p:cTn id="20" dur="166" decel="50000">
                                          <p:stCondLst>
                                            <p:cond delay="1834"/>
                                          </p:stCondLst>
                                        </p:cTn>
                                        <p:tgtEl>
                                          <p:spTgt spid="4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5">
                                            <p:txEl>
                                              <p:pRg st="0" end="0"/>
                                            </p:txEl>
                                          </p:spTgt>
                                        </p:tgtEl>
                                        <p:attrNameLst>
                                          <p:attrName>style.visibility</p:attrName>
                                        </p:attrNameLst>
                                      </p:cBhvr>
                                      <p:to>
                                        <p:strVal val="visible"/>
                                      </p:to>
                                    </p:set>
                                    <p:animEffect transition="in" filter="barn(inVertical)">
                                      <p:cBhvr>
                                        <p:cTn id="25" dur="500"/>
                                        <p:tgtEl>
                                          <p:spTgt spid="3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down)">
                                      <p:cBhvr>
                                        <p:cTn id="30" dur="580">
                                          <p:stCondLst>
                                            <p:cond delay="0"/>
                                          </p:stCondLst>
                                        </p:cTn>
                                        <p:tgtEl>
                                          <p:spTgt spid="36"/>
                                        </p:tgtEl>
                                      </p:cBhvr>
                                    </p:animEffect>
                                    <p:anim calcmode="lin" valueType="num">
                                      <p:cBhvr>
                                        <p:cTn id="31"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36" dur="26">
                                          <p:stCondLst>
                                            <p:cond delay="650"/>
                                          </p:stCondLst>
                                        </p:cTn>
                                        <p:tgtEl>
                                          <p:spTgt spid="36"/>
                                        </p:tgtEl>
                                      </p:cBhvr>
                                      <p:to x="100000" y="60000"/>
                                    </p:animScale>
                                    <p:animScale>
                                      <p:cBhvr>
                                        <p:cTn id="37" dur="166" decel="50000">
                                          <p:stCondLst>
                                            <p:cond delay="676"/>
                                          </p:stCondLst>
                                        </p:cTn>
                                        <p:tgtEl>
                                          <p:spTgt spid="36"/>
                                        </p:tgtEl>
                                      </p:cBhvr>
                                      <p:to x="100000" y="100000"/>
                                    </p:animScale>
                                    <p:animScale>
                                      <p:cBhvr>
                                        <p:cTn id="38" dur="26">
                                          <p:stCondLst>
                                            <p:cond delay="1312"/>
                                          </p:stCondLst>
                                        </p:cTn>
                                        <p:tgtEl>
                                          <p:spTgt spid="36"/>
                                        </p:tgtEl>
                                      </p:cBhvr>
                                      <p:to x="100000" y="80000"/>
                                    </p:animScale>
                                    <p:animScale>
                                      <p:cBhvr>
                                        <p:cTn id="39" dur="166" decel="50000">
                                          <p:stCondLst>
                                            <p:cond delay="1338"/>
                                          </p:stCondLst>
                                        </p:cTn>
                                        <p:tgtEl>
                                          <p:spTgt spid="36"/>
                                        </p:tgtEl>
                                      </p:cBhvr>
                                      <p:to x="100000" y="100000"/>
                                    </p:animScale>
                                    <p:animScale>
                                      <p:cBhvr>
                                        <p:cTn id="40" dur="26">
                                          <p:stCondLst>
                                            <p:cond delay="1642"/>
                                          </p:stCondLst>
                                        </p:cTn>
                                        <p:tgtEl>
                                          <p:spTgt spid="36"/>
                                        </p:tgtEl>
                                      </p:cBhvr>
                                      <p:to x="100000" y="90000"/>
                                    </p:animScale>
                                    <p:animScale>
                                      <p:cBhvr>
                                        <p:cTn id="41" dur="166" decel="50000">
                                          <p:stCondLst>
                                            <p:cond delay="1668"/>
                                          </p:stCondLst>
                                        </p:cTn>
                                        <p:tgtEl>
                                          <p:spTgt spid="36"/>
                                        </p:tgtEl>
                                      </p:cBhvr>
                                      <p:to x="100000" y="100000"/>
                                    </p:animScale>
                                    <p:animScale>
                                      <p:cBhvr>
                                        <p:cTn id="42" dur="26">
                                          <p:stCondLst>
                                            <p:cond delay="1808"/>
                                          </p:stCondLst>
                                        </p:cTn>
                                        <p:tgtEl>
                                          <p:spTgt spid="36"/>
                                        </p:tgtEl>
                                      </p:cBhvr>
                                      <p:to x="100000" y="95000"/>
                                    </p:animScale>
                                    <p:animScale>
                                      <p:cBhvr>
                                        <p:cTn id="43" dur="166" decel="50000">
                                          <p:stCondLst>
                                            <p:cond delay="1834"/>
                                          </p:stCondLst>
                                        </p:cTn>
                                        <p:tgtEl>
                                          <p:spTgt spid="36"/>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down)">
                                      <p:cBhvr>
                                        <p:cTn id="48" dur="580">
                                          <p:stCondLst>
                                            <p:cond delay="0"/>
                                          </p:stCondLst>
                                        </p:cTn>
                                        <p:tgtEl>
                                          <p:spTgt spid="37"/>
                                        </p:tgtEl>
                                      </p:cBhvr>
                                    </p:animEffect>
                                    <p:anim calcmode="lin" valueType="num">
                                      <p:cBhvr>
                                        <p:cTn id="49"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54" dur="26">
                                          <p:stCondLst>
                                            <p:cond delay="650"/>
                                          </p:stCondLst>
                                        </p:cTn>
                                        <p:tgtEl>
                                          <p:spTgt spid="37"/>
                                        </p:tgtEl>
                                      </p:cBhvr>
                                      <p:to x="100000" y="60000"/>
                                    </p:animScale>
                                    <p:animScale>
                                      <p:cBhvr>
                                        <p:cTn id="55" dur="166" decel="50000">
                                          <p:stCondLst>
                                            <p:cond delay="676"/>
                                          </p:stCondLst>
                                        </p:cTn>
                                        <p:tgtEl>
                                          <p:spTgt spid="37"/>
                                        </p:tgtEl>
                                      </p:cBhvr>
                                      <p:to x="100000" y="100000"/>
                                    </p:animScale>
                                    <p:animScale>
                                      <p:cBhvr>
                                        <p:cTn id="56" dur="26">
                                          <p:stCondLst>
                                            <p:cond delay="1312"/>
                                          </p:stCondLst>
                                        </p:cTn>
                                        <p:tgtEl>
                                          <p:spTgt spid="37"/>
                                        </p:tgtEl>
                                      </p:cBhvr>
                                      <p:to x="100000" y="80000"/>
                                    </p:animScale>
                                    <p:animScale>
                                      <p:cBhvr>
                                        <p:cTn id="57" dur="166" decel="50000">
                                          <p:stCondLst>
                                            <p:cond delay="1338"/>
                                          </p:stCondLst>
                                        </p:cTn>
                                        <p:tgtEl>
                                          <p:spTgt spid="37"/>
                                        </p:tgtEl>
                                      </p:cBhvr>
                                      <p:to x="100000" y="100000"/>
                                    </p:animScale>
                                    <p:animScale>
                                      <p:cBhvr>
                                        <p:cTn id="58" dur="26">
                                          <p:stCondLst>
                                            <p:cond delay="1642"/>
                                          </p:stCondLst>
                                        </p:cTn>
                                        <p:tgtEl>
                                          <p:spTgt spid="37"/>
                                        </p:tgtEl>
                                      </p:cBhvr>
                                      <p:to x="100000" y="90000"/>
                                    </p:animScale>
                                    <p:animScale>
                                      <p:cBhvr>
                                        <p:cTn id="59" dur="166" decel="50000">
                                          <p:stCondLst>
                                            <p:cond delay="1668"/>
                                          </p:stCondLst>
                                        </p:cTn>
                                        <p:tgtEl>
                                          <p:spTgt spid="37"/>
                                        </p:tgtEl>
                                      </p:cBhvr>
                                      <p:to x="100000" y="100000"/>
                                    </p:animScale>
                                    <p:animScale>
                                      <p:cBhvr>
                                        <p:cTn id="60" dur="26">
                                          <p:stCondLst>
                                            <p:cond delay="1808"/>
                                          </p:stCondLst>
                                        </p:cTn>
                                        <p:tgtEl>
                                          <p:spTgt spid="37"/>
                                        </p:tgtEl>
                                      </p:cBhvr>
                                      <p:to x="100000" y="95000"/>
                                    </p:animScale>
                                    <p:animScale>
                                      <p:cBhvr>
                                        <p:cTn id="61" dur="166" decel="50000">
                                          <p:stCondLst>
                                            <p:cond delay="1834"/>
                                          </p:stCondLst>
                                        </p:cTn>
                                        <p:tgtEl>
                                          <p:spTgt spid="37"/>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wipe(down)">
                                      <p:cBhvr>
                                        <p:cTn id="66" dur="580">
                                          <p:stCondLst>
                                            <p:cond delay="0"/>
                                          </p:stCondLst>
                                        </p:cTn>
                                        <p:tgtEl>
                                          <p:spTgt spid="49"/>
                                        </p:tgtEl>
                                      </p:cBhvr>
                                    </p:animEffect>
                                    <p:anim calcmode="lin" valueType="num">
                                      <p:cBhvr>
                                        <p:cTn id="67" dur="1822"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49"/>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49"/>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49"/>
                                        </p:tgtEl>
                                        <p:attrNameLst>
                                          <p:attrName>ppt_y</p:attrName>
                                        </p:attrNameLst>
                                      </p:cBhvr>
                                      <p:tavLst>
                                        <p:tav tm="0" fmla="#ppt_y-sin(pi*$)/81">
                                          <p:val>
                                            <p:fltVal val="0"/>
                                          </p:val>
                                        </p:tav>
                                        <p:tav tm="100000">
                                          <p:val>
                                            <p:fltVal val="1"/>
                                          </p:val>
                                        </p:tav>
                                      </p:tavLst>
                                    </p:anim>
                                    <p:animScale>
                                      <p:cBhvr>
                                        <p:cTn id="72" dur="26">
                                          <p:stCondLst>
                                            <p:cond delay="650"/>
                                          </p:stCondLst>
                                        </p:cTn>
                                        <p:tgtEl>
                                          <p:spTgt spid="49"/>
                                        </p:tgtEl>
                                      </p:cBhvr>
                                      <p:to x="100000" y="60000"/>
                                    </p:animScale>
                                    <p:animScale>
                                      <p:cBhvr>
                                        <p:cTn id="73" dur="166" decel="50000">
                                          <p:stCondLst>
                                            <p:cond delay="676"/>
                                          </p:stCondLst>
                                        </p:cTn>
                                        <p:tgtEl>
                                          <p:spTgt spid="49"/>
                                        </p:tgtEl>
                                      </p:cBhvr>
                                      <p:to x="100000" y="100000"/>
                                    </p:animScale>
                                    <p:animScale>
                                      <p:cBhvr>
                                        <p:cTn id="74" dur="26">
                                          <p:stCondLst>
                                            <p:cond delay="1312"/>
                                          </p:stCondLst>
                                        </p:cTn>
                                        <p:tgtEl>
                                          <p:spTgt spid="49"/>
                                        </p:tgtEl>
                                      </p:cBhvr>
                                      <p:to x="100000" y="80000"/>
                                    </p:animScale>
                                    <p:animScale>
                                      <p:cBhvr>
                                        <p:cTn id="75" dur="166" decel="50000">
                                          <p:stCondLst>
                                            <p:cond delay="1338"/>
                                          </p:stCondLst>
                                        </p:cTn>
                                        <p:tgtEl>
                                          <p:spTgt spid="49"/>
                                        </p:tgtEl>
                                      </p:cBhvr>
                                      <p:to x="100000" y="100000"/>
                                    </p:animScale>
                                    <p:animScale>
                                      <p:cBhvr>
                                        <p:cTn id="76" dur="26">
                                          <p:stCondLst>
                                            <p:cond delay="1642"/>
                                          </p:stCondLst>
                                        </p:cTn>
                                        <p:tgtEl>
                                          <p:spTgt spid="49"/>
                                        </p:tgtEl>
                                      </p:cBhvr>
                                      <p:to x="100000" y="90000"/>
                                    </p:animScale>
                                    <p:animScale>
                                      <p:cBhvr>
                                        <p:cTn id="77" dur="166" decel="50000">
                                          <p:stCondLst>
                                            <p:cond delay="1668"/>
                                          </p:stCondLst>
                                        </p:cTn>
                                        <p:tgtEl>
                                          <p:spTgt spid="49"/>
                                        </p:tgtEl>
                                      </p:cBhvr>
                                      <p:to x="100000" y="100000"/>
                                    </p:animScale>
                                    <p:animScale>
                                      <p:cBhvr>
                                        <p:cTn id="78" dur="26">
                                          <p:stCondLst>
                                            <p:cond delay="1808"/>
                                          </p:stCondLst>
                                        </p:cTn>
                                        <p:tgtEl>
                                          <p:spTgt spid="49"/>
                                        </p:tgtEl>
                                      </p:cBhvr>
                                      <p:to x="100000" y="95000"/>
                                    </p:animScale>
                                    <p:animScale>
                                      <p:cBhvr>
                                        <p:cTn id="79" dur="166" decel="50000">
                                          <p:stCondLst>
                                            <p:cond delay="1834"/>
                                          </p:stCondLst>
                                        </p:cTn>
                                        <p:tgtEl>
                                          <p:spTgt spid="49"/>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nodeType="clickEffect">
                                  <p:stCondLst>
                                    <p:cond delay="0"/>
                                  </p:stCondLst>
                                  <p:iterate type="lt">
                                    <p:tmPct val="0"/>
                                  </p:iterate>
                                  <p:childTnLst>
                                    <p:set>
                                      <p:cBhvr>
                                        <p:cTn id="83" dur="1" fill="hold">
                                          <p:stCondLst>
                                            <p:cond delay="0"/>
                                          </p:stCondLst>
                                        </p:cTn>
                                        <p:tgtEl>
                                          <p:spTgt spid="35">
                                            <p:txEl>
                                              <p:pRg st="1" end="1"/>
                                            </p:txEl>
                                          </p:spTgt>
                                        </p:tgtEl>
                                        <p:attrNameLst>
                                          <p:attrName>style.visibility</p:attrName>
                                        </p:attrNameLst>
                                      </p:cBhvr>
                                      <p:to>
                                        <p:strVal val="visible"/>
                                      </p:to>
                                    </p:set>
                                    <p:animEffect transition="in" filter="barn(inVertical)">
                                      <p:cBhvr>
                                        <p:cTn id="84" dur="500"/>
                                        <p:tgtEl>
                                          <p:spTgt spid="35">
                                            <p:txEl>
                                              <p:pRg st="1" end="1"/>
                                            </p:txEl>
                                          </p:spTgt>
                                        </p:tgtEl>
                                      </p:cBhvr>
                                    </p:animEffect>
                                  </p:childTnLst>
                                </p:cTn>
                              </p:par>
                              <p:par>
                                <p:cTn id="85" presetID="16" presetClass="entr" presetSubtype="21" fill="hold" nodeType="withEffect">
                                  <p:stCondLst>
                                    <p:cond delay="0"/>
                                  </p:stCondLst>
                                  <p:iterate type="lt">
                                    <p:tmPct val="0"/>
                                  </p:iterate>
                                  <p:childTnLst>
                                    <p:set>
                                      <p:cBhvr>
                                        <p:cTn id="86" dur="1" fill="hold">
                                          <p:stCondLst>
                                            <p:cond delay="0"/>
                                          </p:stCondLst>
                                        </p:cTn>
                                        <p:tgtEl>
                                          <p:spTgt spid="35">
                                            <p:txEl>
                                              <p:pRg st="2" end="2"/>
                                            </p:txEl>
                                          </p:spTgt>
                                        </p:tgtEl>
                                        <p:attrNameLst>
                                          <p:attrName>style.visibility</p:attrName>
                                        </p:attrNameLst>
                                      </p:cBhvr>
                                      <p:to>
                                        <p:strVal val="visible"/>
                                      </p:to>
                                    </p:set>
                                    <p:animEffect transition="in" filter="barn(inVertical)">
                                      <p:cBhvr>
                                        <p:cTn id="87" dur="500"/>
                                        <p:tgtEl>
                                          <p:spTgt spid="35">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iterate type="lt">
                                    <p:tmPct val="0"/>
                                  </p:iterate>
                                  <p:childTnLst>
                                    <p:set>
                                      <p:cBhvr>
                                        <p:cTn id="91" dur="1" fill="hold">
                                          <p:stCondLst>
                                            <p:cond delay="0"/>
                                          </p:stCondLst>
                                        </p:cTn>
                                        <p:tgtEl>
                                          <p:spTgt spid="35">
                                            <p:txEl>
                                              <p:pRg st="3" end="3"/>
                                            </p:txEl>
                                          </p:spTgt>
                                        </p:tgtEl>
                                        <p:attrNameLst>
                                          <p:attrName>style.visibility</p:attrName>
                                        </p:attrNameLst>
                                      </p:cBhvr>
                                      <p:to>
                                        <p:strVal val="visible"/>
                                      </p:to>
                                    </p:set>
                                    <p:animEffect transition="in" filter="barn(inVertical)">
                                      <p:cBhvr>
                                        <p:cTn id="92" dur="500"/>
                                        <p:tgtEl>
                                          <p:spTgt spid="35">
                                            <p:txEl>
                                              <p:pRg st="3" end="3"/>
                                            </p:txEl>
                                          </p:spTgt>
                                        </p:tgtEl>
                                      </p:cBhvr>
                                    </p:animEffect>
                                  </p:childTnLst>
                                </p:cTn>
                              </p:par>
                              <p:par>
                                <p:cTn id="93" presetID="16" presetClass="entr" presetSubtype="21" fill="hold" nodeType="withEffect">
                                  <p:stCondLst>
                                    <p:cond delay="0"/>
                                  </p:stCondLst>
                                  <p:iterate type="lt">
                                    <p:tmPct val="0"/>
                                  </p:iterate>
                                  <p:childTnLst>
                                    <p:set>
                                      <p:cBhvr>
                                        <p:cTn id="94" dur="1" fill="hold">
                                          <p:stCondLst>
                                            <p:cond delay="0"/>
                                          </p:stCondLst>
                                        </p:cTn>
                                        <p:tgtEl>
                                          <p:spTgt spid="35">
                                            <p:txEl>
                                              <p:pRg st="4" end="4"/>
                                            </p:txEl>
                                          </p:spTgt>
                                        </p:tgtEl>
                                        <p:attrNameLst>
                                          <p:attrName>style.visibility</p:attrName>
                                        </p:attrNameLst>
                                      </p:cBhvr>
                                      <p:to>
                                        <p:strVal val="visible"/>
                                      </p:to>
                                    </p:set>
                                    <p:animEffect transition="in" filter="barn(inVertical)">
                                      <p:cBhvr>
                                        <p:cTn id="95" dur="500"/>
                                        <p:tgtEl>
                                          <p:spTgt spid="35">
                                            <p:txEl>
                                              <p:pRg st="4" end="4"/>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6" presetClass="entr" presetSubtype="21" fill="hold" nodeType="clickEffect">
                                  <p:stCondLst>
                                    <p:cond delay="0"/>
                                  </p:stCondLst>
                                  <p:iterate type="lt">
                                    <p:tmPct val="0"/>
                                  </p:iterate>
                                  <p:childTnLst>
                                    <p:set>
                                      <p:cBhvr>
                                        <p:cTn id="99" dur="1" fill="hold">
                                          <p:stCondLst>
                                            <p:cond delay="0"/>
                                          </p:stCondLst>
                                        </p:cTn>
                                        <p:tgtEl>
                                          <p:spTgt spid="35">
                                            <p:txEl>
                                              <p:pRg st="5" end="5"/>
                                            </p:txEl>
                                          </p:spTgt>
                                        </p:tgtEl>
                                        <p:attrNameLst>
                                          <p:attrName>style.visibility</p:attrName>
                                        </p:attrNameLst>
                                      </p:cBhvr>
                                      <p:to>
                                        <p:strVal val="visible"/>
                                      </p:to>
                                    </p:set>
                                    <p:animEffect transition="in" filter="barn(inVertical)">
                                      <p:cBhvr>
                                        <p:cTn id="100" dur="500"/>
                                        <p:tgtEl>
                                          <p:spTgt spid="35">
                                            <p:txEl>
                                              <p:pRg st="5" end="5"/>
                                            </p:txEl>
                                          </p:spTgt>
                                        </p:tgtEl>
                                      </p:cBhvr>
                                    </p:animEffect>
                                  </p:childTnLst>
                                </p:cTn>
                              </p:par>
                              <p:par>
                                <p:cTn id="101" presetID="16" presetClass="entr" presetSubtype="21" fill="hold" nodeType="withEffect">
                                  <p:stCondLst>
                                    <p:cond delay="0"/>
                                  </p:stCondLst>
                                  <p:iterate type="lt">
                                    <p:tmPct val="0"/>
                                  </p:iterate>
                                  <p:childTnLst>
                                    <p:set>
                                      <p:cBhvr>
                                        <p:cTn id="102" dur="1" fill="hold">
                                          <p:stCondLst>
                                            <p:cond delay="0"/>
                                          </p:stCondLst>
                                        </p:cTn>
                                        <p:tgtEl>
                                          <p:spTgt spid="35">
                                            <p:txEl>
                                              <p:pRg st="6" end="6"/>
                                            </p:txEl>
                                          </p:spTgt>
                                        </p:tgtEl>
                                        <p:attrNameLst>
                                          <p:attrName>style.visibility</p:attrName>
                                        </p:attrNameLst>
                                      </p:cBhvr>
                                      <p:to>
                                        <p:strVal val="visible"/>
                                      </p:to>
                                    </p:set>
                                    <p:animEffect transition="in" filter="barn(inVertical)">
                                      <p:cBhvr>
                                        <p:cTn id="103" dur="500"/>
                                        <p:tgtEl>
                                          <p:spTgt spid="35">
                                            <p:txEl>
                                              <p:pRg st="6" end="6"/>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6" presetClass="emph" presetSubtype="0" fill="hold" nodeType="clickEffect">
                                  <p:stCondLst>
                                    <p:cond delay="0"/>
                                  </p:stCondLst>
                                  <p:iterate type="lt">
                                    <p:tmPct val="4000"/>
                                  </p:iterate>
                                  <p:childTnLst>
                                    <p:set>
                                      <p:cBhvr override="childStyle">
                                        <p:cTn id="107" dur="500" fill="hold"/>
                                        <p:tgtEl>
                                          <p:spTgt spid="35">
                                            <p:txEl>
                                              <p:pRg st="1" end="1"/>
                                            </p:txEl>
                                          </p:spTgt>
                                        </p:tgtEl>
                                        <p:attrNameLst>
                                          <p:attrName>style.color</p:attrName>
                                        </p:attrNameLst>
                                      </p:cBhvr>
                                      <p:to>
                                        <p:clrVal>
                                          <a:schemeClr val="accent2"/>
                                        </p:clrVal>
                                      </p:to>
                                    </p:set>
                                    <p:set>
                                      <p:cBhvr>
                                        <p:cTn id="108" dur="500" fill="hold"/>
                                        <p:tgtEl>
                                          <p:spTgt spid="35">
                                            <p:txEl>
                                              <p:pRg st="1" end="1"/>
                                            </p:txEl>
                                          </p:spTgt>
                                        </p:tgtEl>
                                        <p:attrNameLst>
                                          <p:attrName>fillcolor</p:attrName>
                                        </p:attrNameLst>
                                      </p:cBhvr>
                                      <p:to>
                                        <p:clrVal>
                                          <a:schemeClr val="accent2"/>
                                        </p:clrVal>
                                      </p:to>
                                    </p:set>
                                    <p:set>
                                      <p:cBhvr>
                                        <p:cTn id="109" dur="500" fill="hold"/>
                                        <p:tgtEl>
                                          <p:spTgt spid="35">
                                            <p:txEl>
                                              <p:pRg st="1" end="1"/>
                                            </p:txEl>
                                          </p:spTgt>
                                        </p:tgtEl>
                                        <p:attrNameLst>
                                          <p:attrName>fill.type</p:attrName>
                                        </p:attrNameLst>
                                      </p:cBhvr>
                                      <p:to>
                                        <p:strVal val="solid"/>
                                      </p:to>
                                    </p:set>
                                  </p:childTnLst>
                                </p:cTn>
                              </p:par>
                              <p:par>
                                <p:cTn id="110" presetID="16" presetClass="emph" presetSubtype="0" fill="hold" nodeType="withEffect">
                                  <p:stCondLst>
                                    <p:cond delay="0"/>
                                  </p:stCondLst>
                                  <p:iterate type="lt">
                                    <p:tmPct val="4000"/>
                                  </p:iterate>
                                  <p:childTnLst>
                                    <p:set>
                                      <p:cBhvr override="childStyle">
                                        <p:cTn id="111" dur="500" fill="hold"/>
                                        <p:tgtEl>
                                          <p:spTgt spid="35">
                                            <p:txEl>
                                              <p:pRg st="2" end="2"/>
                                            </p:txEl>
                                          </p:spTgt>
                                        </p:tgtEl>
                                        <p:attrNameLst>
                                          <p:attrName>style.color</p:attrName>
                                        </p:attrNameLst>
                                      </p:cBhvr>
                                      <p:to>
                                        <p:clrVal>
                                          <a:schemeClr val="accent2"/>
                                        </p:clrVal>
                                      </p:to>
                                    </p:set>
                                    <p:set>
                                      <p:cBhvr>
                                        <p:cTn id="112" dur="500" fill="hold"/>
                                        <p:tgtEl>
                                          <p:spTgt spid="35">
                                            <p:txEl>
                                              <p:pRg st="2" end="2"/>
                                            </p:txEl>
                                          </p:spTgt>
                                        </p:tgtEl>
                                        <p:attrNameLst>
                                          <p:attrName>fillcolor</p:attrName>
                                        </p:attrNameLst>
                                      </p:cBhvr>
                                      <p:to>
                                        <p:clrVal>
                                          <a:schemeClr val="accent2"/>
                                        </p:clrVal>
                                      </p:to>
                                    </p:set>
                                    <p:set>
                                      <p:cBhvr>
                                        <p:cTn id="113" dur="500" fill="hold"/>
                                        <p:tgtEl>
                                          <p:spTgt spid="35">
                                            <p:txEl>
                                              <p:pRg st="2" end="2"/>
                                            </p:txEl>
                                          </p:spTgt>
                                        </p:tgtEl>
                                        <p:attrNameLst>
                                          <p:attrName>fill.type</p:attrName>
                                        </p:attrNameLst>
                                      </p:cBhvr>
                                      <p:to>
                                        <p:strVal val="solid"/>
                                      </p:to>
                                    </p:set>
                                  </p:childTnLst>
                                </p:cTn>
                              </p:par>
                            </p:childTnLst>
                          </p:cTn>
                        </p:par>
                      </p:childTnLst>
                    </p:cTn>
                  </p:par>
                  <p:par>
                    <p:cTn id="114" fill="hold">
                      <p:stCondLst>
                        <p:cond delay="indefinite"/>
                      </p:stCondLst>
                      <p:childTnLst>
                        <p:par>
                          <p:cTn id="115" fill="hold">
                            <p:stCondLst>
                              <p:cond delay="0"/>
                            </p:stCondLst>
                            <p:childTnLst>
                              <p:par>
                                <p:cTn id="116" presetID="16" presetClass="entr" presetSubtype="21" fill="hold" grpId="0" nodeType="clickEffect">
                                  <p:stCondLst>
                                    <p:cond delay="0"/>
                                  </p:stCondLst>
                                  <p:childTnLst>
                                    <p:set>
                                      <p:cBhvr>
                                        <p:cTn id="117" dur="1" fill="hold">
                                          <p:stCondLst>
                                            <p:cond delay="0"/>
                                          </p:stCondLst>
                                        </p:cTn>
                                        <p:tgtEl>
                                          <p:spTgt spid="50"/>
                                        </p:tgtEl>
                                        <p:attrNameLst>
                                          <p:attrName>style.visibility</p:attrName>
                                        </p:attrNameLst>
                                      </p:cBhvr>
                                      <p:to>
                                        <p:strVal val="visible"/>
                                      </p:to>
                                    </p:set>
                                    <p:animEffect transition="in" filter="barn(inVertical)">
                                      <p:cBhvr>
                                        <p:cTn id="118" dur="500"/>
                                        <p:tgtEl>
                                          <p:spTgt spid="50"/>
                                        </p:tgtEl>
                                      </p:cBhvr>
                                    </p:animEffect>
                                  </p:childTnLst>
                                </p:cTn>
                              </p:par>
                            </p:childTnLst>
                          </p:cTn>
                        </p:par>
                      </p:childTnLst>
                    </p:cTn>
                  </p:par>
                  <p:par>
                    <p:cTn id="119" fill="hold">
                      <p:stCondLst>
                        <p:cond delay="indefinite"/>
                      </p:stCondLst>
                      <p:childTnLst>
                        <p:par>
                          <p:cTn id="120" fill="hold">
                            <p:stCondLst>
                              <p:cond delay="0"/>
                            </p:stCondLst>
                            <p:childTnLst>
                              <p:par>
                                <p:cTn id="121" presetID="16" presetClass="entr" presetSubtype="21" fill="hold" grpId="0" nodeType="clickEffect">
                                  <p:stCondLst>
                                    <p:cond delay="0"/>
                                  </p:stCondLst>
                                  <p:childTnLst>
                                    <p:set>
                                      <p:cBhvr>
                                        <p:cTn id="122" dur="1" fill="hold">
                                          <p:stCondLst>
                                            <p:cond delay="0"/>
                                          </p:stCondLst>
                                        </p:cTn>
                                        <p:tgtEl>
                                          <p:spTgt spid="51"/>
                                        </p:tgtEl>
                                        <p:attrNameLst>
                                          <p:attrName>style.visibility</p:attrName>
                                        </p:attrNameLst>
                                      </p:cBhvr>
                                      <p:to>
                                        <p:strVal val="visible"/>
                                      </p:to>
                                    </p:set>
                                    <p:animEffect transition="in" filter="barn(inVertical)">
                                      <p:cBhvr>
                                        <p:cTn id="12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0" grpId="0"/>
      <p:bldP spid="49" grpId="0"/>
      <p:bldP spid="50" grpId="0"/>
      <p:bldP spid="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a:t>How to solve Matrix Chain Multiplication (MCM) Problem using Dynamic Programming (DP) - Example</a:t>
            </a:r>
          </a:p>
        </p:txBody>
      </p:sp>
      <p:sp>
        <p:nvSpPr>
          <p:cNvPr id="7" name="Content Placeholder 6"/>
          <p:cNvSpPr>
            <a:spLocks noGrp="1"/>
          </p:cNvSpPr>
          <p:nvPr>
            <p:ph idx="1"/>
          </p:nvPr>
        </p:nvSpPr>
        <p:spPr>
          <a:xfrm>
            <a:off x="228600" y="1371600"/>
            <a:ext cx="8686800" cy="4876800"/>
          </a:xfrm>
        </p:spPr>
        <p:txBody>
          <a:bodyPr anchor="t">
            <a:normAutofit/>
          </a:bodyPr>
          <a:lstStyle/>
          <a:p>
            <a:pPr marL="0" indent="0" algn="just">
              <a:buNone/>
            </a:pPr>
            <a:r>
              <a:rPr lang="en-US" sz="1600" b="1" i="1" u="sng" dirty="0"/>
              <a:t>Solution:</a:t>
            </a:r>
          </a:p>
          <a:p>
            <a:pPr marL="0" indent="0" algn="just">
              <a:buNone/>
            </a:pPr>
            <a:endParaRPr lang="en-US" sz="1600" b="1" i="1" u="sng" dirty="0"/>
          </a:p>
          <a:p>
            <a:pPr marL="0" indent="0" algn="just">
              <a:buNone/>
            </a:pPr>
            <a:r>
              <a:rPr lang="en-US" sz="1600" b="1" i="1" dirty="0"/>
              <a:t>   </a:t>
            </a:r>
            <a:endParaRPr lang="en-US" sz="900" b="1" i="1" dirty="0"/>
          </a:p>
        </p:txBody>
      </p:sp>
      <p:graphicFrame>
        <p:nvGraphicFramePr>
          <p:cNvPr id="2" name="Table 1"/>
          <p:cNvGraphicFramePr>
            <a:graphicFrameLocks noGrp="1"/>
          </p:cNvGraphicFramePr>
          <p:nvPr>
            <p:extLst>
              <p:ext uri="{D42A27DB-BD31-4B8C-83A1-F6EECF244321}">
                <p14:modId xmlns:p14="http://schemas.microsoft.com/office/powerpoint/2010/main" val="2567744409"/>
              </p:ext>
            </p:extLst>
          </p:nvPr>
        </p:nvGraphicFramePr>
        <p:xfrm>
          <a:off x="228600" y="1828800"/>
          <a:ext cx="2971800" cy="6096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tblGrid>
              <a:tr h="251450">
                <a:tc>
                  <a:txBody>
                    <a:bodyPr/>
                    <a:lstStyle/>
                    <a:p>
                      <a:pPr algn="ctr"/>
                      <a:r>
                        <a:rPr lang="en-US" sz="1400" b="1" i="1" dirty="0">
                          <a:solidFill>
                            <a:schemeClr val="tx1"/>
                          </a:solidFill>
                        </a:rPr>
                        <a:t>p</a:t>
                      </a:r>
                      <a:r>
                        <a:rPr lang="en-US" sz="900" b="1" i="1" dirty="0">
                          <a:solidFill>
                            <a:schemeClr val="tx1"/>
                          </a:solidFill>
                        </a:rPr>
                        <a:t>0</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1</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2</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3</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4</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p</a:t>
                      </a:r>
                      <a:r>
                        <a:rPr lang="en-US" sz="900" b="1" i="1" dirty="0">
                          <a:solidFill>
                            <a:schemeClr val="tx1"/>
                          </a:solidFill>
                        </a:rPr>
                        <a:t>5</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51450">
                <a:tc>
                  <a:txBody>
                    <a:bodyPr/>
                    <a:lstStyle/>
                    <a:p>
                      <a:pPr algn="ctr"/>
                      <a:r>
                        <a:rPr lang="en-US" sz="1400" b="1" i="1"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1"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39745596"/>
              </p:ext>
            </p:extLst>
          </p:nvPr>
        </p:nvGraphicFramePr>
        <p:xfrm>
          <a:off x="381000" y="3352800"/>
          <a:ext cx="4572000" cy="22250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tblGrid>
              <a:tr h="370840">
                <a:tc>
                  <a:txBody>
                    <a:bodyPr/>
                    <a:lstStyle/>
                    <a:p>
                      <a:pPr algn="ctr"/>
                      <a:r>
                        <a:rPr lang="en-US" b="1" i="1" u="sng" dirty="0">
                          <a:solidFill>
                            <a:schemeClr val="tx1"/>
                          </a:solidFill>
                        </a:rPr>
                        <a:t>m</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a:solidFill>
                            <a:schemeClr val="tx1"/>
                          </a:solidFill>
                        </a:rPr>
                        <a:t>1</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5</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en-US" b="1" i="1" dirty="0"/>
                        <a:t>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615448258"/>
              </p:ext>
            </p:extLst>
          </p:nvPr>
        </p:nvGraphicFramePr>
        <p:xfrm>
          <a:off x="5105400" y="3632200"/>
          <a:ext cx="3810000" cy="18542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70840">
                <a:tc>
                  <a:txBody>
                    <a:bodyPr/>
                    <a:lstStyle/>
                    <a:p>
                      <a:pPr algn="ctr"/>
                      <a:r>
                        <a:rPr lang="en-US" b="1" i="1" u="sng" dirty="0">
                          <a:solidFill>
                            <a:schemeClr val="tx1"/>
                          </a:solidFill>
                        </a:rPr>
                        <a:t>s</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a:solidFill>
                            <a:schemeClr val="tx1"/>
                          </a:solidFill>
                        </a:rPr>
                        <a:t>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5</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en-US" b="1" i="1" dirty="0"/>
                        <a:t>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615970"/>
            <a:ext cx="5943600" cy="784830"/>
          </a:xfrm>
          <a:prstGeom prst="rect">
            <a:avLst/>
          </a:prstGeom>
        </p:spPr>
      </p:pic>
      <p:sp>
        <p:nvSpPr>
          <p:cNvPr id="10" name="TextBox 9"/>
          <p:cNvSpPr txBox="1"/>
          <p:nvPr/>
        </p:nvSpPr>
        <p:spPr>
          <a:xfrm>
            <a:off x="1371600" y="3672840"/>
            <a:ext cx="346570" cy="369332"/>
          </a:xfrm>
          <a:prstGeom prst="rect">
            <a:avLst/>
          </a:prstGeom>
          <a:noFill/>
        </p:spPr>
        <p:txBody>
          <a:bodyPr wrap="none" rtlCol="0">
            <a:spAutoFit/>
          </a:bodyPr>
          <a:lstStyle/>
          <a:p>
            <a:r>
              <a:rPr lang="en-US" b="1" i="1" dirty="0"/>
              <a:t>0</a:t>
            </a:r>
          </a:p>
        </p:txBody>
      </p:sp>
      <p:sp>
        <p:nvSpPr>
          <p:cNvPr id="14" name="TextBox 13"/>
          <p:cNvSpPr txBox="1"/>
          <p:nvPr/>
        </p:nvSpPr>
        <p:spPr>
          <a:xfrm>
            <a:off x="2133600" y="4053840"/>
            <a:ext cx="346570" cy="369332"/>
          </a:xfrm>
          <a:prstGeom prst="rect">
            <a:avLst/>
          </a:prstGeom>
          <a:noFill/>
        </p:spPr>
        <p:txBody>
          <a:bodyPr wrap="none" rtlCol="0">
            <a:spAutoFit/>
          </a:bodyPr>
          <a:lstStyle/>
          <a:p>
            <a:r>
              <a:rPr lang="en-US" b="1" i="1" dirty="0"/>
              <a:t>0</a:t>
            </a:r>
          </a:p>
        </p:txBody>
      </p:sp>
      <p:sp>
        <p:nvSpPr>
          <p:cNvPr id="15" name="TextBox 14"/>
          <p:cNvSpPr txBox="1"/>
          <p:nvPr/>
        </p:nvSpPr>
        <p:spPr>
          <a:xfrm>
            <a:off x="2895600" y="4431268"/>
            <a:ext cx="346570" cy="369332"/>
          </a:xfrm>
          <a:prstGeom prst="rect">
            <a:avLst/>
          </a:prstGeom>
          <a:noFill/>
        </p:spPr>
        <p:txBody>
          <a:bodyPr wrap="none" rtlCol="0">
            <a:spAutoFit/>
          </a:bodyPr>
          <a:lstStyle/>
          <a:p>
            <a:r>
              <a:rPr lang="en-US" b="1" i="1" dirty="0"/>
              <a:t>0</a:t>
            </a:r>
          </a:p>
        </p:txBody>
      </p:sp>
      <p:sp>
        <p:nvSpPr>
          <p:cNvPr id="16" name="TextBox 15"/>
          <p:cNvSpPr txBox="1"/>
          <p:nvPr/>
        </p:nvSpPr>
        <p:spPr>
          <a:xfrm>
            <a:off x="3636670" y="4815840"/>
            <a:ext cx="346570" cy="369332"/>
          </a:xfrm>
          <a:prstGeom prst="rect">
            <a:avLst/>
          </a:prstGeom>
          <a:noFill/>
        </p:spPr>
        <p:txBody>
          <a:bodyPr wrap="none" rtlCol="0">
            <a:spAutoFit/>
          </a:bodyPr>
          <a:lstStyle/>
          <a:p>
            <a:r>
              <a:rPr lang="en-US" b="1" i="1" dirty="0"/>
              <a:t>0</a:t>
            </a:r>
          </a:p>
        </p:txBody>
      </p:sp>
      <p:sp>
        <p:nvSpPr>
          <p:cNvPr id="17" name="TextBox 16"/>
          <p:cNvSpPr txBox="1"/>
          <p:nvPr/>
        </p:nvSpPr>
        <p:spPr>
          <a:xfrm>
            <a:off x="4419600" y="5181600"/>
            <a:ext cx="346570" cy="369332"/>
          </a:xfrm>
          <a:prstGeom prst="rect">
            <a:avLst/>
          </a:prstGeom>
          <a:noFill/>
        </p:spPr>
        <p:txBody>
          <a:bodyPr wrap="none" rtlCol="0">
            <a:spAutoFit/>
          </a:bodyPr>
          <a:lstStyle/>
          <a:p>
            <a:r>
              <a:rPr lang="en-US" b="1" i="1" dirty="0"/>
              <a:t>0</a:t>
            </a:r>
          </a:p>
        </p:txBody>
      </p:sp>
      <p:sp>
        <p:nvSpPr>
          <p:cNvPr id="24" name="TextBox 23"/>
          <p:cNvSpPr txBox="1"/>
          <p:nvPr/>
        </p:nvSpPr>
        <p:spPr>
          <a:xfrm>
            <a:off x="1986147" y="3684508"/>
            <a:ext cx="604653" cy="369332"/>
          </a:xfrm>
          <a:prstGeom prst="rect">
            <a:avLst/>
          </a:prstGeom>
          <a:noFill/>
        </p:spPr>
        <p:txBody>
          <a:bodyPr wrap="none" rtlCol="0">
            <a:spAutoFit/>
          </a:bodyPr>
          <a:lstStyle/>
          <a:p>
            <a:r>
              <a:rPr lang="en-US" b="1" i="1" dirty="0"/>
              <a:t>120</a:t>
            </a:r>
          </a:p>
        </p:txBody>
      </p:sp>
      <p:sp>
        <p:nvSpPr>
          <p:cNvPr id="25" name="TextBox 24"/>
          <p:cNvSpPr txBox="1"/>
          <p:nvPr/>
        </p:nvSpPr>
        <p:spPr>
          <a:xfrm>
            <a:off x="6102320" y="3974068"/>
            <a:ext cx="298480" cy="369332"/>
          </a:xfrm>
          <a:prstGeom prst="rect">
            <a:avLst/>
          </a:prstGeom>
          <a:noFill/>
        </p:spPr>
        <p:txBody>
          <a:bodyPr wrap="none" rtlCol="0">
            <a:spAutoFit/>
          </a:bodyPr>
          <a:lstStyle/>
          <a:p>
            <a:r>
              <a:rPr lang="en-US" b="1" i="1" dirty="0"/>
              <a:t>1</a:t>
            </a:r>
          </a:p>
        </p:txBody>
      </p:sp>
      <p:sp>
        <p:nvSpPr>
          <p:cNvPr id="26" name="TextBox 25"/>
          <p:cNvSpPr txBox="1"/>
          <p:nvPr/>
        </p:nvSpPr>
        <p:spPr>
          <a:xfrm>
            <a:off x="2748147" y="4065508"/>
            <a:ext cx="639919" cy="369332"/>
          </a:xfrm>
          <a:prstGeom prst="rect">
            <a:avLst/>
          </a:prstGeom>
          <a:noFill/>
        </p:spPr>
        <p:txBody>
          <a:bodyPr wrap="none" rtlCol="0">
            <a:spAutoFit/>
          </a:bodyPr>
          <a:lstStyle/>
          <a:p>
            <a:r>
              <a:rPr lang="en-US" b="1" i="1" dirty="0"/>
              <a:t>360</a:t>
            </a:r>
          </a:p>
        </p:txBody>
      </p:sp>
      <p:sp>
        <p:nvSpPr>
          <p:cNvPr id="27" name="TextBox 26"/>
          <p:cNvSpPr txBox="1"/>
          <p:nvPr/>
        </p:nvSpPr>
        <p:spPr>
          <a:xfrm>
            <a:off x="6864320" y="4355068"/>
            <a:ext cx="328936" cy="369332"/>
          </a:xfrm>
          <a:prstGeom prst="rect">
            <a:avLst/>
          </a:prstGeom>
          <a:noFill/>
        </p:spPr>
        <p:txBody>
          <a:bodyPr wrap="none" rtlCol="0">
            <a:spAutoFit/>
          </a:bodyPr>
          <a:lstStyle/>
          <a:p>
            <a:r>
              <a:rPr lang="en-US" b="1" i="1" dirty="0"/>
              <a:t>2</a:t>
            </a:r>
          </a:p>
        </p:txBody>
      </p:sp>
      <p:sp>
        <p:nvSpPr>
          <p:cNvPr id="29" name="TextBox 28"/>
          <p:cNvSpPr txBox="1"/>
          <p:nvPr/>
        </p:nvSpPr>
        <p:spPr>
          <a:xfrm>
            <a:off x="3474881" y="4446508"/>
            <a:ext cx="622286" cy="369332"/>
          </a:xfrm>
          <a:prstGeom prst="rect">
            <a:avLst/>
          </a:prstGeom>
          <a:noFill/>
        </p:spPr>
        <p:txBody>
          <a:bodyPr wrap="none" rtlCol="0">
            <a:spAutoFit/>
          </a:bodyPr>
          <a:lstStyle/>
          <a:p>
            <a:r>
              <a:rPr lang="en-US" b="1" i="1" dirty="0"/>
              <a:t>720</a:t>
            </a:r>
          </a:p>
        </p:txBody>
      </p:sp>
      <p:sp>
        <p:nvSpPr>
          <p:cNvPr id="30" name="TextBox 29"/>
          <p:cNvSpPr txBox="1"/>
          <p:nvPr/>
        </p:nvSpPr>
        <p:spPr>
          <a:xfrm>
            <a:off x="7595864" y="4736068"/>
            <a:ext cx="328936" cy="369332"/>
          </a:xfrm>
          <a:prstGeom prst="rect">
            <a:avLst/>
          </a:prstGeom>
          <a:noFill/>
        </p:spPr>
        <p:txBody>
          <a:bodyPr wrap="none" rtlCol="0">
            <a:spAutoFit/>
          </a:bodyPr>
          <a:lstStyle/>
          <a:p>
            <a:r>
              <a:rPr lang="en-US" b="1" i="1" dirty="0"/>
              <a:t>3</a:t>
            </a:r>
          </a:p>
        </p:txBody>
      </p:sp>
      <p:sp>
        <p:nvSpPr>
          <p:cNvPr id="31" name="TextBox 30"/>
          <p:cNvSpPr txBox="1"/>
          <p:nvPr/>
        </p:nvSpPr>
        <p:spPr>
          <a:xfrm>
            <a:off x="4191000" y="4815840"/>
            <a:ext cx="764953" cy="369332"/>
          </a:xfrm>
          <a:prstGeom prst="rect">
            <a:avLst/>
          </a:prstGeom>
          <a:noFill/>
        </p:spPr>
        <p:txBody>
          <a:bodyPr wrap="none" rtlCol="0">
            <a:spAutoFit/>
          </a:bodyPr>
          <a:lstStyle/>
          <a:p>
            <a:r>
              <a:rPr lang="en-US" b="1" i="1" dirty="0"/>
              <a:t>1680</a:t>
            </a:r>
          </a:p>
        </p:txBody>
      </p:sp>
      <p:sp>
        <p:nvSpPr>
          <p:cNvPr id="32" name="TextBox 31"/>
          <p:cNvSpPr txBox="1"/>
          <p:nvPr/>
        </p:nvSpPr>
        <p:spPr>
          <a:xfrm>
            <a:off x="8357864" y="5105400"/>
            <a:ext cx="335348" cy="369332"/>
          </a:xfrm>
          <a:prstGeom prst="rect">
            <a:avLst/>
          </a:prstGeom>
          <a:noFill/>
        </p:spPr>
        <p:txBody>
          <a:bodyPr wrap="none" rtlCol="0">
            <a:spAutoFit/>
          </a:bodyPr>
          <a:lstStyle/>
          <a:p>
            <a:r>
              <a:rPr lang="en-US" b="1" i="1" dirty="0"/>
              <a:t>4</a:t>
            </a:r>
          </a:p>
        </p:txBody>
      </p:sp>
      <p:sp>
        <p:nvSpPr>
          <p:cNvPr id="35" name="TextBox 34"/>
          <p:cNvSpPr txBox="1"/>
          <p:nvPr/>
        </p:nvSpPr>
        <p:spPr>
          <a:xfrm>
            <a:off x="3200400" y="1456253"/>
            <a:ext cx="5867400" cy="2277547"/>
          </a:xfrm>
          <a:prstGeom prst="rect">
            <a:avLst/>
          </a:prstGeom>
          <a:noFill/>
        </p:spPr>
        <p:txBody>
          <a:bodyPr wrap="square" rtlCol="0">
            <a:spAutoFit/>
          </a:bodyPr>
          <a:lstStyle/>
          <a:p>
            <a:r>
              <a:rPr lang="en-US" sz="1400" b="1" dirty="0"/>
              <a:t>m[1, 5] </a:t>
            </a:r>
            <a:r>
              <a:rPr lang="en-US" sz="1400" b="1" dirty="0">
                <a:sym typeface="Wingdings" pitchFamily="2" charset="2"/>
              </a:rPr>
              <a:t> </a:t>
            </a:r>
            <a:r>
              <a:rPr lang="en-US" sz="1500" b="1" i="1" dirty="0">
                <a:solidFill>
                  <a:prstClr val="black"/>
                </a:solidFill>
              </a:rPr>
              <a:t>A</a:t>
            </a:r>
            <a:r>
              <a:rPr lang="en-US" sz="1100" b="1" i="1" dirty="0">
                <a:solidFill>
                  <a:prstClr val="black"/>
                </a:solidFill>
              </a:rPr>
              <a:t>1 </a:t>
            </a:r>
            <a:r>
              <a:rPr lang="en-US" sz="1500" b="1" i="1" dirty="0">
                <a:solidFill>
                  <a:prstClr val="black"/>
                </a:solidFill>
              </a:rPr>
              <a:t>A</a:t>
            </a:r>
            <a:r>
              <a:rPr lang="en-US" sz="1100" b="1" i="1" dirty="0">
                <a:solidFill>
                  <a:prstClr val="black"/>
                </a:solidFill>
              </a:rPr>
              <a:t>2 </a:t>
            </a:r>
            <a:r>
              <a:rPr lang="en-US" sz="1500" b="1" i="1" dirty="0">
                <a:solidFill>
                  <a:prstClr val="black"/>
                </a:solidFill>
              </a:rPr>
              <a:t>A</a:t>
            </a:r>
            <a:r>
              <a:rPr lang="en-US" sz="1100" b="1" i="1" dirty="0">
                <a:solidFill>
                  <a:prstClr val="black"/>
                </a:solidFill>
              </a:rPr>
              <a:t>3 </a:t>
            </a:r>
            <a:r>
              <a:rPr lang="en-US" sz="1500" b="1" i="1" dirty="0">
                <a:solidFill>
                  <a:prstClr val="black"/>
                </a:solidFill>
              </a:rPr>
              <a:t>A</a:t>
            </a:r>
            <a:r>
              <a:rPr lang="en-US" sz="1100" b="1" i="1" dirty="0">
                <a:solidFill>
                  <a:prstClr val="black"/>
                </a:solidFill>
              </a:rPr>
              <a:t>4</a:t>
            </a:r>
            <a:r>
              <a:rPr lang="en-US" sz="1400" b="1" i="1" dirty="0">
                <a:solidFill>
                  <a:prstClr val="black"/>
                </a:solidFill>
              </a:rPr>
              <a:t> A</a:t>
            </a:r>
            <a:r>
              <a:rPr lang="en-US" sz="1050" b="1" i="1" dirty="0">
                <a:solidFill>
                  <a:prstClr val="black"/>
                </a:solidFill>
              </a:rPr>
              <a:t>5</a:t>
            </a:r>
            <a:r>
              <a:rPr lang="en-US" sz="1400" b="1" dirty="0"/>
              <a:t>                           </a:t>
            </a:r>
            <a:r>
              <a:rPr lang="en-US" sz="1400" b="1" dirty="0" err="1"/>
              <a:t>i</a:t>
            </a:r>
            <a:r>
              <a:rPr lang="en-US" sz="1400" b="1" dirty="0"/>
              <a:t> = 1, j =5. So, k = 1, 2, 3, 4</a:t>
            </a:r>
          </a:p>
          <a:p>
            <a:r>
              <a:rPr lang="en-US" sz="1400" b="1" dirty="0"/>
              <a:t>For k = 1, </a:t>
            </a:r>
          </a:p>
          <a:p>
            <a:r>
              <a:rPr lang="en-US" sz="1400" b="1" dirty="0"/>
              <a:t>m[1, 5] = m[1, 1] + m[2, 5] + </a:t>
            </a:r>
            <a:r>
              <a:rPr lang="en-US" sz="1400" b="1" dirty="0">
                <a:solidFill>
                  <a:prstClr val="black"/>
                </a:solidFill>
              </a:rPr>
              <a:t>p</a:t>
            </a:r>
            <a:r>
              <a:rPr lang="en-US" sz="900" b="1" dirty="0">
                <a:solidFill>
                  <a:prstClr val="black"/>
                </a:solidFill>
              </a:rPr>
              <a:t>0.</a:t>
            </a:r>
            <a:r>
              <a:rPr lang="en-US" sz="1400" b="1" dirty="0">
                <a:solidFill>
                  <a:prstClr val="black"/>
                </a:solidFill>
              </a:rPr>
              <a:t>p</a:t>
            </a:r>
            <a:r>
              <a:rPr lang="en-US" sz="900" b="1" dirty="0">
                <a:solidFill>
                  <a:prstClr val="black"/>
                </a:solidFill>
              </a:rPr>
              <a:t>1.</a:t>
            </a:r>
            <a:r>
              <a:rPr lang="en-US" sz="1400" b="1" dirty="0">
                <a:solidFill>
                  <a:prstClr val="black"/>
                </a:solidFill>
              </a:rPr>
              <a:t>p</a:t>
            </a:r>
            <a:r>
              <a:rPr lang="en-US" sz="900" b="1" dirty="0">
                <a:solidFill>
                  <a:prstClr val="black"/>
                </a:solidFill>
              </a:rPr>
              <a:t>5 </a:t>
            </a:r>
            <a:r>
              <a:rPr lang="en-US" sz="1400" b="1" dirty="0">
                <a:solidFill>
                  <a:prstClr val="black"/>
                </a:solidFill>
              </a:rPr>
              <a:t>= 0 + 1350 + 4.10.7</a:t>
            </a:r>
            <a:r>
              <a:rPr lang="en-US" sz="1400" b="1" dirty="0"/>
              <a:t> = </a:t>
            </a:r>
            <a:r>
              <a:rPr lang="en-US" sz="1500" b="1" dirty="0"/>
              <a:t>1630</a:t>
            </a:r>
            <a:endParaRPr lang="en-US" sz="1500" dirty="0"/>
          </a:p>
          <a:p>
            <a:r>
              <a:rPr lang="en-US" sz="1400" b="1" dirty="0"/>
              <a:t>For k = 2, </a:t>
            </a:r>
          </a:p>
          <a:p>
            <a:r>
              <a:rPr lang="en-US" sz="1400" b="1" dirty="0"/>
              <a:t>m[1, 5] = m[1, 2] + m[3, 5] + </a:t>
            </a:r>
            <a:r>
              <a:rPr lang="en-US" sz="1400" b="1" dirty="0">
                <a:solidFill>
                  <a:prstClr val="black"/>
                </a:solidFill>
              </a:rPr>
              <a:t>p</a:t>
            </a:r>
            <a:r>
              <a:rPr lang="en-US" sz="900" b="1" dirty="0">
                <a:solidFill>
                  <a:prstClr val="black"/>
                </a:solidFill>
              </a:rPr>
              <a:t>0.</a:t>
            </a:r>
            <a:r>
              <a:rPr lang="en-US" sz="1400" b="1" dirty="0">
                <a:solidFill>
                  <a:prstClr val="black"/>
                </a:solidFill>
              </a:rPr>
              <a:t>p</a:t>
            </a:r>
            <a:r>
              <a:rPr lang="en-US" sz="900" b="1" dirty="0">
                <a:solidFill>
                  <a:prstClr val="black"/>
                </a:solidFill>
              </a:rPr>
              <a:t>2.</a:t>
            </a:r>
            <a:r>
              <a:rPr lang="en-US" sz="1400" b="1" dirty="0">
                <a:solidFill>
                  <a:prstClr val="black"/>
                </a:solidFill>
              </a:rPr>
              <a:t>p</a:t>
            </a:r>
            <a:r>
              <a:rPr lang="en-US" sz="900" b="1" dirty="0">
                <a:solidFill>
                  <a:prstClr val="black"/>
                </a:solidFill>
              </a:rPr>
              <a:t>5</a:t>
            </a:r>
            <a:r>
              <a:rPr lang="en-US" sz="1400" b="1" dirty="0">
                <a:solidFill>
                  <a:prstClr val="black"/>
                </a:solidFill>
              </a:rPr>
              <a:t>= 120 + 1140 + 4.3.7</a:t>
            </a:r>
            <a:r>
              <a:rPr lang="en-US" sz="1400" b="1" dirty="0"/>
              <a:t> = 1344</a:t>
            </a:r>
            <a:endParaRPr lang="en-US" sz="1500" b="1" dirty="0"/>
          </a:p>
          <a:p>
            <a:r>
              <a:rPr lang="en-US" sz="1400" b="1" dirty="0"/>
              <a:t>For k = 3, </a:t>
            </a:r>
          </a:p>
          <a:p>
            <a:r>
              <a:rPr lang="en-US" sz="1400" b="1" dirty="0"/>
              <a:t>m[1, 5] = m[1, 3] + m[4, 5] + </a:t>
            </a:r>
            <a:r>
              <a:rPr lang="en-US" sz="1400" b="1" dirty="0">
                <a:solidFill>
                  <a:prstClr val="black"/>
                </a:solidFill>
              </a:rPr>
              <a:t>p</a:t>
            </a:r>
            <a:r>
              <a:rPr lang="en-US" sz="900" b="1" dirty="0">
                <a:solidFill>
                  <a:prstClr val="black"/>
                </a:solidFill>
              </a:rPr>
              <a:t>0.</a:t>
            </a:r>
            <a:r>
              <a:rPr lang="en-US" sz="1400" b="1" dirty="0">
                <a:solidFill>
                  <a:prstClr val="black"/>
                </a:solidFill>
              </a:rPr>
              <a:t>p</a:t>
            </a:r>
            <a:r>
              <a:rPr lang="en-US" sz="900" b="1" dirty="0">
                <a:solidFill>
                  <a:prstClr val="black"/>
                </a:solidFill>
              </a:rPr>
              <a:t>3.</a:t>
            </a:r>
            <a:r>
              <a:rPr lang="en-US" sz="1400" b="1" dirty="0">
                <a:solidFill>
                  <a:prstClr val="black"/>
                </a:solidFill>
              </a:rPr>
              <a:t>p</a:t>
            </a:r>
            <a:r>
              <a:rPr lang="en-US" sz="900" b="1" dirty="0">
                <a:solidFill>
                  <a:prstClr val="black"/>
                </a:solidFill>
              </a:rPr>
              <a:t>5</a:t>
            </a:r>
            <a:r>
              <a:rPr lang="en-US" sz="1400" b="1" dirty="0">
                <a:solidFill>
                  <a:prstClr val="black"/>
                </a:solidFill>
              </a:rPr>
              <a:t>= </a:t>
            </a:r>
            <a:r>
              <a:rPr lang="en-US" sz="1300" b="1" dirty="0">
                <a:solidFill>
                  <a:prstClr val="black"/>
                </a:solidFill>
              </a:rPr>
              <a:t>264 + 1680 + 4.12.7</a:t>
            </a:r>
            <a:r>
              <a:rPr lang="en-US" sz="1400" b="1" dirty="0"/>
              <a:t> = 2016</a:t>
            </a:r>
          </a:p>
          <a:p>
            <a:r>
              <a:rPr lang="en-US" sz="1400" b="1" dirty="0"/>
              <a:t>For k = 4, </a:t>
            </a:r>
          </a:p>
          <a:p>
            <a:r>
              <a:rPr lang="en-US" sz="1400" b="1" dirty="0"/>
              <a:t>m[1, 5] = m[1, 4] + m[5, 5] + </a:t>
            </a:r>
            <a:r>
              <a:rPr lang="en-US" sz="1400" b="1" dirty="0">
                <a:solidFill>
                  <a:prstClr val="black"/>
                </a:solidFill>
              </a:rPr>
              <a:t>p</a:t>
            </a:r>
            <a:r>
              <a:rPr lang="en-US" sz="900" b="1" dirty="0">
                <a:solidFill>
                  <a:prstClr val="black"/>
                </a:solidFill>
              </a:rPr>
              <a:t>0.</a:t>
            </a:r>
            <a:r>
              <a:rPr lang="en-US" sz="1400" b="1" dirty="0">
                <a:solidFill>
                  <a:prstClr val="black"/>
                </a:solidFill>
              </a:rPr>
              <a:t>p</a:t>
            </a:r>
            <a:r>
              <a:rPr lang="en-US" sz="900" b="1" dirty="0">
                <a:solidFill>
                  <a:prstClr val="black"/>
                </a:solidFill>
              </a:rPr>
              <a:t>4.</a:t>
            </a:r>
            <a:r>
              <a:rPr lang="en-US" sz="1400" b="1" dirty="0">
                <a:solidFill>
                  <a:prstClr val="black"/>
                </a:solidFill>
              </a:rPr>
              <a:t>p</a:t>
            </a:r>
            <a:r>
              <a:rPr lang="en-US" sz="900" b="1" dirty="0">
                <a:solidFill>
                  <a:prstClr val="black"/>
                </a:solidFill>
              </a:rPr>
              <a:t>5</a:t>
            </a:r>
            <a:r>
              <a:rPr lang="en-US" sz="1400" b="1" dirty="0">
                <a:solidFill>
                  <a:prstClr val="black"/>
                </a:solidFill>
              </a:rPr>
              <a:t>= 1080 + 0 + 4.20.7</a:t>
            </a:r>
            <a:r>
              <a:rPr lang="en-US" sz="1400" b="1" dirty="0"/>
              <a:t> = 1640</a:t>
            </a:r>
          </a:p>
          <a:p>
            <a:endParaRPr lang="en-US" sz="1400" b="1" dirty="0"/>
          </a:p>
        </p:txBody>
      </p:sp>
      <p:sp>
        <p:nvSpPr>
          <p:cNvPr id="36" name="TextBox 35"/>
          <p:cNvSpPr txBox="1"/>
          <p:nvPr/>
        </p:nvSpPr>
        <p:spPr>
          <a:xfrm>
            <a:off x="228600" y="4676001"/>
            <a:ext cx="2362200" cy="276999"/>
          </a:xfrm>
          <a:prstGeom prst="rect">
            <a:avLst/>
          </a:prstGeom>
          <a:noFill/>
        </p:spPr>
        <p:txBody>
          <a:bodyPr wrap="square" rtlCol="0">
            <a:spAutoFit/>
          </a:bodyPr>
          <a:lstStyle/>
          <a:p>
            <a:r>
              <a:rPr lang="en-US" sz="1200" b="1" i="1" dirty="0"/>
              <a:t>For k =1,    A</a:t>
            </a:r>
            <a:r>
              <a:rPr lang="en-US" sz="1000" b="1" i="1" dirty="0"/>
              <a:t>1 </a:t>
            </a:r>
            <a:r>
              <a:rPr lang="en-US" sz="1200" b="1" i="1" dirty="0"/>
              <a:t>| A</a:t>
            </a:r>
            <a:r>
              <a:rPr lang="en-US" sz="1000" b="1" i="1" dirty="0"/>
              <a:t>2 </a:t>
            </a:r>
            <a:r>
              <a:rPr lang="en-US" sz="1200" b="1" i="1" dirty="0">
                <a:solidFill>
                  <a:prstClr val="black"/>
                </a:solidFill>
              </a:rPr>
              <a:t>A</a:t>
            </a:r>
            <a:r>
              <a:rPr lang="en-US" sz="1000" b="1" i="1" dirty="0">
                <a:solidFill>
                  <a:prstClr val="black"/>
                </a:solidFill>
              </a:rPr>
              <a:t>3</a:t>
            </a:r>
            <a:r>
              <a:rPr lang="en-US" sz="1050" b="1" i="1" dirty="0">
                <a:solidFill>
                  <a:prstClr val="black"/>
                </a:solidFill>
              </a:rPr>
              <a:t> </a:t>
            </a:r>
            <a:r>
              <a:rPr lang="en-US" sz="1200" b="1" i="1" dirty="0">
                <a:solidFill>
                  <a:prstClr val="black"/>
                </a:solidFill>
              </a:rPr>
              <a:t>A</a:t>
            </a:r>
            <a:r>
              <a:rPr lang="en-US" sz="800" b="1" i="1" dirty="0">
                <a:solidFill>
                  <a:prstClr val="black"/>
                </a:solidFill>
              </a:rPr>
              <a:t>4 </a:t>
            </a:r>
            <a:r>
              <a:rPr lang="en-US" sz="1100" b="1" i="1" dirty="0">
                <a:solidFill>
                  <a:prstClr val="black"/>
                </a:solidFill>
              </a:rPr>
              <a:t>A</a:t>
            </a:r>
            <a:r>
              <a:rPr lang="en-US" sz="700" b="1" i="1" dirty="0">
                <a:solidFill>
                  <a:prstClr val="black"/>
                </a:solidFill>
              </a:rPr>
              <a:t>5</a:t>
            </a:r>
            <a:r>
              <a:rPr lang="en-US" sz="1100" b="1" i="1" dirty="0"/>
              <a:t> </a:t>
            </a:r>
            <a:endParaRPr lang="en-US" sz="1400" b="1" i="1" dirty="0"/>
          </a:p>
        </p:txBody>
      </p:sp>
      <p:sp>
        <p:nvSpPr>
          <p:cNvPr id="37" name="TextBox 36"/>
          <p:cNvSpPr txBox="1"/>
          <p:nvPr/>
        </p:nvSpPr>
        <p:spPr>
          <a:xfrm>
            <a:off x="228600" y="4904601"/>
            <a:ext cx="2362200" cy="276999"/>
          </a:xfrm>
          <a:prstGeom prst="rect">
            <a:avLst/>
          </a:prstGeom>
          <a:noFill/>
        </p:spPr>
        <p:txBody>
          <a:bodyPr wrap="square" rtlCol="0">
            <a:spAutoFit/>
          </a:bodyPr>
          <a:lstStyle/>
          <a:p>
            <a:r>
              <a:rPr lang="en-US" sz="1200" b="1" i="1" dirty="0"/>
              <a:t>For k =2,   A</a:t>
            </a:r>
            <a:r>
              <a:rPr lang="en-US" sz="1000" b="1" i="1" dirty="0"/>
              <a:t>1 </a:t>
            </a:r>
            <a:r>
              <a:rPr lang="en-US" sz="1200" b="1" i="1" dirty="0"/>
              <a:t>A</a:t>
            </a:r>
            <a:r>
              <a:rPr lang="en-US" sz="1000" b="1" i="1" dirty="0"/>
              <a:t>2 </a:t>
            </a:r>
            <a:r>
              <a:rPr lang="en-US" sz="1200" b="1" i="1" dirty="0">
                <a:solidFill>
                  <a:prstClr val="black"/>
                </a:solidFill>
              </a:rPr>
              <a:t>|</a:t>
            </a:r>
            <a:r>
              <a:rPr lang="en-US" sz="1000" b="1" i="1" dirty="0"/>
              <a:t> </a:t>
            </a:r>
            <a:r>
              <a:rPr lang="en-US" sz="1200" b="1" i="1" dirty="0">
                <a:solidFill>
                  <a:prstClr val="black"/>
                </a:solidFill>
              </a:rPr>
              <a:t>A</a:t>
            </a:r>
            <a:r>
              <a:rPr lang="en-US" sz="1000" b="1" i="1" dirty="0">
                <a:solidFill>
                  <a:prstClr val="black"/>
                </a:solidFill>
              </a:rPr>
              <a:t>3 </a:t>
            </a:r>
            <a:r>
              <a:rPr lang="en-US" sz="1200" b="1" i="1" dirty="0">
                <a:solidFill>
                  <a:prstClr val="black"/>
                </a:solidFill>
              </a:rPr>
              <a:t>A</a:t>
            </a:r>
            <a:r>
              <a:rPr lang="en-US" sz="1000" b="1" i="1" dirty="0">
                <a:solidFill>
                  <a:prstClr val="black"/>
                </a:solidFill>
              </a:rPr>
              <a:t>4 </a:t>
            </a:r>
            <a:r>
              <a:rPr lang="en-US" sz="1100" b="1" i="1" dirty="0">
                <a:solidFill>
                  <a:prstClr val="black"/>
                </a:solidFill>
              </a:rPr>
              <a:t>A</a:t>
            </a:r>
            <a:r>
              <a:rPr lang="en-US" sz="900" b="1" i="1" dirty="0">
                <a:solidFill>
                  <a:prstClr val="black"/>
                </a:solidFill>
              </a:rPr>
              <a:t>5</a:t>
            </a:r>
            <a:r>
              <a:rPr lang="en-US" sz="1100" b="1" i="1" dirty="0"/>
              <a:t> </a:t>
            </a:r>
            <a:endParaRPr lang="en-US" sz="1400" b="1" i="1" dirty="0"/>
          </a:p>
        </p:txBody>
      </p:sp>
      <p:sp>
        <p:nvSpPr>
          <p:cNvPr id="38" name="TextBox 37"/>
          <p:cNvSpPr txBox="1"/>
          <p:nvPr/>
        </p:nvSpPr>
        <p:spPr>
          <a:xfrm>
            <a:off x="2748147" y="3669268"/>
            <a:ext cx="628698" cy="369332"/>
          </a:xfrm>
          <a:prstGeom prst="rect">
            <a:avLst/>
          </a:prstGeom>
          <a:noFill/>
        </p:spPr>
        <p:txBody>
          <a:bodyPr wrap="none" rtlCol="0">
            <a:spAutoFit/>
          </a:bodyPr>
          <a:lstStyle/>
          <a:p>
            <a:r>
              <a:rPr lang="en-US" b="1" i="1" dirty="0"/>
              <a:t>264</a:t>
            </a:r>
          </a:p>
        </p:txBody>
      </p:sp>
      <p:sp>
        <p:nvSpPr>
          <p:cNvPr id="39" name="TextBox 38"/>
          <p:cNvSpPr txBox="1"/>
          <p:nvPr/>
        </p:nvSpPr>
        <p:spPr>
          <a:xfrm>
            <a:off x="6864320" y="3974068"/>
            <a:ext cx="328936" cy="369332"/>
          </a:xfrm>
          <a:prstGeom prst="rect">
            <a:avLst/>
          </a:prstGeom>
          <a:noFill/>
        </p:spPr>
        <p:txBody>
          <a:bodyPr wrap="none" rtlCol="0">
            <a:spAutoFit/>
          </a:bodyPr>
          <a:lstStyle/>
          <a:p>
            <a:r>
              <a:rPr lang="en-US" b="1" i="1" dirty="0"/>
              <a:t>2</a:t>
            </a:r>
          </a:p>
        </p:txBody>
      </p:sp>
      <p:sp>
        <p:nvSpPr>
          <p:cNvPr id="40" name="TextBox 39"/>
          <p:cNvSpPr txBox="1"/>
          <p:nvPr/>
        </p:nvSpPr>
        <p:spPr>
          <a:xfrm>
            <a:off x="5093332" y="4953000"/>
            <a:ext cx="1917068" cy="307777"/>
          </a:xfrm>
          <a:prstGeom prst="rect">
            <a:avLst/>
          </a:prstGeom>
          <a:noFill/>
        </p:spPr>
        <p:txBody>
          <a:bodyPr wrap="square" rtlCol="0">
            <a:spAutoFit/>
          </a:bodyPr>
          <a:lstStyle/>
          <a:p>
            <a:pPr algn="ctr"/>
            <a:r>
              <a:rPr lang="en-US" sz="1400" b="1" i="1" dirty="0"/>
              <a:t>m[1, 5] and s[1, 5]</a:t>
            </a:r>
          </a:p>
        </p:txBody>
      </p:sp>
      <p:sp>
        <p:nvSpPr>
          <p:cNvPr id="41" name="TextBox 40"/>
          <p:cNvSpPr txBox="1"/>
          <p:nvPr/>
        </p:nvSpPr>
        <p:spPr>
          <a:xfrm>
            <a:off x="3429000" y="4050268"/>
            <a:ext cx="748923" cy="369332"/>
          </a:xfrm>
          <a:prstGeom prst="rect">
            <a:avLst/>
          </a:prstGeom>
          <a:noFill/>
        </p:spPr>
        <p:txBody>
          <a:bodyPr wrap="none" rtlCol="0">
            <a:spAutoFit/>
          </a:bodyPr>
          <a:lstStyle/>
          <a:p>
            <a:r>
              <a:rPr lang="en-US" b="1" i="1" dirty="0"/>
              <a:t>1320</a:t>
            </a:r>
          </a:p>
        </p:txBody>
      </p:sp>
      <p:sp>
        <p:nvSpPr>
          <p:cNvPr id="42" name="TextBox 41"/>
          <p:cNvSpPr txBox="1"/>
          <p:nvPr/>
        </p:nvSpPr>
        <p:spPr>
          <a:xfrm>
            <a:off x="7620000" y="4355068"/>
            <a:ext cx="328936" cy="369332"/>
          </a:xfrm>
          <a:prstGeom prst="rect">
            <a:avLst/>
          </a:prstGeom>
          <a:noFill/>
        </p:spPr>
        <p:txBody>
          <a:bodyPr wrap="none" rtlCol="0">
            <a:spAutoFit/>
          </a:bodyPr>
          <a:lstStyle/>
          <a:p>
            <a:r>
              <a:rPr lang="en-US" b="1" i="1" dirty="0"/>
              <a:t>2</a:t>
            </a:r>
          </a:p>
        </p:txBody>
      </p:sp>
      <p:sp>
        <p:nvSpPr>
          <p:cNvPr id="34" name="TextBox 33"/>
          <p:cNvSpPr txBox="1"/>
          <p:nvPr/>
        </p:nvSpPr>
        <p:spPr>
          <a:xfrm>
            <a:off x="4204077" y="4431268"/>
            <a:ext cx="724878" cy="369332"/>
          </a:xfrm>
          <a:prstGeom prst="rect">
            <a:avLst/>
          </a:prstGeom>
          <a:noFill/>
        </p:spPr>
        <p:txBody>
          <a:bodyPr wrap="none" rtlCol="0">
            <a:spAutoFit/>
          </a:bodyPr>
          <a:lstStyle/>
          <a:p>
            <a:r>
              <a:rPr lang="en-US" b="1" i="1" dirty="0"/>
              <a:t>1140</a:t>
            </a:r>
          </a:p>
        </p:txBody>
      </p:sp>
      <p:sp>
        <p:nvSpPr>
          <p:cNvPr id="44" name="TextBox 43"/>
          <p:cNvSpPr txBox="1"/>
          <p:nvPr/>
        </p:nvSpPr>
        <p:spPr>
          <a:xfrm>
            <a:off x="8382000" y="4736068"/>
            <a:ext cx="335348" cy="369332"/>
          </a:xfrm>
          <a:prstGeom prst="rect">
            <a:avLst/>
          </a:prstGeom>
          <a:noFill/>
        </p:spPr>
        <p:txBody>
          <a:bodyPr wrap="none" rtlCol="0">
            <a:spAutoFit/>
          </a:bodyPr>
          <a:lstStyle/>
          <a:p>
            <a:r>
              <a:rPr lang="en-US" b="1" i="1" dirty="0"/>
              <a:t>4</a:t>
            </a:r>
          </a:p>
        </p:txBody>
      </p:sp>
      <p:sp>
        <p:nvSpPr>
          <p:cNvPr id="45" name="TextBox 44"/>
          <p:cNvSpPr txBox="1"/>
          <p:nvPr/>
        </p:nvSpPr>
        <p:spPr>
          <a:xfrm>
            <a:off x="6324600" y="5615970"/>
            <a:ext cx="2590800" cy="784830"/>
          </a:xfrm>
          <a:prstGeom prst="rect">
            <a:avLst/>
          </a:prstGeom>
          <a:solidFill>
            <a:schemeClr val="bg1"/>
          </a:solidFill>
        </p:spPr>
        <p:txBody>
          <a:bodyPr wrap="square" rtlCol="0" anchor="ctr">
            <a:spAutoFit/>
          </a:bodyPr>
          <a:lstStyle/>
          <a:p>
            <a:pPr algn="ctr"/>
            <a:r>
              <a:rPr lang="en-US" sz="1500" b="1" dirty="0"/>
              <a:t>s[</a:t>
            </a:r>
            <a:r>
              <a:rPr lang="en-US" sz="1500" b="1" dirty="0" err="1"/>
              <a:t>i</a:t>
            </a:r>
            <a:r>
              <a:rPr lang="en-US" sz="1500" b="1" dirty="0"/>
              <a:t>, j] = k            </a:t>
            </a:r>
          </a:p>
          <a:p>
            <a:pPr algn="ctr"/>
            <a:r>
              <a:rPr lang="en-US" sz="1500" b="1" dirty="0"/>
              <a:t>( </a:t>
            </a:r>
            <a:r>
              <a:rPr lang="en-US" sz="800" b="1" dirty="0"/>
              <a:t>the</a:t>
            </a:r>
            <a:r>
              <a:rPr lang="en-US" sz="1500" b="1" dirty="0"/>
              <a:t> </a:t>
            </a:r>
            <a:r>
              <a:rPr lang="en-US" sz="800" b="1" dirty="0"/>
              <a:t>k-value  that  gives  optimal  solution </a:t>
            </a:r>
            <a:r>
              <a:rPr lang="en-US" sz="1500" b="1" dirty="0"/>
              <a:t>)</a:t>
            </a:r>
          </a:p>
          <a:p>
            <a:pPr algn="ctr"/>
            <a:r>
              <a:rPr lang="en-US" sz="1500" b="1" dirty="0" err="1"/>
              <a:t>i</a:t>
            </a:r>
            <a:r>
              <a:rPr lang="en-US" sz="1500" b="1" dirty="0"/>
              <a:t> &lt;= k &lt; j</a:t>
            </a:r>
          </a:p>
        </p:txBody>
      </p:sp>
      <p:sp>
        <p:nvSpPr>
          <p:cNvPr id="46" name="TextBox 45"/>
          <p:cNvSpPr txBox="1"/>
          <p:nvPr/>
        </p:nvSpPr>
        <p:spPr>
          <a:xfrm>
            <a:off x="3466122" y="3669268"/>
            <a:ext cx="777777" cy="369332"/>
          </a:xfrm>
          <a:prstGeom prst="rect">
            <a:avLst/>
          </a:prstGeom>
          <a:noFill/>
        </p:spPr>
        <p:txBody>
          <a:bodyPr wrap="none" rtlCol="0">
            <a:spAutoFit/>
          </a:bodyPr>
          <a:lstStyle/>
          <a:p>
            <a:r>
              <a:rPr lang="en-US" b="1" i="1" dirty="0"/>
              <a:t>1080</a:t>
            </a:r>
          </a:p>
        </p:txBody>
      </p:sp>
      <p:sp>
        <p:nvSpPr>
          <p:cNvPr id="47" name="TextBox 46"/>
          <p:cNvSpPr txBox="1"/>
          <p:nvPr/>
        </p:nvSpPr>
        <p:spPr>
          <a:xfrm>
            <a:off x="7620000" y="3962400"/>
            <a:ext cx="328936" cy="369332"/>
          </a:xfrm>
          <a:prstGeom prst="rect">
            <a:avLst/>
          </a:prstGeom>
          <a:noFill/>
        </p:spPr>
        <p:txBody>
          <a:bodyPr wrap="none" rtlCol="0">
            <a:spAutoFit/>
          </a:bodyPr>
          <a:lstStyle/>
          <a:p>
            <a:r>
              <a:rPr lang="en-US" b="1" i="1" dirty="0"/>
              <a:t>2</a:t>
            </a:r>
          </a:p>
        </p:txBody>
      </p:sp>
      <p:sp>
        <p:nvSpPr>
          <p:cNvPr id="49" name="TextBox 48"/>
          <p:cNvSpPr txBox="1"/>
          <p:nvPr/>
        </p:nvSpPr>
        <p:spPr>
          <a:xfrm>
            <a:off x="228600" y="5133201"/>
            <a:ext cx="2362200" cy="276999"/>
          </a:xfrm>
          <a:prstGeom prst="rect">
            <a:avLst/>
          </a:prstGeom>
          <a:noFill/>
        </p:spPr>
        <p:txBody>
          <a:bodyPr wrap="square" rtlCol="0">
            <a:spAutoFit/>
          </a:bodyPr>
          <a:lstStyle/>
          <a:p>
            <a:r>
              <a:rPr lang="en-US" sz="1200" b="1" i="1" dirty="0"/>
              <a:t>For k =3,   A</a:t>
            </a:r>
            <a:r>
              <a:rPr lang="en-US" sz="1000" b="1" i="1" dirty="0"/>
              <a:t>1 </a:t>
            </a:r>
            <a:r>
              <a:rPr lang="en-US" sz="1200" b="1" i="1" dirty="0"/>
              <a:t>A</a:t>
            </a:r>
            <a:r>
              <a:rPr lang="en-US" sz="1000" b="1" i="1" dirty="0"/>
              <a:t>2 </a:t>
            </a:r>
            <a:r>
              <a:rPr lang="en-US" sz="1200" b="1" i="1" dirty="0">
                <a:solidFill>
                  <a:prstClr val="black"/>
                </a:solidFill>
              </a:rPr>
              <a:t>A</a:t>
            </a:r>
            <a:r>
              <a:rPr lang="en-US" sz="1000" b="1" i="1" dirty="0">
                <a:solidFill>
                  <a:prstClr val="black"/>
                </a:solidFill>
              </a:rPr>
              <a:t>3 </a:t>
            </a:r>
            <a:r>
              <a:rPr lang="en-US" sz="1200" b="1" i="1" dirty="0">
                <a:solidFill>
                  <a:prstClr val="black"/>
                </a:solidFill>
              </a:rPr>
              <a:t>|</a:t>
            </a:r>
            <a:r>
              <a:rPr lang="en-US" sz="1000" b="1" i="1" dirty="0">
                <a:solidFill>
                  <a:prstClr val="black"/>
                </a:solidFill>
              </a:rPr>
              <a:t> </a:t>
            </a:r>
            <a:r>
              <a:rPr lang="en-US" sz="1200" b="1" i="1" dirty="0">
                <a:solidFill>
                  <a:prstClr val="black"/>
                </a:solidFill>
              </a:rPr>
              <a:t>A</a:t>
            </a:r>
            <a:r>
              <a:rPr lang="en-US" sz="1000" b="1" i="1" dirty="0">
                <a:solidFill>
                  <a:prstClr val="black"/>
                </a:solidFill>
              </a:rPr>
              <a:t>4 </a:t>
            </a:r>
            <a:r>
              <a:rPr lang="en-US" sz="1100" b="1" i="1" dirty="0">
                <a:solidFill>
                  <a:prstClr val="black"/>
                </a:solidFill>
              </a:rPr>
              <a:t>A</a:t>
            </a:r>
            <a:r>
              <a:rPr lang="en-US" sz="900" b="1" i="1" dirty="0">
                <a:solidFill>
                  <a:prstClr val="black"/>
                </a:solidFill>
              </a:rPr>
              <a:t>5</a:t>
            </a:r>
            <a:r>
              <a:rPr lang="en-US" sz="1100" b="1" i="1" dirty="0"/>
              <a:t> </a:t>
            </a:r>
            <a:endParaRPr lang="en-US" sz="1400" b="1" i="1" dirty="0"/>
          </a:p>
        </p:txBody>
      </p:sp>
      <p:sp>
        <p:nvSpPr>
          <p:cNvPr id="50" name="TextBox 49"/>
          <p:cNvSpPr txBox="1"/>
          <p:nvPr/>
        </p:nvSpPr>
        <p:spPr>
          <a:xfrm>
            <a:off x="4175223" y="4065508"/>
            <a:ext cx="742511" cy="369332"/>
          </a:xfrm>
          <a:prstGeom prst="rect">
            <a:avLst/>
          </a:prstGeom>
          <a:noFill/>
        </p:spPr>
        <p:txBody>
          <a:bodyPr wrap="none" rtlCol="0">
            <a:spAutoFit/>
          </a:bodyPr>
          <a:lstStyle/>
          <a:p>
            <a:r>
              <a:rPr lang="en-US" b="1" i="1" dirty="0"/>
              <a:t>1350</a:t>
            </a:r>
          </a:p>
        </p:txBody>
      </p:sp>
      <p:sp>
        <p:nvSpPr>
          <p:cNvPr id="51" name="TextBox 50"/>
          <p:cNvSpPr txBox="1"/>
          <p:nvPr/>
        </p:nvSpPr>
        <p:spPr>
          <a:xfrm>
            <a:off x="8382000" y="4370308"/>
            <a:ext cx="328936" cy="369332"/>
          </a:xfrm>
          <a:prstGeom prst="rect">
            <a:avLst/>
          </a:prstGeom>
          <a:noFill/>
        </p:spPr>
        <p:txBody>
          <a:bodyPr wrap="none" rtlCol="0">
            <a:spAutoFit/>
          </a:bodyPr>
          <a:lstStyle/>
          <a:p>
            <a:r>
              <a:rPr lang="en-US" b="1" i="1" dirty="0"/>
              <a:t>2</a:t>
            </a:r>
          </a:p>
        </p:txBody>
      </p:sp>
      <p:sp>
        <p:nvSpPr>
          <p:cNvPr id="43" name="TextBox 42"/>
          <p:cNvSpPr txBox="1"/>
          <p:nvPr/>
        </p:nvSpPr>
        <p:spPr>
          <a:xfrm>
            <a:off x="228600" y="5361801"/>
            <a:ext cx="2362200" cy="276999"/>
          </a:xfrm>
          <a:prstGeom prst="rect">
            <a:avLst/>
          </a:prstGeom>
          <a:noFill/>
        </p:spPr>
        <p:txBody>
          <a:bodyPr wrap="square" rtlCol="0">
            <a:spAutoFit/>
          </a:bodyPr>
          <a:lstStyle/>
          <a:p>
            <a:r>
              <a:rPr lang="en-US" sz="1200" b="1" i="1" dirty="0"/>
              <a:t>For k =4,   A1 A</a:t>
            </a:r>
            <a:r>
              <a:rPr lang="en-US" sz="1000" b="1" i="1" dirty="0"/>
              <a:t>2 </a:t>
            </a:r>
            <a:r>
              <a:rPr lang="en-US" sz="1200" b="1" i="1" dirty="0"/>
              <a:t>A</a:t>
            </a:r>
            <a:r>
              <a:rPr lang="en-US" sz="1000" b="1" i="1" dirty="0"/>
              <a:t>3 </a:t>
            </a:r>
            <a:r>
              <a:rPr lang="en-US" sz="1200" b="1" i="1" dirty="0">
                <a:solidFill>
                  <a:prstClr val="black"/>
                </a:solidFill>
              </a:rPr>
              <a:t>A</a:t>
            </a:r>
            <a:r>
              <a:rPr lang="en-US" sz="1000" b="1" i="1" dirty="0">
                <a:solidFill>
                  <a:prstClr val="black"/>
                </a:solidFill>
              </a:rPr>
              <a:t>4 </a:t>
            </a:r>
            <a:r>
              <a:rPr lang="en-US" sz="1200" b="1" i="1" dirty="0">
                <a:solidFill>
                  <a:prstClr val="black"/>
                </a:solidFill>
              </a:rPr>
              <a:t>|</a:t>
            </a:r>
            <a:r>
              <a:rPr lang="en-US" sz="1000" b="1" i="1" dirty="0">
                <a:solidFill>
                  <a:prstClr val="black"/>
                </a:solidFill>
              </a:rPr>
              <a:t> </a:t>
            </a:r>
            <a:r>
              <a:rPr lang="en-US" sz="1200" b="1" i="1" dirty="0">
                <a:solidFill>
                  <a:prstClr val="black"/>
                </a:solidFill>
              </a:rPr>
              <a:t>A</a:t>
            </a:r>
            <a:r>
              <a:rPr lang="en-US" sz="1000" b="1" i="1" dirty="0">
                <a:solidFill>
                  <a:prstClr val="black"/>
                </a:solidFill>
              </a:rPr>
              <a:t>5</a:t>
            </a:r>
            <a:r>
              <a:rPr lang="en-US" sz="1100" b="1" i="1" dirty="0"/>
              <a:t> </a:t>
            </a:r>
            <a:endParaRPr lang="en-US" sz="1400" b="1" i="1" dirty="0"/>
          </a:p>
        </p:txBody>
      </p:sp>
      <p:sp>
        <p:nvSpPr>
          <p:cNvPr id="48" name="TextBox 47"/>
          <p:cNvSpPr txBox="1"/>
          <p:nvPr/>
        </p:nvSpPr>
        <p:spPr>
          <a:xfrm>
            <a:off x="4210489" y="3672840"/>
            <a:ext cx="744114" cy="369332"/>
          </a:xfrm>
          <a:prstGeom prst="rect">
            <a:avLst/>
          </a:prstGeom>
          <a:noFill/>
        </p:spPr>
        <p:txBody>
          <a:bodyPr wrap="none" rtlCol="0">
            <a:spAutoFit/>
          </a:bodyPr>
          <a:lstStyle/>
          <a:p>
            <a:r>
              <a:rPr lang="en-US" b="1" i="1" dirty="0"/>
              <a:t>1344</a:t>
            </a:r>
          </a:p>
        </p:txBody>
      </p:sp>
      <p:sp>
        <p:nvSpPr>
          <p:cNvPr id="52" name="TextBox 51"/>
          <p:cNvSpPr txBox="1"/>
          <p:nvPr/>
        </p:nvSpPr>
        <p:spPr>
          <a:xfrm>
            <a:off x="8382000" y="3977640"/>
            <a:ext cx="328936" cy="369332"/>
          </a:xfrm>
          <a:prstGeom prst="rect">
            <a:avLst/>
          </a:prstGeom>
          <a:noFill/>
        </p:spPr>
        <p:txBody>
          <a:bodyPr wrap="none" rtlCol="0">
            <a:spAutoFit/>
          </a:bodyPr>
          <a:lstStyle/>
          <a:p>
            <a:r>
              <a:rPr lang="en-US" b="1" i="1" dirty="0"/>
              <a:t>2</a:t>
            </a:r>
          </a:p>
        </p:txBody>
      </p:sp>
      <p:sp>
        <p:nvSpPr>
          <p:cNvPr id="53" name="TextBox 52"/>
          <p:cNvSpPr txBox="1"/>
          <p:nvPr/>
        </p:nvSpPr>
        <p:spPr>
          <a:xfrm>
            <a:off x="216532" y="2514600"/>
            <a:ext cx="2983868" cy="861774"/>
          </a:xfrm>
          <a:prstGeom prst="rect">
            <a:avLst/>
          </a:prstGeom>
          <a:noFill/>
        </p:spPr>
        <p:txBody>
          <a:bodyPr wrap="square" rtlCol="0">
            <a:spAutoFit/>
          </a:bodyPr>
          <a:lstStyle/>
          <a:p>
            <a:pPr algn="just"/>
            <a:r>
              <a:rPr lang="en-US" sz="1200" b="1" i="1" dirty="0"/>
              <a:t>Minimum 1344 number of scalar multiplication operations are needed to multiply the chain          </a:t>
            </a:r>
            <a:r>
              <a:rPr lang="en-US" sz="1400" b="1" i="1" dirty="0">
                <a:solidFill>
                  <a:prstClr val="black"/>
                </a:solidFill>
              </a:rPr>
              <a:t>A</a:t>
            </a:r>
            <a:r>
              <a:rPr lang="en-US" sz="1050" b="1" i="1" dirty="0">
                <a:solidFill>
                  <a:prstClr val="black"/>
                </a:solidFill>
              </a:rPr>
              <a:t>1 </a:t>
            </a:r>
            <a:r>
              <a:rPr lang="en-US" sz="1400" b="1" i="1" dirty="0">
                <a:solidFill>
                  <a:prstClr val="black"/>
                </a:solidFill>
              </a:rPr>
              <a:t>A</a:t>
            </a:r>
            <a:r>
              <a:rPr lang="en-US" sz="1050" b="1" i="1" dirty="0">
                <a:solidFill>
                  <a:prstClr val="black"/>
                </a:solidFill>
              </a:rPr>
              <a:t>2 </a:t>
            </a:r>
            <a:r>
              <a:rPr lang="en-US" sz="1400" b="1" i="1" dirty="0">
                <a:solidFill>
                  <a:prstClr val="black"/>
                </a:solidFill>
              </a:rPr>
              <a:t>A</a:t>
            </a:r>
            <a:r>
              <a:rPr lang="en-US" sz="1050" b="1" i="1" dirty="0">
                <a:solidFill>
                  <a:prstClr val="black"/>
                </a:solidFill>
              </a:rPr>
              <a:t>3 </a:t>
            </a:r>
            <a:r>
              <a:rPr lang="en-US" sz="1400" b="1" i="1" dirty="0">
                <a:solidFill>
                  <a:prstClr val="black"/>
                </a:solidFill>
              </a:rPr>
              <a:t>A</a:t>
            </a:r>
            <a:r>
              <a:rPr lang="en-US" sz="1050" b="1" i="1" dirty="0">
                <a:solidFill>
                  <a:prstClr val="black"/>
                </a:solidFill>
              </a:rPr>
              <a:t>4</a:t>
            </a:r>
            <a:r>
              <a:rPr lang="en-US" sz="1200" b="1" i="1" dirty="0">
                <a:solidFill>
                  <a:prstClr val="black"/>
                </a:solidFill>
              </a:rPr>
              <a:t> A</a:t>
            </a:r>
            <a:r>
              <a:rPr lang="en-US" sz="1000" b="1" i="1" dirty="0">
                <a:solidFill>
                  <a:prstClr val="black"/>
                </a:solidFill>
              </a:rPr>
              <a:t>5</a:t>
            </a:r>
            <a:r>
              <a:rPr lang="en-US" sz="1400" b="1" i="1" dirty="0"/>
              <a:t> </a:t>
            </a:r>
          </a:p>
        </p:txBody>
      </p:sp>
    </p:spTree>
    <p:extLst>
      <p:ext uri="{BB962C8B-B14F-4D97-AF65-F5344CB8AC3E}">
        <p14:creationId xmlns:p14="http://schemas.microsoft.com/office/powerpoint/2010/main" val="7110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80">
                                          <p:stCondLst>
                                            <p:cond delay="0"/>
                                          </p:stCondLst>
                                        </p:cTn>
                                        <p:tgtEl>
                                          <p:spTgt spid="40"/>
                                        </p:tgtEl>
                                      </p:cBhvr>
                                    </p:animEffect>
                                    <p:anim calcmode="lin" valueType="num">
                                      <p:cBhvr>
                                        <p:cTn id="8"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13" dur="26">
                                          <p:stCondLst>
                                            <p:cond delay="650"/>
                                          </p:stCondLst>
                                        </p:cTn>
                                        <p:tgtEl>
                                          <p:spTgt spid="40"/>
                                        </p:tgtEl>
                                      </p:cBhvr>
                                      <p:to x="100000" y="60000"/>
                                    </p:animScale>
                                    <p:animScale>
                                      <p:cBhvr>
                                        <p:cTn id="14" dur="166" decel="50000">
                                          <p:stCondLst>
                                            <p:cond delay="676"/>
                                          </p:stCondLst>
                                        </p:cTn>
                                        <p:tgtEl>
                                          <p:spTgt spid="40"/>
                                        </p:tgtEl>
                                      </p:cBhvr>
                                      <p:to x="100000" y="100000"/>
                                    </p:animScale>
                                    <p:animScale>
                                      <p:cBhvr>
                                        <p:cTn id="15" dur="26">
                                          <p:stCondLst>
                                            <p:cond delay="1312"/>
                                          </p:stCondLst>
                                        </p:cTn>
                                        <p:tgtEl>
                                          <p:spTgt spid="40"/>
                                        </p:tgtEl>
                                      </p:cBhvr>
                                      <p:to x="100000" y="80000"/>
                                    </p:animScale>
                                    <p:animScale>
                                      <p:cBhvr>
                                        <p:cTn id="16" dur="166" decel="50000">
                                          <p:stCondLst>
                                            <p:cond delay="1338"/>
                                          </p:stCondLst>
                                        </p:cTn>
                                        <p:tgtEl>
                                          <p:spTgt spid="40"/>
                                        </p:tgtEl>
                                      </p:cBhvr>
                                      <p:to x="100000" y="100000"/>
                                    </p:animScale>
                                    <p:animScale>
                                      <p:cBhvr>
                                        <p:cTn id="17" dur="26">
                                          <p:stCondLst>
                                            <p:cond delay="1642"/>
                                          </p:stCondLst>
                                        </p:cTn>
                                        <p:tgtEl>
                                          <p:spTgt spid="40"/>
                                        </p:tgtEl>
                                      </p:cBhvr>
                                      <p:to x="100000" y="90000"/>
                                    </p:animScale>
                                    <p:animScale>
                                      <p:cBhvr>
                                        <p:cTn id="18" dur="166" decel="50000">
                                          <p:stCondLst>
                                            <p:cond delay="1668"/>
                                          </p:stCondLst>
                                        </p:cTn>
                                        <p:tgtEl>
                                          <p:spTgt spid="40"/>
                                        </p:tgtEl>
                                      </p:cBhvr>
                                      <p:to x="100000" y="100000"/>
                                    </p:animScale>
                                    <p:animScale>
                                      <p:cBhvr>
                                        <p:cTn id="19" dur="26">
                                          <p:stCondLst>
                                            <p:cond delay="1808"/>
                                          </p:stCondLst>
                                        </p:cTn>
                                        <p:tgtEl>
                                          <p:spTgt spid="40"/>
                                        </p:tgtEl>
                                      </p:cBhvr>
                                      <p:to x="100000" y="95000"/>
                                    </p:animScale>
                                    <p:animScale>
                                      <p:cBhvr>
                                        <p:cTn id="20" dur="166" decel="50000">
                                          <p:stCondLst>
                                            <p:cond delay="1834"/>
                                          </p:stCondLst>
                                        </p:cTn>
                                        <p:tgtEl>
                                          <p:spTgt spid="4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5">
                                            <p:txEl>
                                              <p:pRg st="0" end="0"/>
                                            </p:txEl>
                                          </p:spTgt>
                                        </p:tgtEl>
                                        <p:attrNameLst>
                                          <p:attrName>style.visibility</p:attrName>
                                        </p:attrNameLst>
                                      </p:cBhvr>
                                      <p:to>
                                        <p:strVal val="visible"/>
                                      </p:to>
                                    </p:set>
                                    <p:animEffect transition="in" filter="barn(inVertical)">
                                      <p:cBhvr>
                                        <p:cTn id="25" dur="500"/>
                                        <p:tgtEl>
                                          <p:spTgt spid="3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down)">
                                      <p:cBhvr>
                                        <p:cTn id="30" dur="580">
                                          <p:stCondLst>
                                            <p:cond delay="0"/>
                                          </p:stCondLst>
                                        </p:cTn>
                                        <p:tgtEl>
                                          <p:spTgt spid="36"/>
                                        </p:tgtEl>
                                      </p:cBhvr>
                                    </p:animEffect>
                                    <p:anim calcmode="lin" valueType="num">
                                      <p:cBhvr>
                                        <p:cTn id="31"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36" dur="26">
                                          <p:stCondLst>
                                            <p:cond delay="650"/>
                                          </p:stCondLst>
                                        </p:cTn>
                                        <p:tgtEl>
                                          <p:spTgt spid="36"/>
                                        </p:tgtEl>
                                      </p:cBhvr>
                                      <p:to x="100000" y="60000"/>
                                    </p:animScale>
                                    <p:animScale>
                                      <p:cBhvr>
                                        <p:cTn id="37" dur="166" decel="50000">
                                          <p:stCondLst>
                                            <p:cond delay="676"/>
                                          </p:stCondLst>
                                        </p:cTn>
                                        <p:tgtEl>
                                          <p:spTgt spid="36"/>
                                        </p:tgtEl>
                                      </p:cBhvr>
                                      <p:to x="100000" y="100000"/>
                                    </p:animScale>
                                    <p:animScale>
                                      <p:cBhvr>
                                        <p:cTn id="38" dur="26">
                                          <p:stCondLst>
                                            <p:cond delay="1312"/>
                                          </p:stCondLst>
                                        </p:cTn>
                                        <p:tgtEl>
                                          <p:spTgt spid="36"/>
                                        </p:tgtEl>
                                      </p:cBhvr>
                                      <p:to x="100000" y="80000"/>
                                    </p:animScale>
                                    <p:animScale>
                                      <p:cBhvr>
                                        <p:cTn id="39" dur="166" decel="50000">
                                          <p:stCondLst>
                                            <p:cond delay="1338"/>
                                          </p:stCondLst>
                                        </p:cTn>
                                        <p:tgtEl>
                                          <p:spTgt spid="36"/>
                                        </p:tgtEl>
                                      </p:cBhvr>
                                      <p:to x="100000" y="100000"/>
                                    </p:animScale>
                                    <p:animScale>
                                      <p:cBhvr>
                                        <p:cTn id="40" dur="26">
                                          <p:stCondLst>
                                            <p:cond delay="1642"/>
                                          </p:stCondLst>
                                        </p:cTn>
                                        <p:tgtEl>
                                          <p:spTgt spid="36"/>
                                        </p:tgtEl>
                                      </p:cBhvr>
                                      <p:to x="100000" y="90000"/>
                                    </p:animScale>
                                    <p:animScale>
                                      <p:cBhvr>
                                        <p:cTn id="41" dur="166" decel="50000">
                                          <p:stCondLst>
                                            <p:cond delay="1668"/>
                                          </p:stCondLst>
                                        </p:cTn>
                                        <p:tgtEl>
                                          <p:spTgt spid="36"/>
                                        </p:tgtEl>
                                      </p:cBhvr>
                                      <p:to x="100000" y="100000"/>
                                    </p:animScale>
                                    <p:animScale>
                                      <p:cBhvr>
                                        <p:cTn id="42" dur="26">
                                          <p:stCondLst>
                                            <p:cond delay="1808"/>
                                          </p:stCondLst>
                                        </p:cTn>
                                        <p:tgtEl>
                                          <p:spTgt spid="36"/>
                                        </p:tgtEl>
                                      </p:cBhvr>
                                      <p:to x="100000" y="95000"/>
                                    </p:animScale>
                                    <p:animScale>
                                      <p:cBhvr>
                                        <p:cTn id="43" dur="166" decel="50000">
                                          <p:stCondLst>
                                            <p:cond delay="1834"/>
                                          </p:stCondLst>
                                        </p:cTn>
                                        <p:tgtEl>
                                          <p:spTgt spid="36"/>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down)">
                                      <p:cBhvr>
                                        <p:cTn id="48" dur="580">
                                          <p:stCondLst>
                                            <p:cond delay="0"/>
                                          </p:stCondLst>
                                        </p:cTn>
                                        <p:tgtEl>
                                          <p:spTgt spid="37"/>
                                        </p:tgtEl>
                                      </p:cBhvr>
                                    </p:animEffect>
                                    <p:anim calcmode="lin" valueType="num">
                                      <p:cBhvr>
                                        <p:cTn id="49"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54" dur="26">
                                          <p:stCondLst>
                                            <p:cond delay="650"/>
                                          </p:stCondLst>
                                        </p:cTn>
                                        <p:tgtEl>
                                          <p:spTgt spid="37"/>
                                        </p:tgtEl>
                                      </p:cBhvr>
                                      <p:to x="100000" y="60000"/>
                                    </p:animScale>
                                    <p:animScale>
                                      <p:cBhvr>
                                        <p:cTn id="55" dur="166" decel="50000">
                                          <p:stCondLst>
                                            <p:cond delay="676"/>
                                          </p:stCondLst>
                                        </p:cTn>
                                        <p:tgtEl>
                                          <p:spTgt spid="37"/>
                                        </p:tgtEl>
                                      </p:cBhvr>
                                      <p:to x="100000" y="100000"/>
                                    </p:animScale>
                                    <p:animScale>
                                      <p:cBhvr>
                                        <p:cTn id="56" dur="26">
                                          <p:stCondLst>
                                            <p:cond delay="1312"/>
                                          </p:stCondLst>
                                        </p:cTn>
                                        <p:tgtEl>
                                          <p:spTgt spid="37"/>
                                        </p:tgtEl>
                                      </p:cBhvr>
                                      <p:to x="100000" y="80000"/>
                                    </p:animScale>
                                    <p:animScale>
                                      <p:cBhvr>
                                        <p:cTn id="57" dur="166" decel="50000">
                                          <p:stCondLst>
                                            <p:cond delay="1338"/>
                                          </p:stCondLst>
                                        </p:cTn>
                                        <p:tgtEl>
                                          <p:spTgt spid="37"/>
                                        </p:tgtEl>
                                      </p:cBhvr>
                                      <p:to x="100000" y="100000"/>
                                    </p:animScale>
                                    <p:animScale>
                                      <p:cBhvr>
                                        <p:cTn id="58" dur="26">
                                          <p:stCondLst>
                                            <p:cond delay="1642"/>
                                          </p:stCondLst>
                                        </p:cTn>
                                        <p:tgtEl>
                                          <p:spTgt spid="37"/>
                                        </p:tgtEl>
                                      </p:cBhvr>
                                      <p:to x="100000" y="90000"/>
                                    </p:animScale>
                                    <p:animScale>
                                      <p:cBhvr>
                                        <p:cTn id="59" dur="166" decel="50000">
                                          <p:stCondLst>
                                            <p:cond delay="1668"/>
                                          </p:stCondLst>
                                        </p:cTn>
                                        <p:tgtEl>
                                          <p:spTgt spid="37"/>
                                        </p:tgtEl>
                                      </p:cBhvr>
                                      <p:to x="100000" y="100000"/>
                                    </p:animScale>
                                    <p:animScale>
                                      <p:cBhvr>
                                        <p:cTn id="60" dur="26">
                                          <p:stCondLst>
                                            <p:cond delay="1808"/>
                                          </p:stCondLst>
                                        </p:cTn>
                                        <p:tgtEl>
                                          <p:spTgt spid="37"/>
                                        </p:tgtEl>
                                      </p:cBhvr>
                                      <p:to x="100000" y="95000"/>
                                    </p:animScale>
                                    <p:animScale>
                                      <p:cBhvr>
                                        <p:cTn id="61" dur="166" decel="50000">
                                          <p:stCondLst>
                                            <p:cond delay="1834"/>
                                          </p:stCondLst>
                                        </p:cTn>
                                        <p:tgtEl>
                                          <p:spTgt spid="37"/>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wipe(down)">
                                      <p:cBhvr>
                                        <p:cTn id="66" dur="580">
                                          <p:stCondLst>
                                            <p:cond delay="0"/>
                                          </p:stCondLst>
                                        </p:cTn>
                                        <p:tgtEl>
                                          <p:spTgt spid="49"/>
                                        </p:tgtEl>
                                      </p:cBhvr>
                                    </p:animEffect>
                                    <p:anim calcmode="lin" valueType="num">
                                      <p:cBhvr>
                                        <p:cTn id="67" dur="1822"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49"/>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49"/>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49"/>
                                        </p:tgtEl>
                                        <p:attrNameLst>
                                          <p:attrName>ppt_y</p:attrName>
                                        </p:attrNameLst>
                                      </p:cBhvr>
                                      <p:tavLst>
                                        <p:tav tm="0" fmla="#ppt_y-sin(pi*$)/81">
                                          <p:val>
                                            <p:fltVal val="0"/>
                                          </p:val>
                                        </p:tav>
                                        <p:tav tm="100000">
                                          <p:val>
                                            <p:fltVal val="1"/>
                                          </p:val>
                                        </p:tav>
                                      </p:tavLst>
                                    </p:anim>
                                    <p:animScale>
                                      <p:cBhvr>
                                        <p:cTn id="72" dur="26">
                                          <p:stCondLst>
                                            <p:cond delay="650"/>
                                          </p:stCondLst>
                                        </p:cTn>
                                        <p:tgtEl>
                                          <p:spTgt spid="49"/>
                                        </p:tgtEl>
                                      </p:cBhvr>
                                      <p:to x="100000" y="60000"/>
                                    </p:animScale>
                                    <p:animScale>
                                      <p:cBhvr>
                                        <p:cTn id="73" dur="166" decel="50000">
                                          <p:stCondLst>
                                            <p:cond delay="676"/>
                                          </p:stCondLst>
                                        </p:cTn>
                                        <p:tgtEl>
                                          <p:spTgt spid="49"/>
                                        </p:tgtEl>
                                      </p:cBhvr>
                                      <p:to x="100000" y="100000"/>
                                    </p:animScale>
                                    <p:animScale>
                                      <p:cBhvr>
                                        <p:cTn id="74" dur="26">
                                          <p:stCondLst>
                                            <p:cond delay="1312"/>
                                          </p:stCondLst>
                                        </p:cTn>
                                        <p:tgtEl>
                                          <p:spTgt spid="49"/>
                                        </p:tgtEl>
                                      </p:cBhvr>
                                      <p:to x="100000" y="80000"/>
                                    </p:animScale>
                                    <p:animScale>
                                      <p:cBhvr>
                                        <p:cTn id="75" dur="166" decel="50000">
                                          <p:stCondLst>
                                            <p:cond delay="1338"/>
                                          </p:stCondLst>
                                        </p:cTn>
                                        <p:tgtEl>
                                          <p:spTgt spid="49"/>
                                        </p:tgtEl>
                                      </p:cBhvr>
                                      <p:to x="100000" y="100000"/>
                                    </p:animScale>
                                    <p:animScale>
                                      <p:cBhvr>
                                        <p:cTn id="76" dur="26">
                                          <p:stCondLst>
                                            <p:cond delay="1642"/>
                                          </p:stCondLst>
                                        </p:cTn>
                                        <p:tgtEl>
                                          <p:spTgt spid="49"/>
                                        </p:tgtEl>
                                      </p:cBhvr>
                                      <p:to x="100000" y="90000"/>
                                    </p:animScale>
                                    <p:animScale>
                                      <p:cBhvr>
                                        <p:cTn id="77" dur="166" decel="50000">
                                          <p:stCondLst>
                                            <p:cond delay="1668"/>
                                          </p:stCondLst>
                                        </p:cTn>
                                        <p:tgtEl>
                                          <p:spTgt spid="49"/>
                                        </p:tgtEl>
                                      </p:cBhvr>
                                      <p:to x="100000" y="100000"/>
                                    </p:animScale>
                                    <p:animScale>
                                      <p:cBhvr>
                                        <p:cTn id="78" dur="26">
                                          <p:stCondLst>
                                            <p:cond delay="1808"/>
                                          </p:stCondLst>
                                        </p:cTn>
                                        <p:tgtEl>
                                          <p:spTgt spid="49"/>
                                        </p:tgtEl>
                                      </p:cBhvr>
                                      <p:to x="100000" y="95000"/>
                                    </p:animScale>
                                    <p:animScale>
                                      <p:cBhvr>
                                        <p:cTn id="79" dur="166" decel="50000">
                                          <p:stCondLst>
                                            <p:cond delay="1834"/>
                                          </p:stCondLst>
                                        </p:cTn>
                                        <p:tgtEl>
                                          <p:spTgt spid="49"/>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wipe(down)">
                                      <p:cBhvr>
                                        <p:cTn id="84" dur="580">
                                          <p:stCondLst>
                                            <p:cond delay="0"/>
                                          </p:stCondLst>
                                        </p:cTn>
                                        <p:tgtEl>
                                          <p:spTgt spid="43"/>
                                        </p:tgtEl>
                                      </p:cBhvr>
                                    </p:animEffect>
                                    <p:anim calcmode="lin" valueType="num">
                                      <p:cBhvr>
                                        <p:cTn id="85" dur="1822" tmFilter="0,0; 0.14,0.36; 0.43,0.73; 0.71,0.91; 1.0,1.0">
                                          <p:stCondLst>
                                            <p:cond delay="0"/>
                                          </p:stCondLst>
                                        </p:cTn>
                                        <p:tgtEl>
                                          <p:spTgt spid="43"/>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43"/>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43"/>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43"/>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43"/>
                                        </p:tgtEl>
                                        <p:attrNameLst>
                                          <p:attrName>ppt_y</p:attrName>
                                        </p:attrNameLst>
                                      </p:cBhvr>
                                      <p:tavLst>
                                        <p:tav tm="0" fmla="#ppt_y-sin(pi*$)/81">
                                          <p:val>
                                            <p:fltVal val="0"/>
                                          </p:val>
                                        </p:tav>
                                        <p:tav tm="100000">
                                          <p:val>
                                            <p:fltVal val="1"/>
                                          </p:val>
                                        </p:tav>
                                      </p:tavLst>
                                    </p:anim>
                                    <p:animScale>
                                      <p:cBhvr>
                                        <p:cTn id="90" dur="26">
                                          <p:stCondLst>
                                            <p:cond delay="650"/>
                                          </p:stCondLst>
                                        </p:cTn>
                                        <p:tgtEl>
                                          <p:spTgt spid="43"/>
                                        </p:tgtEl>
                                      </p:cBhvr>
                                      <p:to x="100000" y="60000"/>
                                    </p:animScale>
                                    <p:animScale>
                                      <p:cBhvr>
                                        <p:cTn id="91" dur="166" decel="50000">
                                          <p:stCondLst>
                                            <p:cond delay="676"/>
                                          </p:stCondLst>
                                        </p:cTn>
                                        <p:tgtEl>
                                          <p:spTgt spid="43"/>
                                        </p:tgtEl>
                                      </p:cBhvr>
                                      <p:to x="100000" y="100000"/>
                                    </p:animScale>
                                    <p:animScale>
                                      <p:cBhvr>
                                        <p:cTn id="92" dur="26">
                                          <p:stCondLst>
                                            <p:cond delay="1312"/>
                                          </p:stCondLst>
                                        </p:cTn>
                                        <p:tgtEl>
                                          <p:spTgt spid="43"/>
                                        </p:tgtEl>
                                      </p:cBhvr>
                                      <p:to x="100000" y="80000"/>
                                    </p:animScale>
                                    <p:animScale>
                                      <p:cBhvr>
                                        <p:cTn id="93" dur="166" decel="50000">
                                          <p:stCondLst>
                                            <p:cond delay="1338"/>
                                          </p:stCondLst>
                                        </p:cTn>
                                        <p:tgtEl>
                                          <p:spTgt spid="43"/>
                                        </p:tgtEl>
                                      </p:cBhvr>
                                      <p:to x="100000" y="100000"/>
                                    </p:animScale>
                                    <p:animScale>
                                      <p:cBhvr>
                                        <p:cTn id="94" dur="26">
                                          <p:stCondLst>
                                            <p:cond delay="1642"/>
                                          </p:stCondLst>
                                        </p:cTn>
                                        <p:tgtEl>
                                          <p:spTgt spid="43"/>
                                        </p:tgtEl>
                                      </p:cBhvr>
                                      <p:to x="100000" y="90000"/>
                                    </p:animScale>
                                    <p:animScale>
                                      <p:cBhvr>
                                        <p:cTn id="95" dur="166" decel="50000">
                                          <p:stCondLst>
                                            <p:cond delay="1668"/>
                                          </p:stCondLst>
                                        </p:cTn>
                                        <p:tgtEl>
                                          <p:spTgt spid="43"/>
                                        </p:tgtEl>
                                      </p:cBhvr>
                                      <p:to x="100000" y="100000"/>
                                    </p:animScale>
                                    <p:animScale>
                                      <p:cBhvr>
                                        <p:cTn id="96" dur="26">
                                          <p:stCondLst>
                                            <p:cond delay="1808"/>
                                          </p:stCondLst>
                                        </p:cTn>
                                        <p:tgtEl>
                                          <p:spTgt spid="43"/>
                                        </p:tgtEl>
                                      </p:cBhvr>
                                      <p:to x="100000" y="95000"/>
                                    </p:animScale>
                                    <p:animScale>
                                      <p:cBhvr>
                                        <p:cTn id="97" dur="166" decel="50000">
                                          <p:stCondLst>
                                            <p:cond delay="1834"/>
                                          </p:stCondLst>
                                        </p:cTn>
                                        <p:tgtEl>
                                          <p:spTgt spid="43"/>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iterate type="lt">
                                    <p:tmPct val="0"/>
                                  </p:iterate>
                                  <p:childTnLst>
                                    <p:set>
                                      <p:cBhvr>
                                        <p:cTn id="101" dur="1" fill="hold">
                                          <p:stCondLst>
                                            <p:cond delay="0"/>
                                          </p:stCondLst>
                                        </p:cTn>
                                        <p:tgtEl>
                                          <p:spTgt spid="35">
                                            <p:txEl>
                                              <p:pRg st="1" end="1"/>
                                            </p:txEl>
                                          </p:spTgt>
                                        </p:tgtEl>
                                        <p:attrNameLst>
                                          <p:attrName>style.visibility</p:attrName>
                                        </p:attrNameLst>
                                      </p:cBhvr>
                                      <p:to>
                                        <p:strVal val="visible"/>
                                      </p:to>
                                    </p:set>
                                    <p:animEffect transition="in" filter="barn(inVertical)">
                                      <p:cBhvr>
                                        <p:cTn id="102" dur="500"/>
                                        <p:tgtEl>
                                          <p:spTgt spid="35">
                                            <p:txEl>
                                              <p:pRg st="1" end="1"/>
                                            </p:txEl>
                                          </p:spTgt>
                                        </p:tgtEl>
                                      </p:cBhvr>
                                    </p:animEffect>
                                  </p:childTnLst>
                                </p:cTn>
                              </p:par>
                              <p:par>
                                <p:cTn id="103" presetID="16" presetClass="entr" presetSubtype="21" fill="hold" nodeType="withEffect">
                                  <p:stCondLst>
                                    <p:cond delay="0"/>
                                  </p:stCondLst>
                                  <p:iterate type="lt">
                                    <p:tmPct val="0"/>
                                  </p:iterate>
                                  <p:childTnLst>
                                    <p:set>
                                      <p:cBhvr>
                                        <p:cTn id="104" dur="1" fill="hold">
                                          <p:stCondLst>
                                            <p:cond delay="0"/>
                                          </p:stCondLst>
                                        </p:cTn>
                                        <p:tgtEl>
                                          <p:spTgt spid="35">
                                            <p:txEl>
                                              <p:pRg st="2" end="2"/>
                                            </p:txEl>
                                          </p:spTgt>
                                        </p:tgtEl>
                                        <p:attrNameLst>
                                          <p:attrName>style.visibility</p:attrName>
                                        </p:attrNameLst>
                                      </p:cBhvr>
                                      <p:to>
                                        <p:strVal val="visible"/>
                                      </p:to>
                                    </p:set>
                                    <p:animEffect transition="in" filter="barn(inVertical)">
                                      <p:cBhvr>
                                        <p:cTn id="105" dur="500"/>
                                        <p:tgtEl>
                                          <p:spTgt spid="35">
                                            <p:txEl>
                                              <p:pRg st="2" end="2"/>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6" presetClass="entr" presetSubtype="21" fill="hold" nodeType="clickEffect">
                                  <p:stCondLst>
                                    <p:cond delay="0"/>
                                  </p:stCondLst>
                                  <p:iterate type="lt">
                                    <p:tmPct val="0"/>
                                  </p:iterate>
                                  <p:childTnLst>
                                    <p:set>
                                      <p:cBhvr>
                                        <p:cTn id="109" dur="1" fill="hold">
                                          <p:stCondLst>
                                            <p:cond delay="0"/>
                                          </p:stCondLst>
                                        </p:cTn>
                                        <p:tgtEl>
                                          <p:spTgt spid="35">
                                            <p:txEl>
                                              <p:pRg st="3" end="3"/>
                                            </p:txEl>
                                          </p:spTgt>
                                        </p:tgtEl>
                                        <p:attrNameLst>
                                          <p:attrName>style.visibility</p:attrName>
                                        </p:attrNameLst>
                                      </p:cBhvr>
                                      <p:to>
                                        <p:strVal val="visible"/>
                                      </p:to>
                                    </p:set>
                                    <p:animEffect transition="in" filter="barn(inVertical)">
                                      <p:cBhvr>
                                        <p:cTn id="110" dur="500"/>
                                        <p:tgtEl>
                                          <p:spTgt spid="35">
                                            <p:txEl>
                                              <p:pRg st="3" end="3"/>
                                            </p:txEl>
                                          </p:spTgt>
                                        </p:tgtEl>
                                      </p:cBhvr>
                                    </p:animEffect>
                                  </p:childTnLst>
                                </p:cTn>
                              </p:par>
                              <p:par>
                                <p:cTn id="111" presetID="16" presetClass="entr" presetSubtype="21" fill="hold" nodeType="withEffect">
                                  <p:stCondLst>
                                    <p:cond delay="0"/>
                                  </p:stCondLst>
                                  <p:iterate type="lt">
                                    <p:tmPct val="0"/>
                                  </p:iterate>
                                  <p:childTnLst>
                                    <p:set>
                                      <p:cBhvr>
                                        <p:cTn id="112" dur="1" fill="hold">
                                          <p:stCondLst>
                                            <p:cond delay="0"/>
                                          </p:stCondLst>
                                        </p:cTn>
                                        <p:tgtEl>
                                          <p:spTgt spid="35">
                                            <p:txEl>
                                              <p:pRg st="4" end="4"/>
                                            </p:txEl>
                                          </p:spTgt>
                                        </p:tgtEl>
                                        <p:attrNameLst>
                                          <p:attrName>style.visibility</p:attrName>
                                        </p:attrNameLst>
                                      </p:cBhvr>
                                      <p:to>
                                        <p:strVal val="visible"/>
                                      </p:to>
                                    </p:set>
                                    <p:animEffect transition="in" filter="barn(inVertical)">
                                      <p:cBhvr>
                                        <p:cTn id="113" dur="500"/>
                                        <p:tgtEl>
                                          <p:spTgt spid="35">
                                            <p:txEl>
                                              <p:pRg st="4" end="4"/>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6" presetClass="entr" presetSubtype="21" fill="hold" nodeType="clickEffect">
                                  <p:stCondLst>
                                    <p:cond delay="0"/>
                                  </p:stCondLst>
                                  <p:iterate type="lt">
                                    <p:tmPct val="0"/>
                                  </p:iterate>
                                  <p:childTnLst>
                                    <p:set>
                                      <p:cBhvr>
                                        <p:cTn id="117" dur="1" fill="hold">
                                          <p:stCondLst>
                                            <p:cond delay="0"/>
                                          </p:stCondLst>
                                        </p:cTn>
                                        <p:tgtEl>
                                          <p:spTgt spid="35">
                                            <p:txEl>
                                              <p:pRg st="5" end="5"/>
                                            </p:txEl>
                                          </p:spTgt>
                                        </p:tgtEl>
                                        <p:attrNameLst>
                                          <p:attrName>style.visibility</p:attrName>
                                        </p:attrNameLst>
                                      </p:cBhvr>
                                      <p:to>
                                        <p:strVal val="visible"/>
                                      </p:to>
                                    </p:set>
                                    <p:animEffect transition="in" filter="barn(inVertical)">
                                      <p:cBhvr>
                                        <p:cTn id="118" dur="500"/>
                                        <p:tgtEl>
                                          <p:spTgt spid="35">
                                            <p:txEl>
                                              <p:pRg st="5" end="5"/>
                                            </p:txEl>
                                          </p:spTgt>
                                        </p:tgtEl>
                                      </p:cBhvr>
                                    </p:animEffect>
                                  </p:childTnLst>
                                </p:cTn>
                              </p:par>
                              <p:par>
                                <p:cTn id="119" presetID="16" presetClass="entr" presetSubtype="21" fill="hold" nodeType="withEffect">
                                  <p:stCondLst>
                                    <p:cond delay="0"/>
                                  </p:stCondLst>
                                  <p:iterate type="lt">
                                    <p:tmPct val="0"/>
                                  </p:iterate>
                                  <p:childTnLst>
                                    <p:set>
                                      <p:cBhvr>
                                        <p:cTn id="120" dur="1" fill="hold">
                                          <p:stCondLst>
                                            <p:cond delay="0"/>
                                          </p:stCondLst>
                                        </p:cTn>
                                        <p:tgtEl>
                                          <p:spTgt spid="35">
                                            <p:txEl>
                                              <p:pRg st="6" end="6"/>
                                            </p:txEl>
                                          </p:spTgt>
                                        </p:tgtEl>
                                        <p:attrNameLst>
                                          <p:attrName>style.visibility</p:attrName>
                                        </p:attrNameLst>
                                      </p:cBhvr>
                                      <p:to>
                                        <p:strVal val="visible"/>
                                      </p:to>
                                    </p:set>
                                    <p:animEffect transition="in" filter="barn(inVertical)">
                                      <p:cBhvr>
                                        <p:cTn id="121" dur="500"/>
                                        <p:tgtEl>
                                          <p:spTgt spid="35">
                                            <p:txEl>
                                              <p:pRg st="6" end="6"/>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16" presetClass="entr" presetSubtype="21" fill="hold" nodeType="clickEffect">
                                  <p:stCondLst>
                                    <p:cond delay="0"/>
                                  </p:stCondLst>
                                  <p:iterate type="lt">
                                    <p:tmPct val="0"/>
                                  </p:iterate>
                                  <p:childTnLst>
                                    <p:set>
                                      <p:cBhvr>
                                        <p:cTn id="125" dur="1" fill="hold">
                                          <p:stCondLst>
                                            <p:cond delay="0"/>
                                          </p:stCondLst>
                                        </p:cTn>
                                        <p:tgtEl>
                                          <p:spTgt spid="35">
                                            <p:txEl>
                                              <p:pRg st="7" end="7"/>
                                            </p:txEl>
                                          </p:spTgt>
                                        </p:tgtEl>
                                        <p:attrNameLst>
                                          <p:attrName>style.visibility</p:attrName>
                                        </p:attrNameLst>
                                      </p:cBhvr>
                                      <p:to>
                                        <p:strVal val="visible"/>
                                      </p:to>
                                    </p:set>
                                    <p:animEffect transition="in" filter="barn(inVertical)">
                                      <p:cBhvr>
                                        <p:cTn id="126" dur="500"/>
                                        <p:tgtEl>
                                          <p:spTgt spid="35">
                                            <p:txEl>
                                              <p:pRg st="7" end="7"/>
                                            </p:txEl>
                                          </p:spTgt>
                                        </p:tgtEl>
                                      </p:cBhvr>
                                    </p:animEffect>
                                  </p:childTnLst>
                                </p:cTn>
                              </p:par>
                              <p:par>
                                <p:cTn id="127" presetID="16" presetClass="entr" presetSubtype="21" fill="hold" nodeType="withEffect">
                                  <p:stCondLst>
                                    <p:cond delay="0"/>
                                  </p:stCondLst>
                                  <p:iterate type="lt">
                                    <p:tmPct val="0"/>
                                  </p:iterate>
                                  <p:childTnLst>
                                    <p:set>
                                      <p:cBhvr>
                                        <p:cTn id="128" dur="1" fill="hold">
                                          <p:stCondLst>
                                            <p:cond delay="0"/>
                                          </p:stCondLst>
                                        </p:cTn>
                                        <p:tgtEl>
                                          <p:spTgt spid="35">
                                            <p:txEl>
                                              <p:pRg st="8" end="8"/>
                                            </p:txEl>
                                          </p:spTgt>
                                        </p:tgtEl>
                                        <p:attrNameLst>
                                          <p:attrName>style.visibility</p:attrName>
                                        </p:attrNameLst>
                                      </p:cBhvr>
                                      <p:to>
                                        <p:strVal val="visible"/>
                                      </p:to>
                                    </p:set>
                                    <p:animEffect transition="in" filter="barn(inVertical)">
                                      <p:cBhvr>
                                        <p:cTn id="129" dur="500"/>
                                        <p:tgtEl>
                                          <p:spTgt spid="35">
                                            <p:txEl>
                                              <p:pRg st="8" end="8"/>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16" presetClass="emph" presetSubtype="0" fill="hold" nodeType="clickEffect">
                                  <p:stCondLst>
                                    <p:cond delay="0"/>
                                  </p:stCondLst>
                                  <p:iterate type="lt">
                                    <p:tmPct val="4000"/>
                                  </p:iterate>
                                  <p:childTnLst>
                                    <p:set>
                                      <p:cBhvr override="childStyle">
                                        <p:cTn id="133" dur="500" fill="hold"/>
                                        <p:tgtEl>
                                          <p:spTgt spid="35">
                                            <p:txEl>
                                              <p:pRg st="3" end="3"/>
                                            </p:txEl>
                                          </p:spTgt>
                                        </p:tgtEl>
                                        <p:attrNameLst>
                                          <p:attrName>style.color</p:attrName>
                                        </p:attrNameLst>
                                      </p:cBhvr>
                                      <p:to>
                                        <p:clrVal>
                                          <a:schemeClr val="accent2"/>
                                        </p:clrVal>
                                      </p:to>
                                    </p:set>
                                    <p:set>
                                      <p:cBhvr>
                                        <p:cTn id="134" dur="500" fill="hold"/>
                                        <p:tgtEl>
                                          <p:spTgt spid="35">
                                            <p:txEl>
                                              <p:pRg st="3" end="3"/>
                                            </p:txEl>
                                          </p:spTgt>
                                        </p:tgtEl>
                                        <p:attrNameLst>
                                          <p:attrName>fillcolor</p:attrName>
                                        </p:attrNameLst>
                                      </p:cBhvr>
                                      <p:to>
                                        <p:clrVal>
                                          <a:schemeClr val="accent2"/>
                                        </p:clrVal>
                                      </p:to>
                                    </p:set>
                                    <p:set>
                                      <p:cBhvr>
                                        <p:cTn id="135" dur="500" fill="hold"/>
                                        <p:tgtEl>
                                          <p:spTgt spid="35">
                                            <p:txEl>
                                              <p:pRg st="3" end="3"/>
                                            </p:txEl>
                                          </p:spTgt>
                                        </p:tgtEl>
                                        <p:attrNameLst>
                                          <p:attrName>fill.type</p:attrName>
                                        </p:attrNameLst>
                                      </p:cBhvr>
                                      <p:to>
                                        <p:strVal val="solid"/>
                                      </p:to>
                                    </p:set>
                                  </p:childTnLst>
                                </p:cTn>
                              </p:par>
                              <p:par>
                                <p:cTn id="136" presetID="16" presetClass="emph" presetSubtype="0" fill="hold" nodeType="withEffect">
                                  <p:stCondLst>
                                    <p:cond delay="0"/>
                                  </p:stCondLst>
                                  <p:iterate type="lt">
                                    <p:tmPct val="4000"/>
                                  </p:iterate>
                                  <p:childTnLst>
                                    <p:set>
                                      <p:cBhvr override="childStyle">
                                        <p:cTn id="137" dur="500" fill="hold"/>
                                        <p:tgtEl>
                                          <p:spTgt spid="35">
                                            <p:txEl>
                                              <p:pRg st="4" end="4"/>
                                            </p:txEl>
                                          </p:spTgt>
                                        </p:tgtEl>
                                        <p:attrNameLst>
                                          <p:attrName>style.color</p:attrName>
                                        </p:attrNameLst>
                                      </p:cBhvr>
                                      <p:to>
                                        <p:clrVal>
                                          <a:schemeClr val="accent2"/>
                                        </p:clrVal>
                                      </p:to>
                                    </p:set>
                                    <p:set>
                                      <p:cBhvr>
                                        <p:cTn id="138" dur="500" fill="hold"/>
                                        <p:tgtEl>
                                          <p:spTgt spid="35">
                                            <p:txEl>
                                              <p:pRg st="4" end="4"/>
                                            </p:txEl>
                                          </p:spTgt>
                                        </p:tgtEl>
                                        <p:attrNameLst>
                                          <p:attrName>fillcolor</p:attrName>
                                        </p:attrNameLst>
                                      </p:cBhvr>
                                      <p:to>
                                        <p:clrVal>
                                          <a:schemeClr val="accent2"/>
                                        </p:clrVal>
                                      </p:to>
                                    </p:set>
                                    <p:set>
                                      <p:cBhvr>
                                        <p:cTn id="139" dur="500" fill="hold"/>
                                        <p:tgtEl>
                                          <p:spTgt spid="35">
                                            <p:txEl>
                                              <p:pRg st="4" end="4"/>
                                            </p:txEl>
                                          </p:spTgt>
                                        </p:tgtEl>
                                        <p:attrNameLst>
                                          <p:attrName>fill.type</p:attrName>
                                        </p:attrNameLst>
                                      </p:cBhvr>
                                      <p:to>
                                        <p:strVal val="solid"/>
                                      </p:to>
                                    </p:set>
                                  </p:childTnLst>
                                </p:cTn>
                              </p:par>
                            </p:childTnLst>
                          </p:cTn>
                        </p:par>
                      </p:childTnLst>
                    </p:cTn>
                  </p:par>
                  <p:par>
                    <p:cTn id="140" fill="hold">
                      <p:stCondLst>
                        <p:cond delay="indefinite"/>
                      </p:stCondLst>
                      <p:childTnLst>
                        <p:par>
                          <p:cTn id="141" fill="hold">
                            <p:stCondLst>
                              <p:cond delay="0"/>
                            </p:stCondLst>
                            <p:childTnLst>
                              <p:par>
                                <p:cTn id="142" presetID="16" presetClass="entr" presetSubtype="21" fill="hold" grpId="0" nodeType="clickEffect">
                                  <p:stCondLst>
                                    <p:cond delay="0"/>
                                  </p:stCondLst>
                                  <p:iterate type="lt">
                                    <p:tmPct val="0"/>
                                  </p:iterate>
                                  <p:childTnLst>
                                    <p:set>
                                      <p:cBhvr>
                                        <p:cTn id="143" dur="1" fill="hold">
                                          <p:stCondLst>
                                            <p:cond delay="0"/>
                                          </p:stCondLst>
                                        </p:cTn>
                                        <p:tgtEl>
                                          <p:spTgt spid="48"/>
                                        </p:tgtEl>
                                        <p:attrNameLst>
                                          <p:attrName>style.visibility</p:attrName>
                                        </p:attrNameLst>
                                      </p:cBhvr>
                                      <p:to>
                                        <p:strVal val="visible"/>
                                      </p:to>
                                    </p:set>
                                    <p:animEffect transition="in" filter="barn(inVertical)">
                                      <p:cBhvr>
                                        <p:cTn id="144" dur="500"/>
                                        <p:tgtEl>
                                          <p:spTgt spid="48"/>
                                        </p:tgtEl>
                                      </p:cBhvr>
                                    </p:animEffect>
                                  </p:childTnLst>
                                </p:cTn>
                              </p:par>
                            </p:childTnLst>
                          </p:cTn>
                        </p:par>
                      </p:childTnLst>
                    </p:cTn>
                  </p:par>
                  <p:par>
                    <p:cTn id="145" fill="hold">
                      <p:stCondLst>
                        <p:cond delay="indefinite"/>
                      </p:stCondLst>
                      <p:childTnLst>
                        <p:par>
                          <p:cTn id="146" fill="hold">
                            <p:stCondLst>
                              <p:cond delay="0"/>
                            </p:stCondLst>
                            <p:childTnLst>
                              <p:par>
                                <p:cTn id="147" presetID="16" presetClass="entr" presetSubtype="21"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barn(inVertical)">
                                      <p:cBhvr>
                                        <p:cTn id="149" dur="500"/>
                                        <p:tgtEl>
                                          <p:spTgt spid="52"/>
                                        </p:tgtEl>
                                      </p:cBhvr>
                                    </p:animEffect>
                                  </p:childTnLst>
                                </p:cTn>
                              </p:par>
                            </p:childTnLst>
                          </p:cTn>
                        </p:par>
                      </p:childTnLst>
                    </p:cTn>
                  </p:par>
                  <p:par>
                    <p:cTn id="150" fill="hold">
                      <p:stCondLst>
                        <p:cond delay="indefinite"/>
                      </p:stCondLst>
                      <p:childTnLst>
                        <p:par>
                          <p:cTn id="151" fill="hold">
                            <p:stCondLst>
                              <p:cond delay="0"/>
                            </p:stCondLst>
                            <p:childTnLst>
                              <p:par>
                                <p:cTn id="152" presetID="16" presetClass="emph" presetSubtype="0" fill="hold" grpId="1" nodeType="clickEffect">
                                  <p:stCondLst>
                                    <p:cond delay="0"/>
                                  </p:stCondLst>
                                  <p:iterate type="lt">
                                    <p:tmPct val="4000"/>
                                  </p:iterate>
                                  <p:childTnLst>
                                    <p:set>
                                      <p:cBhvr override="childStyle">
                                        <p:cTn id="153" dur="500" fill="hold"/>
                                        <p:tgtEl>
                                          <p:spTgt spid="48"/>
                                        </p:tgtEl>
                                        <p:attrNameLst>
                                          <p:attrName>style.color</p:attrName>
                                        </p:attrNameLst>
                                      </p:cBhvr>
                                      <p:to>
                                        <p:clrVal>
                                          <a:schemeClr val="accent2"/>
                                        </p:clrVal>
                                      </p:to>
                                    </p:set>
                                    <p:set>
                                      <p:cBhvr>
                                        <p:cTn id="154" dur="500" fill="hold"/>
                                        <p:tgtEl>
                                          <p:spTgt spid="48"/>
                                        </p:tgtEl>
                                        <p:attrNameLst>
                                          <p:attrName>fillcolor</p:attrName>
                                        </p:attrNameLst>
                                      </p:cBhvr>
                                      <p:to>
                                        <p:clrVal>
                                          <a:schemeClr val="accent2"/>
                                        </p:clrVal>
                                      </p:to>
                                    </p:set>
                                    <p:set>
                                      <p:cBhvr>
                                        <p:cTn id="155" dur="500" fill="hold"/>
                                        <p:tgtEl>
                                          <p:spTgt spid="48"/>
                                        </p:tgtEl>
                                        <p:attrNameLst>
                                          <p:attrName>fill.type</p:attrName>
                                        </p:attrNameLst>
                                      </p:cBhvr>
                                      <p:to>
                                        <p:strVal val="solid"/>
                                      </p:to>
                                    </p:set>
                                  </p:childTnLst>
                                </p:cTn>
                              </p:par>
                            </p:childTnLst>
                          </p:cTn>
                        </p:par>
                      </p:childTnLst>
                    </p:cTn>
                  </p:par>
                  <p:par>
                    <p:cTn id="156" fill="hold">
                      <p:stCondLst>
                        <p:cond delay="indefinite"/>
                      </p:stCondLst>
                      <p:childTnLst>
                        <p:par>
                          <p:cTn id="157" fill="hold">
                            <p:stCondLst>
                              <p:cond delay="0"/>
                            </p:stCondLst>
                            <p:childTnLst>
                              <p:par>
                                <p:cTn id="158" presetID="53" presetClass="entr" presetSubtype="16" fill="hold" grpId="0" nodeType="clickEffect">
                                  <p:stCondLst>
                                    <p:cond delay="0"/>
                                  </p:stCondLst>
                                  <p:childTnLst>
                                    <p:set>
                                      <p:cBhvr>
                                        <p:cTn id="159" dur="1" fill="hold">
                                          <p:stCondLst>
                                            <p:cond delay="0"/>
                                          </p:stCondLst>
                                        </p:cTn>
                                        <p:tgtEl>
                                          <p:spTgt spid="53"/>
                                        </p:tgtEl>
                                        <p:attrNameLst>
                                          <p:attrName>style.visibility</p:attrName>
                                        </p:attrNameLst>
                                      </p:cBhvr>
                                      <p:to>
                                        <p:strVal val="visible"/>
                                      </p:to>
                                    </p:set>
                                    <p:anim calcmode="lin" valueType="num">
                                      <p:cBhvr>
                                        <p:cTn id="160" dur="500" fill="hold"/>
                                        <p:tgtEl>
                                          <p:spTgt spid="53"/>
                                        </p:tgtEl>
                                        <p:attrNameLst>
                                          <p:attrName>ppt_w</p:attrName>
                                        </p:attrNameLst>
                                      </p:cBhvr>
                                      <p:tavLst>
                                        <p:tav tm="0">
                                          <p:val>
                                            <p:fltVal val="0"/>
                                          </p:val>
                                        </p:tav>
                                        <p:tav tm="100000">
                                          <p:val>
                                            <p:strVal val="#ppt_w"/>
                                          </p:val>
                                        </p:tav>
                                      </p:tavLst>
                                    </p:anim>
                                    <p:anim calcmode="lin" valueType="num">
                                      <p:cBhvr>
                                        <p:cTn id="161" dur="500" fill="hold"/>
                                        <p:tgtEl>
                                          <p:spTgt spid="53"/>
                                        </p:tgtEl>
                                        <p:attrNameLst>
                                          <p:attrName>ppt_h</p:attrName>
                                        </p:attrNameLst>
                                      </p:cBhvr>
                                      <p:tavLst>
                                        <p:tav tm="0">
                                          <p:val>
                                            <p:fltVal val="0"/>
                                          </p:val>
                                        </p:tav>
                                        <p:tav tm="100000">
                                          <p:val>
                                            <p:strVal val="#ppt_h"/>
                                          </p:val>
                                        </p:tav>
                                      </p:tavLst>
                                    </p:anim>
                                    <p:animEffect transition="in" filter="fade">
                                      <p:cBhvr>
                                        <p:cTn id="16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0" grpId="0"/>
      <p:bldP spid="49" grpId="0"/>
      <p:bldP spid="43" grpId="0"/>
      <p:bldP spid="48" grpId="0"/>
      <p:bldP spid="48" grpId="1"/>
      <p:bldP spid="52" grpId="0"/>
      <p:bldP spid="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u="sng" dirty="0"/>
              <a:t>Matrix Multiplication</a:t>
            </a:r>
          </a:p>
        </p:txBody>
      </p:sp>
      <p:sp>
        <p:nvSpPr>
          <p:cNvPr id="7" name="Content Placeholder 6"/>
          <p:cNvSpPr>
            <a:spLocks noGrp="1"/>
          </p:cNvSpPr>
          <p:nvPr>
            <p:ph idx="1"/>
          </p:nvPr>
        </p:nvSpPr>
        <p:spPr>
          <a:xfrm>
            <a:off x="301752" y="1527048"/>
            <a:ext cx="8503920" cy="4797552"/>
          </a:xfrm>
        </p:spPr>
        <p:txBody>
          <a:bodyPr anchor="t">
            <a:normAutofit/>
          </a:bodyPr>
          <a:lstStyle/>
          <a:p>
            <a:pPr algn="just"/>
            <a:r>
              <a:rPr lang="en-US" sz="1600" dirty="0"/>
              <a:t>Let, </a:t>
            </a:r>
            <a:r>
              <a:rPr lang="en-US" sz="1600" b="1" i="1" dirty="0"/>
              <a:t>A = [a[</a:t>
            </a:r>
            <a:r>
              <a:rPr lang="en-US" sz="1600" b="1" i="1" dirty="0" err="1"/>
              <a:t>i</a:t>
            </a:r>
            <a:r>
              <a:rPr lang="en-US" sz="1600" b="1" i="1" dirty="0"/>
              <a:t>, j]]</a:t>
            </a:r>
            <a:r>
              <a:rPr lang="en-US" sz="1600" dirty="0"/>
              <a:t> be a </a:t>
            </a:r>
            <a:r>
              <a:rPr lang="en-US" sz="1600" b="1" i="1" dirty="0"/>
              <a:t>p</a:t>
            </a:r>
            <a:r>
              <a:rPr lang="en-US" sz="1600" dirty="0"/>
              <a:t> x </a:t>
            </a:r>
            <a:r>
              <a:rPr lang="en-US" sz="1600" b="1" i="1" dirty="0"/>
              <a:t>q</a:t>
            </a:r>
            <a:r>
              <a:rPr lang="en-US" sz="1600" dirty="0"/>
              <a:t> matrix and </a:t>
            </a:r>
            <a:r>
              <a:rPr lang="en-US" sz="1600" b="1" i="1" dirty="0"/>
              <a:t>B = [b[</a:t>
            </a:r>
            <a:r>
              <a:rPr lang="en-US" sz="1600" b="1" i="1" dirty="0" err="1"/>
              <a:t>i</a:t>
            </a:r>
            <a:r>
              <a:rPr lang="en-US" sz="1600" b="1" i="1" dirty="0"/>
              <a:t>, j]] </a:t>
            </a:r>
            <a:r>
              <a:rPr lang="en-US" sz="1600" dirty="0"/>
              <a:t>be a </a:t>
            </a:r>
            <a:r>
              <a:rPr lang="en-US" sz="1600" b="1" i="1" dirty="0"/>
              <a:t>q </a:t>
            </a:r>
            <a:r>
              <a:rPr lang="en-US" sz="1600" dirty="0"/>
              <a:t>x </a:t>
            </a:r>
            <a:r>
              <a:rPr lang="en-US" sz="1600" b="1" i="1" dirty="0"/>
              <a:t>r </a:t>
            </a:r>
            <a:r>
              <a:rPr lang="en-US" sz="1600" dirty="0"/>
              <a:t>matrix. So, the multiplication of A and B matrices produces a resultant matrix </a:t>
            </a:r>
            <a:r>
              <a:rPr lang="en-US" sz="1600" b="1" i="1" dirty="0"/>
              <a:t>C = [c[</a:t>
            </a:r>
            <a:r>
              <a:rPr lang="en-US" sz="1600" b="1" i="1" dirty="0" err="1"/>
              <a:t>i</a:t>
            </a:r>
            <a:r>
              <a:rPr lang="en-US" sz="1600" b="1" i="1" dirty="0"/>
              <a:t>, j]] </a:t>
            </a:r>
            <a:r>
              <a:rPr lang="en-US" sz="1600" dirty="0"/>
              <a:t>of the dimension </a:t>
            </a:r>
            <a:r>
              <a:rPr lang="en-US" sz="1600" b="1" i="1" dirty="0"/>
              <a:t>p</a:t>
            </a:r>
            <a:r>
              <a:rPr lang="en-US" sz="1600" dirty="0"/>
              <a:t> x </a:t>
            </a:r>
            <a:r>
              <a:rPr lang="en-US" sz="1600" b="1" i="1" dirty="0"/>
              <a:t>r </a:t>
            </a:r>
            <a:r>
              <a:rPr lang="en-US" sz="1600" dirty="0"/>
              <a:t>where,</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marL="0" indent="0" algn="just">
              <a:buNone/>
            </a:pPr>
            <a:r>
              <a:rPr lang="en-US" sz="1600" dirty="0"/>
              <a:t> </a:t>
            </a:r>
          </a:p>
          <a:p>
            <a:pPr marL="0" indent="0" algn="just">
              <a:buNone/>
            </a:pPr>
            <a:endParaRPr lang="en-US" sz="1600" b="1" i="1" dirty="0"/>
          </a:p>
          <a:p>
            <a:pPr algn="just"/>
            <a:endParaRPr lang="en-US" sz="1100" b="1" i="1" dirty="0"/>
          </a:p>
        </p:txBody>
      </p:sp>
      <p:graphicFrame>
        <p:nvGraphicFramePr>
          <p:cNvPr id="3" name="Table 2"/>
          <p:cNvGraphicFramePr>
            <a:graphicFrameLocks noGrp="1"/>
          </p:cNvGraphicFramePr>
          <p:nvPr>
            <p:extLst>
              <p:ext uri="{D42A27DB-BD31-4B8C-83A1-F6EECF244321}">
                <p14:modId xmlns:p14="http://schemas.microsoft.com/office/powerpoint/2010/main" val="1749157627"/>
              </p:ext>
            </p:extLst>
          </p:nvPr>
        </p:nvGraphicFramePr>
        <p:xfrm>
          <a:off x="872519" y="3581400"/>
          <a:ext cx="2286000" cy="11125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370840">
                <a:tc>
                  <a:txBody>
                    <a:bodyPr/>
                    <a:lstStyle/>
                    <a:p>
                      <a:pPr algn="r"/>
                      <a:endParaRPr lang="en-US" sz="14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A =</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7</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5" name="Left Bracket 4"/>
          <p:cNvSpPr/>
          <p:nvPr/>
        </p:nvSpPr>
        <p:spPr>
          <a:xfrm>
            <a:off x="1524000" y="3581400"/>
            <a:ext cx="76200" cy="1143000"/>
          </a:xfrm>
          <a:prstGeom prst="lef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ket 7"/>
          <p:cNvSpPr/>
          <p:nvPr/>
        </p:nvSpPr>
        <p:spPr>
          <a:xfrm>
            <a:off x="3048000" y="3581400"/>
            <a:ext cx="76200" cy="1143000"/>
          </a:xfrm>
          <a:prstGeom prst="righ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258754"/>
            <a:ext cx="2667000" cy="63825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99" y="2875519"/>
            <a:ext cx="2667001" cy="477281"/>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461352214"/>
              </p:ext>
            </p:extLst>
          </p:nvPr>
        </p:nvGraphicFramePr>
        <p:xfrm>
          <a:off x="3615719" y="3581400"/>
          <a:ext cx="1676400" cy="11125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70840">
                <a:tc>
                  <a:txBody>
                    <a:bodyPr/>
                    <a:lstStyle/>
                    <a:p>
                      <a:pPr algn="r"/>
                      <a:endParaRPr lang="en-US" sz="14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1400" b="0" dirty="0">
                          <a:solidFill>
                            <a:schemeClr val="tx1"/>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B =</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1400" dirty="0">
                          <a:solidFill>
                            <a:schemeClr val="tx1"/>
                          </a:solidFill>
                        </a:rPr>
                        <a:t>7</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dirty="0">
                          <a:solidFill>
                            <a:schemeClr val="tx1"/>
                          </a:solidFill>
                        </a:rPr>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11" name="Left Bracket 10"/>
          <p:cNvSpPr/>
          <p:nvPr/>
        </p:nvSpPr>
        <p:spPr>
          <a:xfrm>
            <a:off x="4301519" y="3581400"/>
            <a:ext cx="76200" cy="1143000"/>
          </a:xfrm>
          <a:prstGeom prst="lef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ket 11"/>
          <p:cNvSpPr/>
          <p:nvPr/>
        </p:nvSpPr>
        <p:spPr>
          <a:xfrm>
            <a:off x="5292119" y="3581400"/>
            <a:ext cx="76200" cy="1143000"/>
          </a:xfrm>
          <a:prstGeom prst="righ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4279645157"/>
              </p:ext>
            </p:extLst>
          </p:nvPr>
        </p:nvGraphicFramePr>
        <p:xfrm>
          <a:off x="0" y="5029200"/>
          <a:ext cx="3352800" cy="11125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pPr algn="r"/>
                      <a:endParaRPr lang="en-US" sz="14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rPr>
                        <a:t>1.1 + 8.7 + 9.5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rPr>
                        <a:t>1.8</a:t>
                      </a:r>
                      <a:r>
                        <a:rPr lang="en-US" sz="1400" b="0" baseline="0" dirty="0">
                          <a:solidFill>
                            <a:schemeClr val="tx1"/>
                          </a:solidFill>
                        </a:rPr>
                        <a:t> </a:t>
                      </a:r>
                      <a:r>
                        <a:rPr lang="en-US" sz="1400" b="0" dirty="0">
                          <a:solidFill>
                            <a:schemeClr val="tx1"/>
                          </a:solidFill>
                        </a:rPr>
                        <a:t>+ 8.6 + 9.5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C =</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rPr>
                        <a:t>7.1 + 6.7 + -1.5</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7.8 + 6.6 + -1.5</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rPr>
                        <a:t>5.1 + 5.7 + 6.5</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rPr>
                        <a:t>5.8 + 5.6 + 6.5</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15" name="Left Bracket 14"/>
          <p:cNvSpPr/>
          <p:nvPr/>
        </p:nvSpPr>
        <p:spPr>
          <a:xfrm>
            <a:off x="609600" y="5029200"/>
            <a:ext cx="76200" cy="1143000"/>
          </a:xfrm>
          <a:prstGeom prst="lef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ket 15"/>
          <p:cNvSpPr/>
          <p:nvPr/>
        </p:nvSpPr>
        <p:spPr>
          <a:xfrm>
            <a:off x="3352800" y="5029200"/>
            <a:ext cx="76200" cy="1143000"/>
          </a:xfrm>
          <a:prstGeom prst="righ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7" name="Table 16"/>
          <p:cNvGraphicFramePr>
            <a:graphicFrameLocks noGrp="1"/>
          </p:cNvGraphicFramePr>
          <p:nvPr>
            <p:extLst>
              <p:ext uri="{D42A27DB-BD31-4B8C-83A1-F6EECF244321}">
                <p14:modId xmlns:p14="http://schemas.microsoft.com/office/powerpoint/2010/main" val="31735379"/>
              </p:ext>
            </p:extLst>
          </p:nvPr>
        </p:nvGraphicFramePr>
        <p:xfrm>
          <a:off x="3657600" y="5029200"/>
          <a:ext cx="1676400" cy="11125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70840">
                <a:tc>
                  <a:txBody>
                    <a:bodyPr/>
                    <a:lstStyle/>
                    <a:p>
                      <a:pPr algn="r"/>
                      <a:endParaRPr lang="en-US" sz="14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1400" b="0" dirty="0">
                          <a:solidFill>
                            <a:schemeClr val="tx1"/>
                          </a:solidFill>
                        </a:rPr>
                        <a:t>102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rPr>
                        <a:t>101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C =</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1400" dirty="0">
                          <a:solidFill>
                            <a:schemeClr val="tx1"/>
                          </a:solidFill>
                        </a:rPr>
                        <a:t>44</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87</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dirty="0">
                          <a:solidFill>
                            <a:schemeClr val="tx1"/>
                          </a:solidFill>
                        </a:rPr>
                        <a:t>70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chemeClr val="tx1"/>
                          </a:solidFill>
                        </a:rPr>
                        <a:t>100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18" name="Left Bracket 17"/>
          <p:cNvSpPr/>
          <p:nvPr/>
        </p:nvSpPr>
        <p:spPr>
          <a:xfrm>
            <a:off x="4267200" y="5029200"/>
            <a:ext cx="76200" cy="1143000"/>
          </a:xfrm>
          <a:prstGeom prst="lef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ket 18"/>
          <p:cNvSpPr/>
          <p:nvPr/>
        </p:nvSpPr>
        <p:spPr>
          <a:xfrm>
            <a:off x="5334000" y="5029200"/>
            <a:ext cx="76200" cy="1143000"/>
          </a:xfrm>
          <a:prstGeom prst="righ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6054119" y="3833336"/>
            <a:ext cx="2327881" cy="738664"/>
          </a:xfrm>
          <a:prstGeom prst="rect">
            <a:avLst/>
          </a:prstGeom>
          <a:noFill/>
        </p:spPr>
        <p:txBody>
          <a:bodyPr wrap="none" rtlCol="0">
            <a:spAutoFit/>
          </a:bodyPr>
          <a:lstStyle/>
          <a:p>
            <a:r>
              <a:rPr lang="en-US" sz="1400" dirty="0"/>
              <a:t>Here, p = 3, q = 3 and r = 2</a:t>
            </a:r>
          </a:p>
          <a:p>
            <a:pPr algn="ctr"/>
            <a:endParaRPr lang="en-US" sz="1400" dirty="0"/>
          </a:p>
          <a:p>
            <a:pPr algn="ctr"/>
            <a:r>
              <a:rPr lang="en-US" sz="1400" dirty="0"/>
              <a:t>1 &lt;= </a:t>
            </a:r>
            <a:r>
              <a:rPr lang="en-US" sz="1400" dirty="0" err="1"/>
              <a:t>i</a:t>
            </a:r>
            <a:r>
              <a:rPr lang="en-US" sz="1400" dirty="0"/>
              <a:t> &lt;=3 and 1 &lt;= j &lt;=2 </a:t>
            </a:r>
          </a:p>
        </p:txBody>
      </p:sp>
      <p:sp>
        <p:nvSpPr>
          <p:cNvPr id="21" name="TextBox 20"/>
          <p:cNvSpPr txBox="1"/>
          <p:nvPr/>
        </p:nvSpPr>
        <p:spPr>
          <a:xfrm>
            <a:off x="5561712" y="5141893"/>
            <a:ext cx="3506088" cy="969496"/>
          </a:xfrm>
          <a:prstGeom prst="rect">
            <a:avLst/>
          </a:prstGeom>
          <a:noFill/>
        </p:spPr>
        <p:txBody>
          <a:bodyPr wrap="none" rtlCol="0">
            <a:spAutoFit/>
          </a:bodyPr>
          <a:lstStyle/>
          <a:p>
            <a:r>
              <a:rPr lang="en-US" sz="1400" dirty="0"/>
              <a:t>Total number of scalar multiplications</a:t>
            </a:r>
          </a:p>
          <a:p>
            <a:r>
              <a:rPr lang="en-US" sz="1400" dirty="0"/>
              <a:t>needed to form C is 18!</a:t>
            </a:r>
          </a:p>
          <a:p>
            <a:endParaRPr lang="en-US" sz="1400" dirty="0"/>
          </a:p>
          <a:p>
            <a:r>
              <a:rPr lang="en-US" sz="1500" dirty="0"/>
              <a:t>No. of scalar multiplication = </a:t>
            </a:r>
            <a:r>
              <a:rPr lang="en-US" sz="1500" b="1" i="1" dirty="0"/>
              <a:t>p</a:t>
            </a:r>
            <a:r>
              <a:rPr lang="en-US" sz="1500" dirty="0"/>
              <a:t> x </a:t>
            </a:r>
            <a:r>
              <a:rPr lang="en-US" sz="1500" b="1" i="1" dirty="0"/>
              <a:t>q</a:t>
            </a:r>
            <a:r>
              <a:rPr lang="en-US" sz="1500" dirty="0"/>
              <a:t> x </a:t>
            </a:r>
            <a:r>
              <a:rPr lang="en-US" sz="1500" b="1" i="1" dirty="0"/>
              <a:t>r</a:t>
            </a:r>
            <a:r>
              <a:rPr lang="en-US" sz="1400" dirty="0"/>
              <a:t>  </a:t>
            </a:r>
          </a:p>
        </p:txBody>
      </p:sp>
      <p:sp>
        <p:nvSpPr>
          <p:cNvPr id="22" name="TextBox 21"/>
          <p:cNvSpPr txBox="1"/>
          <p:nvPr/>
        </p:nvSpPr>
        <p:spPr>
          <a:xfrm>
            <a:off x="5689746" y="2196405"/>
            <a:ext cx="3250019" cy="1384995"/>
          </a:xfrm>
          <a:prstGeom prst="rect">
            <a:avLst/>
          </a:prstGeom>
          <a:noFill/>
        </p:spPr>
        <p:txBody>
          <a:bodyPr wrap="square" rtlCol="0">
            <a:spAutoFit/>
          </a:bodyPr>
          <a:lstStyle/>
          <a:p>
            <a:r>
              <a:rPr lang="en-US" sz="1400" dirty="0"/>
              <a:t>C has in total p x r amount of elements</a:t>
            </a:r>
          </a:p>
          <a:p>
            <a:pPr algn="just"/>
            <a:r>
              <a:rPr lang="en-US" sz="1400" dirty="0"/>
              <a:t>and compute each of this elements, it takes </a:t>
            </a:r>
            <a:r>
              <a:rPr lang="en-US" sz="1400" b="1" i="1" dirty="0"/>
              <a:t>O(q)</a:t>
            </a:r>
            <a:r>
              <a:rPr lang="en-US" sz="1400" dirty="0"/>
              <a:t> amount time. </a:t>
            </a:r>
          </a:p>
          <a:p>
            <a:pPr algn="just"/>
            <a:endParaRPr lang="en-US" sz="1400" dirty="0"/>
          </a:p>
          <a:p>
            <a:pPr algn="just"/>
            <a:r>
              <a:rPr lang="en-US" sz="1400" dirty="0"/>
              <a:t>So, the total procedure take </a:t>
            </a:r>
            <a:r>
              <a:rPr lang="en-US" sz="1400" b="1" i="1" dirty="0"/>
              <a:t>O(</a:t>
            </a:r>
            <a:r>
              <a:rPr lang="en-US" sz="1400" b="1" i="1" dirty="0" err="1"/>
              <a:t>pqr</a:t>
            </a:r>
            <a:r>
              <a:rPr lang="en-US" sz="1400" b="1" i="1" dirty="0"/>
              <a:t>)</a:t>
            </a:r>
            <a:r>
              <a:rPr lang="en-US" sz="1400" dirty="0"/>
              <a:t> amount of time! </a:t>
            </a:r>
          </a:p>
        </p:txBody>
      </p:sp>
    </p:spTree>
    <p:extLst>
      <p:ext uri="{BB962C8B-B14F-4D97-AF65-F5344CB8AC3E}">
        <p14:creationId xmlns:p14="http://schemas.microsoft.com/office/powerpoint/2010/main" val="386003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par>
                                <p:cTn id="13" presetID="16" presetClass="entr" presetSubtype="2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inVertical)">
                                      <p:cBhvr>
                                        <p:cTn id="31" dur="500"/>
                                        <p:tgtEl>
                                          <p:spTgt spid="10"/>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arn(inVertic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arn(inVertical)">
                                      <p:cBhvr>
                                        <p:cTn id="47" dur="500"/>
                                        <p:tgtEl>
                                          <p:spTgt spid="14"/>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arn(inVertical)">
                                      <p:cBhvr>
                                        <p:cTn id="50" dur="500"/>
                                        <p:tgtEl>
                                          <p:spTgt spid="15"/>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arn(inVertical)">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barn(inVertical)">
                                      <p:cBhvr>
                                        <p:cTn id="58" dur="500"/>
                                        <p:tgtEl>
                                          <p:spTgt spid="17"/>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barn(inVertical)">
                                      <p:cBhvr>
                                        <p:cTn id="61" dur="500"/>
                                        <p:tgtEl>
                                          <p:spTgt spid="18"/>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barn(inVertical)">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nodeType="clickEffect">
                                  <p:stCondLst>
                                    <p:cond delay="0"/>
                                  </p:stCondLst>
                                  <p:childTnLst>
                                    <p:set>
                                      <p:cBhvr>
                                        <p:cTn id="68" dur="1" fill="hold">
                                          <p:stCondLst>
                                            <p:cond delay="0"/>
                                          </p:stCondLst>
                                        </p:cTn>
                                        <p:tgtEl>
                                          <p:spTgt spid="21">
                                            <p:txEl>
                                              <p:pRg st="0" end="0"/>
                                            </p:txEl>
                                          </p:spTgt>
                                        </p:tgtEl>
                                        <p:attrNameLst>
                                          <p:attrName>style.visibility</p:attrName>
                                        </p:attrNameLst>
                                      </p:cBhvr>
                                      <p:to>
                                        <p:strVal val="visible"/>
                                      </p:to>
                                    </p:set>
                                    <p:animEffect transition="in" filter="wipe(down)">
                                      <p:cBhvr>
                                        <p:cTn id="69" dur="580">
                                          <p:stCondLst>
                                            <p:cond delay="0"/>
                                          </p:stCondLst>
                                        </p:cTn>
                                        <p:tgtEl>
                                          <p:spTgt spid="21">
                                            <p:txEl>
                                              <p:pRg st="0" end="0"/>
                                            </p:txEl>
                                          </p:spTgt>
                                        </p:tgtEl>
                                      </p:cBhvr>
                                    </p:animEffect>
                                    <p:anim calcmode="lin" valueType="num">
                                      <p:cBhvr>
                                        <p:cTn id="70" dur="1822" tmFilter="0,0; 0.14,0.36; 0.43,0.73; 0.71,0.91; 1.0,1.0">
                                          <p:stCondLst>
                                            <p:cond delay="0"/>
                                          </p:stCondLst>
                                        </p:cTn>
                                        <p:tgtEl>
                                          <p:spTgt spid="21">
                                            <p:txEl>
                                              <p:pRg st="0" end="0"/>
                                            </p:tx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21">
                                            <p:txEl>
                                              <p:pRg st="0" end="0"/>
                                            </p:tx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21">
                                            <p:txEl>
                                              <p:pRg st="0" end="0"/>
                                            </p:tx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21">
                                            <p:txEl>
                                              <p:pRg st="0" end="0"/>
                                            </p:tx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21">
                                            <p:txEl>
                                              <p:pRg st="0" end="0"/>
                                            </p:tx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21">
                                            <p:txEl>
                                              <p:pRg st="0" end="0"/>
                                            </p:txEl>
                                          </p:spTgt>
                                        </p:tgtEl>
                                      </p:cBhvr>
                                      <p:to x="100000" y="60000"/>
                                    </p:animScale>
                                    <p:animScale>
                                      <p:cBhvr>
                                        <p:cTn id="76" dur="166" decel="50000">
                                          <p:stCondLst>
                                            <p:cond delay="676"/>
                                          </p:stCondLst>
                                        </p:cTn>
                                        <p:tgtEl>
                                          <p:spTgt spid="21">
                                            <p:txEl>
                                              <p:pRg st="0" end="0"/>
                                            </p:txEl>
                                          </p:spTgt>
                                        </p:tgtEl>
                                      </p:cBhvr>
                                      <p:to x="100000" y="100000"/>
                                    </p:animScale>
                                    <p:animScale>
                                      <p:cBhvr>
                                        <p:cTn id="77" dur="26">
                                          <p:stCondLst>
                                            <p:cond delay="1312"/>
                                          </p:stCondLst>
                                        </p:cTn>
                                        <p:tgtEl>
                                          <p:spTgt spid="21">
                                            <p:txEl>
                                              <p:pRg st="0" end="0"/>
                                            </p:txEl>
                                          </p:spTgt>
                                        </p:tgtEl>
                                      </p:cBhvr>
                                      <p:to x="100000" y="80000"/>
                                    </p:animScale>
                                    <p:animScale>
                                      <p:cBhvr>
                                        <p:cTn id="78" dur="166" decel="50000">
                                          <p:stCondLst>
                                            <p:cond delay="1338"/>
                                          </p:stCondLst>
                                        </p:cTn>
                                        <p:tgtEl>
                                          <p:spTgt spid="21">
                                            <p:txEl>
                                              <p:pRg st="0" end="0"/>
                                            </p:txEl>
                                          </p:spTgt>
                                        </p:tgtEl>
                                      </p:cBhvr>
                                      <p:to x="100000" y="100000"/>
                                    </p:animScale>
                                    <p:animScale>
                                      <p:cBhvr>
                                        <p:cTn id="79" dur="26">
                                          <p:stCondLst>
                                            <p:cond delay="1642"/>
                                          </p:stCondLst>
                                        </p:cTn>
                                        <p:tgtEl>
                                          <p:spTgt spid="21">
                                            <p:txEl>
                                              <p:pRg st="0" end="0"/>
                                            </p:txEl>
                                          </p:spTgt>
                                        </p:tgtEl>
                                      </p:cBhvr>
                                      <p:to x="100000" y="90000"/>
                                    </p:animScale>
                                    <p:animScale>
                                      <p:cBhvr>
                                        <p:cTn id="80" dur="166" decel="50000">
                                          <p:stCondLst>
                                            <p:cond delay="1668"/>
                                          </p:stCondLst>
                                        </p:cTn>
                                        <p:tgtEl>
                                          <p:spTgt spid="21">
                                            <p:txEl>
                                              <p:pRg st="0" end="0"/>
                                            </p:txEl>
                                          </p:spTgt>
                                        </p:tgtEl>
                                      </p:cBhvr>
                                      <p:to x="100000" y="100000"/>
                                    </p:animScale>
                                    <p:animScale>
                                      <p:cBhvr>
                                        <p:cTn id="81" dur="26">
                                          <p:stCondLst>
                                            <p:cond delay="1808"/>
                                          </p:stCondLst>
                                        </p:cTn>
                                        <p:tgtEl>
                                          <p:spTgt spid="21">
                                            <p:txEl>
                                              <p:pRg st="0" end="0"/>
                                            </p:txEl>
                                          </p:spTgt>
                                        </p:tgtEl>
                                      </p:cBhvr>
                                      <p:to x="100000" y="95000"/>
                                    </p:animScale>
                                    <p:animScale>
                                      <p:cBhvr>
                                        <p:cTn id="82" dur="166" decel="50000">
                                          <p:stCondLst>
                                            <p:cond delay="1834"/>
                                          </p:stCondLst>
                                        </p:cTn>
                                        <p:tgtEl>
                                          <p:spTgt spid="21">
                                            <p:txEl>
                                              <p:pRg st="0" end="0"/>
                                            </p:txEl>
                                          </p:spTgt>
                                        </p:tgtEl>
                                      </p:cBhvr>
                                      <p:to x="100000" y="100000"/>
                                    </p:animScale>
                                  </p:childTnLst>
                                </p:cTn>
                              </p:par>
                              <p:par>
                                <p:cTn id="83" presetID="26" presetClass="entr" presetSubtype="0" fill="hold" nodeType="withEffect">
                                  <p:stCondLst>
                                    <p:cond delay="0"/>
                                  </p:stCondLst>
                                  <p:childTnLst>
                                    <p:set>
                                      <p:cBhvr>
                                        <p:cTn id="84" dur="1" fill="hold">
                                          <p:stCondLst>
                                            <p:cond delay="0"/>
                                          </p:stCondLst>
                                        </p:cTn>
                                        <p:tgtEl>
                                          <p:spTgt spid="21">
                                            <p:txEl>
                                              <p:pRg st="1" end="1"/>
                                            </p:txEl>
                                          </p:spTgt>
                                        </p:tgtEl>
                                        <p:attrNameLst>
                                          <p:attrName>style.visibility</p:attrName>
                                        </p:attrNameLst>
                                      </p:cBhvr>
                                      <p:to>
                                        <p:strVal val="visible"/>
                                      </p:to>
                                    </p:set>
                                    <p:animEffect transition="in" filter="wipe(down)">
                                      <p:cBhvr>
                                        <p:cTn id="85" dur="580">
                                          <p:stCondLst>
                                            <p:cond delay="0"/>
                                          </p:stCondLst>
                                        </p:cTn>
                                        <p:tgtEl>
                                          <p:spTgt spid="21">
                                            <p:txEl>
                                              <p:pRg st="1" end="1"/>
                                            </p:txEl>
                                          </p:spTgt>
                                        </p:tgtEl>
                                      </p:cBhvr>
                                    </p:animEffect>
                                    <p:anim calcmode="lin" valueType="num">
                                      <p:cBhvr>
                                        <p:cTn id="86" dur="1822" tmFilter="0,0; 0.14,0.36; 0.43,0.73; 0.71,0.91; 1.0,1.0">
                                          <p:stCondLst>
                                            <p:cond delay="0"/>
                                          </p:stCondLst>
                                        </p:cTn>
                                        <p:tgtEl>
                                          <p:spTgt spid="21">
                                            <p:txEl>
                                              <p:pRg st="1" end="1"/>
                                            </p:txEl>
                                          </p:spTgt>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21">
                                            <p:txEl>
                                              <p:pRg st="1" end="1"/>
                                            </p:txEl>
                                          </p:spTgt>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21">
                                            <p:txEl>
                                              <p:pRg st="1" end="1"/>
                                            </p:txEl>
                                          </p:spTgt>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21">
                                            <p:txEl>
                                              <p:pRg st="1" end="1"/>
                                            </p:txEl>
                                          </p:spTgt>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21">
                                            <p:txEl>
                                              <p:pRg st="1" end="1"/>
                                            </p:txEl>
                                          </p:spTgt>
                                        </p:tgtEl>
                                        <p:attrNameLst>
                                          <p:attrName>ppt_y</p:attrName>
                                        </p:attrNameLst>
                                      </p:cBhvr>
                                      <p:tavLst>
                                        <p:tav tm="0" fmla="#ppt_y-sin(pi*$)/81">
                                          <p:val>
                                            <p:fltVal val="0"/>
                                          </p:val>
                                        </p:tav>
                                        <p:tav tm="100000">
                                          <p:val>
                                            <p:fltVal val="1"/>
                                          </p:val>
                                        </p:tav>
                                      </p:tavLst>
                                    </p:anim>
                                    <p:animScale>
                                      <p:cBhvr>
                                        <p:cTn id="91" dur="26">
                                          <p:stCondLst>
                                            <p:cond delay="650"/>
                                          </p:stCondLst>
                                        </p:cTn>
                                        <p:tgtEl>
                                          <p:spTgt spid="21">
                                            <p:txEl>
                                              <p:pRg st="1" end="1"/>
                                            </p:txEl>
                                          </p:spTgt>
                                        </p:tgtEl>
                                      </p:cBhvr>
                                      <p:to x="100000" y="60000"/>
                                    </p:animScale>
                                    <p:animScale>
                                      <p:cBhvr>
                                        <p:cTn id="92" dur="166" decel="50000">
                                          <p:stCondLst>
                                            <p:cond delay="676"/>
                                          </p:stCondLst>
                                        </p:cTn>
                                        <p:tgtEl>
                                          <p:spTgt spid="21">
                                            <p:txEl>
                                              <p:pRg st="1" end="1"/>
                                            </p:txEl>
                                          </p:spTgt>
                                        </p:tgtEl>
                                      </p:cBhvr>
                                      <p:to x="100000" y="100000"/>
                                    </p:animScale>
                                    <p:animScale>
                                      <p:cBhvr>
                                        <p:cTn id="93" dur="26">
                                          <p:stCondLst>
                                            <p:cond delay="1312"/>
                                          </p:stCondLst>
                                        </p:cTn>
                                        <p:tgtEl>
                                          <p:spTgt spid="21">
                                            <p:txEl>
                                              <p:pRg st="1" end="1"/>
                                            </p:txEl>
                                          </p:spTgt>
                                        </p:tgtEl>
                                      </p:cBhvr>
                                      <p:to x="100000" y="80000"/>
                                    </p:animScale>
                                    <p:animScale>
                                      <p:cBhvr>
                                        <p:cTn id="94" dur="166" decel="50000">
                                          <p:stCondLst>
                                            <p:cond delay="1338"/>
                                          </p:stCondLst>
                                        </p:cTn>
                                        <p:tgtEl>
                                          <p:spTgt spid="21">
                                            <p:txEl>
                                              <p:pRg st="1" end="1"/>
                                            </p:txEl>
                                          </p:spTgt>
                                        </p:tgtEl>
                                      </p:cBhvr>
                                      <p:to x="100000" y="100000"/>
                                    </p:animScale>
                                    <p:animScale>
                                      <p:cBhvr>
                                        <p:cTn id="95" dur="26">
                                          <p:stCondLst>
                                            <p:cond delay="1642"/>
                                          </p:stCondLst>
                                        </p:cTn>
                                        <p:tgtEl>
                                          <p:spTgt spid="21">
                                            <p:txEl>
                                              <p:pRg st="1" end="1"/>
                                            </p:txEl>
                                          </p:spTgt>
                                        </p:tgtEl>
                                      </p:cBhvr>
                                      <p:to x="100000" y="90000"/>
                                    </p:animScale>
                                    <p:animScale>
                                      <p:cBhvr>
                                        <p:cTn id="96" dur="166" decel="50000">
                                          <p:stCondLst>
                                            <p:cond delay="1668"/>
                                          </p:stCondLst>
                                        </p:cTn>
                                        <p:tgtEl>
                                          <p:spTgt spid="21">
                                            <p:txEl>
                                              <p:pRg st="1" end="1"/>
                                            </p:txEl>
                                          </p:spTgt>
                                        </p:tgtEl>
                                      </p:cBhvr>
                                      <p:to x="100000" y="100000"/>
                                    </p:animScale>
                                    <p:animScale>
                                      <p:cBhvr>
                                        <p:cTn id="97" dur="26">
                                          <p:stCondLst>
                                            <p:cond delay="1808"/>
                                          </p:stCondLst>
                                        </p:cTn>
                                        <p:tgtEl>
                                          <p:spTgt spid="21">
                                            <p:txEl>
                                              <p:pRg st="1" end="1"/>
                                            </p:txEl>
                                          </p:spTgt>
                                        </p:tgtEl>
                                      </p:cBhvr>
                                      <p:to x="100000" y="95000"/>
                                    </p:animScale>
                                    <p:animScale>
                                      <p:cBhvr>
                                        <p:cTn id="98" dur="166" decel="50000">
                                          <p:stCondLst>
                                            <p:cond delay="1834"/>
                                          </p:stCondLst>
                                        </p:cTn>
                                        <p:tgtEl>
                                          <p:spTgt spid="21">
                                            <p:txEl>
                                              <p:pRg st="1" end="1"/>
                                            </p:txEl>
                                          </p:spTgt>
                                        </p:tgtEl>
                                      </p:cBhvr>
                                      <p:to x="100000" y="100000"/>
                                    </p:animScale>
                                  </p:childTnLst>
                                </p:cTn>
                              </p:par>
                            </p:childTnLst>
                          </p:cTn>
                        </p:par>
                      </p:childTnLst>
                    </p:cTn>
                  </p:par>
                  <p:par>
                    <p:cTn id="99" fill="hold">
                      <p:stCondLst>
                        <p:cond delay="indefinite"/>
                      </p:stCondLst>
                      <p:childTnLst>
                        <p:par>
                          <p:cTn id="100" fill="hold">
                            <p:stCondLst>
                              <p:cond delay="0"/>
                            </p:stCondLst>
                            <p:childTnLst>
                              <p:par>
                                <p:cTn id="101" presetID="53" presetClass="entr" presetSubtype="16" fill="hold" nodeType="clickEffect">
                                  <p:stCondLst>
                                    <p:cond delay="0"/>
                                  </p:stCondLst>
                                  <p:childTnLst>
                                    <p:set>
                                      <p:cBhvr>
                                        <p:cTn id="102" dur="1" fill="hold">
                                          <p:stCondLst>
                                            <p:cond delay="0"/>
                                          </p:stCondLst>
                                        </p:cTn>
                                        <p:tgtEl>
                                          <p:spTgt spid="21">
                                            <p:txEl>
                                              <p:pRg st="3" end="3"/>
                                            </p:txEl>
                                          </p:spTgt>
                                        </p:tgtEl>
                                        <p:attrNameLst>
                                          <p:attrName>style.visibility</p:attrName>
                                        </p:attrNameLst>
                                      </p:cBhvr>
                                      <p:to>
                                        <p:strVal val="visible"/>
                                      </p:to>
                                    </p:set>
                                    <p:anim calcmode="lin" valueType="num">
                                      <p:cBhvr>
                                        <p:cTn id="103" dur="500" fill="hold"/>
                                        <p:tgtEl>
                                          <p:spTgt spid="21">
                                            <p:txEl>
                                              <p:pRg st="3" end="3"/>
                                            </p:txEl>
                                          </p:spTgt>
                                        </p:tgtEl>
                                        <p:attrNameLst>
                                          <p:attrName>ppt_w</p:attrName>
                                        </p:attrNameLst>
                                      </p:cBhvr>
                                      <p:tavLst>
                                        <p:tav tm="0">
                                          <p:val>
                                            <p:fltVal val="0"/>
                                          </p:val>
                                        </p:tav>
                                        <p:tav tm="100000">
                                          <p:val>
                                            <p:strVal val="#ppt_w"/>
                                          </p:val>
                                        </p:tav>
                                      </p:tavLst>
                                    </p:anim>
                                    <p:anim calcmode="lin" valueType="num">
                                      <p:cBhvr>
                                        <p:cTn id="104" dur="500" fill="hold"/>
                                        <p:tgtEl>
                                          <p:spTgt spid="21">
                                            <p:txEl>
                                              <p:pRg st="3" end="3"/>
                                            </p:txEl>
                                          </p:spTgt>
                                        </p:tgtEl>
                                        <p:attrNameLst>
                                          <p:attrName>ppt_h</p:attrName>
                                        </p:attrNameLst>
                                      </p:cBhvr>
                                      <p:tavLst>
                                        <p:tav tm="0">
                                          <p:val>
                                            <p:fltVal val="0"/>
                                          </p:val>
                                        </p:tav>
                                        <p:tav tm="100000">
                                          <p:val>
                                            <p:strVal val="#ppt_h"/>
                                          </p:val>
                                        </p:tav>
                                      </p:tavLst>
                                    </p:anim>
                                    <p:animEffect transition="in" filter="fade">
                                      <p:cBhvr>
                                        <p:cTn id="105" dur="500"/>
                                        <p:tgtEl>
                                          <p:spTgt spid="21">
                                            <p:txEl>
                                              <p:pRg st="3" end="3"/>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6" presetClass="entr" presetSubtype="21" fill="hold" grpId="0" nodeType="clickEffect">
                                  <p:stCondLst>
                                    <p:cond delay="0"/>
                                  </p:stCondLst>
                                  <p:childTnLst>
                                    <p:set>
                                      <p:cBhvr>
                                        <p:cTn id="109" dur="1" fill="hold">
                                          <p:stCondLst>
                                            <p:cond delay="0"/>
                                          </p:stCondLst>
                                        </p:cTn>
                                        <p:tgtEl>
                                          <p:spTgt spid="22"/>
                                        </p:tgtEl>
                                        <p:attrNameLst>
                                          <p:attrName>style.visibility</p:attrName>
                                        </p:attrNameLst>
                                      </p:cBhvr>
                                      <p:to>
                                        <p:strVal val="visible"/>
                                      </p:to>
                                    </p:set>
                                    <p:animEffect transition="in" filter="barn(inVertical)">
                                      <p:cBhvr>
                                        <p:cTn id="1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animBg="1"/>
      <p:bldP spid="12" grpId="0" animBg="1"/>
      <p:bldP spid="15" grpId="0" animBg="1"/>
      <p:bldP spid="16" grpId="0" animBg="1"/>
      <p:bldP spid="18" grpId="0" animBg="1"/>
      <p:bldP spid="19" grpId="0" animBg="1"/>
      <p:bldP spid="20"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a:t>How to solve Matrix Chain Multiplication (MCM) Problem using Dynamic Programming (DP) - Example</a:t>
            </a:r>
          </a:p>
        </p:txBody>
      </p:sp>
      <p:sp>
        <p:nvSpPr>
          <p:cNvPr id="7" name="Content Placeholder 6"/>
          <p:cNvSpPr>
            <a:spLocks noGrp="1"/>
          </p:cNvSpPr>
          <p:nvPr>
            <p:ph idx="1"/>
          </p:nvPr>
        </p:nvSpPr>
        <p:spPr>
          <a:xfrm>
            <a:off x="228600" y="1371600"/>
            <a:ext cx="8686800" cy="4876800"/>
          </a:xfrm>
        </p:spPr>
        <p:txBody>
          <a:bodyPr anchor="t">
            <a:normAutofit/>
          </a:bodyPr>
          <a:lstStyle/>
          <a:p>
            <a:pPr marL="0" indent="0" algn="just">
              <a:buNone/>
            </a:pPr>
            <a:r>
              <a:rPr lang="en-US" sz="1600" b="1" i="1" u="sng" dirty="0"/>
              <a:t>Solution:</a:t>
            </a:r>
          </a:p>
          <a:p>
            <a:pPr marL="0" indent="0" algn="just">
              <a:buNone/>
            </a:pPr>
            <a:endParaRPr lang="en-US" sz="900" b="1" i="1" dirty="0"/>
          </a:p>
          <a:p>
            <a:pPr marL="0" indent="0" algn="ctr">
              <a:lnSpc>
                <a:spcPct val="200000"/>
              </a:lnSpc>
              <a:buNone/>
            </a:pPr>
            <a:r>
              <a:rPr lang="en-US" sz="1500" dirty="0"/>
              <a:t>Now, Let’s recover the multiplication sequence for the given matrix chain</a:t>
            </a:r>
          </a:p>
        </p:txBody>
      </p:sp>
      <p:graphicFrame>
        <p:nvGraphicFramePr>
          <p:cNvPr id="11" name="Table 10"/>
          <p:cNvGraphicFramePr>
            <a:graphicFrameLocks noGrp="1"/>
          </p:cNvGraphicFramePr>
          <p:nvPr>
            <p:extLst>
              <p:ext uri="{D42A27DB-BD31-4B8C-83A1-F6EECF244321}">
                <p14:modId xmlns:p14="http://schemas.microsoft.com/office/powerpoint/2010/main" val="4224011581"/>
              </p:ext>
            </p:extLst>
          </p:nvPr>
        </p:nvGraphicFramePr>
        <p:xfrm>
          <a:off x="5029200" y="2946400"/>
          <a:ext cx="3810000" cy="18542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70840">
                <a:tc>
                  <a:txBody>
                    <a:bodyPr/>
                    <a:lstStyle/>
                    <a:p>
                      <a:pPr algn="ctr"/>
                      <a:r>
                        <a:rPr lang="en-US" b="1" i="1" u="sng" dirty="0">
                          <a:solidFill>
                            <a:schemeClr val="tx1"/>
                          </a:solidFill>
                        </a:rPr>
                        <a:t>s</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i="1" dirty="0">
                          <a:solidFill>
                            <a:schemeClr val="tx1"/>
                          </a:solidFill>
                        </a:rPr>
                        <a:t>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i="1" dirty="0">
                          <a:solidFill>
                            <a:schemeClr val="tx1"/>
                          </a:solidFill>
                        </a:rPr>
                        <a:t>5</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en-US" b="1" i="1" dirty="0"/>
                        <a:t>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b="1" i="1"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US" b="1"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r"/>
                      <a:endParaRPr lang="en-US" b="1" i="1"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b="1" i="1"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25" name="TextBox 24"/>
          <p:cNvSpPr txBox="1"/>
          <p:nvPr/>
        </p:nvSpPr>
        <p:spPr>
          <a:xfrm>
            <a:off x="6026120" y="3288268"/>
            <a:ext cx="298480" cy="369332"/>
          </a:xfrm>
          <a:prstGeom prst="rect">
            <a:avLst/>
          </a:prstGeom>
          <a:noFill/>
        </p:spPr>
        <p:txBody>
          <a:bodyPr wrap="none" rtlCol="0">
            <a:spAutoFit/>
          </a:bodyPr>
          <a:lstStyle/>
          <a:p>
            <a:r>
              <a:rPr lang="en-US" b="1" i="1" dirty="0"/>
              <a:t>1</a:t>
            </a:r>
          </a:p>
        </p:txBody>
      </p:sp>
      <p:sp>
        <p:nvSpPr>
          <p:cNvPr id="27" name="TextBox 26"/>
          <p:cNvSpPr txBox="1"/>
          <p:nvPr/>
        </p:nvSpPr>
        <p:spPr>
          <a:xfrm>
            <a:off x="6788120" y="3669268"/>
            <a:ext cx="328936" cy="369332"/>
          </a:xfrm>
          <a:prstGeom prst="rect">
            <a:avLst/>
          </a:prstGeom>
          <a:noFill/>
        </p:spPr>
        <p:txBody>
          <a:bodyPr wrap="none" rtlCol="0">
            <a:spAutoFit/>
          </a:bodyPr>
          <a:lstStyle/>
          <a:p>
            <a:r>
              <a:rPr lang="en-US" b="1" i="1" dirty="0"/>
              <a:t>2</a:t>
            </a:r>
          </a:p>
        </p:txBody>
      </p:sp>
      <p:sp>
        <p:nvSpPr>
          <p:cNvPr id="30" name="TextBox 29"/>
          <p:cNvSpPr txBox="1"/>
          <p:nvPr/>
        </p:nvSpPr>
        <p:spPr>
          <a:xfrm>
            <a:off x="7519664" y="4050268"/>
            <a:ext cx="328936" cy="369332"/>
          </a:xfrm>
          <a:prstGeom prst="rect">
            <a:avLst/>
          </a:prstGeom>
          <a:noFill/>
        </p:spPr>
        <p:txBody>
          <a:bodyPr wrap="none" rtlCol="0">
            <a:spAutoFit/>
          </a:bodyPr>
          <a:lstStyle/>
          <a:p>
            <a:r>
              <a:rPr lang="en-US" b="1" i="1" dirty="0"/>
              <a:t>3</a:t>
            </a:r>
          </a:p>
        </p:txBody>
      </p:sp>
      <p:sp>
        <p:nvSpPr>
          <p:cNvPr id="32" name="TextBox 31"/>
          <p:cNvSpPr txBox="1"/>
          <p:nvPr/>
        </p:nvSpPr>
        <p:spPr>
          <a:xfrm>
            <a:off x="8281664" y="4419600"/>
            <a:ext cx="335348" cy="369332"/>
          </a:xfrm>
          <a:prstGeom prst="rect">
            <a:avLst/>
          </a:prstGeom>
          <a:noFill/>
        </p:spPr>
        <p:txBody>
          <a:bodyPr wrap="none" rtlCol="0">
            <a:spAutoFit/>
          </a:bodyPr>
          <a:lstStyle/>
          <a:p>
            <a:r>
              <a:rPr lang="en-US" b="1" i="1" dirty="0"/>
              <a:t>4</a:t>
            </a:r>
          </a:p>
        </p:txBody>
      </p:sp>
      <p:sp>
        <p:nvSpPr>
          <p:cNvPr id="39" name="TextBox 38"/>
          <p:cNvSpPr txBox="1"/>
          <p:nvPr/>
        </p:nvSpPr>
        <p:spPr>
          <a:xfrm>
            <a:off x="6788120" y="3288268"/>
            <a:ext cx="328936" cy="369332"/>
          </a:xfrm>
          <a:prstGeom prst="rect">
            <a:avLst/>
          </a:prstGeom>
          <a:noFill/>
        </p:spPr>
        <p:txBody>
          <a:bodyPr wrap="none" rtlCol="0">
            <a:spAutoFit/>
          </a:bodyPr>
          <a:lstStyle/>
          <a:p>
            <a:r>
              <a:rPr lang="en-US" b="1" i="1" dirty="0"/>
              <a:t>2</a:t>
            </a:r>
          </a:p>
        </p:txBody>
      </p:sp>
      <p:sp>
        <p:nvSpPr>
          <p:cNvPr id="42" name="TextBox 41"/>
          <p:cNvSpPr txBox="1"/>
          <p:nvPr/>
        </p:nvSpPr>
        <p:spPr>
          <a:xfrm>
            <a:off x="7543800" y="3669268"/>
            <a:ext cx="328936" cy="369332"/>
          </a:xfrm>
          <a:prstGeom prst="rect">
            <a:avLst/>
          </a:prstGeom>
          <a:noFill/>
        </p:spPr>
        <p:txBody>
          <a:bodyPr wrap="none" rtlCol="0">
            <a:spAutoFit/>
          </a:bodyPr>
          <a:lstStyle/>
          <a:p>
            <a:r>
              <a:rPr lang="en-US" b="1" i="1" dirty="0"/>
              <a:t>2</a:t>
            </a:r>
          </a:p>
        </p:txBody>
      </p:sp>
      <p:sp>
        <p:nvSpPr>
          <p:cNvPr id="44" name="TextBox 43"/>
          <p:cNvSpPr txBox="1"/>
          <p:nvPr/>
        </p:nvSpPr>
        <p:spPr>
          <a:xfrm>
            <a:off x="8305800" y="4050268"/>
            <a:ext cx="335348" cy="369332"/>
          </a:xfrm>
          <a:prstGeom prst="rect">
            <a:avLst/>
          </a:prstGeom>
          <a:noFill/>
        </p:spPr>
        <p:txBody>
          <a:bodyPr wrap="none" rtlCol="0">
            <a:spAutoFit/>
          </a:bodyPr>
          <a:lstStyle/>
          <a:p>
            <a:r>
              <a:rPr lang="en-US" b="1" i="1" dirty="0"/>
              <a:t>4</a:t>
            </a:r>
          </a:p>
        </p:txBody>
      </p:sp>
      <p:sp>
        <p:nvSpPr>
          <p:cNvPr id="47" name="TextBox 46"/>
          <p:cNvSpPr txBox="1"/>
          <p:nvPr/>
        </p:nvSpPr>
        <p:spPr>
          <a:xfrm>
            <a:off x="7543800" y="3276600"/>
            <a:ext cx="328936" cy="369332"/>
          </a:xfrm>
          <a:prstGeom prst="rect">
            <a:avLst/>
          </a:prstGeom>
          <a:noFill/>
        </p:spPr>
        <p:txBody>
          <a:bodyPr wrap="none" rtlCol="0">
            <a:spAutoFit/>
          </a:bodyPr>
          <a:lstStyle/>
          <a:p>
            <a:r>
              <a:rPr lang="en-US" b="1" i="1" dirty="0"/>
              <a:t>2</a:t>
            </a:r>
          </a:p>
        </p:txBody>
      </p:sp>
      <p:sp>
        <p:nvSpPr>
          <p:cNvPr id="51" name="TextBox 50"/>
          <p:cNvSpPr txBox="1"/>
          <p:nvPr/>
        </p:nvSpPr>
        <p:spPr>
          <a:xfrm>
            <a:off x="8305800" y="3684508"/>
            <a:ext cx="328936" cy="369332"/>
          </a:xfrm>
          <a:prstGeom prst="rect">
            <a:avLst/>
          </a:prstGeom>
          <a:noFill/>
        </p:spPr>
        <p:txBody>
          <a:bodyPr wrap="none" rtlCol="0">
            <a:spAutoFit/>
          </a:bodyPr>
          <a:lstStyle/>
          <a:p>
            <a:r>
              <a:rPr lang="en-US" b="1" i="1" dirty="0"/>
              <a:t>2</a:t>
            </a:r>
          </a:p>
        </p:txBody>
      </p:sp>
      <p:sp>
        <p:nvSpPr>
          <p:cNvPr id="52" name="TextBox 51"/>
          <p:cNvSpPr txBox="1"/>
          <p:nvPr/>
        </p:nvSpPr>
        <p:spPr>
          <a:xfrm>
            <a:off x="8305800" y="3291840"/>
            <a:ext cx="328936" cy="369332"/>
          </a:xfrm>
          <a:prstGeom prst="rect">
            <a:avLst/>
          </a:prstGeom>
          <a:noFill/>
        </p:spPr>
        <p:txBody>
          <a:bodyPr wrap="none" rtlCol="0">
            <a:spAutoFit/>
          </a:bodyPr>
          <a:lstStyle/>
          <a:p>
            <a:r>
              <a:rPr lang="en-US" b="1" i="1" dirty="0"/>
              <a:t>2</a:t>
            </a:r>
          </a:p>
        </p:txBody>
      </p:sp>
      <p:sp>
        <p:nvSpPr>
          <p:cNvPr id="3" name="TextBox 2"/>
          <p:cNvSpPr txBox="1"/>
          <p:nvPr/>
        </p:nvSpPr>
        <p:spPr>
          <a:xfrm>
            <a:off x="838200" y="2667000"/>
            <a:ext cx="3749744" cy="369332"/>
          </a:xfrm>
          <a:prstGeom prst="rect">
            <a:avLst/>
          </a:prstGeom>
          <a:noFill/>
        </p:spPr>
        <p:txBody>
          <a:bodyPr wrap="none" rtlCol="0">
            <a:spAutoFit/>
          </a:bodyPr>
          <a:lstStyle/>
          <a:p>
            <a:r>
              <a:rPr lang="en-US" sz="1400" dirty="0">
                <a:solidFill>
                  <a:prstClr val="black"/>
                </a:solidFill>
              </a:rPr>
              <a:t>The given chain of matrix is </a:t>
            </a:r>
            <a:r>
              <a:rPr lang="en-US" dirty="0">
                <a:solidFill>
                  <a:prstClr val="black"/>
                </a:solidFill>
              </a:rPr>
              <a:t>A</a:t>
            </a:r>
            <a:r>
              <a:rPr lang="en-US" sz="1200" dirty="0">
                <a:solidFill>
                  <a:prstClr val="black"/>
                </a:solidFill>
              </a:rPr>
              <a:t>1 </a:t>
            </a:r>
            <a:r>
              <a:rPr lang="en-US" dirty="0">
                <a:solidFill>
                  <a:prstClr val="black"/>
                </a:solidFill>
              </a:rPr>
              <a:t>A</a:t>
            </a:r>
            <a:r>
              <a:rPr lang="en-US" sz="1200" dirty="0">
                <a:solidFill>
                  <a:prstClr val="black"/>
                </a:solidFill>
              </a:rPr>
              <a:t>2 </a:t>
            </a:r>
            <a:r>
              <a:rPr lang="en-US" dirty="0">
                <a:solidFill>
                  <a:prstClr val="black"/>
                </a:solidFill>
              </a:rPr>
              <a:t>A</a:t>
            </a:r>
            <a:r>
              <a:rPr lang="en-US" sz="1200" dirty="0">
                <a:solidFill>
                  <a:prstClr val="black"/>
                </a:solidFill>
              </a:rPr>
              <a:t>3 </a:t>
            </a:r>
            <a:r>
              <a:rPr lang="en-US" dirty="0">
                <a:solidFill>
                  <a:prstClr val="black"/>
                </a:solidFill>
              </a:rPr>
              <a:t>A</a:t>
            </a:r>
            <a:r>
              <a:rPr lang="en-US" sz="1200" dirty="0">
                <a:solidFill>
                  <a:prstClr val="black"/>
                </a:solidFill>
              </a:rPr>
              <a:t>4 </a:t>
            </a:r>
            <a:r>
              <a:rPr lang="en-US" dirty="0">
                <a:solidFill>
                  <a:prstClr val="black"/>
                </a:solidFill>
              </a:rPr>
              <a:t>A</a:t>
            </a:r>
            <a:r>
              <a:rPr lang="en-US" sz="1200" dirty="0">
                <a:solidFill>
                  <a:prstClr val="black"/>
                </a:solidFill>
              </a:rPr>
              <a:t>5</a:t>
            </a:r>
            <a:endParaRPr lang="en-US" dirty="0"/>
          </a:p>
        </p:txBody>
      </p:sp>
      <p:sp>
        <p:nvSpPr>
          <p:cNvPr id="55" name="TextBox 54"/>
          <p:cNvSpPr txBox="1"/>
          <p:nvPr/>
        </p:nvSpPr>
        <p:spPr>
          <a:xfrm>
            <a:off x="990600" y="3349823"/>
            <a:ext cx="1023037" cy="307777"/>
          </a:xfrm>
          <a:prstGeom prst="rect">
            <a:avLst/>
          </a:prstGeom>
          <a:noFill/>
        </p:spPr>
        <p:txBody>
          <a:bodyPr wrap="none" rtlCol="0">
            <a:spAutoFit/>
          </a:bodyPr>
          <a:lstStyle/>
          <a:p>
            <a:r>
              <a:rPr lang="en-US" sz="1400" dirty="0">
                <a:solidFill>
                  <a:prstClr val="black"/>
                </a:solidFill>
              </a:rPr>
              <a:t>s[1, 5] </a:t>
            </a:r>
            <a:r>
              <a:rPr lang="en-US" sz="1400" dirty="0">
                <a:solidFill>
                  <a:prstClr val="black"/>
                </a:solidFill>
                <a:sym typeface="Wingdings" pitchFamily="2" charset="2"/>
              </a:rPr>
              <a:t> 2</a:t>
            </a:r>
            <a:endParaRPr lang="en-US" dirty="0"/>
          </a:p>
        </p:txBody>
      </p:sp>
      <p:sp>
        <p:nvSpPr>
          <p:cNvPr id="56" name="TextBox 55"/>
          <p:cNvSpPr txBox="1"/>
          <p:nvPr/>
        </p:nvSpPr>
        <p:spPr>
          <a:xfrm>
            <a:off x="2750553" y="3349823"/>
            <a:ext cx="1669047" cy="307777"/>
          </a:xfrm>
          <a:prstGeom prst="rect">
            <a:avLst/>
          </a:prstGeom>
          <a:noFill/>
        </p:spPr>
        <p:txBody>
          <a:bodyPr wrap="none" rtlCol="0">
            <a:spAutoFit/>
          </a:bodyPr>
          <a:lstStyle/>
          <a:p>
            <a:r>
              <a:rPr lang="en-US" sz="1400" dirty="0"/>
              <a:t>( A</a:t>
            </a:r>
            <a:r>
              <a:rPr lang="en-US" sz="1050" dirty="0"/>
              <a:t>1 </a:t>
            </a:r>
            <a:r>
              <a:rPr lang="en-US" sz="1400" dirty="0"/>
              <a:t>A</a:t>
            </a:r>
            <a:r>
              <a:rPr lang="en-US" sz="800" dirty="0"/>
              <a:t>2</a:t>
            </a:r>
            <a:r>
              <a:rPr lang="en-US" sz="1400" dirty="0"/>
              <a:t> ) ( A</a:t>
            </a:r>
            <a:r>
              <a:rPr lang="en-US" sz="1050" dirty="0"/>
              <a:t>3 </a:t>
            </a:r>
            <a:r>
              <a:rPr lang="en-US" sz="1400" dirty="0"/>
              <a:t>A</a:t>
            </a:r>
            <a:r>
              <a:rPr lang="en-US" sz="800" dirty="0"/>
              <a:t>4</a:t>
            </a:r>
            <a:r>
              <a:rPr lang="en-US" sz="1400" dirty="0"/>
              <a:t> A</a:t>
            </a:r>
            <a:r>
              <a:rPr lang="en-US" sz="800" dirty="0"/>
              <a:t>5</a:t>
            </a:r>
            <a:r>
              <a:rPr lang="en-US" sz="1050" dirty="0"/>
              <a:t> </a:t>
            </a:r>
            <a:r>
              <a:rPr lang="en-US" sz="1400" dirty="0"/>
              <a:t>)</a:t>
            </a:r>
            <a:endParaRPr lang="en-US" dirty="0"/>
          </a:p>
        </p:txBody>
      </p:sp>
      <p:sp>
        <p:nvSpPr>
          <p:cNvPr id="57" name="TextBox 56"/>
          <p:cNvSpPr txBox="1"/>
          <p:nvPr/>
        </p:nvSpPr>
        <p:spPr>
          <a:xfrm>
            <a:off x="990600" y="3807023"/>
            <a:ext cx="1023037" cy="307777"/>
          </a:xfrm>
          <a:prstGeom prst="rect">
            <a:avLst/>
          </a:prstGeom>
          <a:noFill/>
        </p:spPr>
        <p:txBody>
          <a:bodyPr wrap="none" rtlCol="0">
            <a:spAutoFit/>
          </a:bodyPr>
          <a:lstStyle/>
          <a:p>
            <a:r>
              <a:rPr lang="en-US" sz="1400" dirty="0"/>
              <a:t>s[1, 2] </a:t>
            </a:r>
            <a:r>
              <a:rPr lang="en-US" sz="1400" dirty="0">
                <a:sym typeface="Wingdings" pitchFamily="2" charset="2"/>
              </a:rPr>
              <a:t> 1</a:t>
            </a:r>
            <a:endParaRPr lang="en-US" dirty="0"/>
          </a:p>
        </p:txBody>
      </p:sp>
      <p:sp>
        <p:nvSpPr>
          <p:cNvPr id="58" name="TextBox 57"/>
          <p:cNvSpPr txBox="1"/>
          <p:nvPr/>
        </p:nvSpPr>
        <p:spPr>
          <a:xfrm>
            <a:off x="3244793" y="3807023"/>
            <a:ext cx="793807" cy="307777"/>
          </a:xfrm>
          <a:prstGeom prst="rect">
            <a:avLst/>
          </a:prstGeom>
          <a:noFill/>
        </p:spPr>
        <p:txBody>
          <a:bodyPr wrap="none" rtlCol="0">
            <a:spAutoFit/>
          </a:bodyPr>
          <a:lstStyle/>
          <a:p>
            <a:r>
              <a:rPr lang="en-US" sz="1400" dirty="0"/>
              <a:t>( A</a:t>
            </a:r>
            <a:r>
              <a:rPr lang="en-US" sz="1050" dirty="0"/>
              <a:t>1 </a:t>
            </a:r>
            <a:r>
              <a:rPr lang="en-US" sz="1400" dirty="0"/>
              <a:t>A</a:t>
            </a:r>
            <a:r>
              <a:rPr lang="en-US" sz="800" dirty="0"/>
              <a:t>2</a:t>
            </a:r>
            <a:r>
              <a:rPr lang="en-US" sz="1400" dirty="0"/>
              <a:t> )</a:t>
            </a:r>
            <a:endParaRPr lang="en-US" dirty="0"/>
          </a:p>
        </p:txBody>
      </p:sp>
      <p:sp>
        <p:nvSpPr>
          <p:cNvPr id="8" name="Rectangle 7"/>
          <p:cNvSpPr/>
          <p:nvPr/>
        </p:nvSpPr>
        <p:spPr>
          <a:xfrm>
            <a:off x="979378" y="4267200"/>
            <a:ext cx="1045479" cy="307777"/>
          </a:xfrm>
          <a:prstGeom prst="rect">
            <a:avLst/>
          </a:prstGeom>
        </p:spPr>
        <p:txBody>
          <a:bodyPr wrap="none">
            <a:spAutoFit/>
          </a:bodyPr>
          <a:lstStyle/>
          <a:p>
            <a:r>
              <a:rPr lang="en-US" sz="1400" dirty="0"/>
              <a:t>s[3, 5] </a:t>
            </a:r>
            <a:r>
              <a:rPr lang="en-US" sz="1400" dirty="0">
                <a:sym typeface="Wingdings" pitchFamily="2" charset="2"/>
              </a:rPr>
              <a:t> 4</a:t>
            </a:r>
            <a:endParaRPr lang="en-US" dirty="0"/>
          </a:p>
        </p:txBody>
      </p:sp>
      <p:sp>
        <p:nvSpPr>
          <p:cNvPr id="59" name="TextBox 58"/>
          <p:cNvSpPr txBox="1"/>
          <p:nvPr/>
        </p:nvSpPr>
        <p:spPr>
          <a:xfrm>
            <a:off x="3056612" y="4267200"/>
            <a:ext cx="1210588" cy="307777"/>
          </a:xfrm>
          <a:prstGeom prst="rect">
            <a:avLst/>
          </a:prstGeom>
          <a:noFill/>
        </p:spPr>
        <p:txBody>
          <a:bodyPr wrap="none" rtlCol="0">
            <a:spAutoFit/>
          </a:bodyPr>
          <a:lstStyle/>
          <a:p>
            <a:pPr algn="ctr"/>
            <a:r>
              <a:rPr lang="en-US" sz="1400" dirty="0"/>
              <a:t>( ( A</a:t>
            </a:r>
            <a:r>
              <a:rPr lang="en-US" sz="1050" dirty="0"/>
              <a:t>3 </a:t>
            </a:r>
            <a:r>
              <a:rPr lang="en-US" sz="1400" dirty="0"/>
              <a:t>A</a:t>
            </a:r>
            <a:r>
              <a:rPr lang="en-US" sz="800" dirty="0"/>
              <a:t>4 </a:t>
            </a:r>
            <a:r>
              <a:rPr lang="en-US" sz="1400" dirty="0"/>
              <a:t>) A</a:t>
            </a:r>
            <a:r>
              <a:rPr lang="en-US" sz="800" dirty="0"/>
              <a:t>5 </a:t>
            </a:r>
            <a:r>
              <a:rPr lang="en-US" sz="1400" dirty="0"/>
              <a:t>)</a:t>
            </a:r>
          </a:p>
        </p:txBody>
      </p:sp>
      <p:sp>
        <p:nvSpPr>
          <p:cNvPr id="60" name="TextBox 59"/>
          <p:cNvSpPr txBox="1"/>
          <p:nvPr/>
        </p:nvSpPr>
        <p:spPr>
          <a:xfrm>
            <a:off x="269476" y="4873823"/>
            <a:ext cx="4693914" cy="307777"/>
          </a:xfrm>
          <a:prstGeom prst="rect">
            <a:avLst/>
          </a:prstGeom>
          <a:noFill/>
        </p:spPr>
        <p:txBody>
          <a:bodyPr wrap="none" rtlCol="0">
            <a:spAutoFit/>
          </a:bodyPr>
          <a:lstStyle/>
          <a:p>
            <a:pPr algn="ctr"/>
            <a:r>
              <a:rPr lang="pt-BR" sz="1400" dirty="0"/>
              <a:t>After parenthesization, the given sequence A</a:t>
            </a:r>
            <a:r>
              <a:rPr lang="pt-BR" sz="1100" dirty="0"/>
              <a:t>1 </a:t>
            </a:r>
            <a:r>
              <a:rPr lang="pt-BR" sz="1400" dirty="0"/>
              <a:t>A</a:t>
            </a:r>
            <a:r>
              <a:rPr lang="pt-BR" sz="1100" dirty="0"/>
              <a:t>2 </a:t>
            </a:r>
            <a:r>
              <a:rPr lang="pt-BR" sz="1400" dirty="0"/>
              <a:t>A</a:t>
            </a:r>
            <a:r>
              <a:rPr lang="pt-BR" sz="1100" dirty="0"/>
              <a:t>3 </a:t>
            </a:r>
            <a:r>
              <a:rPr lang="pt-BR" sz="1400" dirty="0"/>
              <a:t>A</a:t>
            </a:r>
            <a:r>
              <a:rPr lang="pt-BR" sz="1100" dirty="0"/>
              <a:t>4 </a:t>
            </a:r>
            <a:r>
              <a:rPr lang="pt-BR" sz="1400" dirty="0"/>
              <a:t>A</a:t>
            </a:r>
            <a:r>
              <a:rPr lang="pt-BR" sz="1100" dirty="0"/>
              <a:t>5</a:t>
            </a:r>
            <a:endParaRPr lang="en-US" sz="1400" dirty="0"/>
          </a:p>
        </p:txBody>
      </p:sp>
      <p:sp>
        <p:nvSpPr>
          <p:cNvPr id="61" name="TextBox 60"/>
          <p:cNvSpPr txBox="1"/>
          <p:nvPr/>
        </p:nvSpPr>
        <p:spPr>
          <a:xfrm>
            <a:off x="1143000" y="5175646"/>
            <a:ext cx="2664512" cy="307777"/>
          </a:xfrm>
          <a:prstGeom prst="rect">
            <a:avLst/>
          </a:prstGeom>
          <a:noFill/>
        </p:spPr>
        <p:txBody>
          <a:bodyPr wrap="none" rtlCol="0">
            <a:spAutoFit/>
          </a:bodyPr>
          <a:lstStyle/>
          <a:p>
            <a:pPr algn="ctr"/>
            <a:r>
              <a:rPr lang="en-US" sz="1400" dirty="0"/>
              <a:t>becomes ( A</a:t>
            </a:r>
            <a:r>
              <a:rPr lang="en-US" sz="1050" dirty="0"/>
              <a:t>1</a:t>
            </a:r>
            <a:r>
              <a:rPr lang="en-US" sz="1400" dirty="0"/>
              <a:t> A</a:t>
            </a:r>
            <a:r>
              <a:rPr lang="en-US" sz="1050" dirty="0"/>
              <a:t>2 </a:t>
            </a:r>
            <a:r>
              <a:rPr lang="en-US" sz="1400" dirty="0"/>
              <a:t>) ( ( A</a:t>
            </a:r>
            <a:r>
              <a:rPr lang="en-US" sz="1050" dirty="0"/>
              <a:t>3 </a:t>
            </a:r>
            <a:r>
              <a:rPr lang="en-US" sz="1400" dirty="0"/>
              <a:t>A</a:t>
            </a:r>
            <a:r>
              <a:rPr lang="en-US" sz="1050" dirty="0"/>
              <a:t>4</a:t>
            </a:r>
            <a:r>
              <a:rPr lang="en-US" sz="800" dirty="0"/>
              <a:t> </a:t>
            </a:r>
            <a:r>
              <a:rPr lang="en-US" sz="1400" dirty="0"/>
              <a:t>) A</a:t>
            </a:r>
            <a:r>
              <a:rPr lang="en-US" sz="1050" dirty="0"/>
              <a:t>5</a:t>
            </a:r>
            <a:r>
              <a:rPr lang="en-US" sz="1400" dirty="0"/>
              <a:t> )</a:t>
            </a:r>
          </a:p>
        </p:txBody>
      </p:sp>
      <p:sp>
        <p:nvSpPr>
          <p:cNvPr id="62" name="TextBox 61"/>
          <p:cNvSpPr txBox="1"/>
          <p:nvPr/>
        </p:nvSpPr>
        <p:spPr>
          <a:xfrm>
            <a:off x="228600" y="5788223"/>
            <a:ext cx="8686800" cy="523220"/>
          </a:xfrm>
          <a:prstGeom prst="rect">
            <a:avLst/>
          </a:prstGeom>
          <a:noFill/>
        </p:spPr>
        <p:txBody>
          <a:bodyPr wrap="square" rtlCol="0">
            <a:spAutoFit/>
          </a:bodyPr>
          <a:lstStyle/>
          <a:p>
            <a:pPr algn="ctr"/>
            <a:r>
              <a:rPr lang="en-US" sz="1400" dirty="0"/>
              <a:t>So, the optimal </a:t>
            </a:r>
            <a:r>
              <a:rPr lang="en-US" sz="1400" dirty="0" err="1"/>
              <a:t>parenthesization</a:t>
            </a:r>
            <a:r>
              <a:rPr lang="en-US" sz="1400" dirty="0"/>
              <a:t> for the given matrix chain is  </a:t>
            </a:r>
            <a:r>
              <a:rPr lang="en-US" sz="1400" b="1" i="1" dirty="0"/>
              <a:t>( A</a:t>
            </a:r>
            <a:r>
              <a:rPr lang="en-US" sz="1050" b="1" i="1" dirty="0"/>
              <a:t>1</a:t>
            </a:r>
            <a:r>
              <a:rPr lang="en-US" sz="1400" b="1" i="1" dirty="0"/>
              <a:t> A</a:t>
            </a:r>
            <a:r>
              <a:rPr lang="en-US" sz="1050" b="1" i="1" dirty="0"/>
              <a:t>2 </a:t>
            </a:r>
            <a:r>
              <a:rPr lang="en-US" sz="1400" b="1" i="1" dirty="0"/>
              <a:t>) ( ( A</a:t>
            </a:r>
            <a:r>
              <a:rPr lang="en-US" sz="1050" b="1" i="1" dirty="0"/>
              <a:t>3 </a:t>
            </a:r>
            <a:r>
              <a:rPr lang="en-US" sz="1400" b="1" i="1" dirty="0"/>
              <a:t>A</a:t>
            </a:r>
            <a:r>
              <a:rPr lang="en-US" sz="1050" b="1" i="1" dirty="0"/>
              <a:t>4</a:t>
            </a:r>
            <a:r>
              <a:rPr lang="en-US" sz="800" b="1" i="1" dirty="0"/>
              <a:t> </a:t>
            </a:r>
            <a:r>
              <a:rPr lang="en-US" sz="1400" b="1" i="1" dirty="0"/>
              <a:t>) A</a:t>
            </a:r>
            <a:r>
              <a:rPr lang="en-US" sz="1050" b="1" i="1" dirty="0"/>
              <a:t>5</a:t>
            </a:r>
            <a:r>
              <a:rPr lang="en-US" sz="1400" b="1" i="1" dirty="0"/>
              <a:t> )</a:t>
            </a:r>
            <a:r>
              <a:rPr lang="en-US" sz="1400" dirty="0"/>
              <a:t> </a:t>
            </a:r>
          </a:p>
          <a:p>
            <a:pPr algn="ctr"/>
            <a:r>
              <a:rPr lang="en-US" sz="1400" dirty="0"/>
              <a:t>that minimized the required amount of scalar multiplications needed to compute the product of  the chain.</a:t>
            </a:r>
          </a:p>
        </p:txBody>
      </p:sp>
    </p:spTree>
    <p:extLst>
      <p:ext uri="{BB962C8B-B14F-4D97-AF65-F5344CB8AC3E}">
        <p14:creationId xmlns:p14="http://schemas.microsoft.com/office/powerpoint/2010/main" val="3374449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arn(inVertic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iterate type="lt">
                                    <p:tmPct val="0"/>
                                  </p:iterate>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fltVal val="0"/>
                                          </p:val>
                                        </p:tav>
                                        <p:tav tm="100000">
                                          <p:val>
                                            <p:strVal val="#ppt_w"/>
                                          </p:val>
                                        </p:tav>
                                      </p:tavLst>
                                    </p:anim>
                                    <p:anim calcmode="lin" valueType="num">
                                      <p:cBhvr>
                                        <p:cTn id="23" dur="500" fill="hold"/>
                                        <p:tgtEl>
                                          <p:spTgt spid="27"/>
                                        </p:tgtEl>
                                        <p:attrNameLst>
                                          <p:attrName>ppt_h</p:attrName>
                                        </p:attrNameLst>
                                      </p:cBhvr>
                                      <p:tavLst>
                                        <p:tav tm="0">
                                          <p:val>
                                            <p:fltVal val="0"/>
                                          </p:val>
                                        </p:tav>
                                        <p:tav tm="100000">
                                          <p:val>
                                            <p:strVal val="#ppt_h"/>
                                          </p:val>
                                        </p:tav>
                                      </p:tavLst>
                                    </p:anim>
                                    <p:animEffect transition="in" filter="fade">
                                      <p:cBhvr>
                                        <p:cTn id="24" dur="500"/>
                                        <p:tgtEl>
                                          <p:spTgt spid="2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ppt_w</p:attrName>
                                        </p:attrNameLst>
                                      </p:cBhvr>
                                      <p:tavLst>
                                        <p:tav tm="0">
                                          <p:val>
                                            <p:fltVal val="0"/>
                                          </p:val>
                                        </p:tav>
                                        <p:tav tm="100000">
                                          <p:val>
                                            <p:strVal val="#ppt_w"/>
                                          </p:val>
                                        </p:tav>
                                      </p:tavLst>
                                    </p:anim>
                                    <p:anim calcmode="lin" valueType="num">
                                      <p:cBhvr>
                                        <p:cTn id="28" dur="500" fill="hold"/>
                                        <p:tgtEl>
                                          <p:spTgt spid="30"/>
                                        </p:tgtEl>
                                        <p:attrNameLst>
                                          <p:attrName>ppt_h</p:attrName>
                                        </p:attrNameLst>
                                      </p:cBhvr>
                                      <p:tavLst>
                                        <p:tav tm="0">
                                          <p:val>
                                            <p:fltVal val="0"/>
                                          </p:val>
                                        </p:tav>
                                        <p:tav tm="100000">
                                          <p:val>
                                            <p:strVal val="#ppt_h"/>
                                          </p:val>
                                        </p:tav>
                                      </p:tavLst>
                                    </p:anim>
                                    <p:animEffect transition="in" filter="fade">
                                      <p:cBhvr>
                                        <p:cTn id="29" dur="500"/>
                                        <p:tgtEl>
                                          <p:spTgt spid="3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p:cTn id="32" dur="500" fill="hold"/>
                                        <p:tgtEl>
                                          <p:spTgt spid="32"/>
                                        </p:tgtEl>
                                        <p:attrNameLst>
                                          <p:attrName>ppt_w</p:attrName>
                                        </p:attrNameLst>
                                      </p:cBhvr>
                                      <p:tavLst>
                                        <p:tav tm="0">
                                          <p:val>
                                            <p:fltVal val="0"/>
                                          </p:val>
                                        </p:tav>
                                        <p:tav tm="100000">
                                          <p:val>
                                            <p:strVal val="#ppt_w"/>
                                          </p:val>
                                        </p:tav>
                                      </p:tavLst>
                                    </p:anim>
                                    <p:anim calcmode="lin" valueType="num">
                                      <p:cBhvr>
                                        <p:cTn id="33" dur="500" fill="hold"/>
                                        <p:tgtEl>
                                          <p:spTgt spid="32"/>
                                        </p:tgtEl>
                                        <p:attrNameLst>
                                          <p:attrName>ppt_h</p:attrName>
                                        </p:attrNameLst>
                                      </p:cBhvr>
                                      <p:tavLst>
                                        <p:tav tm="0">
                                          <p:val>
                                            <p:fltVal val="0"/>
                                          </p:val>
                                        </p:tav>
                                        <p:tav tm="100000">
                                          <p:val>
                                            <p:strVal val="#ppt_h"/>
                                          </p:val>
                                        </p:tav>
                                      </p:tavLst>
                                    </p:anim>
                                    <p:animEffect transition="in" filter="fade">
                                      <p:cBhvr>
                                        <p:cTn id="34" dur="500"/>
                                        <p:tgtEl>
                                          <p:spTgt spid="3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p:cTn id="37" dur="500" fill="hold"/>
                                        <p:tgtEl>
                                          <p:spTgt spid="39"/>
                                        </p:tgtEl>
                                        <p:attrNameLst>
                                          <p:attrName>ppt_w</p:attrName>
                                        </p:attrNameLst>
                                      </p:cBhvr>
                                      <p:tavLst>
                                        <p:tav tm="0">
                                          <p:val>
                                            <p:fltVal val="0"/>
                                          </p:val>
                                        </p:tav>
                                        <p:tav tm="100000">
                                          <p:val>
                                            <p:strVal val="#ppt_w"/>
                                          </p:val>
                                        </p:tav>
                                      </p:tavLst>
                                    </p:anim>
                                    <p:anim calcmode="lin" valueType="num">
                                      <p:cBhvr>
                                        <p:cTn id="38" dur="500" fill="hold"/>
                                        <p:tgtEl>
                                          <p:spTgt spid="39"/>
                                        </p:tgtEl>
                                        <p:attrNameLst>
                                          <p:attrName>ppt_h</p:attrName>
                                        </p:attrNameLst>
                                      </p:cBhvr>
                                      <p:tavLst>
                                        <p:tav tm="0">
                                          <p:val>
                                            <p:fltVal val="0"/>
                                          </p:val>
                                        </p:tav>
                                        <p:tav tm="100000">
                                          <p:val>
                                            <p:strVal val="#ppt_h"/>
                                          </p:val>
                                        </p:tav>
                                      </p:tavLst>
                                    </p:anim>
                                    <p:animEffect transition="in" filter="fade">
                                      <p:cBhvr>
                                        <p:cTn id="39" dur="500"/>
                                        <p:tgtEl>
                                          <p:spTgt spid="3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 calcmode="lin" valueType="num">
                                      <p:cBhvr>
                                        <p:cTn id="42" dur="500" fill="hold"/>
                                        <p:tgtEl>
                                          <p:spTgt spid="42"/>
                                        </p:tgtEl>
                                        <p:attrNameLst>
                                          <p:attrName>ppt_w</p:attrName>
                                        </p:attrNameLst>
                                      </p:cBhvr>
                                      <p:tavLst>
                                        <p:tav tm="0">
                                          <p:val>
                                            <p:fltVal val="0"/>
                                          </p:val>
                                        </p:tav>
                                        <p:tav tm="100000">
                                          <p:val>
                                            <p:strVal val="#ppt_w"/>
                                          </p:val>
                                        </p:tav>
                                      </p:tavLst>
                                    </p:anim>
                                    <p:anim calcmode="lin" valueType="num">
                                      <p:cBhvr>
                                        <p:cTn id="43" dur="500" fill="hold"/>
                                        <p:tgtEl>
                                          <p:spTgt spid="42"/>
                                        </p:tgtEl>
                                        <p:attrNameLst>
                                          <p:attrName>ppt_h</p:attrName>
                                        </p:attrNameLst>
                                      </p:cBhvr>
                                      <p:tavLst>
                                        <p:tav tm="0">
                                          <p:val>
                                            <p:fltVal val="0"/>
                                          </p:val>
                                        </p:tav>
                                        <p:tav tm="100000">
                                          <p:val>
                                            <p:strVal val="#ppt_h"/>
                                          </p:val>
                                        </p:tav>
                                      </p:tavLst>
                                    </p:anim>
                                    <p:animEffect transition="in" filter="fade">
                                      <p:cBhvr>
                                        <p:cTn id="44" dur="500"/>
                                        <p:tgtEl>
                                          <p:spTgt spid="42"/>
                                        </p:tgtEl>
                                      </p:cBhvr>
                                    </p:animEffect>
                                  </p:childTnLst>
                                </p:cTn>
                              </p:par>
                              <p:par>
                                <p:cTn id="45" presetID="53" presetClass="entr" presetSubtype="16" fill="hold" grpId="0" nodeType="withEffect">
                                  <p:stCondLst>
                                    <p:cond delay="0"/>
                                  </p:stCondLst>
                                  <p:iterate type="lt">
                                    <p:tmPct val="0"/>
                                  </p:iterate>
                                  <p:childTnLst>
                                    <p:set>
                                      <p:cBhvr>
                                        <p:cTn id="46" dur="1" fill="hold">
                                          <p:stCondLst>
                                            <p:cond delay="0"/>
                                          </p:stCondLst>
                                        </p:cTn>
                                        <p:tgtEl>
                                          <p:spTgt spid="44"/>
                                        </p:tgtEl>
                                        <p:attrNameLst>
                                          <p:attrName>style.visibility</p:attrName>
                                        </p:attrNameLst>
                                      </p:cBhvr>
                                      <p:to>
                                        <p:strVal val="visible"/>
                                      </p:to>
                                    </p:set>
                                    <p:anim calcmode="lin" valueType="num">
                                      <p:cBhvr>
                                        <p:cTn id="47" dur="500" fill="hold"/>
                                        <p:tgtEl>
                                          <p:spTgt spid="44"/>
                                        </p:tgtEl>
                                        <p:attrNameLst>
                                          <p:attrName>ppt_w</p:attrName>
                                        </p:attrNameLst>
                                      </p:cBhvr>
                                      <p:tavLst>
                                        <p:tav tm="0">
                                          <p:val>
                                            <p:fltVal val="0"/>
                                          </p:val>
                                        </p:tav>
                                        <p:tav tm="100000">
                                          <p:val>
                                            <p:strVal val="#ppt_w"/>
                                          </p:val>
                                        </p:tav>
                                      </p:tavLst>
                                    </p:anim>
                                    <p:anim calcmode="lin" valueType="num">
                                      <p:cBhvr>
                                        <p:cTn id="48" dur="500" fill="hold"/>
                                        <p:tgtEl>
                                          <p:spTgt spid="44"/>
                                        </p:tgtEl>
                                        <p:attrNameLst>
                                          <p:attrName>ppt_h</p:attrName>
                                        </p:attrNameLst>
                                      </p:cBhvr>
                                      <p:tavLst>
                                        <p:tav tm="0">
                                          <p:val>
                                            <p:fltVal val="0"/>
                                          </p:val>
                                        </p:tav>
                                        <p:tav tm="100000">
                                          <p:val>
                                            <p:strVal val="#ppt_h"/>
                                          </p:val>
                                        </p:tav>
                                      </p:tavLst>
                                    </p:anim>
                                    <p:animEffect transition="in" filter="fade">
                                      <p:cBhvr>
                                        <p:cTn id="49" dur="500"/>
                                        <p:tgtEl>
                                          <p:spTgt spid="4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500" fill="hold"/>
                                        <p:tgtEl>
                                          <p:spTgt spid="47"/>
                                        </p:tgtEl>
                                        <p:attrNameLst>
                                          <p:attrName>ppt_w</p:attrName>
                                        </p:attrNameLst>
                                      </p:cBhvr>
                                      <p:tavLst>
                                        <p:tav tm="0">
                                          <p:val>
                                            <p:fltVal val="0"/>
                                          </p:val>
                                        </p:tav>
                                        <p:tav tm="100000">
                                          <p:val>
                                            <p:strVal val="#ppt_w"/>
                                          </p:val>
                                        </p:tav>
                                      </p:tavLst>
                                    </p:anim>
                                    <p:anim calcmode="lin" valueType="num">
                                      <p:cBhvr>
                                        <p:cTn id="53" dur="500" fill="hold"/>
                                        <p:tgtEl>
                                          <p:spTgt spid="47"/>
                                        </p:tgtEl>
                                        <p:attrNameLst>
                                          <p:attrName>ppt_h</p:attrName>
                                        </p:attrNameLst>
                                      </p:cBhvr>
                                      <p:tavLst>
                                        <p:tav tm="0">
                                          <p:val>
                                            <p:fltVal val="0"/>
                                          </p:val>
                                        </p:tav>
                                        <p:tav tm="100000">
                                          <p:val>
                                            <p:strVal val="#ppt_h"/>
                                          </p:val>
                                        </p:tav>
                                      </p:tavLst>
                                    </p:anim>
                                    <p:animEffect transition="in" filter="fade">
                                      <p:cBhvr>
                                        <p:cTn id="54" dur="500"/>
                                        <p:tgtEl>
                                          <p:spTgt spid="4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anim calcmode="lin" valueType="num">
                                      <p:cBhvr>
                                        <p:cTn id="57" dur="500" fill="hold"/>
                                        <p:tgtEl>
                                          <p:spTgt spid="51"/>
                                        </p:tgtEl>
                                        <p:attrNameLst>
                                          <p:attrName>ppt_w</p:attrName>
                                        </p:attrNameLst>
                                      </p:cBhvr>
                                      <p:tavLst>
                                        <p:tav tm="0">
                                          <p:val>
                                            <p:fltVal val="0"/>
                                          </p:val>
                                        </p:tav>
                                        <p:tav tm="100000">
                                          <p:val>
                                            <p:strVal val="#ppt_w"/>
                                          </p:val>
                                        </p:tav>
                                      </p:tavLst>
                                    </p:anim>
                                    <p:anim calcmode="lin" valueType="num">
                                      <p:cBhvr>
                                        <p:cTn id="58" dur="500" fill="hold"/>
                                        <p:tgtEl>
                                          <p:spTgt spid="51"/>
                                        </p:tgtEl>
                                        <p:attrNameLst>
                                          <p:attrName>ppt_h</p:attrName>
                                        </p:attrNameLst>
                                      </p:cBhvr>
                                      <p:tavLst>
                                        <p:tav tm="0">
                                          <p:val>
                                            <p:fltVal val="0"/>
                                          </p:val>
                                        </p:tav>
                                        <p:tav tm="100000">
                                          <p:val>
                                            <p:strVal val="#ppt_h"/>
                                          </p:val>
                                        </p:tav>
                                      </p:tavLst>
                                    </p:anim>
                                    <p:animEffect transition="in" filter="fade">
                                      <p:cBhvr>
                                        <p:cTn id="59" dur="500"/>
                                        <p:tgtEl>
                                          <p:spTgt spid="51"/>
                                        </p:tgtEl>
                                      </p:cBhvr>
                                    </p:animEffect>
                                  </p:childTnLst>
                                </p:cTn>
                              </p:par>
                              <p:par>
                                <p:cTn id="60" presetID="53" presetClass="entr" presetSubtype="16" fill="hold" grpId="0" nodeType="withEffect">
                                  <p:stCondLst>
                                    <p:cond delay="0"/>
                                  </p:stCondLst>
                                  <p:iterate type="lt">
                                    <p:tmPct val="0"/>
                                  </p:iterate>
                                  <p:childTnLst>
                                    <p:set>
                                      <p:cBhvr>
                                        <p:cTn id="61" dur="1" fill="hold">
                                          <p:stCondLst>
                                            <p:cond delay="0"/>
                                          </p:stCondLst>
                                        </p:cTn>
                                        <p:tgtEl>
                                          <p:spTgt spid="52"/>
                                        </p:tgtEl>
                                        <p:attrNameLst>
                                          <p:attrName>style.visibility</p:attrName>
                                        </p:attrNameLst>
                                      </p:cBhvr>
                                      <p:to>
                                        <p:strVal val="visible"/>
                                      </p:to>
                                    </p:set>
                                    <p:anim calcmode="lin" valueType="num">
                                      <p:cBhvr>
                                        <p:cTn id="62" dur="500" fill="hold"/>
                                        <p:tgtEl>
                                          <p:spTgt spid="52"/>
                                        </p:tgtEl>
                                        <p:attrNameLst>
                                          <p:attrName>ppt_w</p:attrName>
                                        </p:attrNameLst>
                                      </p:cBhvr>
                                      <p:tavLst>
                                        <p:tav tm="0">
                                          <p:val>
                                            <p:fltVal val="0"/>
                                          </p:val>
                                        </p:tav>
                                        <p:tav tm="100000">
                                          <p:val>
                                            <p:strVal val="#ppt_w"/>
                                          </p:val>
                                        </p:tav>
                                      </p:tavLst>
                                    </p:anim>
                                    <p:anim calcmode="lin" valueType="num">
                                      <p:cBhvr>
                                        <p:cTn id="63" dur="500" fill="hold"/>
                                        <p:tgtEl>
                                          <p:spTgt spid="52"/>
                                        </p:tgtEl>
                                        <p:attrNameLst>
                                          <p:attrName>ppt_h</p:attrName>
                                        </p:attrNameLst>
                                      </p:cBhvr>
                                      <p:tavLst>
                                        <p:tav tm="0">
                                          <p:val>
                                            <p:fltVal val="0"/>
                                          </p:val>
                                        </p:tav>
                                        <p:tav tm="100000">
                                          <p:val>
                                            <p:strVal val="#ppt_h"/>
                                          </p:val>
                                        </p:tav>
                                      </p:tavLst>
                                    </p:anim>
                                    <p:animEffect transition="in" filter="fade">
                                      <p:cBhvr>
                                        <p:cTn id="64" dur="500"/>
                                        <p:tgtEl>
                                          <p:spTgt spid="52"/>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barn(inVertical)">
                                      <p:cBhvr>
                                        <p:cTn id="69" dur="500"/>
                                        <p:tgtEl>
                                          <p:spTgt spid="3"/>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mph" presetSubtype="0" fill="hold" grpId="1" nodeType="clickEffect">
                                  <p:stCondLst>
                                    <p:cond delay="0"/>
                                  </p:stCondLst>
                                  <p:iterate type="lt">
                                    <p:tmPct val="4000"/>
                                  </p:iterate>
                                  <p:childTnLst>
                                    <p:set>
                                      <p:cBhvr override="childStyle">
                                        <p:cTn id="73" dur="500" fill="hold"/>
                                        <p:tgtEl>
                                          <p:spTgt spid="52"/>
                                        </p:tgtEl>
                                        <p:attrNameLst>
                                          <p:attrName>style.color</p:attrName>
                                        </p:attrNameLst>
                                      </p:cBhvr>
                                      <p:to>
                                        <p:clrVal>
                                          <a:schemeClr val="accent2"/>
                                        </p:clrVal>
                                      </p:to>
                                    </p:set>
                                    <p:set>
                                      <p:cBhvr>
                                        <p:cTn id="74" dur="500" fill="hold"/>
                                        <p:tgtEl>
                                          <p:spTgt spid="52"/>
                                        </p:tgtEl>
                                        <p:attrNameLst>
                                          <p:attrName>fillcolor</p:attrName>
                                        </p:attrNameLst>
                                      </p:cBhvr>
                                      <p:to>
                                        <p:clrVal>
                                          <a:schemeClr val="accent2"/>
                                        </p:clrVal>
                                      </p:to>
                                    </p:set>
                                    <p:set>
                                      <p:cBhvr>
                                        <p:cTn id="75" dur="500" fill="hold"/>
                                        <p:tgtEl>
                                          <p:spTgt spid="52"/>
                                        </p:tgtEl>
                                        <p:attrNameLst>
                                          <p:attrName>fill.type</p:attrName>
                                        </p:attrNameLst>
                                      </p:cBhvr>
                                      <p:to>
                                        <p:strVal val="solid"/>
                                      </p:to>
                                    </p:set>
                                  </p:childTnLst>
                                </p:cTn>
                              </p:par>
                            </p:childTnLst>
                          </p:cTn>
                        </p:par>
                      </p:childTnLst>
                    </p:cTn>
                  </p:par>
                  <p:par>
                    <p:cTn id="76" fill="hold">
                      <p:stCondLst>
                        <p:cond delay="indefinite"/>
                      </p:stCondLst>
                      <p:childTnLst>
                        <p:par>
                          <p:cTn id="77" fill="hold">
                            <p:stCondLst>
                              <p:cond delay="0"/>
                            </p:stCondLst>
                            <p:childTnLst>
                              <p:par>
                                <p:cTn id="78" presetID="6" presetClass="emph" presetSubtype="0" fill="hold" grpId="2" nodeType="clickEffect">
                                  <p:stCondLst>
                                    <p:cond delay="0"/>
                                  </p:stCondLst>
                                  <p:iterate type="lt">
                                    <p:tmPct val="0"/>
                                  </p:iterate>
                                  <p:childTnLst>
                                    <p:animScale>
                                      <p:cBhvr>
                                        <p:cTn id="79" dur="2000" fill="hold"/>
                                        <p:tgtEl>
                                          <p:spTgt spid="52"/>
                                        </p:tgtEl>
                                      </p:cBhvr>
                                      <p:by x="150000" y="150000"/>
                                    </p:animScale>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barn(inVertical)">
                                      <p:cBhvr>
                                        <p:cTn id="84" dur="500"/>
                                        <p:tgtEl>
                                          <p:spTgt spid="55"/>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barn(inVertical)">
                                      <p:cBhvr>
                                        <p:cTn id="89" dur="500"/>
                                        <p:tgtEl>
                                          <p:spTgt spid="56"/>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mph" presetSubtype="0" fill="hold" grpId="1" nodeType="clickEffect">
                                  <p:stCondLst>
                                    <p:cond delay="0"/>
                                  </p:stCondLst>
                                  <p:iterate type="lt">
                                    <p:tmPct val="4000"/>
                                  </p:iterate>
                                  <p:childTnLst>
                                    <p:set>
                                      <p:cBhvr override="childStyle">
                                        <p:cTn id="93" dur="500" fill="hold"/>
                                        <p:tgtEl>
                                          <p:spTgt spid="25"/>
                                        </p:tgtEl>
                                        <p:attrNameLst>
                                          <p:attrName>style.color</p:attrName>
                                        </p:attrNameLst>
                                      </p:cBhvr>
                                      <p:to>
                                        <p:clrVal>
                                          <a:schemeClr val="accent2"/>
                                        </p:clrVal>
                                      </p:to>
                                    </p:set>
                                    <p:set>
                                      <p:cBhvr>
                                        <p:cTn id="94" dur="500" fill="hold"/>
                                        <p:tgtEl>
                                          <p:spTgt spid="25"/>
                                        </p:tgtEl>
                                        <p:attrNameLst>
                                          <p:attrName>fillcolor</p:attrName>
                                        </p:attrNameLst>
                                      </p:cBhvr>
                                      <p:to>
                                        <p:clrVal>
                                          <a:schemeClr val="accent2"/>
                                        </p:clrVal>
                                      </p:to>
                                    </p:set>
                                    <p:set>
                                      <p:cBhvr>
                                        <p:cTn id="95" dur="500" fill="hold"/>
                                        <p:tgtEl>
                                          <p:spTgt spid="25"/>
                                        </p:tgtEl>
                                        <p:attrNameLst>
                                          <p:attrName>fill.type</p:attrName>
                                        </p:attrNameLst>
                                      </p:cBhvr>
                                      <p:to>
                                        <p:strVal val="solid"/>
                                      </p:to>
                                    </p:set>
                                  </p:childTnLst>
                                </p:cTn>
                              </p:par>
                            </p:childTnLst>
                          </p:cTn>
                        </p:par>
                      </p:childTnLst>
                    </p:cTn>
                  </p:par>
                  <p:par>
                    <p:cTn id="96" fill="hold">
                      <p:stCondLst>
                        <p:cond delay="indefinite"/>
                      </p:stCondLst>
                      <p:childTnLst>
                        <p:par>
                          <p:cTn id="97" fill="hold">
                            <p:stCondLst>
                              <p:cond delay="0"/>
                            </p:stCondLst>
                            <p:childTnLst>
                              <p:par>
                                <p:cTn id="98" presetID="6" presetClass="emph" presetSubtype="0" fill="hold" grpId="2" nodeType="clickEffect">
                                  <p:stCondLst>
                                    <p:cond delay="0"/>
                                  </p:stCondLst>
                                  <p:iterate type="lt">
                                    <p:tmPct val="0"/>
                                  </p:iterate>
                                  <p:childTnLst>
                                    <p:animScale>
                                      <p:cBhvr>
                                        <p:cTn id="99" dur="2000" fill="hold"/>
                                        <p:tgtEl>
                                          <p:spTgt spid="25"/>
                                        </p:tgtEl>
                                      </p:cBhvr>
                                      <p:by x="150000" y="150000"/>
                                    </p:animScale>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barn(inVertical)">
                                      <p:cBhvr>
                                        <p:cTn id="104" dur="500"/>
                                        <p:tgtEl>
                                          <p:spTgt spid="57"/>
                                        </p:tgtEl>
                                      </p:cBhvr>
                                    </p:animEffect>
                                  </p:childTnLst>
                                </p:cTn>
                              </p:par>
                            </p:childTnLst>
                          </p:cTn>
                        </p:par>
                      </p:childTnLst>
                    </p:cTn>
                  </p:par>
                  <p:par>
                    <p:cTn id="105" fill="hold">
                      <p:stCondLst>
                        <p:cond delay="indefinite"/>
                      </p:stCondLst>
                      <p:childTnLst>
                        <p:par>
                          <p:cTn id="106" fill="hold">
                            <p:stCondLst>
                              <p:cond delay="0"/>
                            </p:stCondLst>
                            <p:childTnLst>
                              <p:par>
                                <p:cTn id="107" presetID="16" presetClass="entr" presetSubtype="21" fill="hold" grpId="0" nodeType="clickEffect">
                                  <p:stCondLst>
                                    <p:cond delay="0"/>
                                  </p:stCondLst>
                                  <p:childTnLst>
                                    <p:set>
                                      <p:cBhvr>
                                        <p:cTn id="108" dur="1" fill="hold">
                                          <p:stCondLst>
                                            <p:cond delay="0"/>
                                          </p:stCondLst>
                                        </p:cTn>
                                        <p:tgtEl>
                                          <p:spTgt spid="58"/>
                                        </p:tgtEl>
                                        <p:attrNameLst>
                                          <p:attrName>style.visibility</p:attrName>
                                        </p:attrNameLst>
                                      </p:cBhvr>
                                      <p:to>
                                        <p:strVal val="visible"/>
                                      </p:to>
                                    </p:set>
                                    <p:animEffect transition="in" filter="barn(inVertical)">
                                      <p:cBhvr>
                                        <p:cTn id="109" dur="500"/>
                                        <p:tgtEl>
                                          <p:spTgt spid="58"/>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mph" presetSubtype="0" fill="hold" grpId="1" nodeType="clickEffect">
                                  <p:stCondLst>
                                    <p:cond delay="0"/>
                                  </p:stCondLst>
                                  <p:iterate type="lt">
                                    <p:tmPct val="4000"/>
                                  </p:iterate>
                                  <p:childTnLst>
                                    <p:set>
                                      <p:cBhvr override="childStyle">
                                        <p:cTn id="113" dur="500" fill="hold"/>
                                        <p:tgtEl>
                                          <p:spTgt spid="44"/>
                                        </p:tgtEl>
                                        <p:attrNameLst>
                                          <p:attrName>style.color</p:attrName>
                                        </p:attrNameLst>
                                      </p:cBhvr>
                                      <p:to>
                                        <p:clrVal>
                                          <a:schemeClr val="accent2"/>
                                        </p:clrVal>
                                      </p:to>
                                    </p:set>
                                    <p:set>
                                      <p:cBhvr>
                                        <p:cTn id="114" dur="500" fill="hold"/>
                                        <p:tgtEl>
                                          <p:spTgt spid="44"/>
                                        </p:tgtEl>
                                        <p:attrNameLst>
                                          <p:attrName>fillcolor</p:attrName>
                                        </p:attrNameLst>
                                      </p:cBhvr>
                                      <p:to>
                                        <p:clrVal>
                                          <a:schemeClr val="accent2"/>
                                        </p:clrVal>
                                      </p:to>
                                    </p:set>
                                    <p:set>
                                      <p:cBhvr>
                                        <p:cTn id="115" dur="500" fill="hold"/>
                                        <p:tgtEl>
                                          <p:spTgt spid="44"/>
                                        </p:tgtEl>
                                        <p:attrNameLst>
                                          <p:attrName>fill.type</p:attrName>
                                        </p:attrNameLst>
                                      </p:cBhvr>
                                      <p:to>
                                        <p:strVal val="solid"/>
                                      </p:to>
                                    </p:set>
                                  </p:childTnLst>
                                </p:cTn>
                              </p:par>
                            </p:childTnLst>
                          </p:cTn>
                        </p:par>
                      </p:childTnLst>
                    </p:cTn>
                  </p:par>
                  <p:par>
                    <p:cTn id="116" fill="hold">
                      <p:stCondLst>
                        <p:cond delay="indefinite"/>
                      </p:stCondLst>
                      <p:childTnLst>
                        <p:par>
                          <p:cTn id="117" fill="hold">
                            <p:stCondLst>
                              <p:cond delay="0"/>
                            </p:stCondLst>
                            <p:childTnLst>
                              <p:par>
                                <p:cTn id="118" presetID="6" presetClass="emph" presetSubtype="0" fill="hold" grpId="2" nodeType="clickEffect">
                                  <p:stCondLst>
                                    <p:cond delay="0"/>
                                  </p:stCondLst>
                                  <p:iterate type="lt">
                                    <p:tmPct val="0"/>
                                  </p:iterate>
                                  <p:childTnLst>
                                    <p:animScale>
                                      <p:cBhvr>
                                        <p:cTn id="119" dur="2000" fill="hold"/>
                                        <p:tgtEl>
                                          <p:spTgt spid="44"/>
                                        </p:tgtEl>
                                      </p:cBhvr>
                                      <p:by x="150000" y="150000"/>
                                    </p:animScale>
                                  </p:childTnLst>
                                </p:cTn>
                              </p:par>
                            </p:childTnLst>
                          </p:cTn>
                        </p:par>
                      </p:childTnLst>
                    </p:cTn>
                  </p:par>
                  <p:par>
                    <p:cTn id="120" fill="hold">
                      <p:stCondLst>
                        <p:cond delay="indefinite"/>
                      </p:stCondLst>
                      <p:childTnLst>
                        <p:par>
                          <p:cTn id="121" fill="hold">
                            <p:stCondLst>
                              <p:cond delay="0"/>
                            </p:stCondLst>
                            <p:childTnLst>
                              <p:par>
                                <p:cTn id="122" presetID="16" presetClass="entr" presetSubtype="21" fill="hold" grpId="0" nodeType="clickEffect">
                                  <p:stCondLst>
                                    <p:cond delay="0"/>
                                  </p:stCondLst>
                                  <p:childTnLst>
                                    <p:set>
                                      <p:cBhvr>
                                        <p:cTn id="123" dur="1" fill="hold">
                                          <p:stCondLst>
                                            <p:cond delay="0"/>
                                          </p:stCondLst>
                                        </p:cTn>
                                        <p:tgtEl>
                                          <p:spTgt spid="8"/>
                                        </p:tgtEl>
                                        <p:attrNameLst>
                                          <p:attrName>style.visibility</p:attrName>
                                        </p:attrNameLst>
                                      </p:cBhvr>
                                      <p:to>
                                        <p:strVal val="visible"/>
                                      </p:to>
                                    </p:set>
                                    <p:animEffect transition="in" filter="barn(inVertical)">
                                      <p:cBhvr>
                                        <p:cTn id="124" dur="500"/>
                                        <p:tgtEl>
                                          <p:spTgt spid="8"/>
                                        </p:tgtEl>
                                      </p:cBhvr>
                                    </p:animEffect>
                                  </p:childTnLst>
                                </p:cTn>
                              </p:par>
                            </p:childTnLst>
                          </p:cTn>
                        </p:par>
                      </p:childTnLst>
                    </p:cTn>
                  </p:par>
                  <p:par>
                    <p:cTn id="125" fill="hold">
                      <p:stCondLst>
                        <p:cond delay="indefinite"/>
                      </p:stCondLst>
                      <p:childTnLst>
                        <p:par>
                          <p:cTn id="126" fill="hold">
                            <p:stCondLst>
                              <p:cond delay="0"/>
                            </p:stCondLst>
                            <p:childTnLst>
                              <p:par>
                                <p:cTn id="127" presetID="16" presetClass="entr" presetSubtype="21" fill="hold" grpId="0" nodeType="clickEffect">
                                  <p:stCondLst>
                                    <p:cond delay="0"/>
                                  </p:stCondLst>
                                  <p:childTnLst>
                                    <p:set>
                                      <p:cBhvr>
                                        <p:cTn id="128" dur="1" fill="hold">
                                          <p:stCondLst>
                                            <p:cond delay="0"/>
                                          </p:stCondLst>
                                        </p:cTn>
                                        <p:tgtEl>
                                          <p:spTgt spid="59"/>
                                        </p:tgtEl>
                                        <p:attrNameLst>
                                          <p:attrName>style.visibility</p:attrName>
                                        </p:attrNameLst>
                                      </p:cBhvr>
                                      <p:to>
                                        <p:strVal val="visible"/>
                                      </p:to>
                                    </p:set>
                                    <p:animEffect transition="in" filter="barn(inVertical)">
                                      <p:cBhvr>
                                        <p:cTn id="129" dur="500"/>
                                        <p:tgtEl>
                                          <p:spTgt spid="59"/>
                                        </p:tgtEl>
                                      </p:cBhvr>
                                    </p:animEffect>
                                  </p:childTnLst>
                                </p:cTn>
                              </p:par>
                            </p:childTnLst>
                          </p:cTn>
                        </p:par>
                      </p:childTnLst>
                    </p:cTn>
                  </p:par>
                  <p:par>
                    <p:cTn id="130" fill="hold">
                      <p:stCondLst>
                        <p:cond delay="indefinite"/>
                      </p:stCondLst>
                      <p:childTnLst>
                        <p:par>
                          <p:cTn id="131" fill="hold">
                            <p:stCondLst>
                              <p:cond delay="0"/>
                            </p:stCondLst>
                            <p:childTnLst>
                              <p:par>
                                <p:cTn id="132" presetID="16" presetClass="entr" presetSubtype="21" fill="hold" grpId="0" nodeType="click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barn(inVertical)">
                                      <p:cBhvr>
                                        <p:cTn id="134" dur="500"/>
                                        <p:tgtEl>
                                          <p:spTgt spid="60"/>
                                        </p:tgtEl>
                                      </p:cBhvr>
                                    </p:animEffect>
                                  </p:childTnLst>
                                </p:cTn>
                              </p:par>
                            </p:childTnLst>
                          </p:cTn>
                        </p:par>
                      </p:childTnLst>
                    </p:cTn>
                  </p:par>
                  <p:par>
                    <p:cTn id="135" fill="hold">
                      <p:stCondLst>
                        <p:cond delay="indefinite"/>
                      </p:stCondLst>
                      <p:childTnLst>
                        <p:par>
                          <p:cTn id="136" fill="hold">
                            <p:stCondLst>
                              <p:cond delay="0"/>
                            </p:stCondLst>
                            <p:childTnLst>
                              <p:par>
                                <p:cTn id="137" presetID="16" presetClass="entr" presetSubtype="21" fill="hold" grpId="0" nodeType="clickEffect">
                                  <p:stCondLst>
                                    <p:cond delay="0"/>
                                  </p:stCondLst>
                                  <p:childTnLst>
                                    <p:set>
                                      <p:cBhvr>
                                        <p:cTn id="138" dur="1" fill="hold">
                                          <p:stCondLst>
                                            <p:cond delay="0"/>
                                          </p:stCondLst>
                                        </p:cTn>
                                        <p:tgtEl>
                                          <p:spTgt spid="61"/>
                                        </p:tgtEl>
                                        <p:attrNameLst>
                                          <p:attrName>style.visibility</p:attrName>
                                        </p:attrNameLst>
                                      </p:cBhvr>
                                      <p:to>
                                        <p:strVal val="visible"/>
                                      </p:to>
                                    </p:set>
                                    <p:animEffect transition="in" filter="barn(inVertical)">
                                      <p:cBhvr>
                                        <p:cTn id="139" dur="500"/>
                                        <p:tgtEl>
                                          <p:spTgt spid="61"/>
                                        </p:tgtEl>
                                      </p:cBhvr>
                                    </p:animEffect>
                                  </p:childTnLst>
                                </p:cTn>
                              </p:par>
                            </p:childTnLst>
                          </p:cTn>
                        </p:par>
                      </p:childTnLst>
                    </p:cTn>
                  </p:par>
                  <p:par>
                    <p:cTn id="140" fill="hold">
                      <p:stCondLst>
                        <p:cond delay="indefinite"/>
                      </p:stCondLst>
                      <p:childTnLst>
                        <p:par>
                          <p:cTn id="141" fill="hold">
                            <p:stCondLst>
                              <p:cond delay="0"/>
                            </p:stCondLst>
                            <p:childTnLst>
                              <p:par>
                                <p:cTn id="142" presetID="26" presetClass="entr" presetSubtype="0" fill="hold" grpId="0" nodeType="clickEffect">
                                  <p:stCondLst>
                                    <p:cond delay="0"/>
                                  </p:stCondLst>
                                  <p:childTnLst>
                                    <p:set>
                                      <p:cBhvr>
                                        <p:cTn id="143" dur="1" fill="hold">
                                          <p:stCondLst>
                                            <p:cond delay="0"/>
                                          </p:stCondLst>
                                        </p:cTn>
                                        <p:tgtEl>
                                          <p:spTgt spid="62"/>
                                        </p:tgtEl>
                                        <p:attrNameLst>
                                          <p:attrName>style.visibility</p:attrName>
                                        </p:attrNameLst>
                                      </p:cBhvr>
                                      <p:to>
                                        <p:strVal val="visible"/>
                                      </p:to>
                                    </p:set>
                                    <p:animEffect transition="in" filter="wipe(down)">
                                      <p:cBhvr>
                                        <p:cTn id="144" dur="580">
                                          <p:stCondLst>
                                            <p:cond delay="0"/>
                                          </p:stCondLst>
                                        </p:cTn>
                                        <p:tgtEl>
                                          <p:spTgt spid="62"/>
                                        </p:tgtEl>
                                      </p:cBhvr>
                                    </p:animEffect>
                                    <p:anim calcmode="lin" valueType="num">
                                      <p:cBhvr>
                                        <p:cTn id="145"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146"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147"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148"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149"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150" dur="26">
                                          <p:stCondLst>
                                            <p:cond delay="650"/>
                                          </p:stCondLst>
                                        </p:cTn>
                                        <p:tgtEl>
                                          <p:spTgt spid="62"/>
                                        </p:tgtEl>
                                      </p:cBhvr>
                                      <p:to x="100000" y="60000"/>
                                    </p:animScale>
                                    <p:animScale>
                                      <p:cBhvr>
                                        <p:cTn id="151" dur="166" decel="50000">
                                          <p:stCondLst>
                                            <p:cond delay="676"/>
                                          </p:stCondLst>
                                        </p:cTn>
                                        <p:tgtEl>
                                          <p:spTgt spid="62"/>
                                        </p:tgtEl>
                                      </p:cBhvr>
                                      <p:to x="100000" y="100000"/>
                                    </p:animScale>
                                    <p:animScale>
                                      <p:cBhvr>
                                        <p:cTn id="152" dur="26">
                                          <p:stCondLst>
                                            <p:cond delay="1312"/>
                                          </p:stCondLst>
                                        </p:cTn>
                                        <p:tgtEl>
                                          <p:spTgt spid="62"/>
                                        </p:tgtEl>
                                      </p:cBhvr>
                                      <p:to x="100000" y="80000"/>
                                    </p:animScale>
                                    <p:animScale>
                                      <p:cBhvr>
                                        <p:cTn id="153" dur="166" decel="50000">
                                          <p:stCondLst>
                                            <p:cond delay="1338"/>
                                          </p:stCondLst>
                                        </p:cTn>
                                        <p:tgtEl>
                                          <p:spTgt spid="62"/>
                                        </p:tgtEl>
                                      </p:cBhvr>
                                      <p:to x="100000" y="100000"/>
                                    </p:animScale>
                                    <p:animScale>
                                      <p:cBhvr>
                                        <p:cTn id="154" dur="26">
                                          <p:stCondLst>
                                            <p:cond delay="1642"/>
                                          </p:stCondLst>
                                        </p:cTn>
                                        <p:tgtEl>
                                          <p:spTgt spid="62"/>
                                        </p:tgtEl>
                                      </p:cBhvr>
                                      <p:to x="100000" y="90000"/>
                                    </p:animScale>
                                    <p:animScale>
                                      <p:cBhvr>
                                        <p:cTn id="155" dur="166" decel="50000">
                                          <p:stCondLst>
                                            <p:cond delay="1668"/>
                                          </p:stCondLst>
                                        </p:cTn>
                                        <p:tgtEl>
                                          <p:spTgt spid="62"/>
                                        </p:tgtEl>
                                      </p:cBhvr>
                                      <p:to x="100000" y="100000"/>
                                    </p:animScale>
                                    <p:animScale>
                                      <p:cBhvr>
                                        <p:cTn id="156" dur="26">
                                          <p:stCondLst>
                                            <p:cond delay="1808"/>
                                          </p:stCondLst>
                                        </p:cTn>
                                        <p:tgtEl>
                                          <p:spTgt spid="62"/>
                                        </p:tgtEl>
                                      </p:cBhvr>
                                      <p:to x="100000" y="95000"/>
                                    </p:animScale>
                                    <p:animScale>
                                      <p:cBhvr>
                                        <p:cTn id="157"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5" grpId="2"/>
      <p:bldP spid="27" grpId="0"/>
      <p:bldP spid="30" grpId="0"/>
      <p:bldP spid="32" grpId="0"/>
      <p:bldP spid="39" grpId="0"/>
      <p:bldP spid="42" grpId="0"/>
      <p:bldP spid="44" grpId="0"/>
      <p:bldP spid="44" grpId="1"/>
      <p:bldP spid="44" grpId="2"/>
      <p:bldP spid="47" grpId="0"/>
      <p:bldP spid="51" grpId="0"/>
      <p:bldP spid="52" grpId="0"/>
      <p:bldP spid="52" grpId="1"/>
      <p:bldP spid="52" grpId="2"/>
      <p:bldP spid="3" grpId="0"/>
      <p:bldP spid="55" grpId="0"/>
      <p:bldP spid="56" grpId="0"/>
      <p:bldP spid="57" grpId="0"/>
      <p:bldP spid="58" grpId="0"/>
      <p:bldP spid="8" grpId="0"/>
      <p:bldP spid="59" grpId="0"/>
      <p:bldP spid="60" grpId="0"/>
      <p:bldP spid="61" grpId="0"/>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u="sng" dirty="0"/>
              <a:t>Matrix Multiplication</a:t>
            </a:r>
          </a:p>
        </p:txBody>
      </p:sp>
      <p:sp>
        <p:nvSpPr>
          <p:cNvPr id="7" name="Content Placeholder 6"/>
          <p:cNvSpPr>
            <a:spLocks noGrp="1"/>
          </p:cNvSpPr>
          <p:nvPr>
            <p:ph idx="1"/>
          </p:nvPr>
        </p:nvSpPr>
        <p:spPr>
          <a:xfrm>
            <a:off x="301752" y="1527048"/>
            <a:ext cx="8613648" cy="4797552"/>
          </a:xfrm>
        </p:spPr>
        <p:txBody>
          <a:bodyPr anchor="t">
            <a:noAutofit/>
          </a:bodyPr>
          <a:lstStyle/>
          <a:p>
            <a:pPr marL="0" indent="0" algn="just">
              <a:buNone/>
            </a:pPr>
            <a:r>
              <a:rPr lang="en-US" sz="1600" u="sng" dirty="0"/>
              <a:t>Important observations on Matrix Multiplication:</a:t>
            </a:r>
          </a:p>
          <a:p>
            <a:pPr marL="0" indent="0" algn="just">
              <a:buNone/>
            </a:pPr>
            <a:endParaRPr lang="en-US" sz="1600" dirty="0"/>
          </a:p>
          <a:p>
            <a:pPr algn="just"/>
            <a:r>
              <a:rPr lang="en-US" sz="1600" dirty="0"/>
              <a:t>In terms of multiplying two matrices, the number of columns of the first matrix and the number of rows of the second matrix have to be same! Otherwise multiplication is never possible.</a:t>
            </a:r>
          </a:p>
          <a:p>
            <a:pPr algn="just"/>
            <a:endParaRPr lang="en-US" sz="1600" dirty="0"/>
          </a:p>
          <a:p>
            <a:pPr algn="just"/>
            <a:r>
              <a:rPr lang="en-US" sz="1600" dirty="0"/>
              <a:t>If AB is defined, BA may not be defined.</a:t>
            </a:r>
          </a:p>
          <a:p>
            <a:pPr algn="just"/>
            <a:endParaRPr lang="en-US" sz="1600" dirty="0"/>
          </a:p>
          <a:p>
            <a:pPr algn="just"/>
            <a:r>
              <a:rPr lang="en-US" sz="1600" dirty="0"/>
              <a:t>Even If both of AB and BA can be defined, it is quite possible that the resultant matrices are not the same, that is </a:t>
            </a:r>
            <a:r>
              <a:rPr lang="en-US" sz="1600" b="1" dirty="0"/>
              <a:t>AB</a:t>
            </a:r>
            <a:r>
              <a:rPr lang="en-US" sz="1600" dirty="0"/>
              <a:t>        </a:t>
            </a:r>
            <a:r>
              <a:rPr lang="en-US" sz="1600" b="1" dirty="0"/>
              <a:t>BA</a:t>
            </a:r>
            <a:r>
              <a:rPr lang="en-US" sz="1600" dirty="0"/>
              <a:t>.</a:t>
            </a:r>
          </a:p>
          <a:p>
            <a:pPr algn="just"/>
            <a:endParaRPr lang="en-US" sz="1600" dirty="0"/>
          </a:p>
          <a:p>
            <a:pPr algn="just"/>
            <a:r>
              <a:rPr lang="en-US" sz="1600" dirty="0"/>
              <a:t>Matrix multiplication is Associative.</a:t>
            </a:r>
          </a:p>
          <a:p>
            <a:pPr marL="0" indent="0" algn="ctr">
              <a:buNone/>
            </a:pPr>
            <a:r>
              <a:rPr lang="en-US" sz="1600" b="1" dirty="0"/>
              <a:t>M ( NP ) = ( MN ) P</a:t>
            </a:r>
          </a:p>
          <a:p>
            <a:pPr marL="0" indent="0" algn="ctr">
              <a:buNone/>
            </a:pPr>
            <a:endParaRPr lang="en-US" sz="1600" dirty="0"/>
          </a:p>
          <a:p>
            <a:pPr algn="just"/>
            <a:r>
              <a:rPr lang="en-US" sz="1600" dirty="0"/>
              <a:t>If multiplication is possible between two matrices, then total number of scalar multiplications needed to form the resultant matrix is</a:t>
            </a:r>
          </a:p>
          <a:p>
            <a:pPr marL="0" indent="0" algn="ctr">
              <a:lnSpc>
                <a:spcPct val="150000"/>
              </a:lnSpc>
              <a:buNone/>
            </a:pPr>
            <a:r>
              <a:rPr lang="en-US" sz="1200" b="1" dirty="0"/>
              <a:t>No. of rows of the 1</a:t>
            </a:r>
            <a:r>
              <a:rPr lang="en-US" sz="1200" b="1" baseline="30000" dirty="0"/>
              <a:t>st</a:t>
            </a:r>
            <a:r>
              <a:rPr lang="en-US" sz="1200" b="1" dirty="0"/>
              <a:t>  matrix  X  No. of rows of the 2</a:t>
            </a:r>
            <a:r>
              <a:rPr lang="en-US" sz="1200" b="1" baseline="30000" dirty="0"/>
              <a:t>nd</a:t>
            </a:r>
            <a:r>
              <a:rPr lang="en-US" sz="1200" b="1" dirty="0"/>
              <a:t> matrix  X  no. of columns of the 2</a:t>
            </a:r>
            <a:r>
              <a:rPr lang="en-US" sz="1200" b="1" baseline="30000" dirty="0"/>
              <a:t>nd</a:t>
            </a:r>
            <a:r>
              <a:rPr lang="en-US" sz="1200" b="1" dirty="0"/>
              <a:t> matrix</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marL="0" indent="0" algn="just">
              <a:buNone/>
            </a:pPr>
            <a:r>
              <a:rPr lang="en-US" sz="1600" dirty="0"/>
              <a:t> </a:t>
            </a:r>
          </a:p>
          <a:p>
            <a:pPr marL="0" indent="0" algn="just">
              <a:buNone/>
            </a:pPr>
            <a:endParaRPr lang="en-US" sz="1600" b="1" i="1" dirty="0"/>
          </a:p>
          <a:p>
            <a:pPr algn="just"/>
            <a:endParaRPr lang="en-US" sz="1050" b="1" i="1" dirty="0"/>
          </a:p>
        </p:txBody>
      </p:sp>
      <p:sp>
        <p:nvSpPr>
          <p:cNvPr id="9" name="Not Equal 8"/>
          <p:cNvSpPr/>
          <p:nvPr/>
        </p:nvSpPr>
        <p:spPr>
          <a:xfrm>
            <a:off x="3200400" y="4114800"/>
            <a:ext cx="381000" cy="152400"/>
          </a:xfrm>
          <a:prstGeom prst="mathNotEqual">
            <a:avLst/>
          </a:prstGeom>
          <a:solidFill>
            <a:schemeClr val="tx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72751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arn(inVertic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barn(inVertical)">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barn(inVertical)">
                                      <p:cBhvr>
                                        <p:cTn id="17" dur="500"/>
                                        <p:tgtEl>
                                          <p:spTgt spid="7">
                                            <p:txEl>
                                              <p:pRg st="6" end="6"/>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Effect transition="in" filter="barn(inVertical)">
                                      <p:cBhvr>
                                        <p:cTn id="25" dur="500"/>
                                        <p:tgtEl>
                                          <p:spTgt spid="7">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7">
                                            <p:txEl>
                                              <p:pRg st="9" end="9"/>
                                            </p:txEl>
                                          </p:spTgt>
                                        </p:tgtEl>
                                        <p:attrNameLst>
                                          <p:attrName>style.visibility</p:attrName>
                                        </p:attrNameLst>
                                      </p:cBhvr>
                                      <p:to>
                                        <p:strVal val="visible"/>
                                      </p:to>
                                    </p:set>
                                    <p:animEffect transition="in" filter="barn(inVertical)">
                                      <p:cBhvr>
                                        <p:cTn id="30" dur="500"/>
                                        <p:tgtEl>
                                          <p:spTgt spid="7">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7">
                                            <p:txEl>
                                              <p:pRg st="11" end="11"/>
                                            </p:txEl>
                                          </p:spTgt>
                                        </p:tgtEl>
                                        <p:attrNameLst>
                                          <p:attrName>style.visibility</p:attrName>
                                        </p:attrNameLst>
                                      </p:cBhvr>
                                      <p:to>
                                        <p:strVal val="visible"/>
                                      </p:to>
                                    </p:set>
                                    <p:animEffect transition="in" filter="barn(inVertical)">
                                      <p:cBhvr>
                                        <p:cTn id="35" dur="500"/>
                                        <p:tgtEl>
                                          <p:spTgt spid="7">
                                            <p:txEl>
                                              <p:pRg st="11" end="1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7">
                                            <p:txEl>
                                              <p:pRg st="12" end="12"/>
                                            </p:txEl>
                                          </p:spTgt>
                                        </p:tgtEl>
                                        <p:attrNameLst>
                                          <p:attrName>style.visibility</p:attrName>
                                        </p:attrNameLst>
                                      </p:cBhvr>
                                      <p:to>
                                        <p:strVal val="visible"/>
                                      </p:to>
                                    </p:set>
                                    <p:animEffect transition="in" filter="barn(inVertical)">
                                      <p:cBhvr>
                                        <p:cTn id="40"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u="sng" dirty="0"/>
              <a:t>Matrix Chain Multiplication (MCM) Problem</a:t>
            </a:r>
          </a:p>
        </p:txBody>
      </p:sp>
      <p:sp>
        <p:nvSpPr>
          <p:cNvPr id="7" name="Content Placeholder 6"/>
          <p:cNvSpPr>
            <a:spLocks noGrp="1"/>
          </p:cNvSpPr>
          <p:nvPr>
            <p:ph idx="1"/>
          </p:nvPr>
        </p:nvSpPr>
        <p:spPr>
          <a:xfrm>
            <a:off x="301752" y="1527048"/>
            <a:ext cx="8503920" cy="4797552"/>
          </a:xfrm>
        </p:spPr>
        <p:txBody>
          <a:bodyPr anchor="ctr">
            <a:normAutofit/>
          </a:bodyPr>
          <a:lstStyle/>
          <a:p>
            <a:pPr algn="just"/>
            <a:r>
              <a:rPr lang="en-US" sz="1600" b="1" i="1" dirty="0"/>
              <a:t>Matrix Chain Multiplication (MCM)</a:t>
            </a:r>
            <a:r>
              <a:rPr lang="en-US" sz="1600" dirty="0"/>
              <a:t> problem is an </a:t>
            </a:r>
            <a:r>
              <a:rPr lang="en-US" sz="1600" b="1" i="1" dirty="0"/>
              <a:t>Optimization Problem</a:t>
            </a:r>
            <a:r>
              <a:rPr lang="en-US" sz="1600" dirty="0"/>
              <a:t>.</a:t>
            </a:r>
          </a:p>
          <a:p>
            <a:pPr marL="274320" lvl="1" indent="0" algn="just">
              <a:lnSpc>
                <a:spcPct val="150000"/>
              </a:lnSpc>
              <a:buNone/>
            </a:pPr>
            <a:r>
              <a:rPr lang="en-US" sz="1400" dirty="0"/>
              <a:t>- An optimization problem is the problem of finding the best solution from all feasible solutions.</a:t>
            </a:r>
            <a:endParaRPr lang="en-US" sz="1600" dirty="0"/>
          </a:p>
          <a:p>
            <a:pPr algn="just">
              <a:lnSpc>
                <a:spcPct val="200000"/>
              </a:lnSpc>
            </a:pPr>
            <a:r>
              <a:rPr lang="en-US" sz="1600" dirty="0"/>
              <a:t>This problem is also known as </a:t>
            </a:r>
            <a:r>
              <a:rPr lang="en-US" sz="1600" b="1" i="1" dirty="0"/>
              <a:t>Matrix Chain Ordering Problem (MCOP)</a:t>
            </a:r>
            <a:r>
              <a:rPr lang="en-US" sz="1600" dirty="0"/>
              <a:t>.</a:t>
            </a:r>
          </a:p>
          <a:p>
            <a:pPr algn="just">
              <a:lnSpc>
                <a:spcPct val="200000"/>
              </a:lnSpc>
            </a:pPr>
            <a:r>
              <a:rPr lang="en-US" sz="1600" b="1" u="sng" dirty="0"/>
              <a:t>Problem Statement</a:t>
            </a:r>
          </a:p>
          <a:p>
            <a:pPr marL="0" indent="0" algn="just">
              <a:buNone/>
            </a:pPr>
            <a:r>
              <a:rPr lang="en-US" sz="1600" dirty="0"/>
              <a:t>	</a:t>
            </a:r>
            <a:r>
              <a:rPr lang="en-US" sz="1400" dirty="0"/>
              <a:t>Given a chain</a:t>
            </a:r>
            <a:r>
              <a:rPr lang="en-US" sz="1200" dirty="0"/>
              <a:t>/</a:t>
            </a:r>
            <a:r>
              <a:rPr lang="en-US" sz="1400" dirty="0"/>
              <a:t>sequence of matrices, find the most efficient way of </a:t>
            </a:r>
            <a:r>
              <a:rPr lang="en-US" sz="1400" dirty="0" err="1"/>
              <a:t>parenthesization</a:t>
            </a:r>
            <a:r>
              <a:rPr lang="en-US" sz="1400" dirty="0"/>
              <a:t> to multiply 	these matrices together, that is calculate the minimum number of arithmetic operations 	(scalar multiplications) needed to multiply the chain. The problem is </a:t>
            </a:r>
            <a:r>
              <a:rPr lang="en-US" sz="1400" b="1" i="1" dirty="0"/>
              <a:t>not actually to</a:t>
            </a:r>
            <a:r>
              <a:rPr lang="en-US" sz="1400" dirty="0"/>
              <a:t> 	perform the multiplications, </a:t>
            </a:r>
            <a:r>
              <a:rPr lang="en-US" sz="1400" b="1" i="1" dirty="0"/>
              <a:t>but merely to</a:t>
            </a:r>
            <a:r>
              <a:rPr lang="en-US" sz="1400" dirty="0"/>
              <a:t> decide the sequence of the matrix multiplications 	involved. </a:t>
            </a:r>
          </a:p>
          <a:p>
            <a:pPr marL="0" indent="0" algn="ctr">
              <a:buNone/>
            </a:pPr>
            <a:r>
              <a:rPr lang="en-US" sz="1400" dirty="0"/>
              <a:t>A</a:t>
            </a:r>
            <a:r>
              <a:rPr lang="en-US" sz="1100" dirty="0"/>
              <a:t>1 A</a:t>
            </a:r>
            <a:r>
              <a:rPr lang="en-US" sz="1000" dirty="0"/>
              <a:t>2 </a:t>
            </a:r>
            <a:r>
              <a:rPr lang="en-US" sz="1100" dirty="0"/>
              <a:t>A</a:t>
            </a:r>
            <a:r>
              <a:rPr lang="en-US" sz="1000" dirty="0"/>
              <a:t>3</a:t>
            </a:r>
            <a:r>
              <a:rPr lang="en-US" sz="1100" dirty="0"/>
              <a:t> </a:t>
            </a:r>
            <a:r>
              <a:rPr lang="en-US" sz="1400" dirty="0"/>
              <a:t>A</a:t>
            </a:r>
            <a:r>
              <a:rPr lang="en-US" sz="1100" dirty="0"/>
              <a:t>4</a:t>
            </a:r>
            <a:r>
              <a:rPr lang="en-US" sz="1400" dirty="0"/>
              <a:t> A</a:t>
            </a:r>
            <a:r>
              <a:rPr lang="en-US" sz="1100" dirty="0"/>
              <a:t>5</a:t>
            </a:r>
            <a:endParaRPr lang="en-US" sz="1400" dirty="0"/>
          </a:p>
          <a:p>
            <a:pPr marL="0" indent="0" algn="just">
              <a:buNone/>
            </a:pPr>
            <a:r>
              <a:rPr lang="en-US" sz="1400" dirty="0"/>
              <a:t>	The term </a:t>
            </a:r>
            <a:r>
              <a:rPr lang="en-US" sz="1400" b="1" i="1" dirty="0"/>
              <a:t>“Chain”</a:t>
            </a:r>
            <a:r>
              <a:rPr lang="en-US" sz="1400" dirty="0"/>
              <a:t> means that in between two consecutive matrices one matrix's column is 	equal to the second matrix's row (always).</a:t>
            </a:r>
          </a:p>
          <a:p>
            <a:pPr marL="0" indent="0" algn="just">
              <a:buNone/>
            </a:pPr>
            <a:endParaRPr lang="en-US" sz="1400" dirty="0"/>
          </a:p>
          <a:p>
            <a:pPr marL="0" indent="0" algn="just">
              <a:buNone/>
            </a:pPr>
            <a:r>
              <a:rPr lang="en-US" sz="1400" dirty="0"/>
              <a:t>	So, Input </a:t>
            </a:r>
            <a:r>
              <a:rPr lang="en-US" sz="1400" dirty="0">
                <a:sym typeface="Wingdings" pitchFamily="2" charset="2"/>
              </a:rPr>
              <a:t> A chain of matrices</a:t>
            </a:r>
          </a:p>
          <a:p>
            <a:pPr marL="0" indent="0" algn="just">
              <a:buNone/>
            </a:pPr>
            <a:r>
              <a:rPr lang="en-US" sz="1400" dirty="0">
                <a:sym typeface="Wingdings" pitchFamily="2" charset="2"/>
              </a:rPr>
              <a:t>	Output/Goal  A</a:t>
            </a:r>
            <a:r>
              <a:rPr lang="en-US" sz="1400" dirty="0"/>
              <a:t> parenthesizing of the chain</a:t>
            </a:r>
            <a:endParaRPr lang="en-US" sz="1400" dirty="0">
              <a:sym typeface="Wingdings" pitchFamily="2" charset="2"/>
            </a:endParaRPr>
          </a:p>
          <a:p>
            <a:pPr marL="0" indent="0" algn="just">
              <a:buNone/>
            </a:pPr>
            <a:r>
              <a:rPr lang="en-US" sz="1400" dirty="0">
                <a:sym typeface="Wingdings" pitchFamily="2" charset="2"/>
              </a:rPr>
              <a:t>	Objective  Minimum number of scalar  multiplications needed to multiply the chain</a:t>
            </a:r>
            <a:endParaRPr lang="en-US" sz="1400" dirty="0"/>
          </a:p>
        </p:txBody>
      </p:sp>
    </p:spTree>
    <p:extLst>
      <p:ext uri="{BB962C8B-B14F-4D97-AF65-F5344CB8AC3E}">
        <p14:creationId xmlns:p14="http://schemas.microsoft.com/office/powerpoint/2010/main" val="1957596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arn(inVertic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arn(inVertic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arn(inVertic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arn(inVertical)">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barn(inVertical)">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barn(inVertical)">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barn(inVertical)">
                                      <p:cBhvr>
                                        <p:cTn id="5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u="sng" dirty="0"/>
              <a:t>Matrix Chain Multiplication (MCM) Problem</a:t>
            </a:r>
          </a:p>
        </p:txBody>
      </p:sp>
      <p:sp>
        <p:nvSpPr>
          <p:cNvPr id="7" name="Content Placeholder 6"/>
          <p:cNvSpPr>
            <a:spLocks noGrp="1"/>
          </p:cNvSpPr>
          <p:nvPr>
            <p:ph idx="1"/>
          </p:nvPr>
        </p:nvSpPr>
        <p:spPr>
          <a:xfrm>
            <a:off x="301752" y="1527048"/>
            <a:ext cx="8503920" cy="4797552"/>
          </a:xfrm>
        </p:spPr>
        <p:txBody>
          <a:bodyPr anchor="t">
            <a:normAutofit/>
          </a:bodyPr>
          <a:lstStyle/>
          <a:p>
            <a:pPr algn="just">
              <a:lnSpc>
                <a:spcPct val="200000"/>
              </a:lnSpc>
            </a:pPr>
            <a:r>
              <a:rPr lang="en-US" sz="1600" b="1" u="sng" dirty="0"/>
              <a:t>Motivation</a:t>
            </a:r>
          </a:p>
          <a:p>
            <a:pPr marL="0" indent="0" algn="just">
              <a:buNone/>
            </a:pPr>
            <a:r>
              <a:rPr lang="en-US" sz="1600" dirty="0"/>
              <a:t>	</a:t>
            </a:r>
            <a:r>
              <a:rPr lang="en-US" sz="1400" dirty="0"/>
              <a:t> </a:t>
            </a:r>
          </a:p>
          <a:p>
            <a:pPr marL="0" indent="0" algn="just">
              <a:buNone/>
            </a:pPr>
            <a:r>
              <a:rPr lang="en-US" sz="1400" b="1" i="1" dirty="0"/>
              <a:t>	Matrix multiplication is associative in nature rather commutative </a:t>
            </a:r>
            <a:r>
              <a:rPr lang="en-US" sz="1400" dirty="0"/>
              <a:t>and thus we 	have many options to multiply a chain of matrices. </a:t>
            </a:r>
          </a:p>
          <a:p>
            <a:pPr marL="0" indent="0" algn="just">
              <a:buNone/>
            </a:pPr>
            <a:r>
              <a:rPr lang="en-US" sz="1400" dirty="0"/>
              <a:t>	</a:t>
            </a:r>
          </a:p>
          <a:p>
            <a:pPr marL="0" indent="0" algn="just">
              <a:buNone/>
            </a:pPr>
            <a:r>
              <a:rPr lang="en-US" sz="1400" dirty="0"/>
              <a:t>	In other words, we are free to parenthesize the product/multiplication of a given 	chain/sequence of matrices but no matter how the product is parenthesized, the obtained 	result/outcome of the product will be the same!</a:t>
            </a:r>
          </a:p>
          <a:p>
            <a:pPr marL="0" indent="0" algn="just">
              <a:buNone/>
            </a:pPr>
            <a:endParaRPr lang="en-US" sz="1400" dirty="0"/>
          </a:p>
          <a:p>
            <a:pPr marL="0" indent="0">
              <a:buNone/>
            </a:pPr>
            <a:r>
              <a:rPr lang="en-US" sz="1400" dirty="0"/>
              <a:t>	For example, for four matrices </a:t>
            </a:r>
            <a:r>
              <a:rPr lang="en-US" sz="1400" i="1" dirty="0"/>
              <a:t>M</a:t>
            </a:r>
            <a:r>
              <a:rPr lang="en-US" sz="1400" dirty="0"/>
              <a:t>, </a:t>
            </a:r>
            <a:r>
              <a:rPr lang="en-US" sz="1400" i="1" dirty="0"/>
              <a:t>N</a:t>
            </a:r>
            <a:r>
              <a:rPr lang="en-US" sz="1400" dirty="0"/>
              <a:t>, </a:t>
            </a:r>
            <a:r>
              <a:rPr lang="en-US" sz="1400" i="1" dirty="0"/>
              <a:t>O</a:t>
            </a:r>
            <a:r>
              <a:rPr lang="en-US" sz="1400" dirty="0"/>
              <a:t>, and </a:t>
            </a:r>
            <a:r>
              <a:rPr lang="en-US" sz="1400" i="1" dirty="0"/>
              <a:t>P</a:t>
            </a:r>
            <a:r>
              <a:rPr lang="en-US" sz="1400" dirty="0"/>
              <a:t>, we would have: </a:t>
            </a:r>
          </a:p>
          <a:p>
            <a:pPr marL="0" indent="0">
              <a:buNone/>
            </a:pPr>
            <a:r>
              <a:rPr lang="en-US" sz="1400" dirty="0"/>
              <a:t>		</a:t>
            </a:r>
          </a:p>
          <a:p>
            <a:pPr marL="0" indent="0" algn="ctr">
              <a:buNone/>
            </a:pPr>
            <a:r>
              <a:rPr lang="en-US" sz="1400" b="1" dirty="0"/>
              <a:t>                    ( ( </a:t>
            </a:r>
            <a:r>
              <a:rPr lang="en-US" sz="1400" b="1" i="1" dirty="0"/>
              <a:t>MN </a:t>
            </a:r>
            <a:r>
              <a:rPr lang="en-US" sz="1400" b="1" dirty="0"/>
              <a:t>) </a:t>
            </a:r>
            <a:r>
              <a:rPr lang="en-US" sz="1400" b="1" i="1" dirty="0"/>
              <a:t>O </a:t>
            </a:r>
            <a:r>
              <a:rPr lang="en-US" sz="1400" b="1" dirty="0"/>
              <a:t>) </a:t>
            </a:r>
            <a:r>
              <a:rPr lang="en-US" sz="1400" b="1" i="1" dirty="0"/>
              <a:t>P</a:t>
            </a:r>
            <a:r>
              <a:rPr lang="en-US" sz="1400" b="1" dirty="0"/>
              <a:t> = ( </a:t>
            </a:r>
            <a:r>
              <a:rPr lang="en-US" sz="1400" b="1" i="1" dirty="0"/>
              <a:t>M </a:t>
            </a:r>
            <a:r>
              <a:rPr lang="en-US" sz="1400" b="1" dirty="0"/>
              <a:t>( </a:t>
            </a:r>
            <a:r>
              <a:rPr lang="en-US" sz="1400" b="1" i="1" dirty="0"/>
              <a:t>NO </a:t>
            </a:r>
            <a:r>
              <a:rPr lang="en-US" sz="1400" b="1" dirty="0"/>
              <a:t>) ) </a:t>
            </a:r>
            <a:r>
              <a:rPr lang="en-US" sz="1400" b="1" i="1" dirty="0"/>
              <a:t>P</a:t>
            </a:r>
            <a:r>
              <a:rPr lang="en-US" sz="1400" b="1" dirty="0"/>
              <a:t> = ( </a:t>
            </a:r>
            <a:r>
              <a:rPr lang="en-US" sz="1400" b="1" i="1" dirty="0"/>
              <a:t>MN </a:t>
            </a:r>
            <a:r>
              <a:rPr lang="en-US" sz="1400" b="1" dirty="0"/>
              <a:t>) ( </a:t>
            </a:r>
            <a:r>
              <a:rPr lang="en-US" sz="1400" b="1" i="1" dirty="0"/>
              <a:t>OP </a:t>
            </a:r>
            <a:r>
              <a:rPr lang="en-US" sz="1400" b="1" dirty="0"/>
              <a:t>) = </a:t>
            </a:r>
            <a:r>
              <a:rPr lang="en-US" sz="1400" b="1" i="1" dirty="0"/>
              <a:t>M </a:t>
            </a:r>
            <a:r>
              <a:rPr lang="en-US" sz="1400" b="1" dirty="0"/>
              <a:t>( ( </a:t>
            </a:r>
            <a:r>
              <a:rPr lang="en-US" sz="1400" b="1" i="1" dirty="0"/>
              <a:t>NO </a:t>
            </a:r>
            <a:r>
              <a:rPr lang="en-US" sz="1400" b="1" dirty="0"/>
              <a:t>) </a:t>
            </a:r>
            <a:r>
              <a:rPr lang="en-US" sz="1400" b="1" i="1" dirty="0"/>
              <a:t>P </a:t>
            </a:r>
            <a:r>
              <a:rPr lang="en-US" sz="1400" b="1" dirty="0"/>
              <a:t>) = </a:t>
            </a:r>
            <a:r>
              <a:rPr lang="en-US" sz="1400" b="1" i="1" dirty="0"/>
              <a:t>M </a:t>
            </a:r>
            <a:r>
              <a:rPr lang="en-US" sz="1400" b="1" dirty="0"/>
              <a:t>( </a:t>
            </a:r>
            <a:r>
              <a:rPr lang="en-US" sz="1400" b="1" i="1" dirty="0"/>
              <a:t>N </a:t>
            </a:r>
            <a:r>
              <a:rPr lang="en-US" sz="1400" b="1" dirty="0"/>
              <a:t>(</a:t>
            </a:r>
            <a:r>
              <a:rPr lang="en-US" sz="1400" b="1" i="1" dirty="0"/>
              <a:t>OP</a:t>
            </a:r>
            <a:r>
              <a:rPr lang="en-US" sz="1400" b="1" dirty="0"/>
              <a:t>) )</a:t>
            </a:r>
          </a:p>
          <a:p>
            <a:pPr marL="0" indent="0">
              <a:buNone/>
            </a:pPr>
            <a:endParaRPr lang="en-US" sz="1400" dirty="0"/>
          </a:p>
          <a:p>
            <a:pPr marL="0" indent="0" algn="just">
              <a:buNone/>
            </a:pPr>
            <a:r>
              <a:rPr lang="en-US" sz="1400" dirty="0"/>
              <a:t>	However, the order in which the product is parenthesized affects the number of simple 	arithmetic operations needed to compute the product, or the efficiency (computational 	complexity). </a:t>
            </a:r>
          </a:p>
        </p:txBody>
      </p:sp>
    </p:spTree>
    <p:extLst>
      <p:ext uri="{BB962C8B-B14F-4D97-AF65-F5344CB8AC3E}">
        <p14:creationId xmlns:p14="http://schemas.microsoft.com/office/powerpoint/2010/main" val="1425283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arn(inVertic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barn(inVertical)">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barn(inVertical)">
                                      <p:cBhvr>
                                        <p:cTn id="17" dur="500"/>
                                        <p:tgtEl>
                                          <p:spTgt spid="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8" end="8"/>
                                            </p:txEl>
                                          </p:spTgt>
                                        </p:tgtEl>
                                        <p:attrNameLst>
                                          <p:attrName>style.visibility</p:attrName>
                                        </p:attrNameLst>
                                      </p:cBhvr>
                                      <p:to>
                                        <p:strVal val="visible"/>
                                      </p:to>
                                    </p:set>
                                    <p:animEffect transition="in" filter="barn(inVertical)">
                                      <p:cBhvr>
                                        <p:cTn id="22" dur="500"/>
                                        <p:tgtEl>
                                          <p:spTgt spid="7">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animEffect transition="in" filter="barn(inVertical)">
                                      <p:cBhvr>
                                        <p:cTn id="27"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u="sng" dirty="0"/>
              <a:t>Matrix Chain Multiplication (MCM) Problem</a:t>
            </a:r>
          </a:p>
        </p:txBody>
      </p:sp>
      <p:sp>
        <p:nvSpPr>
          <p:cNvPr id="7" name="Content Placeholder 6"/>
          <p:cNvSpPr>
            <a:spLocks noGrp="1"/>
          </p:cNvSpPr>
          <p:nvPr>
            <p:ph idx="1"/>
          </p:nvPr>
        </p:nvSpPr>
        <p:spPr>
          <a:xfrm>
            <a:off x="301752" y="1527048"/>
            <a:ext cx="8613648" cy="4797552"/>
          </a:xfrm>
        </p:spPr>
        <p:txBody>
          <a:bodyPr anchor="t">
            <a:normAutofit fontScale="92500" lnSpcReduction="10000"/>
          </a:bodyPr>
          <a:lstStyle/>
          <a:p>
            <a:pPr algn="just">
              <a:lnSpc>
                <a:spcPct val="200000"/>
              </a:lnSpc>
            </a:pPr>
            <a:r>
              <a:rPr lang="en-US" sz="1600" b="1" u="sng" dirty="0"/>
              <a:t>Motivation</a:t>
            </a:r>
          </a:p>
          <a:p>
            <a:pPr marL="0" indent="0" algn="just">
              <a:buNone/>
            </a:pPr>
            <a:r>
              <a:rPr lang="en-US" sz="1600" dirty="0"/>
              <a:t>	</a:t>
            </a:r>
            <a:r>
              <a:rPr lang="en-US" sz="1400" dirty="0"/>
              <a:t> </a:t>
            </a:r>
          </a:p>
          <a:p>
            <a:pPr marL="0" indent="0" algn="just">
              <a:buNone/>
            </a:pPr>
            <a:r>
              <a:rPr lang="en-US" sz="1400" b="1" i="1" dirty="0"/>
              <a:t>	</a:t>
            </a:r>
            <a:r>
              <a:rPr lang="en-US" sz="1400" dirty="0"/>
              <a:t>Suppose, </a:t>
            </a:r>
            <a:r>
              <a:rPr lang="en-US" sz="1400" b="1" i="1" dirty="0"/>
              <a:t>A is a 10 × 30 matrix, B is a 30 × 5 matrix, and C is a 5 × 60 matrix</a:t>
            </a:r>
            <a:r>
              <a:rPr lang="en-US" sz="1400" dirty="0"/>
              <a:t>.</a:t>
            </a:r>
            <a:endParaRPr lang="en-US" sz="1300" dirty="0"/>
          </a:p>
          <a:p>
            <a:pPr marL="0" indent="0" algn="ctr">
              <a:lnSpc>
                <a:spcPct val="150000"/>
              </a:lnSpc>
              <a:buNone/>
            </a:pPr>
            <a:r>
              <a:rPr lang="en-US" sz="1400" dirty="0"/>
              <a:t> ABC</a:t>
            </a:r>
          </a:p>
          <a:p>
            <a:pPr marL="0" indent="0" algn="ctr">
              <a:buNone/>
            </a:pPr>
            <a:endParaRPr lang="en-US" sz="1400" dirty="0"/>
          </a:p>
          <a:p>
            <a:pPr marL="0" indent="0" algn="ctr">
              <a:buNone/>
            </a:pPr>
            <a:endParaRPr lang="en-US" sz="1400" dirty="0"/>
          </a:p>
          <a:p>
            <a:pPr marL="0" indent="0">
              <a:buNone/>
            </a:pPr>
            <a:r>
              <a:rPr lang="en-US" sz="1400" dirty="0"/>
              <a:t>                                                          ( AB ) C                         or                       A ( BC )</a:t>
            </a:r>
          </a:p>
          <a:p>
            <a:pPr marL="0" indent="0" algn="just">
              <a:buNone/>
            </a:pPr>
            <a:r>
              <a:rPr lang="en-US" sz="1400" dirty="0"/>
              <a:t>                                           (10×30×5) + (10×5×60)</a:t>
            </a:r>
            <a:r>
              <a:rPr lang="en-US" sz="1200" dirty="0"/>
              <a:t>                        </a:t>
            </a:r>
            <a:r>
              <a:rPr lang="en-US" sz="1400" dirty="0"/>
              <a:t>(30×5×60) + (10×30×60)</a:t>
            </a:r>
            <a:endParaRPr lang="en-US" sz="1200" dirty="0"/>
          </a:p>
          <a:p>
            <a:pPr marL="0" indent="0" algn="just">
              <a:buNone/>
            </a:pPr>
            <a:r>
              <a:rPr lang="en-US" sz="1400" dirty="0"/>
              <a:t>                                                   = 1500 + 3000                                     = 9000 + 18000</a:t>
            </a:r>
          </a:p>
          <a:p>
            <a:pPr marL="0" indent="0" algn="just">
              <a:buNone/>
            </a:pPr>
            <a:r>
              <a:rPr lang="en-US" sz="1400" dirty="0"/>
              <a:t>                                                   = 4500 operations                               = 27000 operations</a:t>
            </a:r>
          </a:p>
          <a:p>
            <a:pPr marL="0" indent="0" algn="just">
              <a:buNone/>
            </a:pPr>
            <a:r>
              <a:rPr lang="en-US" sz="1400" dirty="0"/>
              <a:t>	</a:t>
            </a:r>
          </a:p>
          <a:p>
            <a:pPr marL="0" indent="0" algn="just">
              <a:buNone/>
            </a:pPr>
            <a:r>
              <a:rPr lang="en-US" sz="1400" dirty="0"/>
              <a:t>	Clearly the first method requires less number of operations and thus is more efficient!</a:t>
            </a:r>
          </a:p>
          <a:p>
            <a:pPr marL="0" indent="0" algn="just">
              <a:buNone/>
            </a:pPr>
            <a:endParaRPr lang="en-US" sz="1400" dirty="0"/>
          </a:p>
          <a:p>
            <a:pPr marL="0" indent="0" algn="just">
              <a:buNone/>
            </a:pPr>
            <a:r>
              <a:rPr lang="en-US" sz="1400" dirty="0"/>
              <a:t>	So, the problem statement of the MCM problem can be refined as “</a:t>
            </a:r>
            <a:r>
              <a:rPr lang="en-US" sz="1400" b="1" i="1" dirty="0"/>
              <a:t>find/determine the 	optimal </a:t>
            </a:r>
            <a:r>
              <a:rPr lang="en-US" sz="1400" b="1" i="1" dirty="0" err="1"/>
              <a:t>parenthesization</a:t>
            </a:r>
            <a:r>
              <a:rPr lang="en-US" sz="1400" b="1" i="1" dirty="0"/>
              <a:t> of the product/multiplication of a chain of n matrices 	such that the total number of scalar multiplication is minimized.</a:t>
            </a:r>
            <a:r>
              <a:rPr lang="en-US" sz="1400" dirty="0"/>
              <a:t>” </a:t>
            </a:r>
          </a:p>
          <a:p>
            <a:pPr marL="0" indent="0">
              <a:buNone/>
            </a:pPr>
            <a:r>
              <a:rPr lang="en-US" sz="1400" dirty="0"/>
              <a:t>                 </a:t>
            </a:r>
          </a:p>
        </p:txBody>
      </p:sp>
      <p:cxnSp>
        <p:nvCxnSpPr>
          <p:cNvPr id="3" name="Straight Arrow Connector 2"/>
          <p:cNvCxnSpPr/>
          <p:nvPr/>
        </p:nvCxnSpPr>
        <p:spPr>
          <a:xfrm flipH="1">
            <a:off x="3429000" y="3048000"/>
            <a:ext cx="12192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648200" y="3048000"/>
            <a:ext cx="11430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564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arn(inVertic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barn(inVertical)">
                                      <p:cBhvr>
                                        <p:cTn id="12" dur="500"/>
                                        <p:tgtEl>
                                          <p:spTgt spid="7">
                                            <p:txEl>
                                              <p:pRg st="3" end="3"/>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800"/>
                                        <p:tgtEl>
                                          <p:spTgt spid="3"/>
                                        </p:tgtEl>
                                      </p:cBhvr>
                                    </p:animEffect>
                                  </p:childTnLst>
                                </p:cTn>
                              </p:par>
                              <p:par>
                                <p:cTn id="16" presetID="6" presetClass="entr" presetSubtype="16"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800"/>
                                        <p:tgtEl>
                                          <p:spTgt spid="8"/>
                                        </p:tgtEl>
                                      </p:cBhvr>
                                    </p:animEffect>
                                  </p:childTnLst>
                                </p:cTn>
                              </p:par>
                              <p:par>
                                <p:cTn id="19" presetID="16" presetClass="entr" presetSubtype="21"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animEffect transition="in" filter="barn(inVertical)">
                                      <p:cBhvr>
                                        <p:cTn id="21" dur="500"/>
                                        <p:tgtEl>
                                          <p:spTgt spid="7">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7">
                                            <p:txEl>
                                              <p:pRg st="7" end="7"/>
                                            </p:txEl>
                                          </p:spTgt>
                                        </p:tgtEl>
                                        <p:attrNameLst>
                                          <p:attrName>style.visibility</p:attrName>
                                        </p:attrNameLst>
                                      </p:cBhvr>
                                      <p:to>
                                        <p:strVal val="visible"/>
                                      </p:to>
                                    </p:set>
                                    <p:animEffect transition="in" filter="barn(inVertical)">
                                      <p:cBhvr>
                                        <p:cTn id="24" dur="500"/>
                                        <p:tgtEl>
                                          <p:spTgt spid="7">
                                            <p:txEl>
                                              <p:pRg st="7" end="7"/>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barn(inVertical)">
                                      <p:cBhvr>
                                        <p:cTn id="27" dur="500"/>
                                        <p:tgtEl>
                                          <p:spTgt spid="7">
                                            <p:txEl>
                                              <p:pRg st="8" end="8"/>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7">
                                            <p:txEl>
                                              <p:pRg st="9" end="9"/>
                                            </p:txEl>
                                          </p:spTgt>
                                        </p:tgtEl>
                                        <p:attrNameLst>
                                          <p:attrName>style.visibility</p:attrName>
                                        </p:attrNameLst>
                                      </p:cBhvr>
                                      <p:to>
                                        <p:strVal val="visible"/>
                                      </p:to>
                                    </p:set>
                                    <p:animEffect transition="in" filter="barn(inVertical)">
                                      <p:cBhvr>
                                        <p:cTn id="30" dur="500"/>
                                        <p:tgtEl>
                                          <p:spTgt spid="7">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7">
                                            <p:txEl>
                                              <p:pRg st="11" end="11"/>
                                            </p:txEl>
                                          </p:spTgt>
                                        </p:tgtEl>
                                        <p:attrNameLst>
                                          <p:attrName>style.visibility</p:attrName>
                                        </p:attrNameLst>
                                      </p:cBhvr>
                                      <p:to>
                                        <p:strVal val="visible"/>
                                      </p:to>
                                    </p:set>
                                    <p:animEffect transition="in" filter="barn(inVertical)">
                                      <p:cBhvr>
                                        <p:cTn id="35" dur="500"/>
                                        <p:tgtEl>
                                          <p:spTgt spid="7">
                                            <p:txEl>
                                              <p:pRg st="11" end="1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7">
                                            <p:txEl>
                                              <p:pRg st="13" end="13"/>
                                            </p:txEl>
                                          </p:spTgt>
                                        </p:tgtEl>
                                        <p:attrNameLst>
                                          <p:attrName>style.visibility</p:attrName>
                                        </p:attrNameLst>
                                      </p:cBhvr>
                                      <p:to>
                                        <p:strVal val="visible"/>
                                      </p:to>
                                    </p:set>
                                    <p:animEffect transition="in" filter="barn(inVertical)">
                                      <p:cBhvr>
                                        <p:cTn id="40"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u="sng" dirty="0"/>
              <a:t>Matrix Chain Multiplication (MCM) Problem using Dynamic Programming (DP)</a:t>
            </a:r>
          </a:p>
        </p:txBody>
      </p:sp>
      <p:sp>
        <p:nvSpPr>
          <p:cNvPr id="7" name="Content Placeholder 6"/>
          <p:cNvSpPr>
            <a:spLocks noGrp="1"/>
          </p:cNvSpPr>
          <p:nvPr>
            <p:ph idx="1"/>
          </p:nvPr>
        </p:nvSpPr>
        <p:spPr>
          <a:xfrm>
            <a:off x="301752" y="1527048"/>
            <a:ext cx="8613648" cy="4949952"/>
          </a:xfrm>
        </p:spPr>
        <p:txBody>
          <a:bodyPr anchor="t">
            <a:normAutofit fontScale="77500" lnSpcReduction="20000"/>
          </a:bodyPr>
          <a:lstStyle/>
          <a:p>
            <a:pPr algn="just">
              <a:lnSpc>
                <a:spcPct val="200000"/>
              </a:lnSpc>
            </a:pPr>
            <a:r>
              <a:rPr lang="en-US" sz="1900" dirty="0"/>
              <a:t>We have many options to parenthesize the product of a given chain of matrices. </a:t>
            </a:r>
          </a:p>
          <a:p>
            <a:pPr algn="just"/>
            <a:endParaRPr lang="en-US" sz="1600" dirty="0"/>
          </a:p>
          <a:p>
            <a:pPr algn="just"/>
            <a:r>
              <a:rPr lang="en-US" sz="1900" dirty="0"/>
              <a:t>But we need the optimal </a:t>
            </a:r>
            <a:r>
              <a:rPr lang="en-US" sz="1900" dirty="0" err="1"/>
              <a:t>parenthesization</a:t>
            </a:r>
            <a:r>
              <a:rPr lang="en-US" sz="1900" dirty="0"/>
              <a:t> that minimizes the total number of scalar multiplications!</a:t>
            </a:r>
          </a:p>
          <a:p>
            <a:pPr marL="0" indent="0" algn="just">
              <a:buNone/>
            </a:pPr>
            <a:endParaRPr lang="en-US" sz="1600" dirty="0"/>
          </a:p>
          <a:p>
            <a:pPr algn="just"/>
            <a:r>
              <a:rPr lang="en-US" sz="1900" dirty="0"/>
              <a:t>Checking each possible </a:t>
            </a:r>
            <a:r>
              <a:rPr lang="en-US" sz="1900" dirty="0" err="1"/>
              <a:t>parenthesization</a:t>
            </a:r>
            <a:r>
              <a:rPr lang="en-US" sz="1900" dirty="0"/>
              <a:t> (Brute Force) would require a run-time that is exponential in the number of matrices, which is very slow and impractical for large </a:t>
            </a:r>
            <a:r>
              <a:rPr lang="en-US" sz="1900" b="1" i="1" dirty="0"/>
              <a:t>n</a:t>
            </a:r>
            <a:r>
              <a:rPr lang="en-US" sz="1900" dirty="0"/>
              <a:t>. Also we perform some repetitive computations again and again!</a:t>
            </a:r>
          </a:p>
          <a:p>
            <a:pPr marL="274320" lvl="1" indent="0" algn="just">
              <a:buNone/>
            </a:pPr>
            <a:endParaRPr lang="en-US" sz="1300" dirty="0"/>
          </a:p>
          <a:p>
            <a:pPr marL="274320" lvl="1" indent="0" algn="just">
              <a:buNone/>
            </a:pPr>
            <a:r>
              <a:rPr lang="en-US" sz="1700" dirty="0"/>
              <a:t>For example, if we have a chain of four matrices ABCD, we compute the cost required to find each of A (BCD), (AB) (CD) and (ABC) D, making recursive calls to find the minimum cost to compute ABC, AB, CD and BCD. Then we choose the best one.</a:t>
            </a:r>
          </a:p>
          <a:p>
            <a:pPr marL="274320" lvl="1" indent="0" algn="just">
              <a:buNone/>
            </a:pPr>
            <a:endParaRPr lang="en-US" sz="1700" dirty="0"/>
          </a:p>
          <a:p>
            <a:pPr marL="274320" lvl="1" indent="0" algn="just">
              <a:buNone/>
            </a:pPr>
            <a:r>
              <a:rPr lang="en-US" sz="1700" dirty="0"/>
              <a:t>But we are doing a lot of redundant work here! For example, for  the chain ABCD, we will make recursive calls to compute the cost for ABC and AB. But to find the best cost for ABC, we will need the best of cost AB.  As the recursion goes deeper, this type of unnecessary repetition occurs! This also happens if the no. of matrices increases.    </a:t>
            </a:r>
          </a:p>
          <a:p>
            <a:pPr algn="just"/>
            <a:endParaRPr lang="en-US" sz="1600" dirty="0"/>
          </a:p>
          <a:p>
            <a:pPr algn="just"/>
            <a:endParaRPr lang="en-US" sz="1600" dirty="0"/>
          </a:p>
          <a:p>
            <a:pPr algn="just"/>
            <a:r>
              <a:rPr lang="en-US" sz="1900" dirty="0"/>
              <a:t>The required run-time can be drastically reduced and a quicker solution to this problem can be achieved by using the concept of </a:t>
            </a:r>
            <a:r>
              <a:rPr lang="en-US" sz="1900" b="1" i="1" dirty="0"/>
              <a:t>Dynamic Programming (DP) -</a:t>
            </a:r>
            <a:endParaRPr lang="en-US" sz="1900" dirty="0"/>
          </a:p>
          <a:p>
            <a:pPr lvl="1" algn="just"/>
            <a:r>
              <a:rPr lang="en-US" sz="1700" dirty="0"/>
              <a:t>breaking up the problem into a set of related sub-problems and </a:t>
            </a:r>
          </a:p>
          <a:p>
            <a:pPr lvl="1" algn="just"/>
            <a:r>
              <a:rPr lang="en-US" sz="1700" dirty="0"/>
              <a:t>solving sub-problems once and reusing the solutions</a:t>
            </a:r>
          </a:p>
          <a:p>
            <a:pPr marL="0" indent="0" algn="just">
              <a:buNone/>
            </a:pPr>
            <a:r>
              <a:rPr lang="en-US" sz="1600" dirty="0"/>
              <a:t>	</a:t>
            </a:r>
            <a:endParaRPr lang="en-US" sz="1400" dirty="0"/>
          </a:p>
          <a:p>
            <a:pPr marL="0" indent="0">
              <a:buNone/>
            </a:pPr>
            <a:r>
              <a:rPr lang="en-US" sz="1400" dirty="0"/>
              <a:t>                 </a:t>
            </a:r>
          </a:p>
        </p:txBody>
      </p:sp>
    </p:spTree>
    <p:extLst>
      <p:ext uri="{BB962C8B-B14F-4D97-AF65-F5344CB8AC3E}">
        <p14:creationId xmlns:p14="http://schemas.microsoft.com/office/powerpoint/2010/main" val="21842102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arn(inVertical)">
                                      <p:cBhvr>
                                        <p:cTn id="10" dur="500"/>
                                        <p:tgtEl>
                                          <p:spTgt spid="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wipe(down)">
                                      <p:cBhvr>
                                        <p:cTn id="15" dur="580">
                                          <p:stCondLst>
                                            <p:cond delay="0"/>
                                          </p:stCondLst>
                                        </p:cTn>
                                        <p:tgtEl>
                                          <p:spTgt spid="7">
                                            <p:txEl>
                                              <p:pRg st="4" end="4"/>
                                            </p:txEl>
                                          </p:spTgt>
                                        </p:tgtEl>
                                      </p:cBhvr>
                                    </p:animEffect>
                                    <p:anim calcmode="lin" valueType="num">
                                      <p:cBhvr>
                                        <p:cTn id="16" dur="1822" tmFilter="0,0; 0.14,0.36; 0.43,0.73; 0.71,0.91; 1.0,1.0">
                                          <p:stCondLst>
                                            <p:cond delay="0"/>
                                          </p:stCondLst>
                                        </p:cTn>
                                        <p:tgtEl>
                                          <p:spTgt spid="7">
                                            <p:txEl>
                                              <p:pRg st="4" end="4"/>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
                                            <p:txEl>
                                              <p:pRg st="4" end="4"/>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
                                            <p:txEl>
                                              <p:pRg st="4" end="4"/>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
                                            <p:txEl>
                                              <p:pRg st="4" end="4"/>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
                                            <p:txEl>
                                              <p:pRg st="4" end="4"/>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7">
                                            <p:txEl>
                                              <p:pRg st="4" end="4"/>
                                            </p:txEl>
                                          </p:spTgt>
                                        </p:tgtEl>
                                      </p:cBhvr>
                                      <p:to x="100000" y="60000"/>
                                    </p:animScale>
                                    <p:animScale>
                                      <p:cBhvr>
                                        <p:cTn id="22" dur="166" decel="50000">
                                          <p:stCondLst>
                                            <p:cond delay="676"/>
                                          </p:stCondLst>
                                        </p:cTn>
                                        <p:tgtEl>
                                          <p:spTgt spid="7">
                                            <p:txEl>
                                              <p:pRg st="4" end="4"/>
                                            </p:txEl>
                                          </p:spTgt>
                                        </p:tgtEl>
                                      </p:cBhvr>
                                      <p:to x="100000" y="100000"/>
                                    </p:animScale>
                                    <p:animScale>
                                      <p:cBhvr>
                                        <p:cTn id="23" dur="26">
                                          <p:stCondLst>
                                            <p:cond delay="1312"/>
                                          </p:stCondLst>
                                        </p:cTn>
                                        <p:tgtEl>
                                          <p:spTgt spid="7">
                                            <p:txEl>
                                              <p:pRg st="4" end="4"/>
                                            </p:txEl>
                                          </p:spTgt>
                                        </p:tgtEl>
                                      </p:cBhvr>
                                      <p:to x="100000" y="80000"/>
                                    </p:animScale>
                                    <p:animScale>
                                      <p:cBhvr>
                                        <p:cTn id="24" dur="166" decel="50000">
                                          <p:stCondLst>
                                            <p:cond delay="1338"/>
                                          </p:stCondLst>
                                        </p:cTn>
                                        <p:tgtEl>
                                          <p:spTgt spid="7">
                                            <p:txEl>
                                              <p:pRg st="4" end="4"/>
                                            </p:txEl>
                                          </p:spTgt>
                                        </p:tgtEl>
                                      </p:cBhvr>
                                      <p:to x="100000" y="100000"/>
                                    </p:animScale>
                                    <p:animScale>
                                      <p:cBhvr>
                                        <p:cTn id="25" dur="26">
                                          <p:stCondLst>
                                            <p:cond delay="1642"/>
                                          </p:stCondLst>
                                        </p:cTn>
                                        <p:tgtEl>
                                          <p:spTgt spid="7">
                                            <p:txEl>
                                              <p:pRg st="4" end="4"/>
                                            </p:txEl>
                                          </p:spTgt>
                                        </p:tgtEl>
                                      </p:cBhvr>
                                      <p:to x="100000" y="90000"/>
                                    </p:animScale>
                                    <p:animScale>
                                      <p:cBhvr>
                                        <p:cTn id="26" dur="166" decel="50000">
                                          <p:stCondLst>
                                            <p:cond delay="1668"/>
                                          </p:stCondLst>
                                        </p:cTn>
                                        <p:tgtEl>
                                          <p:spTgt spid="7">
                                            <p:txEl>
                                              <p:pRg st="4" end="4"/>
                                            </p:txEl>
                                          </p:spTgt>
                                        </p:tgtEl>
                                      </p:cBhvr>
                                      <p:to x="100000" y="100000"/>
                                    </p:animScale>
                                    <p:animScale>
                                      <p:cBhvr>
                                        <p:cTn id="27" dur="26">
                                          <p:stCondLst>
                                            <p:cond delay="1808"/>
                                          </p:stCondLst>
                                        </p:cTn>
                                        <p:tgtEl>
                                          <p:spTgt spid="7">
                                            <p:txEl>
                                              <p:pRg st="4" end="4"/>
                                            </p:txEl>
                                          </p:spTgt>
                                        </p:tgtEl>
                                      </p:cBhvr>
                                      <p:to x="100000" y="95000"/>
                                    </p:animScale>
                                    <p:animScale>
                                      <p:cBhvr>
                                        <p:cTn id="28" dur="166" decel="50000">
                                          <p:stCondLst>
                                            <p:cond delay="1834"/>
                                          </p:stCondLst>
                                        </p:cTn>
                                        <p:tgtEl>
                                          <p:spTgt spid="7">
                                            <p:txEl>
                                              <p:pRg st="4" end="4"/>
                                            </p:txEl>
                                          </p:spTgt>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wheel(1)">
                                      <p:cBhvr>
                                        <p:cTn id="33" dur="2000"/>
                                        <p:tgtEl>
                                          <p:spTgt spid="7">
                                            <p:txEl>
                                              <p:pRg st="6" end="6"/>
                                            </p:txEl>
                                          </p:spTgt>
                                        </p:tgtEl>
                                      </p:cBhvr>
                                    </p:animEffect>
                                  </p:childTnLst>
                                </p:cTn>
                              </p:par>
                              <p:par>
                                <p:cTn id="34" presetID="21" presetClass="entr" presetSubtype="1" fill="hold" nodeType="withEffect">
                                  <p:stCondLst>
                                    <p:cond delay="0"/>
                                  </p:stCondLst>
                                  <p:childTnLst>
                                    <p:set>
                                      <p:cBhvr>
                                        <p:cTn id="35" dur="1" fill="hold">
                                          <p:stCondLst>
                                            <p:cond delay="0"/>
                                          </p:stCondLst>
                                        </p:cTn>
                                        <p:tgtEl>
                                          <p:spTgt spid="7">
                                            <p:txEl>
                                              <p:pRg st="8" end="8"/>
                                            </p:txEl>
                                          </p:spTgt>
                                        </p:tgtEl>
                                        <p:attrNameLst>
                                          <p:attrName>style.visibility</p:attrName>
                                        </p:attrNameLst>
                                      </p:cBhvr>
                                      <p:to>
                                        <p:strVal val="visible"/>
                                      </p:to>
                                    </p:set>
                                    <p:animEffect transition="in" filter="wheel(1)">
                                      <p:cBhvr>
                                        <p:cTn id="36" dur="2000"/>
                                        <p:tgtEl>
                                          <p:spTgt spid="7">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7">
                                            <p:txEl>
                                              <p:pRg st="11" end="11"/>
                                            </p:txEl>
                                          </p:spTgt>
                                        </p:tgtEl>
                                        <p:attrNameLst>
                                          <p:attrName>style.visibility</p:attrName>
                                        </p:attrNameLst>
                                      </p:cBhvr>
                                      <p:to>
                                        <p:strVal val="visible"/>
                                      </p:to>
                                    </p:set>
                                    <p:anim calcmode="lin" valueType="num">
                                      <p:cBhvr>
                                        <p:cTn id="41" dur="500" fill="hold"/>
                                        <p:tgtEl>
                                          <p:spTgt spid="7">
                                            <p:txEl>
                                              <p:pRg st="11" end="11"/>
                                            </p:txEl>
                                          </p:spTgt>
                                        </p:tgtEl>
                                        <p:attrNameLst>
                                          <p:attrName>ppt_w</p:attrName>
                                        </p:attrNameLst>
                                      </p:cBhvr>
                                      <p:tavLst>
                                        <p:tav tm="0">
                                          <p:val>
                                            <p:fltVal val="0"/>
                                          </p:val>
                                        </p:tav>
                                        <p:tav tm="100000">
                                          <p:val>
                                            <p:strVal val="#ppt_w"/>
                                          </p:val>
                                        </p:tav>
                                      </p:tavLst>
                                    </p:anim>
                                    <p:anim calcmode="lin" valueType="num">
                                      <p:cBhvr>
                                        <p:cTn id="42" dur="500" fill="hold"/>
                                        <p:tgtEl>
                                          <p:spTgt spid="7">
                                            <p:txEl>
                                              <p:pRg st="11" end="11"/>
                                            </p:txEl>
                                          </p:spTgt>
                                        </p:tgtEl>
                                        <p:attrNameLst>
                                          <p:attrName>ppt_h</p:attrName>
                                        </p:attrNameLst>
                                      </p:cBhvr>
                                      <p:tavLst>
                                        <p:tav tm="0">
                                          <p:val>
                                            <p:fltVal val="0"/>
                                          </p:val>
                                        </p:tav>
                                        <p:tav tm="100000">
                                          <p:val>
                                            <p:strVal val="#ppt_h"/>
                                          </p:val>
                                        </p:tav>
                                      </p:tavLst>
                                    </p:anim>
                                    <p:animEffect transition="in" filter="fade">
                                      <p:cBhvr>
                                        <p:cTn id="43" dur="500"/>
                                        <p:tgtEl>
                                          <p:spTgt spid="7">
                                            <p:txEl>
                                              <p:pRg st="11" end="11"/>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7">
                                            <p:txEl>
                                              <p:pRg st="12" end="12"/>
                                            </p:txEl>
                                          </p:spTgt>
                                        </p:tgtEl>
                                        <p:attrNameLst>
                                          <p:attrName>style.visibility</p:attrName>
                                        </p:attrNameLst>
                                      </p:cBhvr>
                                      <p:to>
                                        <p:strVal val="visible"/>
                                      </p:to>
                                    </p:set>
                                    <p:anim calcmode="lin" valueType="num">
                                      <p:cBhvr>
                                        <p:cTn id="46" dur="500" fill="hold"/>
                                        <p:tgtEl>
                                          <p:spTgt spid="7">
                                            <p:txEl>
                                              <p:pRg st="12" end="12"/>
                                            </p:txEl>
                                          </p:spTgt>
                                        </p:tgtEl>
                                        <p:attrNameLst>
                                          <p:attrName>ppt_w</p:attrName>
                                        </p:attrNameLst>
                                      </p:cBhvr>
                                      <p:tavLst>
                                        <p:tav tm="0">
                                          <p:val>
                                            <p:fltVal val="0"/>
                                          </p:val>
                                        </p:tav>
                                        <p:tav tm="100000">
                                          <p:val>
                                            <p:strVal val="#ppt_w"/>
                                          </p:val>
                                        </p:tav>
                                      </p:tavLst>
                                    </p:anim>
                                    <p:anim calcmode="lin" valueType="num">
                                      <p:cBhvr>
                                        <p:cTn id="47" dur="500" fill="hold"/>
                                        <p:tgtEl>
                                          <p:spTgt spid="7">
                                            <p:txEl>
                                              <p:pRg st="12" end="12"/>
                                            </p:txEl>
                                          </p:spTgt>
                                        </p:tgtEl>
                                        <p:attrNameLst>
                                          <p:attrName>ppt_h</p:attrName>
                                        </p:attrNameLst>
                                      </p:cBhvr>
                                      <p:tavLst>
                                        <p:tav tm="0">
                                          <p:val>
                                            <p:fltVal val="0"/>
                                          </p:val>
                                        </p:tav>
                                        <p:tav tm="100000">
                                          <p:val>
                                            <p:strVal val="#ppt_h"/>
                                          </p:val>
                                        </p:tav>
                                      </p:tavLst>
                                    </p:anim>
                                    <p:animEffect transition="in" filter="fade">
                                      <p:cBhvr>
                                        <p:cTn id="48" dur="500"/>
                                        <p:tgtEl>
                                          <p:spTgt spid="7">
                                            <p:txEl>
                                              <p:pRg st="12" end="12"/>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7">
                                            <p:txEl>
                                              <p:pRg st="13" end="13"/>
                                            </p:txEl>
                                          </p:spTgt>
                                        </p:tgtEl>
                                        <p:attrNameLst>
                                          <p:attrName>style.visibility</p:attrName>
                                        </p:attrNameLst>
                                      </p:cBhvr>
                                      <p:to>
                                        <p:strVal val="visible"/>
                                      </p:to>
                                    </p:set>
                                    <p:anim calcmode="lin" valueType="num">
                                      <p:cBhvr>
                                        <p:cTn id="51" dur="500" fill="hold"/>
                                        <p:tgtEl>
                                          <p:spTgt spid="7">
                                            <p:txEl>
                                              <p:pRg st="13" end="13"/>
                                            </p:txEl>
                                          </p:spTgt>
                                        </p:tgtEl>
                                        <p:attrNameLst>
                                          <p:attrName>ppt_w</p:attrName>
                                        </p:attrNameLst>
                                      </p:cBhvr>
                                      <p:tavLst>
                                        <p:tav tm="0">
                                          <p:val>
                                            <p:fltVal val="0"/>
                                          </p:val>
                                        </p:tav>
                                        <p:tav tm="100000">
                                          <p:val>
                                            <p:strVal val="#ppt_w"/>
                                          </p:val>
                                        </p:tav>
                                      </p:tavLst>
                                    </p:anim>
                                    <p:anim calcmode="lin" valueType="num">
                                      <p:cBhvr>
                                        <p:cTn id="52" dur="500" fill="hold"/>
                                        <p:tgtEl>
                                          <p:spTgt spid="7">
                                            <p:txEl>
                                              <p:pRg st="13" end="13"/>
                                            </p:txEl>
                                          </p:spTgt>
                                        </p:tgtEl>
                                        <p:attrNameLst>
                                          <p:attrName>ppt_h</p:attrName>
                                        </p:attrNameLst>
                                      </p:cBhvr>
                                      <p:tavLst>
                                        <p:tav tm="0">
                                          <p:val>
                                            <p:fltVal val="0"/>
                                          </p:val>
                                        </p:tav>
                                        <p:tav tm="100000">
                                          <p:val>
                                            <p:strVal val="#ppt_h"/>
                                          </p:val>
                                        </p:tav>
                                      </p:tavLst>
                                    </p:anim>
                                    <p:animEffect transition="in" filter="fade">
                                      <p:cBhvr>
                                        <p:cTn id="53"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a:t>How to solve Matrix Chain Multiplication (MCM) Problem using Dynamic Programming (DP)</a:t>
            </a:r>
          </a:p>
        </p:txBody>
      </p:sp>
      <p:sp>
        <p:nvSpPr>
          <p:cNvPr id="7" name="Content Placeholder 6"/>
          <p:cNvSpPr>
            <a:spLocks noGrp="1"/>
          </p:cNvSpPr>
          <p:nvPr>
            <p:ph idx="1"/>
          </p:nvPr>
        </p:nvSpPr>
        <p:spPr>
          <a:xfrm>
            <a:off x="301752" y="1527048"/>
            <a:ext cx="8613648" cy="4949952"/>
          </a:xfrm>
        </p:spPr>
        <p:txBody>
          <a:bodyPr anchor="t">
            <a:normAutofit lnSpcReduction="10000"/>
          </a:bodyPr>
          <a:lstStyle/>
          <a:p>
            <a:pPr algn="just"/>
            <a:r>
              <a:rPr lang="en-US" sz="1600" dirty="0"/>
              <a:t>Given an array of dimensions</a:t>
            </a:r>
            <a:r>
              <a:rPr lang="en-US" sz="1600" i="1" dirty="0"/>
              <a:t> </a:t>
            </a:r>
            <a:r>
              <a:rPr lang="en-US" sz="1600" b="1" i="1" dirty="0"/>
              <a:t>p[] = {p</a:t>
            </a:r>
            <a:r>
              <a:rPr lang="en-US" sz="1000" b="1" i="1" dirty="0"/>
              <a:t>0, </a:t>
            </a:r>
            <a:r>
              <a:rPr lang="en-US" sz="1600" b="1" i="1" dirty="0"/>
              <a:t>p</a:t>
            </a:r>
            <a:r>
              <a:rPr lang="en-US" sz="1000" b="1" i="1" dirty="0"/>
              <a:t>1, </a:t>
            </a:r>
            <a:r>
              <a:rPr lang="en-US" sz="1600" b="1" i="1" dirty="0"/>
              <a:t>p</a:t>
            </a:r>
            <a:r>
              <a:rPr lang="en-US" sz="1000" b="1" i="1" dirty="0"/>
              <a:t>2, </a:t>
            </a:r>
            <a:r>
              <a:rPr lang="en-US" sz="1600" b="1" i="1" dirty="0"/>
              <a:t>p</a:t>
            </a:r>
            <a:r>
              <a:rPr lang="en-US" sz="1000" b="1" i="1" dirty="0"/>
              <a:t>3, …., </a:t>
            </a:r>
            <a:r>
              <a:rPr lang="en-US" sz="1600" b="1" i="1" dirty="0"/>
              <a:t>p</a:t>
            </a:r>
            <a:r>
              <a:rPr lang="en-US" sz="1000" b="1" i="1" dirty="0"/>
              <a:t>n-1, </a:t>
            </a:r>
            <a:r>
              <a:rPr lang="en-US" sz="1600" b="1" i="1" dirty="0" err="1"/>
              <a:t>p</a:t>
            </a:r>
            <a:r>
              <a:rPr lang="en-US" sz="1000" b="1" i="1" dirty="0" err="1"/>
              <a:t>n</a:t>
            </a:r>
            <a:r>
              <a:rPr lang="en-US" sz="1600" b="1" i="1" dirty="0"/>
              <a:t>}</a:t>
            </a:r>
            <a:r>
              <a:rPr lang="en-US" sz="1600" i="1" dirty="0"/>
              <a:t> </a:t>
            </a:r>
            <a:r>
              <a:rPr lang="en-US" sz="1600" dirty="0"/>
              <a:t>which represents/corresponds to the chain of matrices</a:t>
            </a:r>
            <a:r>
              <a:rPr lang="en-US" sz="1600" i="1" dirty="0"/>
              <a:t> </a:t>
            </a:r>
            <a:r>
              <a:rPr lang="en-US" sz="1600" b="1" i="1" dirty="0"/>
              <a:t>A</a:t>
            </a:r>
            <a:r>
              <a:rPr lang="en-US" sz="1000" b="1" i="1" dirty="0"/>
              <a:t>1 </a:t>
            </a:r>
            <a:r>
              <a:rPr lang="en-US" sz="1600" b="1" i="1" dirty="0"/>
              <a:t>A</a:t>
            </a:r>
            <a:r>
              <a:rPr lang="en-US" sz="1000" b="1" i="1" dirty="0"/>
              <a:t>2 </a:t>
            </a:r>
            <a:r>
              <a:rPr lang="en-US" sz="1600" b="1" i="1" dirty="0"/>
              <a:t>A</a:t>
            </a:r>
            <a:r>
              <a:rPr lang="en-US" sz="1000" b="1" i="1" dirty="0"/>
              <a:t>3 </a:t>
            </a:r>
            <a:r>
              <a:rPr lang="en-US" sz="1600" b="1" i="1" dirty="0"/>
              <a:t>A</a:t>
            </a:r>
            <a:r>
              <a:rPr lang="en-US" sz="1000" b="1" i="1" dirty="0"/>
              <a:t>4 ……</a:t>
            </a:r>
            <a:r>
              <a:rPr lang="en-US" sz="1600" b="1" i="1" dirty="0"/>
              <a:t> A</a:t>
            </a:r>
            <a:r>
              <a:rPr lang="en-US" sz="1000" b="1" i="1" dirty="0"/>
              <a:t>n</a:t>
            </a:r>
            <a:r>
              <a:rPr lang="en-US" sz="1600" i="1" dirty="0"/>
              <a:t> </a:t>
            </a:r>
            <a:r>
              <a:rPr lang="en-US" sz="1600" dirty="0"/>
              <a:t>such that</a:t>
            </a:r>
            <a:r>
              <a:rPr lang="en-US" sz="1600" i="1" dirty="0"/>
              <a:t>,</a:t>
            </a:r>
          </a:p>
          <a:p>
            <a:pPr marL="0" indent="0" algn="ctr">
              <a:buNone/>
            </a:pPr>
            <a:r>
              <a:rPr lang="en-US" sz="1600" dirty="0"/>
              <a:t>the</a:t>
            </a:r>
            <a:r>
              <a:rPr lang="en-US" sz="1600" i="1" dirty="0"/>
              <a:t> </a:t>
            </a:r>
            <a:r>
              <a:rPr lang="en-US" sz="1600" b="1" i="1" dirty="0" err="1"/>
              <a:t>ith</a:t>
            </a:r>
            <a:r>
              <a:rPr lang="en-US" sz="1600" i="1" dirty="0"/>
              <a:t> matrix </a:t>
            </a:r>
            <a:r>
              <a:rPr lang="en-US" sz="1600" b="1" i="1" dirty="0"/>
              <a:t>A</a:t>
            </a:r>
            <a:r>
              <a:rPr lang="en-US" sz="1050" b="1" i="1" dirty="0"/>
              <a:t>i</a:t>
            </a:r>
            <a:r>
              <a:rPr lang="en-US" sz="1600" i="1" dirty="0"/>
              <a:t> is of dimension </a:t>
            </a:r>
            <a:r>
              <a:rPr lang="en-US" sz="1600" b="1" i="1" dirty="0"/>
              <a:t>p[i-1] </a:t>
            </a:r>
            <a:r>
              <a:rPr lang="en-US" sz="1800" b="1" dirty="0"/>
              <a:t>x</a:t>
            </a:r>
            <a:r>
              <a:rPr lang="en-US" sz="1600" b="1" i="1" dirty="0"/>
              <a:t> p[</a:t>
            </a:r>
            <a:r>
              <a:rPr lang="en-US" sz="1600" b="1" i="1" dirty="0" err="1"/>
              <a:t>i</a:t>
            </a:r>
            <a:r>
              <a:rPr lang="en-US" sz="1600" b="1" i="1" dirty="0"/>
              <a:t>]</a:t>
            </a:r>
            <a:r>
              <a:rPr lang="en-US" sz="1600" i="1" dirty="0"/>
              <a:t> where </a:t>
            </a:r>
            <a:r>
              <a:rPr lang="en-US" sz="1600" b="1" i="1" dirty="0" err="1"/>
              <a:t>i</a:t>
            </a:r>
            <a:r>
              <a:rPr lang="en-US" sz="1600" b="1" i="1" dirty="0"/>
              <a:t> = 1, 2, 3, 4, ….., n</a:t>
            </a:r>
          </a:p>
          <a:p>
            <a:pPr marL="0" indent="0" algn="ctr">
              <a:buNone/>
            </a:pPr>
            <a:endParaRPr lang="en-US" sz="1400" dirty="0"/>
          </a:p>
          <a:p>
            <a:pPr marL="0" indent="0">
              <a:buNone/>
            </a:pPr>
            <a:r>
              <a:rPr lang="en-US" sz="1400" dirty="0"/>
              <a:t>It means  that, </a:t>
            </a:r>
          </a:p>
          <a:p>
            <a:pPr marL="0" indent="0" algn="ctr">
              <a:buNone/>
            </a:pPr>
            <a:endParaRPr lang="en-US" sz="1600" b="1" i="1" dirty="0"/>
          </a:p>
          <a:p>
            <a:pPr marL="0" indent="0" algn="ctr">
              <a:buNone/>
            </a:pPr>
            <a:r>
              <a:rPr lang="en-US" sz="1600" b="1" i="1" dirty="0"/>
              <a:t>A</a:t>
            </a:r>
            <a:r>
              <a:rPr lang="en-US" sz="1000" b="1" i="1" dirty="0"/>
              <a:t>1 </a:t>
            </a:r>
            <a:r>
              <a:rPr lang="en-US" sz="1600" b="1" i="1" dirty="0"/>
              <a:t>= p</a:t>
            </a:r>
            <a:r>
              <a:rPr lang="en-US" sz="1000" b="1" i="1" dirty="0"/>
              <a:t>0 </a:t>
            </a:r>
            <a:r>
              <a:rPr lang="en-US" sz="1800" b="1" dirty="0"/>
              <a:t>x</a:t>
            </a:r>
            <a:r>
              <a:rPr lang="en-US" sz="1600" b="1" i="1" dirty="0"/>
              <a:t> p</a:t>
            </a:r>
            <a:r>
              <a:rPr lang="en-US" sz="1000" b="1" i="1" dirty="0"/>
              <a:t>1,  </a:t>
            </a:r>
            <a:r>
              <a:rPr lang="en-US" sz="1600" b="1" i="1" dirty="0"/>
              <a:t>A</a:t>
            </a:r>
            <a:r>
              <a:rPr lang="en-US" sz="1000" b="1" i="1" dirty="0"/>
              <a:t>2 </a:t>
            </a:r>
            <a:r>
              <a:rPr lang="en-US" sz="1600" b="1" i="1" dirty="0"/>
              <a:t>= p</a:t>
            </a:r>
            <a:r>
              <a:rPr lang="en-US" sz="1000" b="1" i="1" dirty="0"/>
              <a:t>1 </a:t>
            </a:r>
            <a:r>
              <a:rPr lang="en-US" sz="1800" b="1" dirty="0"/>
              <a:t>x</a:t>
            </a:r>
            <a:r>
              <a:rPr lang="en-US" sz="1600" b="1" i="1" dirty="0"/>
              <a:t> p</a:t>
            </a:r>
            <a:r>
              <a:rPr lang="en-US" sz="1000" b="1" i="1" dirty="0"/>
              <a:t>2,  </a:t>
            </a:r>
            <a:r>
              <a:rPr lang="en-US" sz="1600" b="1" i="1" dirty="0"/>
              <a:t>A</a:t>
            </a:r>
            <a:r>
              <a:rPr lang="en-US" sz="1000" b="1" i="1" dirty="0"/>
              <a:t>3 </a:t>
            </a:r>
            <a:r>
              <a:rPr lang="en-US" sz="1600" b="1" i="1" dirty="0"/>
              <a:t>= p</a:t>
            </a:r>
            <a:r>
              <a:rPr lang="en-US" sz="1000" b="1" i="1" dirty="0"/>
              <a:t>2 </a:t>
            </a:r>
            <a:r>
              <a:rPr lang="en-US" sz="1800" b="1" dirty="0"/>
              <a:t>x</a:t>
            </a:r>
            <a:r>
              <a:rPr lang="en-US" sz="1600" b="1" i="1" dirty="0"/>
              <a:t> p</a:t>
            </a:r>
            <a:r>
              <a:rPr lang="en-US" sz="1000" b="1" i="1" dirty="0"/>
              <a:t>3, </a:t>
            </a:r>
            <a:r>
              <a:rPr lang="en-US" sz="1600" b="1" i="1" dirty="0"/>
              <a:t>A</a:t>
            </a:r>
            <a:r>
              <a:rPr lang="en-US" sz="1000" b="1" i="1" dirty="0"/>
              <a:t>4 </a:t>
            </a:r>
            <a:r>
              <a:rPr lang="en-US" sz="1600" b="1" i="1" dirty="0"/>
              <a:t>= p</a:t>
            </a:r>
            <a:r>
              <a:rPr lang="en-US" sz="1000" b="1" i="1" dirty="0"/>
              <a:t>3 </a:t>
            </a:r>
            <a:r>
              <a:rPr lang="en-US" sz="1800" b="1" dirty="0"/>
              <a:t>x</a:t>
            </a:r>
            <a:r>
              <a:rPr lang="en-US" sz="1600" b="1" i="1" dirty="0"/>
              <a:t> p</a:t>
            </a:r>
            <a:r>
              <a:rPr lang="en-US" sz="1000" b="1" i="1" dirty="0"/>
              <a:t>4,  ………….,   </a:t>
            </a:r>
            <a:r>
              <a:rPr lang="en-US" sz="1600" b="1" i="1" dirty="0"/>
              <a:t>A</a:t>
            </a:r>
            <a:r>
              <a:rPr lang="en-US" sz="1050" b="1" i="1" dirty="0"/>
              <a:t>n</a:t>
            </a:r>
            <a:r>
              <a:rPr lang="en-US" sz="1600" b="1" i="1" dirty="0"/>
              <a:t> = p</a:t>
            </a:r>
            <a:r>
              <a:rPr lang="en-US" sz="1050" b="1" i="1" dirty="0"/>
              <a:t>n-1</a:t>
            </a:r>
            <a:r>
              <a:rPr lang="en-US" sz="1600" b="1" i="1" dirty="0"/>
              <a:t> </a:t>
            </a:r>
            <a:r>
              <a:rPr lang="en-US" sz="1800" b="1" dirty="0"/>
              <a:t>x</a:t>
            </a:r>
            <a:r>
              <a:rPr lang="en-US" sz="1600" b="1" i="1" dirty="0"/>
              <a:t> </a:t>
            </a:r>
            <a:r>
              <a:rPr lang="en-US" sz="1600" b="1" i="1" dirty="0" err="1"/>
              <a:t>p</a:t>
            </a:r>
            <a:r>
              <a:rPr lang="en-US" sz="1050" b="1" i="1" dirty="0" err="1"/>
              <a:t>n</a:t>
            </a:r>
            <a:r>
              <a:rPr lang="en-US" sz="1000" b="1" i="1" dirty="0"/>
              <a:t> </a:t>
            </a:r>
          </a:p>
          <a:p>
            <a:pPr marL="0" indent="0" algn="ctr">
              <a:buNone/>
            </a:pPr>
            <a:endParaRPr lang="en-US" sz="1000" b="1" i="1" dirty="0"/>
          </a:p>
          <a:p>
            <a:pPr marL="0" indent="0" algn="ctr">
              <a:buNone/>
            </a:pPr>
            <a:r>
              <a:rPr lang="en-US" sz="1600" b="1" i="1" dirty="0"/>
              <a:t> p</a:t>
            </a:r>
            <a:r>
              <a:rPr lang="en-US" sz="1000" b="1" i="1" dirty="0"/>
              <a:t>0,   </a:t>
            </a:r>
            <a:r>
              <a:rPr lang="en-US" sz="1600" b="1" i="1" dirty="0"/>
              <a:t>p</a:t>
            </a:r>
            <a:r>
              <a:rPr lang="en-US" sz="1000" b="1" i="1" dirty="0"/>
              <a:t>1,   </a:t>
            </a:r>
            <a:r>
              <a:rPr lang="en-US" sz="1600" b="1" i="1" dirty="0"/>
              <a:t>p</a:t>
            </a:r>
            <a:r>
              <a:rPr lang="en-US" sz="1000" b="1" i="1" dirty="0"/>
              <a:t>2,   </a:t>
            </a:r>
            <a:r>
              <a:rPr lang="en-US" sz="1600" b="1" i="1" dirty="0"/>
              <a:t>p</a:t>
            </a:r>
            <a:r>
              <a:rPr lang="en-US" sz="1000" b="1" i="1" dirty="0"/>
              <a:t>3,   ….,   </a:t>
            </a:r>
            <a:r>
              <a:rPr lang="en-US" sz="1600" b="1" i="1" dirty="0"/>
              <a:t>p</a:t>
            </a:r>
            <a:r>
              <a:rPr lang="en-US" sz="1000" b="1" i="1" dirty="0"/>
              <a:t>n-1,   </a:t>
            </a:r>
            <a:r>
              <a:rPr lang="en-US" sz="1600" b="1" i="1" dirty="0" err="1"/>
              <a:t>p</a:t>
            </a:r>
            <a:r>
              <a:rPr lang="en-US" sz="1000" b="1" i="1" dirty="0" err="1"/>
              <a:t>n</a:t>
            </a:r>
            <a:endParaRPr lang="en-US" sz="1000" b="1" i="1" dirty="0"/>
          </a:p>
          <a:p>
            <a:pPr marL="0" indent="0" algn="ctr">
              <a:buNone/>
            </a:pPr>
            <a:endParaRPr lang="en-US" sz="1000" b="1" i="1" dirty="0"/>
          </a:p>
          <a:p>
            <a:pPr marL="0" indent="0">
              <a:buNone/>
            </a:pPr>
            <a:r>
              <a:rPr lang="en-US" sz="1000" b="1" i="1" dirty="0"/>
              <a:t>                                                                                                    </a:t>
            </a:r>
          </a:p>
          <a:p>
            <a:pPr marL="0" indent="0">
              <a:buNone/>
            </a:pPr>
            <a:endParaRPr lang="en-US" sz="1000" b="1" i="1" dirty="0"/>
          </a:p>
          <a:p>
            <a:pPr marL="0" indent="0">
              <a:buNone/>
            </a:pPr>
            <a:r>
              <a:rPr lang="en-US" sz="1000" b="1" i="1" dirty="0"/>
              <a:t>                                                                                                                   </a:t>
            </a:r>
            <a:r>
              <a:rPr lang="en-US" sz="1600" b="1" i="1" dirty="0"/>
              <a:t>A</a:t>
            </a:r>
            <a:r>
              <a:rPr lang="en-US" sz="1000" b="1" i="1" dirty="0"/>
              <a:t>1,    </a:t>
            </a:r>
            <a:r>
              <a:rPr lang="en-US" sz="1600" b="1" i="1" dirty="0"/>
              <a:t>A</a:t>
            </a:r>
            <a:r>
              <a:rPr lang="en-US" sz="1000" b="1" i="1" dirty="0"/>
              <a:t>2,    </a:t>
            </a:r>
            <a:r>
              <a:rPr lang="en-US" sz="1600" b="1" i="1" dirty="0"/>
              <a:t>A</a:t>
            </a:r>
            <a:r>
              <a:rPr lang="en-US" sz="1000" b="1" i="1" dirty="0"/>
              <a:t>3, …………………….,  </a:t>
            </a:r>
            <a:r>
              <a:rPr lang="en-US" sz="1600" b="1" i="1" dirty="0"/>
              <a:t>A</a:t>
            </a:r>
            <a:r>
              <a:rPr lang="en-US" sz="1000" b="1" i="1" dirty="0"/>
              <a:t>n </a:t>
            </a:r>
          </a:p>
          <a:p>
            <a:endParaRPr lang="en-US" sz="1000" b="1" i="1" dirty="0"/>
          </a:p>
          <a:p>
            <a:endParaRPr lang="en-US" sz="1600" dirty="0"/>
          </a:p>
          <a:p>
            <a:r>
              <a:rPr lang="en-US" sz="1600" dirty="0"/>
              <a:t>Next, we compute the </a:t>
            </a:r>
            <a:r>
              <a:rPr lang="en-US" sz="1600" b="1" i="1" dirty="0"/>
              <a:t>length</a:t>
            </a:r>
            <a:r>
              <a:rPr lang="en-US" sz="1600" dirty="0"/>
              <a:t> of the given array </a:t>
            </a:r>
            <a:r>
              <a:rPr lang="en-US" sz="1600" b="1" i="1" dirty="0"/>
              <a:t>p[].</a:t>
            </a:r>
          </a:p>
          <a:p>
            <a:pPr marL="0" indent="0">
              <a:buNone/>
            </a:pPr>
            <a:r>
              <a:rPr lang="en-US" sz="1600" b="1" i="1" dirty="0"/>
              <a:t>     </a:t>
            </a:r>
            <a:r>
              <a:rPr lang="en-US" sz="1600" dirty="0"/>
              <a:t>From, this information we calculate the total no. of matrices n.</a:t>
            </a:r>
          </a:p>
          <a:p>
            <a:pPr marL="0" indent="0" algn="ctr">
              <a:buNone/>
            </a:pPr>
            <a:r>
              <a:rPr lang="en-US" sz="1600" dirty="0"/>
              <a:t>      </a:t>
            </a:r>
            <a:r>
              <a:rPr lang="en-US" sz="1600" b="1" i="1" dirty="0"/>
              <a:t>n = length(p[]) - 1</a:t>
            </a:r>
          </a:p>
        </p:txBody>
      </p:sp>
      <p:cxnSp>
        <p:nvCxnSpPr>
          <p:cNvPr id="3" name="Straight Arrow Connector 2"/>
          <p:cNvCxnSpPr/>
          <p:nvPr/>
        </p:nvCxnSpPr>
        <p:spPr>
          <a:xfrm>
            <a:off x="3505200" y="3962400"/>
            <a:ext cx="152400"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3733800" y="3962400"/>
            <a:ext cx="152400"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886200" y="3962400"/>
            <a:ext cx="152400"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114800" y="3962400"/>
            <a:ext cx="152400"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267200" y="3962400"/>
            <a:ext cx="152400"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495800" y="3962400"/>
            <a:ext cx="152400"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57800" y="3962400"/>
            <a:ext cx="152400"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486400" y="3962400"/>
            <a:ext cx="152400"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439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circle(in)">
                                      <p:cBhvr>
                                        <p:cTn id="15" dur="2000"/>
                                        <p:tgtEl>
                                          <p:spTgt spid="7">
                                            <p:txEl>
                                              <p:pRg st="3" end="3"/>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7">
                                            <p:txEl>
                                              <p:pRg st="5" end="5"/>
                                            </p:txEl>
                                          </p:spTgt>
                                        </p:tgtEl>
                                        <p:attrNameLst>
                                          <p:attrName>style.visibility</p:attrName>
                                        </p:attrNameLst>
                                      </p:cBhvr>
                                      <p:to>
                                        <p:strVal val="visible"/>
                                      </p:to>
                                    </p:set>
                                    <p:animEffect transition="in" filter="circle(in)">
                                      <p:cBhvr>
                                        <p:cTn id="18" dur="2000"/>
                                        <p:tgtEl>
                                          <p:spTgt spid="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animEffect transition="in" filter="wheel(1)">
                                      <p:cBhvr>
                                        <p:cTn id="23" dur="2000"/>
                                        <p:tgtEl>
                                          <p:spTgt spid="7">
                                            <p:txEl>
                                              <p:pRg st="7" end="7"/>
                                            </p:txEl>
                                          </p:spTgt>
                                        </p:tgtEl>
                                      </p:cBhvr>
                                    </p:animEffect>
                                  </p:childTnLst>
                                </p:cTn>
                              </p:par>
                              <p:par>
                                <p:cTn id="24" presetID="21" presetClass="entr" presetSubtype="1" fill="hold" nodeType="withEffect">
                                  <p:stCondLst>
                                    <p:cond delay="0"/>
                                  </p:stCondLst>
                                  <p:childTnLst>
                                    <p:set>
                                      <p:cBhvr>
                                        <p:cTn id="25" dur="1" fill="hold">
                                          <p:stCondLst>
                                            <p:cond delay="0"/>
                                          </p:stCondLst>
                                        </p:cTn>
                                        <p:tgtEl>
                                          <p:spTgt spid="7">
                                            <p:txEl>
                                              <p:pRg st="11" end="11"/>
                                            </p:txEl>
                                          </p:spTgt>
                                        </p:tgtEl>
                                        <p:attrNameLst>
                                          <p:attrName>style.visibility</p:attrName>
                                        </p:attrNameLst>
                                      </p:cBhvr>
                                      <p:to>
                                        <p:strVal val="visible"/>
                                      </p:to>
                                    </p:set>
                                    <p:animEffect transition="in" filter="wheel(1)">
                                      <p:cBhvr>
                                        <p:cTn id="26" dur="2000"/>
                                        <p:tgtEl>
                                          <p:spTgt spid="7">
                                            <p:txEl>
                                              <p:pRg st="11" end="11"/>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circle(in)">
                                      <p:cBhvr>
                                        <p:cTn id="29" dur="2000"/>
                                        <p:tgtEl>
                                          <p:spTgt spid="3"/>
                                        </p:tgtEl>
                                      </p:cBhvr>
                                    </p:animEffect>
                                  </p:childTnLst>
                                </p:cTn>
                              </p:par>
                              <p:par>
                                <p:cTn id="30" presetID="6" presetClass="entr" presetSubtype="16"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ircle(in)">
                                      <p:cBhvr>
                                        <p:cTn id="32" dur="2000"/>
                                        <p:tgtEl>
                                          <p:spTgt spid="5"/>
                                        </p:tgtEl>
                                      </p:cBhvr>
                                    </p:animEffect>
                                  </p:childTnLst>
                                </p:cTn>
                              </p:par>
                              <p:par>
                                <p:cTn id="33" presetID="6" presetClass="entr" presetSubtype="16"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circle(in)">
                                      <p:cBhvr>
                                        <p:cTn id="35" dur="2000"/>
                                        <p:tgtEl>
                                          <p:spTgt spid="8"/>
                                        </p:tgtEl>
                                      </p:cBhvr>
                                    </p:animEffect>
                                  </p:childTnLst>
                                </p:cTn>
                              </p:par>
                              <p:par>
                                <p:cTn id="36" presetID="6" presetClass="entr" presetSubtype="16"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circle(in)">
                                      <p:cBhvr>
                                        <p:cTn id="38" dur="2000"/>
                                        <p:tgtEl>
                                          <p:spTgt spid="9"/>
                                        </p:tgtEl>
                                      </p:cBhvr>
                                    </p:animEffect>
                                  </p:childTnLst>
                                </p:cTn>
                              </p:par>
                              <p:par>
                                <p:cTn id="39" presetID="6" presetClass="entr" presetSubtype="16"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circle(in)">
                                      <p:cBhvr>
                                        <p:cTn id="41" dur="2000"/>
                                        <p:tgtEl>
                                          <p:spTgt spid="10"/>
                                        </p:tgtEl>
                                      </p:cBhvr>
                                    </p:animEffect>
                                  </p:childTnLst>
                                </p:cTn>
                              </p:par>
                              <p:par>
                                <p:cTn id="42" presetID="6" presetClass="entr" presetSubtype="16"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circle(in)">
                                      <p:cBhvr>
                                        <p:cTn id="44" dur="2000"/>
                                        <p:tgtEl>
                                          <p:spTgt spid="11"/>
                                        </p:tgtEl>
                                      </p:cBhvr>
                                    </p:animEffect>
                                  </p:childTnLst>
                                </p:cTn>
                              </p:par>
                              <p:par>
                                <p:cTn id="45" presetID="6" presetClass="entr" presetSubtype="16"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circle(in)">
                                      <p:cBhvr>
                                        <p:cTn id="47" dur="2000"/>
                                        <p:tgtEl>
                                          <p:spTgt spid="12"/>
                                        </p:tgtEl>
                                      </p:cBhvr>
                                    </p:animEffect>
                                  </p:childTnLst>
                                </p:cTn>
                              </p:par>
                              <p:par>
                                <p:cTn id="48" presetID="6" presetClass="entr" presetSubtype="16"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circle(in)">
                                      <p:cBhvr>
                                        <p:cTn id="50" dur="20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7">
                                            <p:txEl>
                                              <p:pRg st="14" end="14"/>
                                            </p:txEl>
                                          </p:spTgt>
                                        </p:tgtEl>
                                        <p:attrNameLst>
                                          <p:attrName>style.visibility</p:attrName>
                                        </p:attrNameLst>
                                      </p:cBhvr>
                                      <p:to>
                                        <p:strVal val="visible"/>
                                      </p:to>
                                    </p:set>
                                    <p:anim calcmode="lin" valueType="num">
                                      <p:cBhvr>
                                        <p:cTn id="55" dur="500" fill="hold"/>
                                        <p:tgtEl>
                                          <p:spTgt spid="7">
                                            <p:txEl>
                                              <p:pRg st="14" end="14"/>
                                            </p:txEl>
                                          </p:spTgt>
                                        </p:tgtEl>
                                        <p:attrNameLst>
                                          <p:attrName>ppt_w</p:attrName>
                                        </p:attrNameLst>
                                      </p:cBhvr>
                                      <p:tavLst>
                                        <p:tav tm="0">
                                          <p:val>
                                            <p:fltVal val="0"/>
                                          </p:val>
                                        </p:tav>
                                        <p:tav tm="100000">
                                          <p:val>
                                            <p:strVal val="#ppt_w"/>
                                          </p:val>
                                        </p:tav>
                                      </p:tavLst>
                                    </p:anim>
                                    <p:anim calcmode="lin" valueType="num">
                                      <p:cBhvr>
                                        <p:cTn id="56" dur="500" fill="hold"/>
                                        <p:tgtEl>
                                          <p:spTgt spid="7">
                                            <p:txEl>
                                              <p:pRg st="14" end="14"/>
                                            </p:txEl>
                                          </p:spTgt>
                                        </p:tgtEl>
                                        <p:attrNameLst>
                                          <p:attrName>ppt_h</p:attrName>
                                        </p:attrNameLst>
                                      </p:cBhvr>
                                      <p:tavLst>
                                        <p:tav tm="0">
                                          <p:val>
                                            <p:fltVal val="0"/>
                                          </p:val>
                                        </p:tav>
                                        <p:tav tm="100000">
                                          <p:val>
                                            <p:strVal val="#ppt_h"/>
                                          </p:val>
                                        </p:tav>
                                      </p:tavLst>
                                    </p:anim>
                                    <p:animEffect transition="in" filter="fade">
                                      <p:cBhvr>
                                        <p:cTn id="57" dur="500"/>
                                        <p:tgtEl>
                                          <p:spTgt spid="7">
                                            <p:txEl>
                                              <p:pRg st="14" end="14"/>
                                            </p:txEl>
                                          </p:spTgt>
                                        </p:tgtEl>
                                      </p:cBhvr>
                                    </p:animEffect>
                                  </p:childTnLst>
                                </p:cTn>
                              </p:par>
                              <p:par>
                                <p:cTn id="58" presetID="53" presetClass="entr" presetSubtype="16" fill="hold" nodeType="withEffect">
                                  <p:stCondLst>
                                    <p:cond delay="0"/>
                                  </p:stCondLst>
                                  <p:childTnLst>
                                    <p:set>
                                      <p:cBhvr>
                                        <p:cTn id="59" dur="1" fill="hold">
                                          <p:stCondLst>
                                            <p:cond delay="0"/>
                                          </p:stCondLst>
                                        </p:cTn>
                                        <p:tgtEl>
                                          <p:spTgt spid="7">
                                            <p:txEl>
                                              <p:pRg st="15" end="15"/>
                                            </p:txEl>
                                          </p:spTgt>
                                        </p:tgtEl>
                                        <p:attrNameLst>
                                          <p:attrName>style.visibility</p:attrName>
                                        </p:attrNameLst>
                                      </p:cBhvr>
                                      <p:to>
                                        <p:strVal val="visible"/>
                                      </p:to>
                                    </p:set>
                                    <p:anim calcmode="lin" valueType="num">
                                      <p:cBhvr>
                                        <p:cTn id="60" dur="500" fill="hold"/>
                                        <p:tgtEl>
                                          <p:spTgt spid="7">
                                            <p:txEl>
                                              <p:pRg st="15" end="15"/>
                                            </p:txEl>
                                          </p:spTgt>
                                        </p:tgtEl>
                                        <p:attrNameLst>
                                          <p:attrName>ppt_w</p:attrName>
                                        </p:attrNameLst>
                                      </p:cBhvr>
                                      <p:tavLst>
                                        <p:tav tm="0">
                                          <p:val>
                                            <p:fltVal val="0"/>
                                          </p:val>
                                        </p:tav>
                                        <p:tav tm="100000">
                                          <p:val>
                                            <p:strVal val="#ppt_w"/>
                                          </p:val>
                                        </p:tav>
                                      </p:tavLst>
                                    </p:anim>
                                    <p:anim calcmode="lin" valueType="num">
                                      <p:cBhvr>
                                        <p:cTn id="61" dur="500" fill="hold"/>
                                        <p:tgtEl>
                                          <p:spTgt spid="7">
                                            <p:txEl>
                                              <p:pRg st="15" end="15"/>
                                            </p:txEl>
                                          </p:spTgt>
                                        </p:tgtEl>
                                        <p:attrNameLst>
                                          <p:attrName>ppt_h</p:attrName>
                                        </p:attrNameLst>
                                      </p:cBhvr>
                                      <p:tavLst>
                                        <p:tav tm="0">
                                          <p:val>
                                            <p:fltVal val="0"/>
                                          </p:val>
                                        </p:tav>
                                        <p:tav tm="100000">
                                          <p:val>
                                            <p:strVal val="#ppt_h"/>
                                          </p:val>
                                        </p:tav>
                                      </p:tavLst>
                                    </p:anim>
                                    <p:animEffect transition="in" filter="fade">
                                      <p:cBhvr>
                                        <p:cTn id="62" dur="500"/>
                                        <p:tgtEl>
                                          <p:spTgt spid="7">
                                            <p:txEl>
                                              <p:pRg st="15" end="15"/>
                                            </p:txEl>
                                          </p:spTgt>
                                        </p:tgtEl>
                                      </p:cBhvr>
                                    </p:animEffect>
                                  </p:childTnLst>
                                </p:cTn>
                              </p:par>
                              <p:par>
                                <p:cTn id="63" presetID="53" presetClass="entr" presetSubtype="16" fill="hold" nodeType="withEffect">
                                  <p:stCondLst>
                                    <p:cond delay="0"/>
                                  </p:stCondLst>
                                  <p:childTnLst>
                                    <p:set>
                                      <p:cBhvr>
                                        <p:cTn id="64" dur="1" fill="hold">
                                          <p:stCondLst>
                                            <p:cond delay="0"/>
                                          </p:stCondLst>
                                        </p:cTn>
                                        <p:tgtEl>
                                          <p:spTgt spid="7">
                                            <p:txEl>
                                              <p:pRg st="16" end="16"/>
                                            </p:txEl>
                                          </p:spTgt>
                                        </p:tgtEl>
                                        <p:attrNameLst>
                                          <p:attrName>style.visibility</p:attrName>
                                        </p:attrNameLst>
                                      </p:cBhvr>
                                      <p:to>
                                        <p:strVal val="visible"/>
                                      </p:to>
                                    </p:set>
                                    <p:anim calcmode="lin" valueType="num">
                                      <p:cBhvr>
                                        <p:cTn id="65" dur="500" fill="hold"/>
                                        <p:tgtEl>
                                          <p:spTgt spid="7">
                                            <p:txEl>
                                              <p:pRg st="16" end="16"/>
                                            </p:txEl>
                                          </p:spTgt>
                                        </p:tgtEl>
                                        <p:attrNameLst>
                                          <p:attrName>ppt_w</p:attrName>
                                        </p:attrNameLst>
                                      </p:cBhvr>
                                      <p:tavLst>
                                        <p:tav tm="0">
                                          <p:val>
                                            <p:fltVal val="0"/>
                                          </p:val>
                                        </p:tav>
                                        <p:tav tm="100000">
                                          <p:val>
                                            <p:strVal val="#ppt_w"/>
                                          </p:val>
                                        </p:tav>
                                      </p:tavLst>
                                    </p:anim>
                                    <p:anim calcmode="lin" valueType="num">
                                      <p:cBhvr>
                                        <p:cTn id="66" dur="500" fill="hold"/>
                                        <p:tgtEl>
                                          <p:spTgt spid="7">
                                            <p:txEl>
                                              <p:pRg st="16" end="16"/>
                                            </p:txEl>
                                          </p:spTgt>
                                        </p:tgtEl>
                                        <p:attrNameLst>
                                          <p:attrName>ppt_h</p:attrName>
                                        </p:attrNameLst>
                                      </p:cBhvr>
                                      <p:tavLst>
                                        <p:tav tm="0">
                                          <p:val>
                                            <p:fltVal val="0"/>
                                          </p:val>
                                        </p:tav>
                                        <p:tav tm="100000">
                                          <p:val>
                                            <p:strVal val="#ppt_h"/>
                                          </p:val>
                                        </p:tav>
                                      </p:tavLst>
                                    </p:anim>
                                    <p:animEffect transition="in" filter="fade">
                                      <p:cBhvr>
                                        <p:cTn id="67" dur="500"/>
                                        <p:tgtEl>
                                          <p:spTgt spid="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400" u="sng" dirty="0"/>
              <a:t>How to solve Matrix Chain Multiplication (MCM) Problem using Dynamic Programming (DP)</a:t>
            </a:r>
          </a:p>
        </p:txBody>
      </p:sp>
      <p:sp>
        <p:nvSpPr>
          <p:cNvPr id="7" name="Content Placeholder 6"/>
          <p:cNvSpPr>
            <a:spLocks noGrp="1"/>
          </p:cNvSpPr>
          <p:nvPr>
            <p:ph idx="1"/>
          </p:nvPr>
        </p:nvSpPr>
        <p:spPr>
          <a:xfrm>
            <a:off x="301752" y="1447801"/>
            <a:ext cx="4346448" cy="609600"/>
          </a:xfrm>
        </p:spPr>
        <p:txBody>
          <a:bodyPr anchor="t">
            <a:normAutofit/>
          </a:bodyPr>
          <a:lstStyle/>
          <a:p>
            <a:pPr algn="just"/>
            <a:r>
              <a:rPr lang="en-US" sz="1600" dirty="0"/>
              <a:t>Now we construct two tables - m and s</a:t>
            </a:r>
            <a:endParaRPr lang="en-US" sz="1400" dirty="0"/>
          </a:p>
          <a:p>
            <a:pPr lvl="1" algn="just"/>
            <a:r>
              <a:rPr lang="en-US" sz="1200" dirty="0"/>
              <a:t>Table - m which has dimension [1.....n, 1.......n]</a:t>
            </a:r>
            <a:r>
              <a:rPr lang="en-US" sz="900" dirty="0"/>
              <a:t> </a:t>
            </a:r>
          </a:p>
        </p:txBody>
      </p:sp>
      <p:graphicFrame>
        <p:nvGraphicFramePr>
          <p:cNvPr id="2" name="Table 1"/>
          <p:cNvGraphicFramePr>
            <a:graphicFrameLocks noGrp="1"/>
          </p:cNvGraphicFramePr>
          <p:nvPr>
            <p:extLst>
              <p:ext uri="{D42A27DB-BD31-4B8C-83A1-F6EECF244321}">
                <p14:modId xmlns:p14="http://schemas.microsoft.com/office/powerpoint/2010/main" val="1835408289"/>
              </p:ext>
            </p:extLst>
          </p:nvPr>
        </p:nvGraphicFramePr>
        <p:xfrm>
          <a:off x="76200" y="3063240"/>
          <a:ext cx="6096000" cy="33375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tblGrid>
              <a:tr h="370840">
                <a:tc gridSpan="9">
                  <a:txBody>
                    <a:bodyPr/>
                    <a:lstStyle/>
                    <a:p>
                      <a:pPr algn="ctr"/>
                      <a:r>
                        <a:rPr lang="en-US" b="0" dirty="0">
                          <a:solidFill>
                            <a:schemeClr val="tx1"/>
                          </a:solidFill>
                        </a:rPr>
                        <a:t>j</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0"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gridSpan="2">
                  <a:txBody>
                    <a:bodyPr/>
                    <a:lstStyle/>
                    <a:p>
                      <a:pPr algn="ctr"/>
                      <a:r>
                        <a:rPr lang="en-US" b="1" dirty="0">
                          <a:solidFill>
                            <a:schemeClr val="tx1"/>
                          </a:solidFill>
                        </a:rPr>
                        <a:t>m</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pPr algn="ctr"/>
                      <a:r>
                        <a:rPr lang="en-US" b="0" dirty="0">
                          <a:solidFill>
                            <a:schemeClr val="tx1"/>
                          </a:solidFill>
                        </a:rPr>
                        <a:t>1</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n - 1</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n</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gridSpan="2">
                  <a:txBody>
                    <a:bodyPr/>
                    <a:lstStyle/>
                    <a:p>
                      <a:pPr algn="r"/>
                      <a:r>
                        <a:rPr lang="en-US" dirty="0"/>
                        <a:t>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gridSpan="2">
                  <a:txBody>
                    <a:bodyPr/>
                    <a:lstStyle/>
                    <a:p>
                      <a:pPr algn="r"/>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r"/>
                      <a:r>
                        <a:rPr lang="en-US" dirty="0"/>
                        <a:t>i</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gridSpan="2">
                  <a:txBody>
                    <a:bodyPr/>
                    <a:lstStyle/>
                    <a:p>
                      <a:pPr algn="r"/>
                      <a:r>
                        <a:rPr lang="en-US" dirty="0"/>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gridSpan="2">
                  <a:txBody>
                    <a:bodyPr/>
                    <a:lstStyle/>
                    <a:p>
                      <a:pPr algn="r"/>
                      <a:r>
                        <a:rPr lang="en-US" dirty="0"/>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gridSpan="2">
                  <a:txBody>
                    <a:bodyPr/>
                    <a:lstStyle/>
                    <a:p>
                      <a:pPr algn="r"/>
                      <a:r>
                        <a:rPr lang="en-US" dirty="0"/>
                        <a:t>n - 1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840">
                <a:tc gridSpan="2">
                  <a:txBody>
                    <a:bodyPr/>
                    <a:lstStyle/>
                    <a:p>
                      <a:pPr algn="r"/>
                      <a:r>
                        <a:rPr lang="en-US" dirty="0"/>
                        <a:t>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14" name="TextBox 13"/>
          <p:cNvSpPr txBox="1"/>
          <p:nvPr/>
        </p:nvSpPr>
        <p:spPr>
          <a:xfrm>
            <a:off x="5029200" y="1381542"/>
            <a:ext cx="3962400" cy="2123658"/>
          </a:xfrm>
          <a:prstGeom prst="rect">
            <a:avLst/>
          </a:prstGeom>
          <a:noFill/>
        </p:spPr>
        <p:txBody>
          <a:bodyPr wrap="square" rtlCol="0">
            <a:spAutoFit/>
          </a:bodyPr>
          <a:lstStyle/>
          <a:p>
            <a:pPr algn="just"/>
            <a:r>
              <a:rPr lang="en-US" sz="1200" dirty="0"/>
              <a:t>Here, each </a:t>
            </a:r>
            <a:r>
              <a:rPr lang="en-US" sz="1200" b="1" i="1" dirty="0"/>
              <a:t>m[</a:t>
            </a:r>
            <a:r>
              <a:rPr lang="en-US" sz="1200" b="1" i="1" dirty="0" err="1"/>
              <a:t>i</a:t>
            </a:r>
            <a:r>
              <a:rPr lang="en-US" sz="1200" b="1" i="1" dirty="0"/>
              <a:t>, j]</a:t>
            </a:r>
            <a:r>
              <a:rPr lang="en-US" sz="1200" dirty="0"/>
              <a:t> indicates the minimum number of scalar multiplications needed to multiply the matrix chain </a:t>
            </a:r>
            <a:r>
              <a:rPr lang="en-US" sz="1400" b="1" i="1" dirty="0"/>
              <a:t>A</a:t>
            </a:r>
            <a:r>
              <a:rPr lang="en-US" sz="1050" b="1" i="1" dirty="0"/>
              <a:t>i</a:t>
            </a:r>
            <a:r>
              <a:rPr lang="en-US" sz="1400" b="1" i="1" dirty="0"/>
              <a:t>….</a:t>
            </a:r>
            <a:r>
              <a:rPr lang="en-US" sz="1400" b="1" i="1" dirty="0" err="1"/>
              <a:t>A</a:t>
            </a:r>
            <a:r>
              <a:rPr lang="en-US" sz="1050" b="1" i="1" dirty="0" err="1"/>
              <a:t>j</a:t>
            </a:r>
            <a:r>
              <a:rPr lang="en-US" sz="1000" dirty="0"/>
              <a:t>, that is </a:t>
            </a:r>
            <a:r>
              <a:rPr lang="en-US" sz="1400" b="1" i="1" dirty="0"/>
              <a:t>A</a:t>
            </a:r>
            <a:r>
              <a:rPr lang="en-US" sz="1050" b="1" i="1" dirty="0"/>
              <a:t>i  </a:t>
            </a:r>
            <a:r>
              <a:rPr lang="en-US" sz="1600" b="1" dirty="0"/>
              <a:t>x</a:t>
            </a:r>
            <a:r>
              <a:rPr lang="en-US" sz="1200" b="1" i="1" dirty="0"/>
              <a:t> </a:t>
            </a:r>
            <a:r>
              <a:rPr lang="en-US" sz="1400" b="1" i="1" dirty="0"/>
              <a:t>A</a:t>
            </a:r>
            <a:r>
              <a:rPr lang="en-US" sz="1050" b="1" i="1" dirty="0"/>
              <a:t>i+1 </a:t>
            </a:r>
            <a:r>
              <a:rPr lang="en-US" sz="1600" b="1" dirty="0"/>
              <a:t>x</a:t>
            </a:r>
            <a:r>
              <a:rPr lang="en-US" sz="1200" b="1" i="1" dirty="0"/>
              <a:t> </a:t>
            </a:r>
            <a:r>
              <a:rPr lang="en-US" sz="1400" b="1" i="1" dirty="0"/>
              <a:t>A</a:t>
            </a:r>
            <a:r>
              <a:rPr lang="en-US" sz="1050" b="1" i="1" dirty="0"/>
              <a:t>i+2 </a:t>
            </a:r>
            <a:r>
              <a:rPr lang="en-US" sz="1600" b="1" dirty="0"/>
              <a:t>x</a:t>
            </a:r>
            <a:r>
              <a:rPr lang="en-US" sz="1200" b="1" i="1" dirty="0"/>
              <a:t> ….. </a:t>
            </a:r>
            <a:r>
              <a:rPr lang="en-US" sz="1600" b="1" dirty="0"/>
              <a:t>x</a:t>
            </a:r>
            <a:r>
              <a:rPr lang="en-US" sz="1200" b="1" i="1" dirty="0"/>
              <a:t> </a:t>
            </a:r>
            <a:r>
              <a:rPr lang="en-US" sz="1400" b="1" i="1" dirty="0" err="1"/>
              <a:t>A</a:t>
            </a:r>
            <a:r>
              <a:rPr lang="en-US" sz="1050" b="1" i="1" dirty="0" err="1"/>
              <a:t>j</a:t>
            </a:r>
            <a:r>
              <a:rPr lang="en-US" sz="1000" dirty="0"/>
              <a:t> </a:t>
            </a:r>
          </a:p>
          <a:p>
            <a:pPr algn="just"/>
            <a:endParaRPr lang="en-US" sz="1200" dirty="0"/>
          </a:p>
          <a:p>
            <a:pPr algn="just"/>
            <a:r>
              <a:rPr lang="en-US" sz="1200" dirty="0"/>
              <a:t>For example, </a:t>
            </a:r>
            <a:r>
              <a:rPr lang="en-US" sz="1200" b="1" i="1" dirty="0"/>
              <a:t>m[1, 2]</a:t>
            </a:r>
            <a:r>
              <a:rPr lang="en-US" sz="1200" dirty="0"/>
              <a:t> means the minimum number of scalar multiplications needed to multiply the matrix chain </a:t>
            </a:r>
            <a:r>
              <a:rPr lang="en-US" sz="1200" b="1" i="1" dirty="0"/>
              <a:t>A</a:t>
            </a:r>
            <a:r>
              <a:rPr lang="en-US" sz="1000" b="1" i="1" dirty="0"/>
              <a:t>1 </a:t>
            </a:r>
            <a:r>
              <a:rPr lang="en-US" sz="1600" b="1" dirty="0"/>
              <a:t>x</a:t>
            </a:r>
            <a:r>
              <a:rPr lang="en-US" sz="1200" b="1" i="1" dirty="0"/>
              <a:t> A</a:t>
            </a:r>
            <a:r>
              <a:rPr lang="en-US" sz="1000" b="1" i="1" dirty="0"/>
              <a:t>2</a:t>
            </a:r>
            <a:r>
              <a:rPr lang="en-US" sz="1000" dirty="0"/>
              <a:t>.</a:t>
            </a:r>
            <a:endParaRPr lang="en-US" sz="1200" dirty="0"/>
          </a:p>
          <a:p>
            <a:pPr algn="just"/>
            <a:r>
              <a:rPr lang="en-US" sz="1200" b="1" i="1" dirty="0"/>
              <a:t>m[2, 5]</a:t>
            </a:r>
            <a:r>
              <a:rPr lang="en-US" sz="1200" dirty="0"/>
              <a:t> means the minimum number of scalar multiplications needed to multiply the matrix chain     </a:t>
            </a:r>
            <a:r>
              <a:rPr lang="en-US" sz="1200" b="1" i="1" dirty="0"/>
              <a:t>A</a:t>
            </a:r>
            <a:r>
              <a:rPr lang="en-US" sz="1000" b="1" i="1" dirty="0"/>
              <a:t>2 </a:t>
            </a:r>
            <a:r>
              <a:rPr lang="en-US" sz="1600" b="1" dirty="0"/>
              <a:t>x</a:t>
            </a:r>
            <a:r>
              <a:rPr lang="en-US" sz="1200" b="1" i="1" dirty="0"/>
              <a:t> A</a:t>
            </a:r>
            <a:r>
              <a:rPr lang="en-US" sz="1000" b="1" i="1" dirty="0"/>
              <a:t>3 </a:t>
            </a:r>
            <a:r>
              <a:rPr lang="en-US" sz="1600" b="1" dirty="0"/>
              <a:t>x</a:t>
            </a:r>
            <a:r>
              <a:rPr lang="en-US" sz="1200" b="1" i="1" dirty="0"/>
              <a:t> A</a:t>
            </a:r>
            <a:r>
              <a:rPr lang="en-US" sz="1000" b="1" i="1" dirty="0"/>
              <a:t>4 </a:t>
            </a:r>
            <a:r>
              <a:rPr lang="en-US" sz="1600" b="1" dirty="0"/>
              <a:t>x</a:t>
            </a:r>
            <a:r>
              <a:rPr lang="en-US" sz="1200" b="1" i="1" dirty="0"/>
              <a:t> A</a:t>
            </a:r>
            <a:r>
              <a:rPr lang="en-US" sz="1000" b="1" i="1" dirty="0"/>
              <a:t>5.</a:t>
            </a:r>
            <a:endParaRPr lang="en-US" sz="1200" b="1" i="1" dirty="0"/>
          </a:p>
        </p:txBody>
      </p:sp>
      <p:sp>
        <p:nvSpPr>
          <p:cNvPr id="4" name="TextBox 3"/>
          <p:cNvSpPr txBox="1"/>
          <p:nvPr/>
        </p:nvSpPr>
        <p:spPr>
          <a:xfrm>
            <a:off x="1056335" y="3810000"/>
            <a:ext cx="325730" cy="369332"/>
          </a:xfrm>
          <a:prstGeom prst="rect">
            <a:avLst/>
          </a:prstGeom>
          <a:noFill/>
        </p:spPr>
        <p:txBody>
          <a:bodyPr wrap="none" rtlCol="0">
            <a:spAutoFit/>
          </a:bodyPr>
          <a:lstStyle/>
          <a:p>
            <a:r>
              <a:rPr lang="en-US" dirty="0"/>
              <a:t>0</a:t>
            </a:r>
          </a:p>
        </p:txBody>
      </p:sp>
      <p:sp>
        <p:nvSpPr>
          <p:cNvPr id="15" name="TextBox 14"/>
          <p:cNvSpPr txBox="1"/>
          <p:nvPr/>
        </p:nvSpPr>
        <p:spPr>
          <a:xfrm>
            <a:off x="1807870" y="4191000"/>
            <a:ext cx="325730" cy="369332"/>
          </a:xfrm>
          <a:prstGeom prst="rect">
            <a:avLst/>
          </a:prstGeom>
          <a:noFill/>
        </p:spPr>
        <p:txBody>
          <a:bodyPr wrap="none" rtlCol="0">
            <a:spAutoFit/>
          </a:bodyPr>
          <a:lstStyle/>
          <a:p>
            <a:r>
              <a:rPr lang="en-US" dirty="0"/>
              <a:t>0</a:t>
            </a:r>
          </a:p>
        </p:txBody>
      </p:sp>
      <p:sp>
        <p:nvSpPr>
          <p:cNvPr id="16" name="TextBox 15"/>
          <p:cNvSpPr txBox="1"/>
          <p:nvPr/>
        </p:nvSpPr>
        <p:spPr>
          <a:xfrm>
            <a:off x="2590800" y="4507468"/>
            <a:ext cx="325730" cy="369332"/>
          </a:xfrm>
          <a:prstGeom prst="rect">
            <a:avLst/>
          </a:prstGeom>
          <a:noFill/>
        </p:spPr>
        <p:txBody>
          <a:bodyPr wrap="none" rtlCol="0">
            <a:spAutoFit/>
          </a:bodyPr>
          <a:lstStyle/>
          <a:p>
            <a:r>
              <a:rPr lang="en-US" dirty="0"/>
              <a:t>0</a:t>
            </a:r>
          </a:p>
        </p:txBody>
      </p:sp>
      <p:sp>
        <p:nvSpPr>
          <p:cNvPr id="17" name="TextBox 16"/>
          <p:cNvSpPr txBox="1"/>
          <p:nvPr/>
        </p:nvSpPr>
        <p:spPr>
          <a:xfrm>
            <a:off x="3352800" y="4888468"/>
            <a:ext cx="325730" cy="369332"/>
          </a:xfrm>
          <a:prstGeom prst="rect">
            <a:avLst/>
          </a:prstGeom>
          <a:noFill/>
        </p:spPr>
        <p:txBody>
          <a:bodyPr wrap="none" rtlCol="0">
            <a:spAutoFit/>
          </a:bodyPr>
          <a:lstStyle/>
          <a:p>
            <a:r>
              <a:rPr lang="en-US" dirty="0"/>
              <a:t>0</a:t>
            </a:r>
          </a:p>
        </p:txBody>
      </p:sp>
      <p:sp>
        <p:nvSpPr>
          <p:cNvPr id="18" name="TextBox 17"/>
          <p:cNvSpPr txBox="1"/>
          <p:nvPr/>
        </p:nvSpPr>
        <p:spPr>
          <a:xfrm>
            <a:off x="4093870" y="5257800"/>
            <a:ext cx="325730" cy="369332"/>
          </a:xfrm>
          <a:prstGeom prst="rect">
            <a:avLst/>
          </a:prstGeom>
          <a:noFill/>
        </p:spPr>
        <p:txBody>
          <a:bodyPr wrap="none" rtlCol="0">
            <a:spAutoFit/>
          </a:bodyPr>
          <a:lstStyle/>
          <a:p>
            <a:r>
              <a:rPr lang="en-US" dirty="0"/>
              <a:t>0</a:t>
            </a:r>
          </a:p>
        </p:txBody>
      </p:sp>
      <p:sp>
        <p:nvSpPr>
          <p:cNvPr id="19" name="TextBox 18"/>
          <p:cNvSpPr txBox="1"/>
          <p:nvPr/>
        </p:nvSpPr>
        <p:spPr>
          <a:xfrm>
            <a:off x="4855870" y="5638800"/>
            <a:ext cx="325730" cy="369332"/>
          </a:xfrm>
          <a:prstGeom prst="rect">
            <a:avLst/>
          </a:prstGeom>
          <a:noFill/>
        </p:spPr>
        <p:txBody>
          <a:bodyPr wrap="none" rtlCol="0">
            <a:spAutoFit/>
          </a:bodyPr>
          <a:lstStyle/>
          <a:p>
            <a:r>
              <a:rPr lang="en-US" dirty="0"/>
              <a:t>0</a:t>
            </a:r>
          </a:p>
        </p:txBody>
      </p:sp>
      <p:sp>
        <p:nvSpPr>
          <p:cNvPr id="20" name="TextBox 19"/>
          <p:cNvSpPr txBox="1"/>
          <p:nvPr/>
        </p:nvSpPr>
        <p:spPr>
          <a:xfrm>
            <a:off x="5694070" y="6019800"/>
            <a:ext cx="325730" cy="369332"/>
          </a:xfrm>
          <a:prstGeom prst="rect">
            <a:avLst/>
          </a:prstGeom>
          <a:noFill/>
        </p:spPr>
        <p:txBody>
          <a:bodyPr wrap="none" rtlCol="0">
            <a:spAutoFit/>
          </a:bodyPr>
          <a:lstStyle/>
          <a:p>
            <a:r>
              <a:rPr lang="en-US" dirty="0"/>
              <a:t>0</a:t>
            </a:r>
          </a:p>
        </p:txBody>
      </p:sp>
      <p:sp>
        <p:nvSpPr>
          <p:cNvPr id="21" name="TextBox 20"/>
          <p:cNvSpPr txBox="1"/>
          <p:nvPr/>
        </p:nvSpPr>
        <p:spPr>
          <a:xfrm>
            <a:off x="6248401" y="3733800"/>
            <a:ext cx="2666999" cy="1292662"/>
          </a:xfrm>
          <a:prstGeom prst="rect">
            <a:avLst/>
          </a:prstGeom>
          <a:noFill/>
        </p:spPr>
        <p:txBody>
          <a:bodyPr wrap="square" rtlCol="0">
            <a:spAutoFit/>
          </a:bodyPr>
          <a:lstStyle/>
          <a:p>
            <a:pPr algn="just"/>
            <a:r>
              <a:rPr lang="en-US" sz="1200" b="1" u="sng" dirty="0"/>
              <a:t>Initialization:</a:t>
            </a:r>
            <a:r>
              <a:rPr lang="en-US" sz="1200" dirty="0"/>
              <a:t> Set all the </a:t>
            </a:r>
            <a:r>
              <a:rPr lang="en-US" sz="1200" b="1" i="1" dirty="0"/>
              <a:t>m[</a:t>
            </a:r>
            <a:r>
              <a:rPr lang="en-US" sz="1200" b="1" i="1" dirty="0" err="1"/>
              <a:t>i</a:t>
            </a:r>
            <a:r>
              <a:rPr lang="en-US" sz="1200" b="1" i="1" dirty="0"/>
              <a:t>, j]</a:t>
            </a:r>
            <a:r>
              <a:rPr lang="en-US" sz="1200" dirty="0"/>
              <a:t> cell values to </a:t>
            </a:r>
            <a:r>
              <a:rPr lang="en-US" sz="1200" b="1" i="1" dirty="0"/>
              <a:t>zero (0)</a:t>
            </a:r>
            <a:r>
              <a:rPr lang="en-US" sz="1200" dirty="0"/>
              <a:t> where </a:t>
            </a:r>
            <a:r>
              <a:rPr lang="en-US" sz="1200" b="1" i="1" dirty="0" err="1"/>
              <a:t>i</a:t>
            </a:r>
            <a:r>
              <a:rPr lang="en-US" sz="1200" b="1" i="1" dirty="0"/>
              <a:t> = j (Diagonal Elements)</a:t>
            </a:r>
          </a:p>
          <a:p>
            <a:pPr algn="just">
              <a:lnSpc>
                <a:spcPct val="150000"/>
              </a:lnSpc>
            </a:pPr>
            <a:r>
              <a:rPr lang="en-US" sz="1200" dirty="0"/>
              <a:t>So,</a:t>
            </a:r>
            <a:r>
              <a:rPr lang="en-US" sz="1200" b="1" i="1" dirty="0"/>
              <a:t> </a:t>
            </a:r>
          </a:p>
          <a:p>
            <a:pPr algn="just"/>
            <a:r>
              <a:rPr lang="en-US" sz="1200" b="1" i="1" dirty="0"/>
              <a:t>m[1, 1] = m[2, 2] = m[3, 3] = ……. = m[n-1, n-1] = m[n, n] = 0</a:t>
            </a:r>
          </a:p>
        </p:txBody>
      </p:sp>
      <p:sp>
        <p:nvSpPr>
          <p:cNvPr id="22" name="TextBox 21"/>
          <p:cNvSpPr txBox="1"/>
          <p:nvPr/>
        </p:nvSpPr>
        <p:spPr>
          <a:xfrm>
            <a:off x="6248401" y="5184338"/>
            <a:ext cx="2714846" cy="1292662"/>
          </a:xfrm>
          <a:prstGeom prst="rect">
            <a:avLst/>
          </a:prstGeom>
          <a:noFill/>
        </p:spPr>
        <p:txBody>
          <a:bodyPr wrap="square" rtlCol="0">
            <a:spAutoFit/>
          </a:bodyPr>
          <a:lstStyle/>
          <a:p>
            <a:pPr algn="just"/>
            <a:r>
              <a:rPr lang="en-US" sz="1200" dirty="0"/>
              <a:t>Set all the </a:t>
            </a:r>
            <a:r>
              <a:rPr lang="en-US" sz="1200" b="1" i="1" dirty="0"/>
              <a:t>m[</a:t>
            </a:r>
            <a:r>
              <a:rPr lang="en-US" sz="1200" b="1" i="1" dirty="0" err="1"/>
              <a:t>i</a:t>
            </a:r>
            <a:r>
              <a:rPr lang="en-US" sz="1200" b="1" i="1" dirty="0"/>
              <a:t>, j]</a:t>
            </a:r>
            <a:r>
              <a:rPr lang="en-US" sz="1200" dirty="0"/>
              <a:t> cell values to </a:t>
            </a:r>
            <a:r>
              <a:rPr lang="en-US" sz="1200" b="1" i="1" dirty="0"/>
              <a:t>– </a:t>
            </a:r>
            <a:r>
              <a:rPr lang="en-US" sz="1200" dirty="0"/>
              <a:t>or </a:t>
            </a:r>
            <a:r>
              <a:rPr lang="en-US" sz="1200" b="1" i="1" dirty="0"/>
              <a:t>just keep them empty</a:t>
            </a:r>
            <a:r>
              <a:rPr lang="en-US" sz="1200" dirty="0"/>
              <a:t> where </a:t>
            </a:r>
            <a:r>
              <a:rPr lang="en-US" sz="1200" b="1" i="1" dirty="0" err="1"/>
              <a:t>i</a:t>
            </a:r>
            <a:r>
              <a:rPr lang="en-US" sz="1200" b="1" i="1" dirty="0"/>
              <a:t> &gt; j.</a:t>
            </a:r>
          </a:p>
          <a:p>
            <a:pPr algn="just">
              <a:lnSpc>
                <a:spcPct val="150000"/>
              </a:lnSpc>
            </a:pPr>
            <a:r>
              <a:rPr lang="en-US" sz="1200" dirty="0"/>
              <a:t>So,</a:t>
            </a:r>
            <a:r>
              <a:rPr lang="en-US" sz="1200" b="1" i="1" dirty="0"/>
              <a:t> </a:t>
            </a:r>
          </a:p>
          <a:p>
            <a:pPr algn="just"/>
            <a:r>
              <a:rPr lang="en-US" sz="1200" b="1" i="1" dirty="0"/>
              <a:t>m[2, 1] = m[3, 1] = m[4, 1] = m[3, 2] = m[4, 2] = m[n, n-1] = …….. = -</a:t>
            </a:r>
          </a:p>
        </p:txBody>
      </p:sp>
      <p:sp>
        <p:nvSpPr>
          <p:cNvPr id="23" name="TextBox 22"/>
          <p:cNvSpPr txBox="1"/>
          <p:nvPr/>
        </p:nvSpPr>
        <p:spPr>
          <a:xfrm>
            <a:off x="1100372" y="4191000"/>
            <a:ext cx="271228" cy="369332"/>
          </a:xfrm>
          <a:prstGeom prst="rect">
            <a:avLst/>
          </a:prstGeom>
          <a:noFill/>
        </p:spPr>
        <p:txBody>
          <a:bodyPr wrap="none" rtlCol="0">
            <a:spAutoFit/>
          </a:bodyPr>
          <a:lstStyle/>
          <a:p>
            <a:r>
              <a:rPr lang="en-US" dirty="0"/>
              <a:t>-</a:t>
            </a:r>
          </a:p>
        </p:txBody>
      </p:sp>
      <p:sp>
        <p:nvSpPr>
          <p:cNvPr id="24" name="TextBox 23"/>
          <p:cNvSpPr txBox="1"/>
          <p:nvPr/>
        </p:nvSpPr>
        <p:spPr>
          <a:xfrm>
            <a:off x="1100372" y="4583668"/>
            <a:ext cx="271228" cy="369332"/>
          </a:xfrm>
          <a:prstGeom prst="rect">
            <a:avLst/>
          </a:prstGeom>
          <a:noFill/>
        </p:spPr>
        <p:txBody>
          <a:bodyPr wrap="none" rtlCol="0">
            <a:spAutoFit/>
          </a:bodyPr>
          <a:lstStyle/>
          <a:p>
            <a:r>
              <a:rPr lang="en-US" b="1" dirty="0"/>
              <a:t>-</a:t>
            </a:r>
          </a:p>
        </p:txBody>
      </p:sp>
      <p:sp>
        <p:nvSpPr>
          <p:cNvPr id="25" name="TextBox 24"/>
          <p:cNvSpPr txBox="1"/>
          <p:nvPr/>
        </p:nvSpPr>
        <p:spPr>
          <a:xfrm>
            <a:off x="1100372" y="4888468"/>
            <a:ext cx="271228" cy="369332"/>
          </a:xfrm>
          <a:prstGeom prst="rect">
            <a:avLst/>
          </a:prstGeom>
          <a:noFill/>
        </p:spPr>
        <p:txBody>
          <a:bodyPr wrap="none" rtlCol="0">
            <a:spAutoFit/>
          </a:bodyPr>
          <a:lstStyle/>
          <a:p>
            <a:r>
              <a:rPr lang="en-US" dirty="0"/>
              <a:t>-</a:t>
            </a:r>
          </a:p>
        </p:txBody>
      </p:sp>
      <p:sp>
        <p:nvSpPr>
          <p:cNvPr id="26" name="TextBox 25"/>
          <p:cNvSpPr txBox="1"/>
          <p:nvPr/>
        </p:nvSpPr>
        <p:spPr>
          <a:xfrm>
            <a:off x="1066800" y="5269468"/>
            <a:ext cx="271228" cy="369332"/>
          </a:xfrm>
          <a:prstGeom prst="rect">
            <a:avLst/>
          </a:prstGeom>
          <a:noFill/>
        </p:spPr>
        <p:txBody>
          <a:bodyPr wrap="none" rtlCol="0">
            <a:spAutoFit/>
          </a:bodyPr>
          <a:lstStyle/>
          <a:p>
            <a:r>
              <a:rPr lang="en-US" dirty="0"/>
              <a:t>-</a:t>
            </a:r>
          </a:p>
        </p:txBody>
      </p:sp>
      <p:sp>
        <p:nvSpPr>
          <p:cNvPr id="27" name="TextBox 26"/>
          <p:cNvSpPr txBox="1"/>
          <p:nvPr/>
        </p:nvSpPr>
        <p:spPr>
          <a:xfrm>
            <a:off x="1066800" y="5638800"/>
            <a:ext cx="271228" cy="369332"/>
          </a:xfrm>
          <a:prstGeom prst="rect">
            <a:avLst/>
          </a:prstGeom>
          <a:noFill/>
        </p:spPr>
        <p:txBody>
          <a:bodyPr wrap="none" rtlCol="0">
            <a:spAutoFit/>
          </a:bodyPr>
          <a:lstStyle/>
          <a:p>
            <a:r>
              <a:rPr lang="en-US" dirty="0"/>
              <a:t>-</a:t>
            </a:r>
          </a:p>
        </p:txBody>
      </p:sp>
      <p:sp>
        <p:nvSpPr>
          <p:cNvPr id="28" name="TextBox 27"/>
          <p:cNvSpPr txBox="1"/>
          <p:nvPr/>
        </p:nvSpPr>
        <p:spPr>
          <a:xfrm>
            <a:off x="1066800" y="6019800"/>
            <a:ext cx="271228" cy="369332"/>
          </a:xfrm>
          <a:prstGeom prst="rect">
            <a:avLst/>
          </a:prstGeom>
          <a:noFill/>
        </p:spPr>
        <p:txBody>
          <a:bodyPr wrap="none" rtlCol="0">
            <a:spAutoFit/>
          </a:bodyPr>
          <a:lstStyle/>
          <a:p>
            <a:r>
              <a:rPr lang="en-US" dirty="0"/>
              <a:t>-</a:t>
            </a:r>
          </a:p>
        </p:txBody>
      </p:sp>
      <p:sp>
        <p:nvSpPr>
          <p:cNvPr id="29" name="TextBox 28"/>
          <p:cNvSpPr txBox="1"/>
          <p:nvPr/>
        </p:nvSpPr>
        <p:spPr>
          <a:xfrm>
            <a:off x="1828800" y="4572000"/>
            <a:ext cx="271228" cy="369332"/>
          </a:xfrm>
          <a:prstGeom prst="rect">
            <a:avLst/>
          </a:prstGeom>
          <a:noFill/>
        </p:spPr>
        <p:txBody>
          <a:bodyPr wrap="none" rtlCol="0">
            <a:spAutoFit/>
          </a:bodyPr>
          <a:lstStyle/>
          <a:p>
            <a:r>
              <a:rPr lang="en-US" dirty="0"/>
              <a:t>-</a:t>
            </a:r>
          </a:p>
        </p:txBody>
      </p:sp>
      <p:sp>
        <p:nvSpPr>
          <p:cNvPr id="30" name="TextBox 29"/>
          <p:cNvSpPr txBox="1"/>
          <p:nvPr/>
        </p:nvSpPr>
        <p:spPr>
          <a:xfrm>
            <a:off x="1828800" y="4888468"/>
            <a:ext cx="271228" cy="369332"/>
          </a:xfrm>
          <a:prstGeom prst="rect">
            <a:avLst/>
          </a:prstGeom>
          <a:noFill/>
        </p:spPr>
        <p:txBody>
          <a:bodyPr wrap="none" rtlCol="0">
            <a:spAutoFit/>
          </a:bodyPr>
          <a:lstStyle/>
          <a:p>
            <a:r>
              <a:rPr lang="en-US" dirty="0"/>
              <a:t>-</a:t>
            </a:r>
          </a:p>
        </p:txBody>
      </p:sp>
      <p:sp>
        <p:nvSpPr>
          <p:cNvPr id="31" name="TextBox 30"/>
          <p:cNvSpPr txBox="1"/>
          <p:nvPr/>
        </p:nvSpPr>
        <p:spPr>
          <a:xfrm>
            <a:off x="2624372" y="4876800"/>
            <a:ext cx="271228" cy="369332"/>
          </a:xfrm>
          <a:prstGeom prst="rect">
            <a:avLst/>
          </a:prstGeom>
          <a:noFill/>
        </p:spPr>
        <p:txBody>
          <a:bodyPr wrap="none" rtlCol="0">
            <a:spAutoFit/>
          </a:bodyPr>
          <a:lstStyle/>
          <a:p>
            <a:r>
              <a:rPr lang="en-US" dirty="0"/>
              <a:t>-</a:t>
            </a:r>
          </a:p>
        </p:txBody>
      </p:sp>
      <p:sp>
        <p:nvSpPr>
          <p:cNvPr id="32" name="TextBox 31"/>
          <p:cNvSpPr txBox="1"/>
          <p:nvPr/>
        </p:nvSpPr>
        <p:spPr>
          <a:xfrm>
            <a:off x="1828800" y="5257800"/>
            <a:ext cx="271228" cy="369332"/>
          </a:xfrm>
          <a:prstGeom prst="rect">
            <a:avLst/>
          </a:prstGeom>
          <a:noFill/>
        </p:spPr>
        <p:txBody>
          <a:bodyPr wrap="none" rtlCol="0">
            <a:spAutoFit/>
          </a:bodyPr>
          <a:lstStyle/>
          <a:p>
            <a:r>
              <a:rPr lang="en-US" dirty="0"/>
              <a:t>-</a:t>
            </a:r>
          </a:p>
        </p:txBody>
      </p:sp>
      <p:sp>
        <p:nvSpPr>
          <p:cNvPr id="33" name="TextBox 32"/>
          <p:cNvSpPr txBox="1"/>
          <p:nvPr/>
        </p:nvSpPr>
        <p:spPr>
          <a:xfrm>
            <a:off x="2624372" y="5269468"/>
            <a:ext cx="271228" cy="369332"/>
          </a:xfrm>
          <a:prstGeom prst="rect">
            <a:avLst/>
          </a:prstGeom>
          <a:noFill/>
        </p:spPr>
        <p:txBody>
          <a:bodyPr wrap="none" rtlCol="0">
            <a:spAutoFit/>
          </a:bodyPr>
          <a:lstStyle/>
          <a:p>
            <a:r>
              <a:rPr lang="en-US" dirty="0"/>
              <a:t>-</a:t>
            </a:r>
          </a:p>
        </p:txBody>
      </p:sp>
      <p:sp>
        <p:nvSpPr>
          <p:cNvPr id="34" name="TextBox 33"/>
          <p:cNvSpPr txBox="1"/>
          <p:nvPr/>
        </p:nvSpPr>
        <p:spPr>
          <a:xfrm>
            <a:off x="3386372" y="5257800"/>
            <a:ext cx="271228" cy="369332"/>
          </a:xfrm>
          <a:prstGeom prst="rect">
            <a:avLst/>
          </a:prstGeom>
          <a:noFill/>
        </p:spPr>
        <p:txBody>
          <a:bodyPr wrap="none" rtlCol="0">
            <a:spAutoFit/>
          </a:bodyPr>
          <a:lstStyle/>
          <a:p>
            <a:r>
              <a:rPr lang="en-US" dirty="0"/>
              <a:t>-</a:t>
            </a:r>
          </a:p>
        </p:txBody>
      </p:sp>
      <p:sp>
        <p:nvSpPr>
          <p:cNvPr id="35" name="TextBox 34"/>
          <p:cNvSpPr txBox="1"/>
          <p:nvPr/>
        </p:nvSpPr>
        <p:spPr>
          <a:xfrm>
            <a:off x="1828800" y="5638800"/>
            <a:ext cx="271228" cy="369332"/>
          </a:xfrm>
          <a:prstGeom prst="rect">
            <a:avLst/>
          </a:prstGeom>
          <a:noFill/>
        </p:spPr>
        <p:txBody>
          <a:bodyPr wrap="none" rtlCol="0">
            <a:spAutoFit/>
          </a:bodyPr>
          <a:lstStyle/>
          <a:p>
            <a:r>
              <a:rPr lang="en-US" dirty="0"/>
              <a:t>-</a:t>
            </a:r>
          </a:p>
        </p:txBody>
      </p:sp>
      <p:sp>
        <p:nvSpPr>
          <p:cNvPr id="36" name="TextBox 35"/>
          <p:cNvSpPr txBox="1"/>
          <p:nvPr/>
        </p:nvSpPr>
        <p:spPr>
          <a:xfrm>
            <a:off x="2624372" y="5638800"/>
            <a:ext cx="271228" cy="369332"/>
          </a:xfrm>
          <a:prstGeom prst="rect">
            <a:avLst/>
          </a:prstGeom>
          <a:noFill/>
        </p:spPr>
        <p:txBody>
          <a:bodyPr wrap="none" rtlCol="0">
            <a:spAutoFit/>
          </a:bodyPr>
          <a:lstStyle/>
          <a:p>
            <a:r>
              <a:rPr lang="en-US" dirty="0"/>
              <a:t>-</a:t>
            </a:r>
          </a:p>
        </p:txBody>
      </p:sp>
      <p:sp>
        <p:nvSpPr>
          <p:cNvPr id="37" name="TextBox 36"/>
          <p:cNvSpPr txBox="1"/>
          <p:nvPr/>
        </p:nvSpPr>
        <p:spPr>
          <a:xfrm>
            <a:off x="3386372" y="5638800"/>
            <a:ext cx="271228" cy="369332"/>
          </a:xfrm>
          <a:prstGeom prst="rect">
            <a:avLst/>
          </a:prstGeom>
          <a:noFill/>
        </p:spPr>
        <p:txBody>
          <a:bodyPr wrap="none" rtlCol="0">
            <a:spAutoFit/>
          </a:bodyPr>
          <a:lstStyle/>
          <a:p>
            <a:r>
              <a:rPr lang="en-US" dirty="0"/>
              <a:t>-</a:t>
            </a:r>
          </a:p>
        </p:txBody>
      </p:sp>
      <p:sp>
        <p:nvSpPr>
          <p:cNvPr id="38" name="TextBox 37"/>
          <p:cNvSpPr txBox="1"/>
          <p:nvPr/>
        </p:nvSpPr>
        <p:spPr>
          <a:xfrm>
            <a:off x="1828800" y="6019800"/>
            <a:ext cx="271228" cy="369332"/>
          </a:xfrm>
          <a:prstGeom prst="rect">
            <a:avLst/>
          </a:prstGeom>
          <a:noFill/>
        </p:spPr>
        <p:txBody>
          <a:bodyPr wrap="none" rtlCol="0">
            <a:spAutoFit/>
          </a:bodyPr>
          <a:lstStyle/>
          <a:p>
            <a:r>
              <a:rPr lang="en-US" dirty="0"/>
              <a:t>-</a:t>
            </a:r>
          </a:p>
        </p:txBody>
      </p:sp>
      <p:sp>
        <p:nvSpPr>
          <p:cNvPr id="39" name="TextBox 38"/>
          <p:cNvSpPr txBox="1"/>
          <p:nvPr/>
        </p:nvSpPr>
        <p:spPr>
          <a:xfrm>
            <a:off x="2624372" y="6019800"/>
            <a:ext cx="271228" cy="369332"/>
          </a:xfrm>
          <a:prstGeom prst="rect">
            <a:avLst/>
          </a:prstGeom>
          <a:noFill/>
        </p:spPr>
        <p:txBody>
          <a:bodyPr wrap="none" rtlCol="0">
            <a:spAutoFit/>
          </a:bodyPr>
          <a:lstStyle/>
          <a:p>
            <a:r>
              <a:rPr lang="en-US" dirty="0"/>
              <a:t>-</a:t>
            </a:r>
          </a:p>
        </p:txBody>
      </p:sp>
      <p:sp>
        <p:nvSpPr>
          <p:cNvPr id="40" name="TextBox 39"/>
          <p:cNvSpPr txBox="1"/>
          <p:nvPr/>
        </p:nvSpPr>
        <p:spPr>
          <a:xfrm>
            <a:off x="3386372" y="6019800"/>
            <a:ext cx="271228" cy="369332"/>
          </a:xfrm>
          <a:prstGeom prst="rect">
            <a:avLst/>
          </a:prstGeom>
          <a:noFill/>
        </p:spPr>
        <p:txBody>
          <a:bodyPr wrap="none" rtlCol="0">
            <a:spAutoFit/>
          </a:bodyPr>
          <a:lstStyle/>
          <a:p>
            <a:r>
              <a:rPr lang="en-US" dirty="0"/>
              <a:t>-</a:t>
            </a:r>
          </a:p>
        </p:txBody>
      </p:sp>
      <p:sp>
        <p:nvSpPr>
          <p:cNvPr id="41" name="TextBox 40"/>
          <p:cNvSpPr txBox="1"/>
          <p:nvPr/>
        </p:nvSpPr>
        <p:spPr>
          <a:xfrm>
            <a:off x="4114800" y="6019800"/>
            <a:ext cx="271228" cy="369332"/>
          </a:xfrm>
          <a:prstGeom prst="rect">
            <a:avLst/>
          </a:prstGeom>
          <a:noFill/>
        </p:spPr>
        <p:txBody>
          <a:bodyPr wrap="none" rtlCol="0">
            <a:spAutoFit/>
          </a:bodyPr>
          <a:lstStyle/>
          <a:p>
            <a:r>
              <a:rPr lang="en-US" dirty="0"/>
              <a:t>-</a:t>
            </a:r>
          </a:p>
        </p:txBody>
      </p:sp>
      <p:sp>
        <p:nvSpPr>
          <p:cNvPr id="42" name="TextBox 41"/>
          <p:cNvSpPr txBox="1"/>
          <p:nvPr/>
        </p:nvSpPr>
        <p:spPr>
          <a:xfrm>
            <a:off x="4876800" y="6019800"/>
            <a:ext cx="271228" cy="369332"/>
          </a:xfrm>
          <a:prstGeom prst="rect">
            <a:avLst/>
          </a:prstGeom>
          <a:noFill/>
        </p:spPr>
        <p:txBody>
          <a:bodyPr wrap="none" rtlCol="0">
            <a:spAutoFit/>
          </a:bodyPr>
          <a:lstStyle/>
          <a:p>
            <a:r>
              <a:rPr lang="en-US" dirty="0"/>
              <a:t>-</a:t>
            </a:r>
          </a:p>
        </p:txBody>
      </p:sp>
      <p:sp>
        <p:nvSpPr>
          <p:cNvPr id="43" name="TextBox 42"/>
          <p:cNvSpPr txBox="1"/>
          <p:nvPr/>
        </p:nvSpPr>
        <p:spPr>
          <a:xfrm>
            <a:off x="4114800" y="5638800"/>
            <a:ext cx="271228" cy="369332"/>
          </a:xfrm>
          <a:prstGeom prst="rect">
            <a:avLst/>
          </a:prstGeom>
          <a:noFill/>
        </p:spPr>
        <p:txBody>
          <a:bodyPr wrap="none" rtlCol="0">
            <a:spAutoFit/>
          </a:bodyPr>
          <a:lstStyle/>
          <a:p>
            <a:r>
              <a:rPr lang="en-US" dirty="0"/>
              <a:t>-</a:t>
            </a:r>
          </a:p>
        </p:txBody>
      </p:sp>
      <p:sp>
        <p:nvSpPr>
          <p:cNvPr id="44" name="TextBox 43"/>
          <p:cNvSpPr txBox="1"/>
          <p:nvPr/>
        </p:nvSpPr>
        <p:spPr>
          <a:xfrm>
            <a:off x="228600" y="1905000"/>
            <a:ext cx="4779670" cy="1292662"/>
          </a:xfrm>
          <a:prstGeom prst="rect">
            <a:avLst/>
          </a:prstGeom>
          <a:noFill/>
        </p:spPr>
        <p:txBody>
          <a:bodyPr wrap="square" rtlCol="0">
            <a:spAutoFit/>
          </a:bodyPr>
          <a:lstStyle/>
          <a:p>
            <a:pPr algn="just"/>
            <a:r>
              <a:rPr lang="en-US" sz="1200" dirty="0"/>
              <a:t>Now, calculate the rest of the </a:t>
            </a:r>
            <a:r>
              <a:rPr lang="en-US" sz="1200" b="1" i="1" dirty="0"/>
              <a:t>m[</a:t>
            </a:r>
            <a:r>
              <a:rPr lang="en-US" sz="1200" b="1" i="1" dirty="0" err="1"/>
              <a:t>i</a:t>
            </a:r>
            <a:r>
              <a:rPr lang="en-US" sz="1200" b="1" i="1" dirty="0"/>
              <a:t>, j]</a:t>
            </a:r>
            <a:r>
              <a:rPr lang="en-US" sz="1200" dirty="0"/>
              <a:t> cell values, where </a:t>
            </a:r>
            <a:r>
              <a:rPr lang="en-US" sz="1200" b="1" i="1" dirty="0" err="1"/>
              <a:t>i</a:t>
            </a:r>
            <a:r>
              <a:rPr lang="en-US" sz="1200" b="1" i="1" dirty="0"/>
              <a:t> &lt; j</a:t>
            </a:r>
            <a:r>
              <a:rPr lang="en-US" sz="1200" dirty="0"/>
              <a:t> using the following formula:</a:t>
            </a:r>
            <a:endParaRPr lang="en-US" sz="1200" b="1" i="1" dirty="0"/>
          </a:p>
          <a:p>
            <a:pPr algn="ctr"/>
            <a:r>
              <a:rPr lang="en-US" sz="1500" b="1" i="1" dirty="0"/>
              <a:t>m[</a:t>
            </a:r>
            <a:r>
              <a:rPr lang="en-US" sz="1500" b="1" i="1" dirty="0" err="1"/>
              <a:t>i,j</a:t>
            </a:r>
            <a:r>
              <a:rPr lang="en-US" sz="1500" b="1" i="1" dirty="0"/>
              <a:t>] =  min(m[</a:t>
            </a:r>
            <a:r>
              <a:rPr lang="en-US" sz="1500" b="1" i="1" dirty="0" err="1"/>
              <a:t>i</a:t>
            </a:r>
            <a:r>
              <a:rPr lang="en-US" sz="1500" b="1" i="1" dirty="0"/>
              <a:t>, k] + m[k+1, j] + </a:t>
            </a:r>
            <a:r>
              <a:rPr lang="en-US" b="1" i="1" dirty="0"/>
              <a:t>p</a:t>
            </a:r>
            <a:r>
              <a:rPr lang="en-US" sz="1000" b="1" i="1" dirty="0"/>
              <a:t>i-1 </a:t>
            </a:r>
            <a:r>
              <a:rPr lang="en-US" sz="1500" b="1" i="1" dirty="0"/>
              <a:t>. </a:t>
            </a:r>
            <a:r>
              <a:rPr lang="en-US" b="1" i="1" dirty="0" err="1"/>
              <a:t>p</a:t>
            </a:r>
            <a:r>
              <a:rPr lang="en-US" sz="1000" b="1" i="1" dirty="0" err="1"/>
              <a:t>k</a:t>
            </a:r>
            <a:r>
              <a:rPr lang="en-US" sz="1000" b="1" i="1" dirty="0"/>
              <a:t> </a:t>
            </a:r>
            <a:r>
              <a:rPr lang="en-US" sz="1500" b="1" i="1" dirty="0"/>
              <a:t>. </a:t>
            </a:r>
            <a:r>
              <a:rPr lang="en-US" b="1" i="1" dirty="0" err="1"/>
              <a:t>p</a:t>
            </a:r>
            <a:r>
              <a:rPr lang="en-US" sz="1000" b="1" i="1" dirty="0" err="1"/>
              <a:t>j</a:t>
            </a:r>
            <a:r>
              <a:rPr lang="en-US" sz="1500" b="1" i="1" dirty="0"/>
              <a:t>)</a:t>
            </a:r>
          </a:p>
          <a:p>
            <a:pPr algn="ctr"/>
            <a:r>
              <a:rPr lang="en-US" sz="1200" dirty="0"/>
              <a:t>Where the range of </a:t>
            </a:r>
            <a:r>
              <a:rPr lang="en-US" sz="1200" b="1" i="1" dirty="0"/>
              <a:t>k</a:t>
            </a:r>
            <a:r>
              <a:rPr lang="en-US" sz="1200" dirty="0"/>
              <a:t> is </a:t>
            </a:r>
            <a:r>
              <a:rPr lang="en-US" sz="1200" b="1" i="1" dirty="0" err="1"/>
              <a:t>i</a:t>
            </a:r>
            <a:r>
              <a:rPr lang="en-US" sz="1200" b="1" i="1" dirty="0"/>
              <a:t> &lt;= k &lt; j</a:t>
            </a:r>
          </a:p>
          <a:p>
            <a:pPr algn="ctr"/>
            <a:r>
              <a:rPr lang="en-US" sz="1200" dirty="0"/>
              <a:t>So, there will be </a:t>
            </a:r>
            <a:r>
              <a:rPr lang="en-US" sz="1200" b="1" i="1" dirty="0"/>
              <a:t>j – </a:t>
            </a:r>
            <a:r>
              <a:rPr lang="en-US" sz="1200" b="1" i="1" dirty="0" err="1"/>
              <a:t>i</a:t>
            </a:r>
            <a:r>
              <a:rPr lang="en-US" sz="1200" dirty="0"/>
              <a:t> amount of possible values of k.</a:t>
            </a:r>
          </a:p>
          <a:p>
            <a:pPr algn="ctr"/>
            <a:r>
              <a:rPr lang="en-US" sz="1200" dirty="0"/>
              <a:t>Apply the above formula for each </a:t>
            </a:r>
            <a:r>
              <a:rPr lang="en-US" sz="1200" b="1" i="1" dirty="0"/>
              <a:t>k </a:t>
            </a:r>
            <a:r>
              <a:rPr lang="en-US" sz="1200" dirty="0"/>
              <a:t>value and pick the lowest result!</a:t>
            </a:r>
            <a:endParaRPr lang="en-US" sz="1500" b="1" i="1" dirty="0"/>
          </a:p>
        </p:txBody>
      </p:sp>
    </p:spTree>
    <p:extLst>
      <p:ext uri="{BB962C8B-B14F-4D97-AF65-F5344CB8AC3E}">
        <p14:creationId xmlns:p14="http://schemas.microsoft.com/office/powerpoint/2010/main" val="3308731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80">
                                          <p:stCondLst>
                                            <p:cond delay="0"/>
                                          </p:stCondLst>
                                        </p:cTn>
                                        <p:tgtEl>
                                          <p:spTgt spid="4"/>
                                        </p:tgtEl>
                                      </p:cBhvr>
                                    </p:animEffect>
                                    <p:anim calcmode="lin" valueType="num">
                                      <p:cBhvr>
                                        <p:cTn id="3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8" dur="26">
                                          <p:stCondLst>
                                            <p:cond delay="650"/>
                                          </p:stCondLst>
                                        </p:cTn>
                                        <p:tgtEl>
                                          <p:spTgt spid="4"/>
                                        </p:tgtEl>
                                      </p:cBhvr>
                                      <p:to x="100000" y="60000"/>
                                    </p:animScale>
                                    <p:animScale>
                                      <p:cBhvr>
                                        <p:cTn id="39" dur="166" decel="50000">
                                          <p:stCondLst>
                                            <p:cond delay="676"/>
                                          </p:stCondLst>
                                        </p:cTn>
                                        <p:tgtEl>
                                          <p:spTgt spid="4"/>
                                        </p:tgtEl>
                                      </p:cBhvr>
                                      <p:to x="100000" y="100000"/>
                                    </p:animScale>
                                    <p:animScale>
                                      <p:cBhvr>
                                        <p:cTn id="40" dur="26">
                                          <p:stCondLst>
                                            <p:cond delay="1312"/>
                                          </p:stCondLst>
                                        </p:cTn>
                                        <p:tgtEl>
                                          <p:spTgt spid="4"/>
                                        </p:tgtEl>
                                      </p:cBhvr>
                                      <p:to x="100000" y="80000"/>
                                    </p:animScale>
                                    <p:animScale>
                                      <p:cBhvr>
                                        <p:cTn id="41" dur="166" decel="50000">
                                          <p:stCondLst>
                                            <p:cond delay="1338"/>
                                          </p:stCondLst>
                                        </p:cTn>
                                        <p:tgtEl>
                                          <p:spTgt spid="4"/>
                                        </p:tgtEl>
                                      </p:cBhvr>
                                      <p:to x="100000" y="100000"/>
                                    </p:animScale>
                                    <p:animScale>
                                      <p:cBhvr>
                                        <p:cTn id="42" dur="26">
                                          <p:stCondLst>
                                            <p:cond delay="1642"/>
                                          </p:stCondLst>
                                        </p:cTn>
                                        <p:tgtEl>
                                          <p:spTgt spid="4"/>
                                        </p:tgtEl>
                                      </p:cBhvr>
                                      <p:to x="100000" y="90000"/>
                                    </p:animScale>
                                    <p:animScale>
                                      <p:cBhvr>
                                        <p:cTn id="43" dur="166" decel="50000">
                                          <p:stCondLst>
                                            <p:cond delay="1668"/>
                                          </p:stCondLst>
                                        </p:cTn>
                                        <p:tgtEl>
                                          <p:spTgt spid="4"/>
                                        </p:tgtEl>
                                      </p:cBhvr>
                                      <p:to x="100000" y="100000"/>
                                    </p:animScale>
                                    <p:animScale>
                                      <p:cBhvr>
                                        <p:cTn id="44" dur="26">
                                          <p:stCondLst>
                                            <p:cond delay="1808"/>
                                          </p:stCondLst>
                                        </p:cTn>
                                        <p:tgtEl>
                                          <p:spTgt spid="4"/>
                                        </p:tgtEl>
                                      </p:cBhvr>
                                      <p:to x="100000" y="95000"/>
                                    </p:animScale>
                                    <p:animScale>
                                      <p:cBhvr>
                                        <p:cTn id="45" dur="166" decel="50000">
                                          <p:stCondLst>
                                            <p:cond delay="1834"/>
                                          </p:stCondLst>
                                        </p:cTn>
                                        <p:tgtEl>
                                          <p:spTgt spid="4"/>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down)">
                                      <p:cBhvr>
                                        <p:cTn id="48" dur="580">
                                          <p:stCondLst>
                                            <p:cond delay="0"/>
                                          </p:stCondLst>
                                        </p:cTn>
                                        <p:tgtEl>
                                          <p:spTgt spid="15"/>
                                        </p:tgtEl>
                                      </p:cBhvr>
                                    </p:animEffect>
                                    <p:anim calcmode="lin" valueType="num">
                                      <p:cBhvr>
                                        <p:cTn id="49"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54" dur="26">
                                          <p:stCondLst>
                                            <p:cond delay="650"/>
                                          </p:stCondLst>
                                        </p:cTn>
                                        <p:tgtEl>
                                          <p:spTgt spid="15"/>
                                        </p:tgtEl>
                                      </p:cBhvr>
                                      <p:to x="100000" y="60000"/>
                                    </p:animScale>
                                    <p:animScale>
                                      <p:cBhvr>
                                        <p:cTn id="55" dur="166" decel="50000">
                                          <p:stCondLst>
                                            <p:cond delay="676"/>
                                          </p:stCondLst>
                                        </p:cTn>
                                        <p:tgtEl>
                                          <p:spTgt spid="15"/>
                                        </p:tgtEl>
                                      </p:cBhvr>
                                      <p:to x="100000" y="100000"/>
                                    </p:animScale>
                                    <p:animScale>
                                      <p:cBhvr>
                                        <p:cTn id="56" dur="26">
                                          <p:stCondLst>
                                            <p:cond delay="1312"/>
                                          </p:stCondLst>
                                        </p:cTn>
                                        <p:tgtEl>
                                          <p:spTgt spid="15"/>
                                        </p:tgtEl>
                                      </p:cBhvr>
                                      <p:to x="100000" y="80000"/>
                                    </p:animScale>
                                    <p:animScale>
                                      <p:cBhvr>
                                        <p:cTn id="57" dur="166" decel="50000">
                                          <p:stCondLst>
                                            <p:cond delay="1338"/>
                                          </p:stCondLst>
                                        </p:cTn>
                                        <p:tgtEl>
                                          <p:spTgt spid="15"/>
                                        </p:tgtEl>
                                      </p:cBhvr>
                                      <p:to x="100000" y="100000"/>
                                    </p:animScale>
                                    <p:animScale>
                                      <p:cBhvr>
                                        <p:cTn id="58" dur="26">
                                          <p:stCondLst>
                                            <p:cond delay="1642"/>
                                          </p:stCondLst>
                                        </p:cTn>
                                        <p:tgtEl>
                                          <p:spTgt spid="15"/>
                                        </p:tgtEl>
                                      </p:cBhvr>
                                      <p:to x="100000" y="90000"/>
                                    </p:animScale>
                                    <p:animScale>
                                      <p:cBhvr>
                                        <p:cTn id="59" dur="166" decel="50000">
                                          <p:stCondLst>
                                            <p:cond delay="1668"/>
                                          </p:stCondLst>
                                        </p:cTn>
                                        <p:tgtEl>
                                          <p:spTgt spid="15"/>
                                        </p:tgtEl>
                                      </p:cBhvr>
                                      <p:to x="100000" y="100000"/>
                                    </p:animScale>
                                    <p:animScale>
                                      <p:cBhvr>
                                        <p:cTn id="60" dur="26">
                                          <p:stCondLst>
                                            <p:cond delay="1808"/>
                                          </p:stCondLst>
                                        </p:cTn>
                                        <p:tgtEl>
                                          <p:spTgt spid="15"/>
                                        </p:tgtEl>
                                      </p:cBhvr>
                                      <p:to x="100000" y="95000"/>
                                    </p:animScale>
                                    <p:animScale>
                                      <p:cBhvr>
                                        <p:cTn id="61" dur="166" decel="50000">
                                          <p:stCondLst>
                                            <p:cond delay="1834"/>
                                          </p:stCondLst>
                                        </p:cTn>
                                        <p:tgtEl>
                                          <p:spTgt spid="15"/>
                                        </p:tgtEl>
                                      </p:cBhvr>
                                      <p:to x="100000" y="100000"/>
                                    </p:animScale>
                                  </p:childTnLst>
                                </p:cTn>
                              </p:par>
                              <p:par>
                                <p:cTn id="62" presetID="26"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down)">
                                      <p:cBhvr>
                                        <p:cTn id="64" dur="580">
                                          <p:stCondLst>
                                            <p:cond delay="0"/>
                                          </p:stCondLst>
                                        </p:cTn>
                                        <p:tgtEl>
                                          <p:spTgt spid="16"/>
                                        </p:tgtEl>
                                      </p:cBhvr>
                                    </p:animEffect>
                                    <p:anim calcmode="lin" valueType="num">
                                      <p:cBhvr>
                                        <p:cTn id="65"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70" dur="26">
                                          <p:stCondLst>
                                            <p:cond delay="650"/>
                                          </p:stCondLst>
                                        </p:cTn>
                                        <p:tgtEl>
                                          <p:spTgt spid="16"/>
                                        </p:tgtEl>
                                      </p:cBhvr>
                                      <p:to x="100000" y="60000"/>
                                    </p:animScale>
                                    <p:animScale>
                                      <p:cBhvr>
                                        <p:cTn id="71" dur="166" decel="50000">
                                          <p:stCondLst>
                                            <p:cond delay="676"/>
                                          </p:stCondLst>
                                        </p:cTn>
                                        <p:tgtEl>
                                          <p:spTgt spid="16"/>
                                        </p:tgtEl>
                                      </p:cBhvr>
                                      <p:to x="100000" y="100000"/>
                                    </p:animScale>
                                    <p:animScale>
                                      <p:cBhvr>
                                        <p:cTn id="72" dur="26">
                                          <p:stCondLst>
                                            <p:cond delay="1312"/>
                                          </p:stCondLst>
                                        </p:cTn>
                                        <p:tgtEl>
                                          <p:spTgt spid="16"/>
                                        </p:tgtEl>
                                      </p:cBhvr>
                                      <p:to x="100000" y="80000"/>
                                    </p:animScale>
                                    <p:animScale>
                                      <p:cBhvr>
                                        <p:cTn id="73" dur="166" decel="50000">
                                          <p:stCondLst>
                                            <p:cond delay="1338"/>
                                          </p:stCondLst>
                                        </p:cTn>
                                        <p:tgtEl>
                                          <p:spTgt spid="16"/>
                                        </p:tgtEl>
                                      </p:cBhvr>
                                      <p:to x="100000" y="100000"/>
                                    </p:animScale>
                                    <p:animScale>
                                      <p:cBhvr>
                                        <p:cTn id="74" dur="26">
                                          <p:stCondLst>
                                            <p:cond delay="1642"/>
                                          </p:stCondLst>
                                        </p:cTn>
                                        <p:tgtEl>
                                          <p:spTgt spid="16"/>
                                        </p:tgtEl>
                                      </p:cBhvr>
                                      <p:to x="100000" y="90000"/>
                                    </p:animScale>
                                    <p:animScale>
                                      <p:cBhvr>
                                        <p:cTn id="75" dur="166" decel="50000">
                                          <p:stCondLst>
                                            <p:cond delay="1668"/>
                                          </p:stCondLst>
                                        </p:cTn>
                                        <p:tgtEl>
                                          <p:spTgt spid="16"/>
                                        </p:tgtEl>
                                      </p:cBhvr>
                                      <p:to x="100000" y="100000"/>
                                    </p:animScale>
                                    <p:animScale>
                                      <p:cBhvr>
                                        <p:cTn id="76" dur="26">
                                          <p:stCondLst>
                                            <p:cond delay="1808"/>
                                          </p:stCondLst>
                                        </p:cTn>
                                        <p:tgtEl>
                                          <p:spTgt spid="16"/>
                                        </p:tgtEl>
                                      </p:cBhvr>
                                      <p:to x="100000" y="95000"/>
                                    </p:animScale>
                                    <p:animScale>
                                      <p:cBhvr>
                                        <p:cTn id="77" dur="166" decel="50000">
                                          <p:stCondLst>
                                            <p:cond delay="1834"/>
                                          </p:stCondLst>
                                        </p:cTn>
                                        <p:tgtEl>
                                          <p:spTgt spid="16"/>
                                        </p:tgtEl>
                                      </p:cBhvr>
                                      <p:to x="100000" y="100000"/>
                                    </p:animScale>
                                  </p:childTnLst>
                                </p:cTn>
                              </p:par>
                              <p:par>
                                <p:cTn id="78" presetID="26" presetClass="entr" presetSubtype="0"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wipe(down)">
                                      <p:cBhvr>
                                        <p:cTn id="80" dur="580">
                                          <p:stCondLst>
                                            <p:cond delay="0"/>
                                          </p:stCondLst>
                                        </p:cTn>
                                        <p:tgtEl>
                                          <p:spTgt spid="17"/>
                                        </p:tgtEl>
                                      </p:cBhvr>
                                    </p:animEffect>
                                    <p:anim calcmode="lin" valueType="num">
                                      <p:cBhvr>
                                        <p:cTn id="81"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82"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83"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84"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85"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86" dur="26">
                                          <p:stCondLst>
                                            <p:cond delay="650"/>
                                          </p:stCondLst>
                                        </p:cTn>
                                        <p:tgtEl>
                                          <p:spTgt spid="17"/>
                                        </p:tgtEl>
                                      </p:cBhvr>
                                      <p:to x="100000" y="60000"/>
                                    </p:animScale>
                                    <p:animScale>
                                      <p:cBhvr>
                                        <p:cTn id="87" dur="166" decel="50000">
                                          <p:stCondLst>
                                            <p:cond delay="676"/>
                                          </p:stCondLst>
                                        </p:cTn>
                                        <p:tgtEl>
                                          <p:spTgt spid="17"/>
                                        </p:tgtEl>
                                      </p:cBhvr>
                                      <p:to x="100000" y="100000"/>
                                    </p:animScale>
                                    <p:animScale>
                                      <p:cBhvr>
                                        <p:cTn id="88" dur="26">
                                          <p:stCondLst>
                                            <p:cond delay="1312"/>
                                          </p:stCondLst>
                                        </p:cTn>
                                        <p:tgtEl>
                                          <p:spTgt spid="17"/>
                                        </p:tgtEl>
                                      </p:cBhvr>
                                      <p:to x="100000" y="80000"/>
                                    </p:animScale>
                                    <p:animScale>
                                      <p:cBhvr>
                                        <p:cTn id="89" dur="166" decel="50000">
                                          <p:stCondLst>
                                            <p:cond delay="1338"/>
                                          </p:stCondLst>
                                        </p:cTn>
                                        <p:tgtEl>
                                          <p:spTgt spid="17"/>
                                        </p:tgtEl>
                                      </p:cBhvr>
                                      <p:to x="100000" y="100000"/>
                                    </p:animScale>
                                    <p:animScale>
                                      <p:cBhvr>
                                        <p:cTn id="90" dur="26">
                                          <p:stCondLst>
                                            <p:cond delay="1642"/>
                                          </p:stCondLst>
                                        </p:cTn>
                                        <p:tgtEl>
                                          <p:spTgt spid="17"/>
                                        </p:tgtEl>
                                      </p:cBhvr>
                                      <p:to x="100000" y="90000"/>
                                    </p:animScale>
                                    <p:animScale>
                                      <p:cBhvr>
                                        <p:cTn id="91" dur="166" decel="50000">
                                          <p:stCondLst>
                                            <p:cond delay="1668"/>
                                          </p:stCondLst>
                                        </p:cTn>
                                        <p:tgtEl>
                                          <p:spTgt spid="17"/>
                                        </p:tgtEl>
                                      </p:cBhvr>
                                      <p:to x="100000" y="100000"/>
                                    </p:animScale>
                                    <p:animScale>
                                      <p:cBhvr>
                                        <p:cTn id="92" dur="26">
                                          <p:stCondLst>
                                            <p:cond delay="1808"/>
                                          </p:stCondLst>
                                        </p:cTn>
                                        <p:tgtEl>
                                          <p:spTgt spid="17"/>
                                        </p:tgtEl>
                                      </p:cBhvr>
                                      <p:to x="100000" y="95000"/>
                                    </p:animScale>
                                    <p:animScale>
                                      <p:cBhvr>
                                        <p:cTn id="93" dur="166" decel="50000">
                                          <p:stCondLst>
                                            <p:cond delay="1834"/>
                                          </p:stCondLst>
                                        </p:cTn>
                                        <p:tgtEl>
                                          <p:spTgt spid="17"/>
                                        </p:tgtEl>
                                      </p:cBhvr>
                                      <p:to x="100000" y="100000"/>
                                    </p:animScale>
                                  </p:childTnLst>
                                </p:cTn>
                              </p:par>
                              <p:par>
                                <p:cTn id="94" presetID="26" presetClass="entr" presetSubtype="0" fill="hold" grpId="0" nodeType="with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wipe(down)">
                                      <p:cBhvr>
                                        <p:cTn id="96" dur="580">
                                          <p:stCondLst>
                                            <p:cond delay="0"/>
                                          </p:stCondLst>
                                        </p:cTn>
                                        <p:tgtEl>
                                          <p:spTgt spid="18"/>
                                        </p:tgtEl>
                                      </p:cBhvr>
                                    </p:animEffect>
                                    <p:anim calcmode="lin" valueType="num">
                                      <p:cBhvr>
                                        <p:cTn id="97"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8"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99"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00"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01"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02" dur="26">
                                          <p:stCondLst>
                                            <p:cond delay="650"/>
                                          </p:stCondLst>
                                        </p:cTn>
                                        <p:tgtEl>
                                          <p:spTgt spid="18"/>
                                        </p:tgtEl>
                                      </p:cBhvr>
                                      <p:to x="100000" y="60000"/>
                                    </p:animScale>
                                    <p:animScale>
                                      <p:cBhvr>
                                        <p:cTn id="103" dur="166" decel="50000">
                                          <p:stCondLst>
                                            <p:cond delay="676"/>
                                          </p:stCondLst>
                                        </p:cTn>
                                        <p:tgtEl>
                                          <p:spTgt spid="18"/>
                                        </p:tgtEl>
                                      </p:cBhvr>
                                      <p:to x="100000" y="100000"/>
                                    </p:animScale>
                                    <p:animScale>
                                      <p:cBhvr>
                                        <p:cTn id="104" dur="26">
                                          <p:stCondLst>
                                            <p:cond delay="1312"/>
                                          </p:stCondLst>
                                        </p:cTn>
                                        <p:tgtEl>
                                          <p:spTgt spid="18"/>
                                        </p:tgtEl>
                                      </p:cBhvr>
                                      <p:to x="100000" y="80000"/>
                                    </p:animScale>
                                    <p:animScale>
                                      <p:cBhvr>
                                        <p:cTn id="105" dur="166" decel="50000">
                                          <p:stCondLst>
                                            <p:cond delay="1338"/>
                                          </p:stCondLst>
                                        </p:cTn>
                                        <p:tgtEl>
                                          <p:spTgt spid="18"/>
                                        </p:tgtEl>
                                      </p:cBhvr>
                                      <p:to x="100000" y="100000"/>
                                    </p:animScale>
                                    <p:animScale>
                                      <p:cBhvr>
                                        <p:cTn id="106" dur="26">
                                          <p:stCondLst>
                                            <p:cond delay="1642"/>
                                          </p:stCondLst>
                                        </p:cTn>
                                        <p:tgtEl>
                                          <p:spTgt spid="18"/>
                                        </p:tgtEl>
                                      </p:cBhvr>
                                      <p:to x="100000" y="90000"/>
                                    </p:animScale>
                                    <p:animScale>
                                      <p:cBhvr>
                                        <p:cTn id="107" dur="166" decel="50000">
                                          <p:stCondLst>
                                            <p:cond delay="1668"/>
                                          </p:stCondLst>
                                        </p:cTn>
                                        <p:tgtEl>
                                          <p:spTgt spid="18"/>
                                        </p:tgtEl>
                                      </p:cBhvr>
                                      <p:to x="100000" y="100000"/>
                                    </p:animScale>
                                    <p:animScale>
                                      <p:cBhvr>
                                        <p:cTn id="108" dur="26">
                                          <p:stCondLst>
                                            <p:cond delay="1808"/>
                                          </p:stCondLst>
                                        </p:cTn>
                                        <p:tgtEl>
                                          <p:spTgt spid="18"/>
                                        </p:tgtEl>
                                      </p:cBhvr>
                                      <p:to x="100000" y="95000"/>
                                    </p:animScale>
                                    <p:animScale>
                                      <p:cBhvr>
                                        <p:cTn id="109" dur="166" decel="50000">
                                          <p:stCondLst>
                                            <p:cond delay="1834"/>
                                          </p:stCondLst>
                                        </p:cTn>
                                        <p:tgtEl>
                                          <p:spTgt spid="18"/>
                                        </p:tgtEl>
                                      </p:cBhvr>
                                      <p:to x="100000" y="100000"/>
                                    </p:animScale>
                                  </p:childTnLst>
                                </p:cTn>
                              </p:par>
                              <p:par>
                                <p:cTn id="110" presetID="26" presetClass="entr" presetSubtype="0" fill="hold" grpId="0" nodeType="withEffect">
                                  <p:stCondLst>
                                    <p:cond delay="0"/>
                                  </p:stCondLst>
                                  <p:childTnLst>
                                    <p:set>
                                      <p:cBhvr>
                                        <p:cTn id="111" dur="1" fill="hold">
                                          <p:stCondLst>
                                            <p:cond delay="0"/>
                                          </p:stCondLst>
                                        </p:cTn>
                                        <p:tgtEl>
                                          <p:spTgt spid="19"/>
                                        </p:tgtEl>
                                        <p:attrNameLst>
                                          <p:attrName>style.visibility</p:attrName>
                                        </p:attrNameLst>
                                      </p:cBhvr>
                                      <p:to>
                                        <p:strVal val="visible"/>
                                      </p:to>
                                    </p:set>
                                    <p:animEffect transition="in" filter="wipe(down)">
                                      <p:cBhvr>
                                        <p:cTn id="112" dur="580">
                                          <p:stCondLst>
                                            <p:cond delay="0"/>
                                          </p:stCondLst>
                                        </p:cTn>
                                        <p:tgtEl>
                                          <p:spTgt spid="19"/>
                                        </p:tgtEl>
                                      </p:cBhvr>
                                    </p:animEffect>
                                    <p:anim calcmode="lin" valueType="num">
                                      <p:cBhvr>
                                        <p:cTn id="113"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14"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15"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16"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17"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18" dur="26">
                                          <p:stCondLst>
                                            <p:cond delay="650"/>
                                          </p:stCondLst>
                                        </p:cTn>
                                        <p:tgtEl>
                                          <p:spTgt spid="19"/>
                                        </p:tgtEl>
                                      </p:cBhvr>
                                      <p:to x="100000" y="60000"/>
                                    </p:animScale>
                                    <p:animScale>
                                      <p:cBhvr>
                                        <p:cTn id="119" dur="166" decel="50000">
                                          <p:stCondLst>
                                            <p:cond delay="676"/>
                                          </p:stCondLst>
                                        </p:cTn>
                                        <p:tgtEl>
                                          <p:spTgt spid="19"/>
                                        </p:tgtEl>
                                      </p:cBhvr>
                                      <p:to x="100000" y="100000"/>
                                    </p:animScale>
                                    <p:animScale>
                                      <p:cBhvr>
                                        <p:cTn id="120" dur="26">
                                          <p:stCondLst>
                                            <p:cond delay="1312"/>
                                          </p:stCondLst>
                                        </p:cTn>
                                        <p:tgtEl>
                                          <p:spTgt spid="19"/>
                                        </p:tgtEl>
                                      </p:cBhvr>
                                      <p:to x="100000" y="80000"/>
                                    </p:animScale>
                                    <p:animScale>
                                      <p:cBhvr>
                                        <p:cTn id="121" dur="166" decel="50000">
                                          <p:stCondLst>
                                            <p:cond delay="1338"/>
                                          </p:stCondLst>
                                        </p:cTn>
                                        <p:tgtEl>
                                          <p:spTgt spid="19"/>
                                        </p:tgtEl>
                                      </p:cBhvr>
                                      <p:to x="100000" y="100000"/>
                                    </p:animScale>
                                    <p:animScale>
                                      <p:cBhvr>
                                        <p:cTn id="122" dur="26">
                                          <p:stCondLst>
                                            <p:cond delay="1642"/>
                                          </p:stCondLst>
                                        </p:cTn>
                                        <p:tgtEl>
                                          <p:spTgt spid="19"/>
                                        </p:tgtEl>
                                      </p:cBhvr>
                                      <p:to x="100000" y="90000"/>
                                    </p:animScale>
                                    <p:animScale>
                                      <p:cBhvr>
                                        <p:cTn id="123" dur="166" decel="50000">
                                          <p:stCondLst>
                                            <p:cond delay="1668"/>
                                          </p:stCondLst>
                                        </p:cTn>
                                        <p:tgtEl>
                                          <p:spTgt spid="19"/>
                                        </p:tgtEl>
                                      </p:cBhvr>
                                      <p:to x="100000" y="100000"/>
                                    </p:animScale>
                                    <p:animScale>
                                      <p:cBhvr>
                                        <p:cTn id="124" dur="26">
                                          <p:stCondLst>
                                            <p:cond delay="1808"/>
                                          </p:stCondLst>
                                        </p:cTn>
                                        <p:tgtEl>
                                          <p:spTgt spid="19"/>
                                        </p:tgtEl>
                                      </p:cBhvr>
                                      <p:to x="100000" y="95000"/>
                                    </p:animScale>
                                    <p:animScale>
                                      <p:cBhvr>
                                        <p:cTn id="125" dur="166" decel="50000">
                                          <p:stCondLst>
                                            <p:cond delay="1834"/>
                                          </p:stCondLst>
                                        </p:cTn>
                                        <p:tgtEl>
                                          <p:spTgt spid="19"/>
                                        </p:tgtEl>
                                      </p:cBhvr>
                                      <p:to x="100000" y="100000"/>
                                    </p:animScale>
                                  </p:childTnLst>
                                </p:cTn>
                              </p:par>
                              <p:par>
                                <p:cTn id="126" presetID="26"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wipe(down)">
                                      <p:cBhvr>
                                        <p:cTn id="128" dur="580">
                                          <p:stCondLst>
                                            <p:cond delay="0"/>
                                          </p:stCondLst>
                                        </p:cTn>
                                        <p:tgtEl>
                                          <p:spTgt spid="20"/>
                                        </p:tgtEl>
                                      </p:cBhvr>
                                    </p:animEffect>
                                    <p:anim calcmode="lin" valueType="num">
                                      <p:cBhvr>
                                        <p:cTn id="129"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30"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31"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32"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33"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34" dur="26">
                                          <p:stCondLst>
                                            <p:cond delay="650"/>
                                          </p:stCondLst>
                                        </p:cTn>
                                        <p:tgtEl>
                                          <p:spTgt spid="20"/>
                                        </p:tgtEl>
                                      </p:cBhvr>
                                      <p:to x="100000" y="60000"/>
                                    </p:animScale>
                                    <p:animScale>
                                      <p:cBhvr>
                                        <p:cTn id="135" dur="166" decel="50000">
                                          <p:stCondLst>
                                            <p:cond delay="676"/>
                                          </p:stCondLst>
                                        </p:cTn>
                                        <p:tgtEl>
                                          <p:spTgt spid="20"/>
                                        </p:tgtEl>
                                      </p:cBhvr>
                                      <p:to x="100000" y="100000"/>
                                    </p:animScale>
                                    <p:animScale>
                                      <p:cBhvr>
                                        <p:cTn id="136" dur="26">
                                          <p:stCondLst>
                                            <p:cond delay="1312"/>
                                          </p:stCondLst>
                                        </p:cTn>
                                        <p:tgtEl>
                                          <p:spTgt spid="20"/>
                                        </p:tgtEl>
                                      </p:cBhvr>
                                      <p:to x="100000" y="80000"/>
                                    </p:animScale>
                                    <p:animScale>
                                      <p:cBhvr>
                                        <p:cTn id="137" dur="166" decel="50000">
                                          <p:stCondLst>
                                            <p:cond delay="1338"/>
                                          </p:stCondLst>
                                        </p:cTn>
                                        <p:tgtEl>
                                          <p:spTgt spid="20"/>
                                        </p:tgtEl>
                                      </p:cBhvr>
                                      <p:to x="100000" y="100000"/>
                                    </p:animScale>
                                    <p:animScale>
                                      <p:cBhvr>
                                        <p:cTn id="138" dur="26">
                                          <p:stCondLst>
                                            <p:cond delay="1642"/>
                                          </p:stCondLst>
                                        </p:cTn>
                                        <p:tgtEl>
                                          <p:spTgt spid="20"/>
                                        </p:tgtEl>
                                      </p:cBhvr>
                                      <p:to x="100000" y="90000"/>
                                    </p:animScale>
                                    <p:animScale>
                                      <p:cBhvr>
                                        <p:cTn id="139" dur="166" decel="50000">
                                          <p:stCondLst>
                                            <p:cond delay="1668"/>
                                          </p:stCondLst>
                                        </p:cTn>
                                        <p:tgtEl>
                                          <p:spTgt spid="20"/>
                                        </p:tgtEl>
                                      </p:cBhvr>
                                      <p:to x="100000" y="100000"/>
                                    </p:animScale>
                                    <p:animScale>
                                      <p:cBhvr>
                                        <p:cTn id="140" dur="26">
                                          <p:stCondLst>
                                            <p:cond delay="1808"/>
                                          </p:stCondLst>
                                        </p:cTn>
                                        <p:tgtEl>
                                          <p:spTgt spid="20"/>
                                        </p:tgtEl>
                                      </p:cBhvr>
                                      <p:to x="100000" y="95000"/>
                                    </p:animScale>
                                    <p:animScale>
                                      <p:cBhvr>
                                        <p:cTn id="141" dur="166" decel="50000">
                                          <p:stCondLst>
                                            <p:cond delay="1834"/>
                                          </p:stCondLst>
                                        </p:cTn>
                                        <p:tgtEl>
                                          <p:spTgt spid="20"/>
                                        </p:tgtEl>
                                      </p:cBhvr>
                                      <p:to x="100000" y="100000"/>
                                    </p:animScale>
                                  </p:childTnLst>
                                </p:cTn>
                              </p:par>
                            </p:childTnLst>
                          </p:cTn>
                        </p:par>
                      </p:childTnLst>
                    </p:cTn>
                  </p:par>
                  <p:par>
                    <p:cTn id="142" fill="hold">
                      <p:stCondLst>
                        <p:cond delay="indefinite"/>
                      </p:stCondLst>
                      <p:childTnLst>
                        <p:par>
                          <p:cTn id="143" fill="hold">
                            <p:stCondLst>
                              <p:cond delay="0"/>
                            </p:stCondLst>
                            <p:childTnLst>
                              <p:par>
                                <p:cTn id="144" presetID="16" presetClass="entr" presetSubtype="21" fill="hold" grpId="0" nodeType="clickEffect">
                                  <p:stCondLst>
                                    <p:cond delay="0"/>
                                  </p:stCondLst>
                                  <p:childTnLst>
                                    <p:set>
                                      <p:cBhvr>
                                        <p:cTn id="145" dur="1" fill="hold">
                                          <p:stCondLst>
                                            <p:cond delay="0"/>
                                          </p:stCondLst>
                                        </p:cTn>
                                        <p:tgtEl>
                                          <p:spTgt spid="22"/>
                                        </p:tgtEl>
                                        <p:attrNameLst>
                                          <p:attrName>style.visibility</p:attrName>
                                        </p:attrNameLst>
                                      </p:cBhvr>
                                      <p:to>
                                        <p:strVal val="visible"/>
                                      </p:to>
                                    </p:set>
                                    <p:animEffect transition="in" filter="barn(inVertical)">
                                      <p:cBhvr>
                                        <p:cTn id="146" dur="500"/>
                                        <p:tgtEl>
                                          <p:spTgt spid="22"/>
                                        </p:tgtEl>
                                      </p:cBhvr>
                                    </p:animEffect>
                                  </p:childTnLst>
                                </p:cTn>
                              </p:par>
                            </p:childTnLst>
                          </p:cTn>
                        </p:par>
                      </p:childTnLst>
                    </p:cTn>
                  </p:par>
                  <p:par>
                    <p:cTn id="147" fill="hold">
                      <p:stCondLst>
                        <p:cond delay="indefinite"/>
                      </p:stCondLst>
                      <p:childTnLst>
                        <p:par>
                          <p:cTn id="148" fill="hold">
                            <p:stCondLst>
                              <p:cond delay="0"/>
                            </p:stCondLst>
                            <p:childTnLst>
                              <p:par>
                                <p:cTn id="149" presetID="45" presetClass="entr" presetSubtype="0" fill="hold" grpId="0" nodeType="click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fade">
                                      <p:cBhvr>
                                        <p:cTn id="151" dur="2000"/>
                                        <p:tgtEl>
                                          <p:spTgt spid="24"/>
                                        </p:tgtEl>
                                      </p:cBhvr>
                                    </p:animEffect>
                                    <p:anim calcmode="lin" valueType="num">
                                      <p:cBhvr>
                                        <p:cTn id="152" dur="2000" fill="hold"/>
                                        <p:tgtEl>
                                          <p:spTgt spid="24"/>
                                        </p:tgtEl>
                                        <p:attrNameLst>
                                          <p:attrName>ppt_w</p:attrName>
                                        </p:attrNameLst>
                                      </p:cBhvr>
                                      <p:tavLst>
                                        <p:tav tm="0" fmla="#ppt_w*sin(2.5*pi*$)">
                                          <p:val>
                                            <p:fltVal val="0"/>
                                          </p:val>
                                        </p:tav>
                                        <p:tav tm="100000">
                                          <p:val>
                                            <p:fltVal val="1"/>
                                          </p:val>
                                        </p:tav>
                                      </p:tavLst>
                                    </p:anim>
                                    <p:anim calcmode="lin" valueType="num">
                                      <p:cBhvr>
                                        <p:cTn id="153" dur="2000" fill="hold"/>
                                        <p:tgtEl>
                                          <p:spTgt spid="24"/>
                                        </p:tgtEl>
                                        <p:attrNameLst>
                                          <p:attrName>ppt_h</p:attrName>
                                        </p:attrNameLst>
                                      </p:cBhvr>
                                      <p:tavLst>
                                        <p:tav tm="0">
                                          <p:val>
                                            <p:strVal val="#ppt_h"/>
                                          </p:val>
                                        </p:tav>
                                        <p:tav tm="100000">
                                          <p:val>
                                            <p:strVal val="#ppt_h"/>
                                          </p:val>
                                        </p:tav>
                                      </p:tavLst>
                                    </p:anim>
                                  </p:childTnLst>
                                </p:cTn>
                              </p:par>
                              <p:par>
                                <p:cTn id="154" presetID="45" presetClass="entr" presetSubtype="0" fill="hold" grpId="0" nodeType="withEffect">
                                  <p:stCondLst>
                                    <p:cond delay="0"/>
                                  </p:stCondLst>
                                  <p:childTnLst>
                                    <p:set>
                                      <p:cBhvr>
                                        <p:cTn id="155" dur="1" fill="hold">
                                          <p:stCondLst>
                                            <p:cond delay="0"/>
                                          </p:stCondLst>
                                        </p:cTn>
                                        <p:tgtEl>
                                          <p:spTgt spid="25"/>
                                        </p:tgtEl>
                                        <p:attrNameLst>
                                          <p:attrName>style.visibility</p:attrName>
                                        </p:attrNameLst>
                                      </p:cBhvr>
                                      <p:to>
                                        <p:strVal val="visible"/>
                                      </p:to>
                                    </p:set>
                                    <p:animEffect transition="in" filter="fade">
                                      <p:cBhvr>
                                        <p:cTn id="156" dur="2000"/>
                                        <p:tgtEl>
                                          <p:spTgt spid="25"/>
                                        </p:tgtEl>
                                      </p:cBhvr>
                                    </p:animEffect>
                                    <p:anim calcmode="lin" valueType="num">
                                      <p:cBhvr>
                                        <p:cTn id="157" dur="2000" fill="hold"/>
                                        <p:tgtEl>
                                          <p:spTgt spid="25"/>
                                        </p:tgtEl>
                                        <p:attrNameLst>
                                          <p:attrName>ppt_w</p:attrName>
                                        </p:attrNameLst>
                                      </p:cBhvr>
                                      <p:tavLst>
                                        <p:tav tm="0" fmla="#ppt_w*sin(2.5*pi*$)">
                                          <p:val>
                                            <p:fltVal val="0"/>
                                          </p:val>
                                        </p:tav>
                                        <p:tav tm="100000">
                                          <p:val>
                                            <p:fltVal val="1"/>
                                          </p:val>
                                        </p:tav>
                                      </p:tavLst>
                                    </p:anim>
                                    <p:anim calcmode="lin" valueType="num">
                                      <p:cBhvr>
                                        <p:cTn id="158" dur="2000" fill="hold"/>
                                        <p:tgtEl>
                                          <p:spTgt spid="25"/>
                                        </p:tgtEl>
                                        <p:attrNameLst>
                                          <p:attrName>ppt_h</p:attrName>
                                        </p:attrNameLst>
                                      </p:cBhvr>
                                      <p:tavLst>
                                        <p:tav tm="0">
                                          <p:val>
                                            <p:strVal val="#ppt_h"/>
                                          </p:val>
                                        </p:tav>
                                        <p:tav tm="100000">
                                          <p:val>
                                            <p:strVal val="#ppt_h"/>
                                          </p:val>
                                        </p:tav>
                                      </p:tavLst>
                                    </p:anim>
                                  </p:childTnLst>
                                </p:cTn>
                              </p:par>
                              <p:par>
                                <p:cTn id="159" presetID="45" presetClass="entr" presetSubtype="0" fill="hold" grpId="0" nodeType="withEffect">
                                  <p:stCondLst>
                                    <p:cond delay="0"/>
                                  </p:stCondLst>
                                  <p:childTnLst>
                                    <p:set>
                                      <p:cBhvr>
                                        <p:cTn id="160" dur="1" fill="hold">
                                          <p:stCondLst>
                                            <p:cond delay="0"/>
                                          </p:stCondLst>
                                        </p:cTn>
                                        <p:tgtEl>
                                          <p:spTgt spid="26"/>
                                        </p:tgtEl>
                                        <p:attrNameLst>
                                          <p:attrName>style.visibility</p:attrName>
                                        </p:attrNameLst>
                                      </p:cBhvr>
                                      <p:to>
                                        <p:strVal val="visible"/>
                                      </p:to>
                                    </p:set>
                                    <p:animEffect transition="in" filter="fade">
                                      <p:cBhvr>
                                        <p:cTn id="161" dur="2000"/>
                                        <p:tgtEl>
                                          <p:spTgt spid="26"/>
                                        </p:tgtEl>
                                      </p:cBhvr>
                                    </p:animEffect>
                                    <p:anim calcmode="lin" valueType="num">
                                      <p:cBhvr>
                                        <p:cTn id="162" dur="2000" fill="hold"/>
                                        <p:tgtEl>
                                          <p:spTgt spid="26"/>
                                        </p:tgtEl>
                                        <p:attrNameLst>
                                          <p:attrName>ppt_w</p:attrName>
                                        </p:attrNameLst>
                                      </p:cBhvr>
                                      <p:tavLst>
                                        <p:tav tm="0" fmla="#ppt_w*sin(2.5*pi*$)">
                                          <p:val>
                                            <p:fltVal val="0"/>
                                          </p:val>
                                        </p:tav>
                                        <p:tav tm="100000">
                                          <p:val>
                                            <p:fltVal val="1"/>
                                          </p:val>
                                        </p:tav>
                                      </p:tavLst>
                                    </p:anim>
                                    <p:anim calcmode="lin" valueType="num">
                                      <p:cBhvr>
                                        <p:cTn id="163" dur="2000" fill="hold"/>
                                        <p:tgtEl>
                                          <p:spTgt spid="26"/>
                                        </p:tgtEl>
                                        <p:attrNameLst>
                                          <p:attrName>ppt_h</p:attrName>
                                        </p:attrNameLst>
                                      </p:cBhvr>
                                      <p:tavLst>
                                        <p:tav tm="0">
                                          <p:val>
                                            <p:strVal val="#ppt_h"/>
                                          </p:val>
                                        </p:tav>
                                        <p:tav tm="100000">
                                          <p:val>
                                            <p:strVal val="#ppt_h"/>
                                          </p:val>
                                        </p:tav>
                                      </p:tavLst>
                                    </p:anim>
                                  </p:childTnLst>
                                </p:cTn>
                              </p:par>
                              <p:par>
                                <p:cTn id="164" presetID="45" presetClass="entr" presetSubtype="0" fill="hold" grpId="0" nodeType="withEffect">
                                  <p:stCondLst>
                                    <p:cond delay="0"/>
                                  </p:stCondLst>
                                  <p:childTnLst>
                                    <p:set>
                                      <p:cBhvr>
                                        <p:cTn id="165" dur="1" fill="hold">
                                          <p:stCondLst>
                                            <p:cond delay="0"/>
                                          </p:stCondLst>
                                        </p:cTn>
                                        <p:tgtEl>
                                          <p:spTgt spid="27"/>
                                        </p:tgtEl>
                                        <p:attrNameLst>
                                          <p:attrName>style.visibility</p:attrName>
                                        </p:attrNameLst>
                                      </p:cBhvr>
                                      <p:to>
                                        <p:strVal val="visible"/>
                                      </p:to>
                                    </p:set>
                                    <p:animEffect transition="in" filter="fade">
                                      <p:cBhvr>
                                        <p:cTn id="166" dur="2000"/>
                                        <p:tgtEl>
                                          <p:spTgt spid="27"/>
                                        </p:tgtEl>
                                      </p:cBhvr>
                                    </p:animEffect>
                                    <p:anim calcmode="lin" valueType="num">
                                      <p:cBhvr>
                                        <p:cTn id="167" dur="2000" fill="hold"/>
                                        <p:tgtEl>
                                          <p:spTgt spid="27"/>
                                        </p:tgtEl>
                                        <p:attrNameLst>
                                          <p:attrName>ppt_w</p:attrName>
                                        </p:attrNameLst>
                                      </p:cBhvr>
                                      <p:tavLst>
                                        <p:tav tm="0" fmla="#ppt_w*sin(2.5*pi*$)">
                                          <p:val>
                                            <p:fltVal val="0"/>
                                          </p:val>
                                        </p:tav>
                                        <p:tav tm="100000">
                                          <p:val>
                                            <p:fltVal val="1"/>
                                          </p:val>
                                        </p:tav>
                                      </p:tavLst>
                                    </p:anim>
                                    <p:anim calcmode="lin" valueType="num">
                                      <p:cBhvr>
                                        <p:cTn id="168" dur="2000" fill="hold"/>
                                        <p:tgtEl>
                                          <p:spTgt spid="27"/>
                                        </p:tgtEl>
                                        <p:attrNameLst>
                                          <p:attrName>ppt_h</p:attrName>
                                        </p:attrNameLst>
                                      </p:cBhvr>
                                      <p:tavLst>
                                        <p:tav tm="0">
                                          <p:val>
                                            <p:strVal val="#ppt_h"/>
                                          </p:val>
                                        </p:tav>
                                        <p:tav tm="100000">
                                          <p:val>
                                            <p:strVal val="#ppt_h"/>
                                          </p:val>
                                        </p:tav>
                                      </p:tavLst>
                                    </p:anim>
                                  </p:childTnLst>
                                </p:cTn>
                              </p:par>
                              <p:par>
                                <p:cTn id="169" presetID="45" presetClass="entr" presetSubtype="0" fill="hold" grpId="0" nodeType="withEffect">
                                  <p:stCondLst>
                                    <p:cond delay="0"/>
                                  </p:stCondLst>
                                  <p:childTnLst>
                                    <p:set>
                                      <p:cBhvr>
                                        <p:cTn id="170" dur="1" fill="hold">
                                          <p:stCondLst>
                                            <p:cond delay="0"/>
                                          </p:stCondLst>
                                        </p:cTn>
                                        <p:tgtEl>
                                          <p:spTgt spid="28"/>
                                        </p:tgtEl>
                                        <p:attrNameLst>
                                          <p:attrName>style.visibility</p:attrName>
                                        </p:attrNameLst>
                                      </p:cBhvr>
                                      <p:to>
                                        <p:strVal val="visible"/>
                                      </p:to>
                                    </p:set>
                                    <p:animEffect transition="in" filter="fade">
                                      <p:cBhvr>
                                        <p:cTn id="171" dur="2000"/>
                                        <p:tgtEl>
                                          <p:spTgt spid="28"/>
                                        </p:tgtEl>
                                      </p:cBhvr>
                                    </p:animEffect>
                                    <p:anim calcmode="lin" valueType="num">
                                      <p:cBhvr>
                                        <p:cTn id="172" dur="2000" fill="hold"/>
                                        <p:tgtEl>
                                          <p:spTgt spid="28"/>
                                        </p:tgtEl>
                                        <p:attrNameLst>
                                          <p:attrName>ppt_w</p:attrName>
                                        </p:attrNameLst>
                                      </p:cBhvr>
                                      <p:tavLst>
                                        <p:tav tm="0" fmla="#ppt_w*sin(2.5*pi*$)">
                                          <p:val>
                                            <p:fltVal val="0"/>
                                          </p:val>
                                        </p:tav>
                                        <p:tav tm="100000">
                                          <p:val>
                                            <p:fltVal val="1"/>
                                          </p:val>
                                        </p:tav>
                                      </p:tavLst>
                                    </p:anim>
                                    <p:anim calcmode="lin" valueType="num">
                                      <p:cBhvr>
                                        <p:cTn id="173" dur="2000" fill="hold"/>
                                        <p:tgtEl>
                                          <p:spTgt spid="28"/>
                                        </p:tgtEl>
                                        <p:attrNameLst>
                                          <p:attrName>ppt_h</p:attrName>
                                        </p:attrNameLst>
                                      </p:cBhvr>
                                      <p:tavLst>
                                        <p:tav tm="0">
                                          <p:val>
                                            <p:strVal val="#ppt_h"/>
                                          </p:val>
                                        </p:tav>
                                        <p:tav tm="100000">
                                          <p:val>
                                            <p:strVal val="#ppt_h"/>
                                          </p:val>
                                        </p:tav>
                                      </p:tavLst>
                                    </p:anim>
                                  </p:childTnLst>
                                </p:cTn>
                              </p:par>
                              <p:par>
                                <p:cTn id="174" presetID="45" presetClass="entr" presetSubtype="0" fill="hold" grpId="0" nodeType="withEffect">
                                  <p:stCondLst>
                                    <p:cond delay="0"/>
                                  </p:stCondLst>
                                  <p:childTnLst>
                                    <p:set>
                                      <p:cBhvr>
                                        <p:cTn id="175" dur="1" fill="hold">
                                          <p:stCondLst>
                                            <p:cond delay="0"/>
                                          </p:stCondLst>
                                        </p:cTn>
                                        <p:tgtEl>
                                          <p:spTgt spid="29"/>
                                        </p:tgtEl>
                                        <p:attrNameLst>
                                          <p:attrName>style.visibility</p:attrName>
                                        </p:attrNameLst>
                                      </p:cBhvr>
                                      <p:to>
                                        <p:strVal val="visible"/>
                                      </p:to>
                                    </p:set>
                                    <p:animEffect transition="in" filter="fade">
                                      <p:cBhvr>
                                        <p:cTn id="176" dur="2000"/>
                                        <p:tgtEl>
                                          <p:spTgt spid="29"/>
                                        </p:tgtEl>
                                      </p:cBhvr>
                                    </p:animEffect>
                                    <p:anim calcmode="lin" valueType="num">
                                      <p:cBhvr>
                                        <p:cTn id="177" dur="2000" fill="hold"/>
                                        <p:tgtEl>
                                          <p:spTgt spid="29"/>
                                        </p:tgtEl>
                                        <p:attrNameLst>
                                          <p:attrName>ppt_w</p:attrName>
                                        </p:attrNameLst>
                                      </p:cBhvr>
                                      <p:tavLst>
                                        <p:tav tm="0" fmla="#ppt_w*sin(2.5*pi*$)">
                                          <p:val>
                                            <p:fltVal val="0"/>
                                          </p:val>
                                        </p:tav>
                                        <p:tav tm="100000">
                                          <p:val>
                                            <p:fltVal val="1"/>
                                          </p:val>
                                        </p:tav>
                                      </p:tavLst>
                                    </p:anim>
                                    <p:anim calcmode="lin" valueType="num">
                                      <p:cBhvr>
                                        <p:cTn id="178" dur="2000" fill="hold"/>
                                        <p:tgtEl>
                                          <p:spTgt spid="29"/>
                                        </p:tgtEl>
                                        <p:attrNameLst>
                                          <p:attrName>ppt_h</p:attrName>
                                        </p:attrNameLst>
                                      </p:cBhvr>
                                      <p:tavLst>
                                        <p:tav tm="0">
                                          <p:val>
                                            <p:strVal val="#ppt_h"/>
                                          </p:val>
                                        </p:tav>
                                        <p:tav tm="100000">
                                          <p:val>
                                            <p:strVal val="#ppt_h"/>
                                          </p:val>
                                        </p:tav>
                                      </p:tavLst>
                                    </p:anim>
                                  </p:childTnLst>
                                </p:cTn>
                              </p:par>
                              <p:par>
                                <p:cTn id="179" presetID="45" presetClass="entr" presetSubtype="0" fill="hold" grpId="0" nodeType="withEffect">
                                  <p:stCondLst>
                                    <p:cond delay="0"/>
                                  </p:stCondLst>
                                  <p:childTnLst>
                                    <p:set>
                                      <p:cBhvr>
                                        <p:cTn id="180" dur="1" fill="hold">
                                          <p:stCondLst>
                                            <p:cond delay="0"/>
                                          </p:stCondLst>
                                        </p:cTn>
                                        <p:tgtEl>
                                          <p:spTgt spid="30"/>
                                        </p:tgtEl>
                                        <p:attrNameLst>
                                          <p:attrName>style.visibility</p:attrName>
                                        </p:attrNameLst>
                                      </p:cBhvr>
                                      <p:to>
                                        <p:strVal val="visible"/>
                                      </p:to>
                                    </p:set>
                                    <p:animEffect transition="in" filter="fade">
                                      <p:cBhvr>
                                        <p:cTn id="181" dur="2000"/>
                                        <p:tgtEl>
                                          <p:spTgt spid="30"/>
                                        </p:tgtEl>
                                      </p:cBhvr>
                                    </p:animEffect>
                                    <p:anim calcmode="lin" valueType="num">
                                      <p:cBhvr>
                                        <p:cTn id="182" dur="2000" fill="hold"/>
                                        <p:tgtEl>
                                          <p:spTgt spid="30"/>
                                        </p:tgtEl>
                                        <p:attrNameLst>
                                          <p:attrName>ppt_w</p:attrName>
                                        </p:attrNameLst>
                                      </p:cBhvr>
                                      <p:tavLst>
                                        <p:tav tm="0" fmla="#ppt_w*sin(2.5*pi*$)">
                                          <p:val>
                                            <p:fltVal val="0"/>
                                          </p:val>
                                        </p:tav>
                                        <p:tav tm="100000">
                                          <p:val>
                                            <p:fltVal val="1"/>
                                          </p:val>
                                        </p:tav>
                                      </p:tavLst>
                                    </p:anim>
                                    <p:anim calcmode="lin" valueType="num">
                                      <p:cBhvr>
                                        <p:cTn id="183" dur="2000" fill="hold"/>
                                        <p:tgtEl>
                                          <p:spTgt spid="30"/>
                                        </p:tgtEl>
                                        <p:attrNameLst>
                                          <p:attrName>ppt_h</p:attrName>
                                        </p:attrNameLst>
                                      </p:cBhvr>
                                      <p:tavLst>
                                        <p:tav tm="0">
                                          <p:val>
                                            <p:strVal val="#ppt_h"/>
                                          </p:val>
                                        </p:tav>
                                        <p:tav tm="100000">
                                          <p:val>
                                            <p:strVal val="#ppt_h"/>
                                          </p:val>
                                        </p:tav>
                                      </p:tavLst>
                                    </p:anim>
                                  </p:childTnLst>
                                </p:cTn>
                              </p:par>
                              <p:par>
                                <p:cTn id="184" presetID="45" presetClass="entr" presetSubtype="0" fill="hold" grpId="0" nodeType="withEffect">
                                  <p:stCondLst>
                                    <p:cond delay="0"/>
                                  </p:stCondLst>
                                  <p:childTnLst>
                                    <p:set>
                                      <p:cBhvr>
                                        <p:cTn id="185" dur="1" fill="hold">
                                          <p:stCondLst>
                                            <p:cond delay="0"/>
                                          </p:stCondLst>
                                        </p:cTn>
                                        <p:tgtEl>
                                          <p:spTgt spid="31"/>
                                        </p:tgtEl>
                                        <p:attrNameLst>
                                          <p:attrName>style.visibility</p:attrName>
                                        </p:attrNameLst>
                                      </p:cBhvr>
                                      <p:to>
                                        <p:strVal val="visible"/>
                                      </p:to>
                                    </p:set>
                                    <p:animEffect transition="in" filter="fade">
                                      <p:cBhvr>
                                        <p:cTn id="186" dur="2000"/>
                                        <p:tgtEl>
                                          <p:spTgt spid="31"/>
                                        </p:tgtEl>
                                      </p:cBhvr>
                                    </p:animEffect>
                                    <p:anim calcmode="lin" valueType="num">
                                      <p:cBhvr>
                                        <p:cTn id="187" dur="2000" fill="hold"/>
                                        <p:tgtEl>
                                          <p:spTgt spid="31"/>
                                        </p:tgtEl>
                                        <p:attrNameLst>
                                          <p:attrName>ppt_w</p:attrName>
                                        </p:attrNameLst>
                                      </p:cBhvr>
                                      <p:tavLst>
                                        <p:tav tm="0" fmla="#ppt_w*sin(2.5*pi*$)">
                                          <p:val>
                                            <p:fltVal val="0"/>
                                          </p:val>
                                        </p:tav>
                                        <p:tav tm="100000">
                                          <p:val>
                                            <p:fltVal val="1"/>
                                          </p:val>
                                        </p:tav>
                                      </p:tavLst>
                                    </p:anim>
                                    <p:anim calcmode="lin" valueType="num">
                                      <p:cBhvr>
                                        <p:cTn id="188" dur="2000" fill="hold"/>
                                        <p:tgtEl>
                                          <p:spTgt spid="31"/>
                                        </p:tgtEl>
                                        <p:attrNameLst>
                                          <p:attrName>ppt_h</p:attrName>
                                        </p:attrNameLst>
                                      </p:cBhvr>
                                      <p:tavLst>
                                        <p:tav tm="0">
                                          <p:val>
                                            <p:strVal val="#ppt_h"/>
                                          </p:val>
                                        </p:tav>
                                        <p:tav tm="100000">
                                          <p:val>
                                            <p:strVal val="#ppt_h"/>
                                          </p:val>
                                        </p:tav>
                                      </p:tavLst>
                                    </p:anim>
                                  </p:childTnLst>
                                </p:cTn>
                              </p:par>
                              <p:par>
                                <p:cTn id="189" presetID="45" presetClass="entr" presetSubtype="0" fill="hold" grpId="0" nodeType="withEffect">
                                  <p:stCondLst>
                                    <p:cond delay="0"/>
                                  </p:stCondLst>
                                  <p:childTnLst>
                                    <p:set>
                                      <p:cBhvr>
                                        <p:cTn id="190" dur="1" fill="hold">
                                          <p:stCondLst>
                                            <p:cond delay="0"/>
                                          </p:stCondLst>
                                        </p:cTn>
                                        <p:tgtEl>
                                          <p:spTgt spid="32"/>
                                        </p:tgtEl>
                                        <p:attrNameLst>
                                          <p:attrName>style.visibility</p:attrName>
                                        </p:attrNameLst>
                                      </p:cBhvr>
                                      <p:to>
                                        <p:strVal val="visible"/>
                                      </p:to>
                                    </p:set>
                                    <p:animEffect transition="in" filter="fade">
                                      <p:cBhvr>
                                        <p:cTn id="191" dur="2000"/>
                                        <p:tgtEl>
                                          <p:spTgt spid="32"/>
                                        </p:tgtEl>
                                      </p:cBhvr>
                                    </p:animEffect>
                                    <p:anim calcmode="lin" valueType="num">
                                      <p:cBhvr>
                                        <p:cTn id="192" dur="2000" fill="hold"/>
                                        <p:tgtEl>
                                          <p:spTgt spid="32"/>
                                        </p:tgtEl>
                                        <p:attrNameLst>
                                          <p:attrName>ppt_w</p:attrName>
                                        </p:attrNameLst>
                                      </p:cBhvr>
                                      <p:tavLst>
                                        <p:tav tm="0" fmla="#ppt_w*sin(2.5*pi*$)">
                                          <p:val>
                                            <p:fltVal val="0"/>
                                          </p:val>
                                        </p:tav>
                                        <p:tav tm="100000">
                                          <p:val>
                                            <p:fltVal val="1"/>
                                          </p:val>
                                        </p:tav>
                                      </p:tavLst>
                                    </p:anim>
                                    <p:anim calcmode="lin" valueType="num">
                                      <p:cBhvr>
                                        <p:cTn id="193" dur="2000" fill="hold"/>
                                        <p:tgtEl>
                                          <p:spTgt spid="32"/>
                                        </p:tgtEl>
                                        <p:attrNameLst>
                                          <p:attrName>ppt_h</p:attrName>
                                        </p:attrNameLst>
                                      </p:cBhvr>
                                      <p:tavLst>
                                        <p:tav tm="0">
                                          <p:val>
                                            <p:strVal val="#ppt_h"/>
                                          </p:val>
                                        </p:tav>
                                        <p:tav tm="100000">
                                          <p:val>
                                            <p:strVal val="#ppt_h"/>
                                          </p:val>
                                        </p:tav>
                                      </p:tavLst>
                                    </p:anim>
                                  </p:childTnLst>
                                </p:cTn>
                              </p:par>
                              <p:par>
                                <p:cTn id="194" presetID="45" presetClass="entr" presetSubtype="0" fill="hold" grpId="0" nodeType="withEffect">
                                  <p:stCondLst>
                                    <p:cond delay="0"/>
                                  </p:stCondLst>
                                  <p:childTnLst>
                                    <p:set>
                                      <p:cBhvr>
                                        <p:cTn id="195" dur="1" fill="hold">
                                          <p:stCondLst>
                                            <p:cond delay="0"/>
                                          </p:stCondLst>
                                        </p:cTn>
                                        <p:tgtEl>
                                          <p:spTgt spid="33"/>
                                        </p:tgtEl>
                                        <p:attrNameLst>
                                          <p:attrName>style.visibility</p:attrName>
                                        </p:attrNameLst>
                                      </p:cBhvr>
                                      <p:to>
                                        <p:strVal val="visible"/>
                                      </p:to>
                                    </p:set>
                                    <p:animEffect transition="in" filter="fade">
                                      <p:cBhvr>
                                        <p:cTn id="196" dur="2000"/>
                                        <p:tgtEl>
                                          <p:spTgt spid="33"/>
                                        </p:tgtEl>
                                      </p:cBhvr>
                                    </p:animEffect>
                                    <p:anim calcmode="lin" valueType="num">
                                      <p:cBhvr>
                                        <p:cTn id="197" dur="2000" fill="hold"/>
                                        <p:tgtEl>
                                          <p:spTgt spid="33"/>
                                        </p:tgtEl>
                                        <p:attrNameLst>
                                          <p:attrName>ppt_w</p:attrName>
                                        </p:attrNameLst>
                                      </p:cBhvr>
                                      <p:tavLst>
                                        <p:tav tm="0" fmla="#ppt_w*sin(2.5*pi*$)">
                                          <p:val>
                                            <p:fltVal val="0"/>
                                          </p:val>
                                        </p:tav>
                                        <p:tav tm="100000">
                                          <p:val>
                                            <p:fltVal val="1"/>
                                          </p:val>
                                        </p:tav>
                                      </p:tavLst>
                                    </p:anim>
                                    <p:anim calcmode="lin" valueType="num">
                                      <p:cBhvr>
                                        <p:cTn id="198" dur="2000" fill="hold"/>
                                        <p:tgtEl>
                                          <p:spTgt spid="33"/>
                                        </p:tgtEl>
                                        <p:attrNameLst>
                                          <p:attrName>ppt_h</p:attrName>
                                        </p:attrNameLst>
                                      </p:cBhvr>
                                      <p:tavLst>
                                        <p:tav tm="0">
                                          <p:val>
                                            <p:strVal val="#ppt_h"/>
                                          </p:val>
                                        </p:tav>
                                        <p:tav tm="100000">
                                          <p:val>
                                            <p:strVal val="#ppt_h"/>
                                          </p:val>
                                        </p:tav>
                                      </p:tavLst>
                                    </p:anim>
                                  </p:childTnLst>
                                </p:cTn>
                              </p:par>
                              <p:par>
                                <p:cTn id="199" presetID="45" presetClass="entr" presetSubtype="0" fill="hold" grpId="0" nodeType="withEffect">
                                  <p:stCondLst>
                                    <p:cond delay="0"/>
                                  </p:stCondLst>
                                  <p:childTnLst>
                                    <p:set>
                                      <p:cBhvr>
                                        <p:cTn id="200" dur="1" fill="hold">
                                          <p:stCondLst>
                                            <p:cond delay="0"/>
                                          </p:stCondLst>
                                        </p:cTn>
                                        <p:tgtEl>
                                          <p:spTgt spid="34"/>
                                        </p:tgtEl>
                                        <p:attrNameLst>
                                          <p:attrName>style.visibility</p:attrName>
                                        </p:attrNameLst>
                                      </p:cBhvr>
                                      <p:to>
                                        <p:strVal val="visible"/>
                                      </p:to>
                                    </p:set>
                                    <p:animEffect transition="in" filter="fade">
                                      <p:cBhvr>
                                        <p:cTn id="201" dur="2000"/>
                                        <p:tgtEl>
                                          <p:spTgt spid="34"/>
                                        </p:tgtEl>
                                      </p:cBhvr>
                                    </p:animEffect>
                                    <p:anim calcmode="lin" valueType="num">
                                      <p:cBhvr>
                                        <p:cTn id="202" dur="2000" fill="hold"/>
                                        <p:tgtEl>
                                          <p:spTgt spid="34"/>
                                        </p:tgtEl>
                                        <p:attrNameLst>
                                          <p:attrName>ppt_w</p:attrName>
                                        </p:attrNameLst>
                                      </p:cBhvr>
                                      <p:tavLst>
                                        <p:tav tm="0" fmla="#ppt_w*sin(2.5*pi*$)">
                                          <p:val>
                                            <p:fltVal val="0"/>
                                          </p:val>
                                        </p:tav>
                                        <p:tav tm="100000">
                                          <p:val>
                                            <p:fltVal val="1"/>
                                          </p:val>
                                        </p:tav>
                                      </p:tavLst>
                                    </p:anim>
                                    <p:anim calcmode="lin" valueType="num">
                                      <p:cBhvr>
                                        <p:cTn id="203" dur="2000" fill="hold"/>
                                        <p:tgtEl>
                                          <p:spTgt spid="34"/>
                                        </p:tgtEl>
                                        <p:attrNameLst>
                                          <p:attrName>ppt_h</p:attrName>
                                        </p:attrNameLst>
                                      </p:cBhvr>
                                      <p:tavLst>
                                        <p:tav tm="0">
                                          <p:val>
                                            <p:strVal val="#ppt_h"/>
                                          </p:val>
                                        </p:tav>
                                        <p:tav tm="100000">
                                          <p:val>
                                            <p:strVal val="#ppt_h"/>
                                          </p:val>
                                        </p:tav>
                                      </p:tavLst>
                                    </p:anim>
                                  </p:childTnLst>
                                </p:cTn>
                              </p:par>
                              <p:par>
                                <p:cTn id="204" presetID="45" presetClass="entr" presetSubtype="0" fill="hold" grpId="0" nodeType="withEffect">
                                  <p:stCondLst>
                                    <p:cond delay="0"/>
                                  </p:stCondLst>
                                  <p:childTnLst>
                                    <p:set>
                                      <p:cBhvr>
                                        <p:cTn id="205" dur="1" fill="hold">
                                          <p:stCondLst>
                                            <p:cond delay="0"/>
                                          </p:stCondLst>
                                        </p:cTn>
                                        <p:tgtEl>
                                          <p:spTgt spid="35"/>
                                        </p:tgtEl>
                                        <p:attrNameLst>
                                          <p:attrName>style.visibility</p:attrName>
                                        </p:attrNameLst>
                                      </p:cBhvr>
                                      <p:to>
                                        <p:strVal val="visible"/>
                                      </p:to>
                                    </p:set>
                                    <p:animEffect transition="in" filter="fade">
                                      <p:cBhvr>
                                        <p:cTn id="206" dur="2000"/>
                                        <p:tgtEl>
                                          <p:spTgt spid="35"/>
                                        </p:tgtEl>
                                      </p:cBhvr>
                                    </p:animEffect>
                                    <p:anim calcmode="lin" valueType="num">
                                      <p:cBhvr>
                                        <p:cTn id="207" dur="2000" fill="hold"/>
                                        <p:tgtEl>
                                          <p:spTgt spid="35"/>
                                        </p:tgtEl>
                                        <p:attrNameLst>
                                          <p:attrName>ppt_w</p:attrName>
                                        </p:attrNameLst>
                                      </p:cBhvr>
                                      <p:tavLst>
                                        <p:tav tm="0" fmla="#ppt_w*sin(2.5*pi*$)">
                                          <p:val>
                                            <p:fltVal val="0"/>
                                          </p:val>
                                        </p:tav>
                                        <p:tav tm="100000">
                                          <p:val>
                                            <p:fltVal val="1"/>
                                          </p:val>
                                        </p:tav>
                                      </p:tavLst>
                                    </p:anim>
                                    <p:anim calcmode="lin" valueType="num">
                                      <p:cBhvr>
                                        <p:cTn id="208" dur="2000" fill="hold"/>
                                        <p:tgtEl>
                                          <p:spTgt spid="35"/>
                                        </p:tgtEl>
                                        <p:attrNameLst>
                                          <p:attrName>ppt_h</p:attrName>
                                        </p:attrNameLst>
                                      </p:cBhvr>
                                      <p:tavLst>
                                        <p:tav tm="0">
                                          <p:val>
                                            <p:strVal val="#ppt_h"/>
                                          </p:val>
                                        </p:tav>
                                        <p:tav tm="100000">
                                          <p:val>
                                            <p:strVal val="#ppt_h"/>
                                          </p:val>
                                        </p:tav>
                                      </p:tavLst>
                                    </p:anim>
                                  </p:childTnLst>
                                </p:cTn>
                              </p:par>
                              <p:par>
                                <p:cTn id="209" presetID="45" presetClass="entr" presetSubtype="0" fill="hold" grpId="0" nodeType="withEffect">
                                  <p:stCondLst>
                                    <p:cond delay="0"/>
                                  </p:stCondLst>
                                  <p:childTnLst>
                                    <p:set>
                                      <p:cBhvr>
                                        <p:cTn id="210" dur="1" fill="hold">
                                          <p:stCondLst>
                                            <p:cond delay="0"/>
                                          </p:stCondLst>
                                        </p:cTn>
                                        <p:tgtEl>
                                          <p:spTgt spid="36"/>
                                        </p:tgtEl>
                                        <p:attrNameLst>
                                          <p:attrName>style.visibility</p:attrName>
                                        </p:attrNameLst>
                                      </p:cBhvr>
                                      <p:to>
                                        <p:strVal val="visible"/>
                                      </p:to>
                                    </p:set>
                                    <p:animEffect transition="in" filter="fade">
                                      <p:cBhvr>
                                        <p:cTn id="211" dur="2000"/>
                                        <p:tgtEl>
                                          <p:spTgt spid="36"/>
                                        </p:tgtEl>
                                      </p:cBhvr>
                                    </p:animEffect>
                                    <p:anim calcmode="lin" valueType="num">
                                      <p:cBhvr>
                                        <p:cTn id="212" dur="2000" fill="hold"/>
                                        <p:tgtEl>
                                          <p:spTgt spid="36"/>
                                        </p:tgtEl>
                                        <p:attrNameLst>
                                          <p:attrName>ppt_w</p:attrName>
                                        </p:attrNameLst>
                                      </p:cBhvr>
                                      <p:tavLst>
                                        <p:tav tm="0" fmla="#ppt_w*sin(2.5*pi*$)">
                                          <p:val>
                                            <p:fltVal val="0"/>
                                          </p:val>
                                        </p:tav>
                                        <p:tav tm="100000">
                                          <p:val>
                                            <p:fltVal val="1"/>
                                          </p:val>
                                        </p:tav>
                                      </p:tavLst>
                                    </p:anim>
                                    <p:anim calcmode="lin" valueType="num">
                                      <p:cBhvr>
                                        <p:cTn id="213" dur="2000" fill="hold"/>
                                        <p:tgtEl>
                                          <p:spTgt spid="36"/>
                                        </p:tgtEl>
                                        <p:attrNameLst>
                                          <p:attrName>ppt_h</p:attrName>
                                        </p:attrNameLst>
                                      </p:cBhvr>
                                      <p:tavLst>
                                        <p:tav tm="0">
                                          <p:val>
                                            <p:strVal val="#ppt_h"/>
                                          </p:val>
                                        </p:tav>
                                        <p:tav tm="100000">
                                          <p:val>
                                            <p:strVal val="#ppt_h"/>
                                          </p:val>
                                        </p:tav>
                                      </p:tavLst>
                                    </p:anim>
                                  </p:childTnLst>
                                </p:cTn>
                              </p:par>
                              <p:par>
                                <p:cTn id="214" presetID="45" presetClass="entr" presetSubtype="0" fill="hold" grpId="0" nodeType="withEffect">
                                  <p:stCondLst>
                                    <p:cond delay="0"/>
                                  </p:stCondLst>
                                  <p:childTnLst>
                                    <p:set>
                                      <p:cBhvr>
                                        <p:cTn id="215" dur="1" fill="hold">
                                          <p:stCondLst>
                                            <p:cond delay="0"/>
                                          </p:stCondLst>
                                        </p:cTn>
                                        <p:tgtEl>
                                          <p:spTgt spid="37"/>
                                        </p:tgtEl>
                                        <p:attrNameLst>
                                          <p:attrName>style.visibility</p:attrName>
                                        </p:attrNameLst>
                                      </p:cBhvr>
                                      <p:to>
                                        <p:strVal val="visible"/>
                                      </p:to>
                                    </p:set>
                                    <p:animEffect transition="in" filter="fade">
                                      <p:cBhvr>
                                        <p:cTn id="216" dur="2000"/>
                                        <p:tgtEl>
                                          <p:spTgt spid="37"/>
                                        </p:tgtEl>
                                      </p:cBhvr>
                                    </p:animEffect>
                                    <p:anim calcmode="lin" valueType="num">
                                      <p:cBhvr>
                                        <p:cTn id="217" dur="2000" fill="hold"/>
                                        <p:tgtEl>
                                          <p:spTgt spid="37"/>
                                        </p:tgtEl>
                                        <p:attrNameLst>
                                          <p:attrName>ppt_w</p:attrName>
                                        </p:attrNameLst>
                                      </p:cBhvr>
                                      <p:tavLst>
                                        <p:tav tm="0" fmla="#ppt_w*sin(2.5*pi*$)">
                                          <p:val>
                                            <p:fltVal val="0"/>
                                          </p:val>
                                        </p:tav>
                                        <p:tav tm="100000">
                                          <p:val>
                                            <p:fltVal val="1"/>
                                          </p:val>
                                        </p:tav>
                                      </p:tavLst>
                                    </p:anim>
                                    <p:anim calcmode="lin" valueType="num">
                                      <p:cBhvr>
                                        <p:cTn id="218" dur="2000" fill="hold"/>
                                        <p:tgtEl>
                                          <p:spTgt spid="37"/>
                                        </p:tgtEl>
                                        <p:attrNameLst>
                                          <p:attrName>ppt_h</p:attrName>
                                        </p:attrNameLst>
                                      </p:cBhvr>
                                      <p:tavLst>
                                        <p:tav tm="0">
                                          <p:val>
                                            <p:strVal val="#ppt_h"/>
                                          </p:val>
                                        </p:tav>
                                        <p:tav tm="100000">
                                          <p:val>
                                            <p:strVal val="#ppt_h"/>
                                          </p:val>
                                        </p:tav>
                                      </p:tavLst>
                                    </p:anim>
                                  </p:childTnLst>
                                </p:cTn>
                              </p:par>
                              <p:par>
                                <p:cTn id="219" presetID="45" presetClass="entr" presetSubtype="0" fill="hold" grpId="0" nodeType="withEffect">
                                  <p:stCondLst>
                                    <p:cond delay="0"/>
                                  </p:stCondLst>
                                  <p:childTnLst>
                                    <p:set>
                                      <p:cBhvr>
                                        <p:cTn id="220" dur="1" fill="hold">
                                          <p:stCondLst>
                                            <p:cond delay="0"/>
                                          </p:stCondLst>
                                        </p:cTn>
                                        <p:tgtEl>
                                          <p:spTgt spid="38"/>
                                        </p:tgtEl>
                                        <p:attrNameLst>
                                          <p:attrName>style.visibility</p:attrName>
                                        </p:attrNameLst>
                                      </p:cBhvr>
                                      <p:to>
                                        <p:strVal val="visible"/>
                                      </p:to>
                                    </p:set>
                                    <p:animEffect transition="in" filter="fade">
                                      <p:cBhvr>
                                        <p:cTn id="221" dur="2000"/>
                                        <p:tgtEl>
                                          <p:spTgt spid="38"/>
                                        </p:tgtEl>
                                      </p:cBhvr>
                                    </p:animEffect>
                                    <p:anim calcmode="lin" valueType="num">
                                      <p:cBhvr>
                                        <p:cTn id="222" dur="2000" fill="hold"/>
                                        <p:tgtEl>
                                          <p:spTgt spid="38"/>
                                        </p:tgtEl>
                                        <p:attrNameLst>
                                          <p:attrName>ppt_w</p:attrName>
                                        </p:attrNameLst>
                                      </p:cBhvr>
                                      <p:tavLst>
                                        <p:tav tm="0" fmla="#ppt_w*sin(2.5*pi*$)">
                                          <p:val>
                                            <p:fltVal val="0"/>
                                          </p:val>
                                        </p:tav>
                                        <p:tav tm="100000">
                                          <p:val>
                                            <p:fltVal val="1"/>
                                          </p:val>
                                        </p:tav>
                                      </p:tavLst>
                                    </p:anim>
                                    <p:anim calcmode="lin" valueType="num">
                                      <p:cBhvr>
                                        <p:cTn id="223" dur="2000" fill="hold"/>
                                        <p:tgtEl>
                                          <p:spTgt spid="38"/>
                                        </p:tgtEl>
                                        <p:attrNameLst>
                                          <p:attrName>ppt_h</p:attrName>
                                        </p:attrNameLst>
                                      </p:cBhvr>
                                      <p:tavLst>
                                        <p:tav tm="0">
                                          <p:val>
                                            <p:strVal val="#ppt_h"/>
                                          </p:val>
                                        </p:tav>
                                        <p:tav tm="100000">
                                          <p:val>
                                            <p:strVal val="#ppt_h"/>
                                          </p:val>
                                        </p:tav>
                                      </p:tavLst>
                                    </p:anim>
                                  </p:childTnLst>
                                </p:cTn>
                              </p:par>
                              <p:par>
                                <p:cTn id="224" presetID="45" presetClass="entr" presetSubtype="0" fill="hold" grpId="0" nodeType="withEffect">
                                  <p:stCondLst>
                                    <p:cond delay="0"/>
                                  </p:stCondLst>
                                  <p:childTnLst>
                                    <p:set>
                                      <p:cBhvr>
                                        <p:cTn id="225" dur="1" fill="hold">
                                          <p:stCondLst>
                                            <p:cond delay="0"/>
                                          </p:stCondLst>
                                        </p:cTn>
                                        <p:tgtEl>
                                          <p:spTgt spid="39"/>
                                        </p:tgtEl>
                                        <p:attrNameLst>
                                          <p:attrName>style.visibility</p:attrName>
                                        </p:attrNameLst>
                                      </p:cBhvr>
                                      <p:to>
                                        <p:strVal val="visible"/>
                                      </p:to>
                                    </p:set>
                                    <p:animEffect transition="in" filter="fade">
                                      <p:cBhvr>
                                        <p:cTn id="226" dur="2000"/>
                                        <p:tgtEl>
                                          <p:spTgt spid="39"/>
                                        </p:tgtEl>
                                      </p:cBhvr>
                                    </p:animEffect>
                                    <p:anim calcmode="lin" valueType="num">
                                      <p:cBhvr>
                                        <p:cTn id="227" dur="2000" fill="hold"/>
                                        <p:tgtEl>
                                          <p:spTgt spid="39"/>
                                        </p:tgtEl>
                                        <p:attrNameLst>
                                          <p:attrName>ppt_w</p:attrName>
                                        </p:attrNameLst>
                                      </p:cBhvr>
                                      <p:tavLst>
                                        <p:tav tm="0" fmla="#ppt_w*sin(2.5*pi*$)">
                                          <p:val>
                                            <p:fltVal val="0"/>
                                          </p:val>
                                        </p:tav>
                                        <p:tav tm="100000">
                                          <p:val>
                                            <p:fltVal val="1"/>
                                          </p:val>
                                        </p:tav>
                                      </p:tavLst>
                                    </p:anim>
                                    <p:anim calcmode="lin" valueType="num">
                                      <p:cBhvr>
                                        <p:cTn id="228" dur="2000" fill="hold"/>
                                        <p:tgtEl>
                                          <p:spTgt spid="39"/>
                                        </p:tgtEl>
                                        <p:attrNameLst>
                                          <p:attrName>ppt_h</p:attrName>
                                        </p:attrNameLst>
                                      </p:cBhvr>
                                      <p:tavLst>
                                        <p:tav tm="0">
                                          <p:val>
                                            <p:strVal val="#ppt_h"/>
                                          </p:val>
                                        </p:tav>
                                        <p:tav tm="100000">
                                          <p:val>
                                            <p:strVal val="#ppt_h"/>
                                          </p:val>
                                        </p:tav>
                                      </p:tavLst>
                                    </p:anim>
                                  </p:childTnLst>
                                </p:cTn>
                              </p:par>
                              <p:par>
                                <p:cTn id="229" presetID="45" presetClass="entr" presetSubtype="0" fill="hold" grpId="0" nodeType="withEffect">
                                  <p:stCondLst>
                                    <p:cond delay="0"/>
                                  </p:stCondLst>
                                  <p:childTnLst>
                                    <p:set>
                                      <p:cBhvr>
                                        <p:cTn id="230" dur="1" fill="hold">
                                          <p:stCondLst>
                                            <p:cond delay="0"/>
                                          </p:stCondLst>
                                        </p:cTn>
                                        <p:tgtEl>
                                          <p:spTgt spid="40"/>
                                        </p:tgtEl>
                                        <p:attrNameLst>
                                          <p:attrName>style.visibility</p:attrName>
                                        </p:attrNameLst>
                                      </p:cBhvr>
                                      <p:to>
                                        <p:strVal val="visible"/>
                                      </p:to>
                                    </p:set>
                                    <p:animEffect transition="in" filter="fade">
                                      <p:cBhvr>
                                        <p:cTn id="231" dur="2000"/>
                                        <p:tgtEl>
                                          <p:spTgt spid="40"/>
                                        </p:tgtEl>
                                      </p:cBhvr>
                                    </p:animEffect>
                                    <p:anim calcmode="lin" valueType="num">
                                      <p:cBhvr>
                                        <p:cTn id="232" dur="2000" fill="hold"/>
                                        <p:tgtEl>
                                          <p:spTgt spid="40"/>
                                        </p:tgtEl>
                                        <p:attrNameLst>
                                          <p:attrName>ppt_w</p:attrName>
                                        </p:attrNameLst>
                                      </p:cBhvr>
                                      <p:tavLst>
                                        <p:tav tm="0" fmla="#ppt_w*sin(2.5*pi*$)">
                                          <p:val>
                                            <p:fltVal val="0"/>
                                          </p:val>
                                        </p:tav>
                                        <p:tav tm="100000">
                                          <p:val>
                                            <p:fltVal val="1"/>
                                          </p:val>
                                        </p:tav>
                                      </p:tavLst>
                                    </p:anim>
                                    <p:anim calcmode="lin" valueType="num">
                                      <p:cBhvr>
                                        <p:cTn id="233" dur="2000" fill="hold"/>
                                        <p:tgtEl>
                                          <p:spTgt spid="40"/>
                                        </p:tgtEl>
                                        <p:attrNameLst>
                                          <p:attrName>ppt_h</p:attrName>
                                        </p:attrNameLst>
                                      </p:cBhvr>
                                      <p:tavLst>
                                        <p:tav tm="0">
                                          <p:val>
                                            <p:strVal val="#ppt_h"/>
                                          </p:val>
                                        </p:tav>
                                        <p:tav tm="100000">
                                          <p:val>
                                            <p:strVal val="#ppt_h"/>
                                          </p:val>
                                        </p:tav>
                                      </p:tavLst>
                                    </p:anim>
                                  </p:childTnLst>
                                </p:cTn>
                              </p:par>
                              <p:par>
                                <p:cTn id="234" presetID="45" presetClass="entr" presetSubtype="0" fill="hold" grpId="0" nodeType="withEffect">
                                  <p:stCondLst>
                                    <p:cond delay="0"/>
                                  </p:stCondLst>
                                  <p:childTnLst>
                                    <p:set>
                                      <p:cBhvr>
                                        <p:cTn id="235" dur="1" fill="hold">
                                          <p:stCondLst>
                                            <p:cond delay="0"/>
                                          </p:stCondLst>
                                        </p:cTn>
                                        <p:tgtEl>
                                          <p:spTgt spid="41"/>
                                        </p:tgtEl>
                                        <p:attrNameLst>
                                          <p:attrName>style.visibility</p:attrName>
                                        </p:attrNameLst>
                                      </p:cBhvr>
                                      <p:to>
                                        <p:strVal val="visible"/>
                                      </p:to>
                                    </p:set>
                                    <p:animEffect transition="in" filter="fade">
                                      <p:cBhvr>
                                        <p:cTn id="236" dur="2000"/>
                                        <p:tgtEl>
                                          <p:spTgt spid="41"/>
                                        </p:tgtEl>
                                      </p:cBhvr>
                                    </p:animEffect>
                                    <p:anim calcmode="lin" valueType="num">
                                      <p:cBhvr>
                                        <p:cTn id="237" dur="2000" fill="hold"/>
                                        <p:tgtEl>
                                          <p:spTgt spid="41"/>
                                        </p:tgtEl>
                                        <p:attrNameLst>
                                          <p:attrName>ppt_w</p:attrName>
                                        </p:attrNameLst>
                                      </p:cBhvr>
                                      <p:tavLst>
                                        <p:tav tm="0" fmla="#ppt_w*sin(2.5*pi*$)">
                                          <p:val>
                                            <p:fltVal val="0"/>
                                          </p:val>
                                        </p:tav>
                                        <p:tav tm="100000">
                                          <p:val>
                                            <p:fltVal val="1"/>
                                          </p:val>
                                        </p:tav>
                                      </p:tavLst>
                                    </p:anim>
                                    <p:anim calcmode="lin" valueType="num">
                                      <p:cBhvr>
                                        <p:cTn id="238" dur="2000" fill="hold"/>
                                        <p:tgtEl>
                                          <p:spTgt spid="41"/>
                                        </p:tgtEl>
                                        <p:attrNameLst>
                                          <p:attrName>ppt_h</p:attrName>
                                        </p:attrNameLst>
                                      </p:cBhvr>
                                      <p:tavLst>
                                        <p:tav tm="0">
                                          <p:val>
                                            <p:strVal val="#ppt_h"/>
                                          </p:val>
                                        </p:tav>
                                        <p:tav tm="100000">
                                          <p:val>
                                            <p:strVal val="#ppt_h"/>
                                          </p:val>
                                        </p:tav>
                                      </p:tavLst>
                                    </p:anim>
                                  </p:childTnLst>
                                </p:cTn>
                              </p:par>
                              <p:par>
                                <p:cTn id="239" presetID="45" presetClass="entr" presetSubtype="0" fill="hold" grpId="0" nodeType="withEffect">
                                  <p:stCondLst>
                                    <p:cond delay="0"/>
                                  </p:stCondLst>
                                  <p:childTnLst>
                                    <p:set>
                                      <p:cBhvr>
                                        <p:cTn id="240" dur="1" fill="hold">
                                          <p:stCondLst>
                                            <p:cond delay="0"/>
                                          </p:stCondLst>
                                        </p:cTn>
                                        <p:tgtEl>
                                          <p:spTgt spid="42"/>
                                        </p:tgtEl>
                                        <p:attrNameLst>
                                          <p:attrName>style.visibility</p:attrName>
                                        </p:attrNameLst>
                                      </p:cBhvr>
                                      <p:to>
                                        <p:strVal val="visible"/>
                                      </p:to>
                                    </p:set>
                                    <p:animEffect transition="in" filter="fade">
                                      <p:cBhvr>
                                        <p:cTn id="241" dur="2000"/>
                                        <p:tgtEl>
                                          <p:spTgt spid="42"/>
                                        </p:tgtEl>
                                      </p:cBhvr>
                                    </p:animEffect>
                                    <p:anim calcmode="lin" valueType="num">
                                      <p:cBhvr>
                                        <p:cTn id="242" dur="2000" fill="hold"/>
                                        <p:tgtEl>
                                          <p:spTgt spid="42"/>
                                        </p:tgtEl>
                                        <p:attrNameLst>
                                          <p:attrName>ppt_w</p:attrName>
                                        </p:attrNameLst>
                                      </p:cBhvr>
                                      <p:tavLst>
                                        <p:tav tm="0" fmla="#ppt_w*sin(2.5*pi*$)">
                                          <p:val>
                                            <p:fltVal val="0"/>
                                          </p:val>
                                        </p:tav>
                                        <p:tav tm="100000">
                                          <p:val>
                                            <p:fltVal val="1"/>
                                          </p:val>
                                        </p:tav>
                                      </p:tavLst>
                                    </p:anim>
                                    <p:anim calcmode="lin" valueType="num">
                                      <p:cBhvr>
                                        <p:cTn id="243" dur="2000" fill="hold"/>
                                        <p:tgtEl>
                                          <p:spTgt spid="42"/>
                                        </p:tgtEl>
                                        <p:attrNameLst>
                                          <p:attrName>ppt_h</p:attrName>
                                        </p:attrNameLst>
                                      </p:cBhvr>
                                      <p:tavLst>
                                        <p:tav tm="0">
                                          <p:val>
                                            <p:strVal val="#ppt_h"/>
                                          </p:val>
                                        </p:tav>
                                        <p:tav tm="100000">
                                          <p:val>
                                            <p:strVal val="#ppt_h"/>
                                          </p:val>
                                        </p:tav>
                                      </p:tavLst>
                                    </p:anim>
                                  </p:childTnLst>
                                </p:cTn>
                              </p:par>
                              <p:par>
                                <p:cTn id="244" presetID="45" presetClass="entr" presetSubtype="0" fill="hold" grpId="0" nodeType="withEffect">
                                  <p:stCondLst>
                                    <p:cond delay="0"/>
                                  </p:stCondLst>
                                  <p:childTnLst>
                                    <p:set>
                                      <p:cBhvr>
                                        <p:cTn id="245" dur="1" fill="hold">
                                          <p:stCondLst>
                                            <p:cond delay="0"/>
                                          </p:stCondLst>
                                        </p:cTn>
                                        <p:tgtEl>
                                          <p:spTgt spid="43"/>
                                        </p:tgtEl>
                                        <p:attrNameLst>
                                          <p:attrName>style.visibility</p:attrName>
                                        </p:attrNameLst>
                                      </p:cBhvr>
                                      <p:to>
                                        <p:strVal val="visible"/>
                                      </p:to>
                                    </p:set>
                                    <p:animEffect transition="in" filter="fade">
                                      <p:cBhvr>
                                        <p:cTn id="246" dur="2000"/>
                                        <p:tgtEl>
                                          <p:spTgt spid="43"/>
                                        </p:tgtEl>
                                      </p:cBhvr>
                                    </p:animEffect>
                                    <p:anim calcmode="lin" valueType="num">
                                      <p:cBhvr>
                                        <p:cTn id="247" dur="2000" fill="hold"/>
                                        <p:tgtEl>
                                          <p:spTgt spid="43"/>
                                        </p:tgtEl>
                                        <p:attrNameLst>
                                          <p:attrName>ppt_w</p:attrName>
                                        </p:attrNameLst>
                                      </p:cBhvr>
                                      <p:tavLst>
                                        <p:tav tm="0" fmla="#ppt_w*sin(2.5*pi*$)">
                                          <p:val>
                                            <p:fltVal val="0"/>
                                          </p:val>
                                        </p:tav>
                                        <p:tav tm="100000">
                                          <p:val>
                                            <p:fltVal val="1"/>
                                          </p:val>
                                        </p:tav>
                                      </p:tavLst>
                                    </p:anim>
                                    <p:anim calcmode="lin" valueType="num">
                                      <p:cBhvr>
                                        <p:cTn id="248" dur="2000" fill="hold"/>
                                        <p:tgtEl>
                                          <p:spTgt spid="43"/>
                                        </p:tgtEl>
                                        <p:attrNameLst>
                                          <p:attrName>ppt_h</p:attrName>
                                        </p:attrNameLst>
                                      </p:cBhvr>
                                      <p:tavLst>
                                        <p:tav tm="0">
                                          <p:val>
                                            <p:strVal val="#ppt_h"/>
                                          </p:val>
                                        </p:tav>
                                        <p:tav tm="100000">
                                          <p:val>
                                            <p:strVal val="#ppt_h"/>
                                          </p:val>
                                        </p:tav>
                                      </p:tavLst>
                                    </p:anim>
                                  </p:childTnLst>
                                </p:cTn>
                              </p:par>
                              <p:par>
                                <p:cTn id="249" presetID="45" presetClass="entr" presetSubtype="0" fill="hold" grpId="0" nodeType="withEffect">
                                  <p:stCondLst>
                                    <p:cond delay="0"/>
                                  </p:stCondLst>
                                  <p:childTnLst>
                                    <p:set>
                                      <p:cBhvr>
                                        <p:cTn id="250" dur="1" fill="hold">
                                          <p:stCondLst>
                                            <p:cond delay="0"/>
                                          </p:stCondLst>
                                        </p:cTn>
                                        <p:tgtEl>
                                          <p:spTgt spid="23"/>
                                        </p:tgtEl>
                                        <p:attrNameLst>
                                          <p:attrName>style.visibility</p:attrName>
                                        </p:attrNameLst>
                                      </p:cBhvr>
                                      <p:to>
                                        <p:strVal val="visible"/>
                                      </p:to>
                                    </p:set>
                                    <p:animEffect transition="in" filter="fade">
                                      <p:cBhvr>
                                        <p:cTn id="251" dur="2000"/>
                                        <p:tgtEl>
                                          <p:spTgt spid="23"/>
                                        </p:tgtEl>
                                      </p:cBhvr>
                                    </p:animEffect>
                                    <p:anim calcmode="lin" valueType="num">
                                      <p:cBhvr>
                                        <p:cTn id="252" dur="2000" fill="hold"/>
                                        <p:tgtEl>
                                          <p:spTgt spid="23"/>
                                        </p:tgtEl>
                                        <p:attrNameLst>
                                          <p:attrName>ppt_w</p:attrName>
                                        </p:attrNameLst>
                                      </p:cBhvr>
                                      <p:tavLst>
                                        <p:tav tm="0" fmla="#ppt_w*sin(2.5*pi*$)">
                                          <p:val>
                                            <p:fltVal val="0"/>
                                          </p:val>
                                        </p:tav>
                                        <p:tav tm="100000">
                                          <p:val>
                                            <p:fltVal val="1"/>
                                          </p:val>
                                        </p:tav>
                                      </p:tavLst>
                                    </p:anim>
                                    <p:anim calcmode="lin" valueType="num">
                                      <p:cBhvr>
                                        <p:cTn id="253" dur="20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254" fill="hold">
                      <p:stCondLst>
                        <p:cond delay="indefinite"/>
                      </p:stCondLst>
                      <p:childTnLst>
                        <p:par>
                          <p:cTn id="255" fill="hold">
                            <p:stCondLst>
                              <p:cond delay="0"/>
                            </p:stCondLst>
                            <p:childTnLst>
                              <p:par>
                                <p:cTn id="256" presetID="16" presetClass="entr" presetSubtype="21" fill="hold" grpId="0" nodeType="clickEffect">
                                  <p:stCondLst>
                                    <p:cond delay="0"/>
                                  </p:stCondLst>
                                  <p:childTnLst>
                                    <p:set>
                                      <p:cBhvr>
                                        <p:cTn id="257" dur="1" fill="hold">
                                          <p:stCondLst>
                                            <p:cond delay="0"/>
                                          </p:stCondLst>
                                        </p:cTn>
                                        <p:tgtEl>
                                          <p:spTgt spid="44"/>
                                        </p:tgtEl>
                                        <p:attrNameLst>
                                          <p:attrName>style.visibility</p:attrName>
                                        </p:attrNameLst>
                                      </p:cBhvr>
                                      <p:to>
                                        <p:strVal val="visible"/>
                                      </p:to>
                                    </p:set>
                                    <p:animEffect transition="in" filter="barn(inVertical)">
                                      <p:cBhvr>
                                        <p:cTn id="25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5871</TotalTime>
  <Words>4803</Words>
  <Application>Microsoft Office PowerPoint</Application>
  <PresentationFormat>On-screen Show (4:3)</PresentationFormat>
  <Paragraphs>860</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Matrix Multiplication</vt:lpstr>
      <vt:lpstr>Matrix Multiplication</vt:lpstr>
      <vt:lpstr>Matrix Multiplication</vt:lpstr>
      <vt:lpstr>Matrix Chain Multiplication (MCM) Problem</vt:lpstr>
      <vt:lpstr>Matrix Chain Multiplication (MCM) Problem</vt:lpstr>
      <vt:lpstr>Matrix Chain Multiplication (MCM) Problem</vt:lpstr>
      <vt:lpstr>Matrix Chain Multiplication (MCM) Problem using Dynamic Programming (DP)</vt:lpstr>
      <vt:lpstr>How to solve Matrix Chain Multiplication (MCM) Problem using Dynamic Programming (DP)</vt:lpstr>
      <vt:lpstr>How to solve Matrix Chain Multiplication (MCM) Problem using Dynamic Programming (DP)</vt:lpstr>
      <vt:lpstr>How to solve Matrix Chain Multiplication (MCM) Problem using Dynamic Programming (DP)</vt:lpstr>
      <vt:lpstr>How to solve Matrix Chain Multiplication (MCM) Problem using Dynamic Programming (DP) - Example</vt:lpstr>
      <vt:lpstr>How to solve Matrix Chain Multiplication (MCM) Problem using Dynamic Programming (DP) - Example</vt:lpstr>
      <vt:lpstr>How to solve Matrix Chain Multiplication (MCM) Problem using Dynamic Programming (DP) - Example</vt:lpstr>
      <vt:lpstr>How to solve Matrix Chain Multiplication (MCM) Problem using Dynamic Programming (DP) - Example</vt:lpstr>
      <vt:lpstr>How to solve Matrix Chain Multiplication (MCM) Problem using Dynamic Programming (DP) - Example</vt:lpstr>
      <vt:lpstr>How to solve Matrix Chain Multiplication (MCM) Problem using Dynamic Programming (DP) - Example</vt:lpstr>
      <vt:lpstr>How to solve Matrix Chain Multiplication (MCM) Problem using Dynamic Programming (DP) - Example</vt:lpstr>
      <vt:lpstr>How to solve Matrix Chain Multiplication (MCM) Problem using Dynamic Programming (DP) - Example</vt:lpstr>
      <vt:lpstr>How to solve Matrix Chain Multiplication (MCM) Problem using Dynamic Programming (DP) - Example</vt:lpstr>
      <vt:lpstr>How to solve Matrix Chain Multiplication (MCM) Problem using Dynamic Programming (DP) -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Operational Feasibility</dc:title>
  <dc:creator>Shafi</dc:creator>
  <cp:lastModifiedBy>Dr. Shohag Barman</cp:lastModifiedBy>
  <cp:revision>477</cp:revision>
  <dcterms:created xsi:type="dcterms:W3CDTF">2006-08-16T00:00:00Z</dcterms:created>
  <dcterms:modified xsi:type="dcterms:W3CDTF">2022-07-19T07:48:53Z</dcterms:modified>
</cp:coreProperties>
</file>