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2" r:id="rId9"/>
    <p:sldId id="271" r:id="rId10"/>
    <p:sldId id="273" r:id="rId11"/>
    <p:sldId id="274" r:id="rId12"/>
    <p:sldId id="275" r:id="rId13"/>
    <p:sldId id="276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430" r:id="rId23"/>
    <p:sldId id="443" r:id="rId24"/>
    <p:sldId id="46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>
        <p:scale>
          <a:sx n="60" d="100"/>
          <a:sy n="60" d="100"/>
        </p:scale>
        <p:origin x="1460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8618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email: Dr. Abdus Salam, abdus.salam@aiub.edu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F28750F7-DA2A-490A-35A3-9D76FEED7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62906"/>
              </p:ext>
            </p:extLst>
          </p:nvPr>
        </p:nvGraphicFramePr>
        <p:xfrm>
          <a:off x="2004525" y="1494893"/>
          <a:ext cx="4292355" cy="945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65" dirty="0">
                          <a:latin typeface="Tahoma"/>
                          <a:cs typeface="Tahoma"/>
                        </a:rPr>
                        <a:t>Item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Benefit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Weight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25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18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71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B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C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24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15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9">
            <a:extLst>
              <a:ext uri="{FF2B5EF4-FFF2-40B4-BE49-F238E27FC236}">
                <a16:creationId xmlns:a16="http://schemas.microsoft.com/office/drawing/2014/main" id="{BC91E699-4166-10FE-EFEA-0378D985C265}"/>
              </a:ext>
            </a:extLst>
          </p:cNvPr>
          <p:cNvSpPr txBox="1"/>
          <p:nvPr/>
        </p:nvSpPr>
        <p:spPr>
          <a:xfrm>
            <a:off x="696300" y="1659957"/>
            <a:ext cx="947419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0" dirty="0">
                <a:cs typeface="Tahoma"/>
              </a:rPr>
              <a:t>Capacity</a:t>
            </a:r>
            <a:r>
              <a:rPr sz="2000" spc="-20" dirty="0">
                <a:cs typeface="Tahoma"/>
              </a:rPr>
              <a:t> </a:t>
            </a:r>
            <a:r>
              <a:rPr sz="2000" spc="-10" dirty="0">
                <a:cs typeface="Tahoma"/>
              </a:rPr>
              <a:t>W=20</a:t>
            </a:r>
            <a:endParaRPr sz="2000" dirty="0"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3B680-F995-8197-59F0-099122847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79" y="2511573"/>
            <a:ext cx="8545745" cy="4058039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29B1499B-5208-1B95-3E38-4E5711626D6E}"/>
              </a:ext>
            </a:extLst>
          </p:cNvPr>
          <p:cNvSpPr txBox="1">
            <a:spLocks/>
          </p:cNvSpPr>
          <p:nvPr/>
        </p:nvSpPr>
        <p:spPr>
          <a:xfrm>
            <a:off x="335494" y="731161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en-US" sz="3600" b="1" spc="10" dirty="0">
                <a:cs typeface="Calibri"/>
              </a:rPr>
              <a:t>Fractional knapsack</a:t>
            </a:r>
            <a:r>
              <a:rPr lang="en-US" sz="3600" b="1" spc="-40" dirty="0">
                <a:cs typeface="Calibri"/>
              </a:rPr>
              <a:t> </a:t>
            </a:r>
            <a:r>
              <a:rPr lang="en-US" sz="3600" b="1" spc="-35" dirty="0">
                <a:cs typeface="Calibri"/>
              </a:rPr>
              <a:t>problem</a:t>
            </a:r>
            <a:endParaRPr lang="en-US" sz="3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74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en-US" sz="3600" b="1" spc="10" dirty="0">
                <a:cs typeface="Calibri"/>
              </a:rPr>
              <a:t>Fractional knapsack</a:t>
            </a:r>
            <a:r>
              <a:rPr lang="en-US" sz="3600" b="1" spc="-40" dirty="0">
                <a:cs typeface="Calibri"/>
              </a:rPr>
              <a:t> </a:t>
            </a:r>
            <a:r>
              <a:rPr lang="en-US" sz="3600" b="1" spc="-35" dirty="0">
                <a:cs typeface="Calibri"/>
              </a:rPr>
              <a:t>problem</a:t>
            </a:r>
            <a:endParaRPr lang="en-US" sz="3600" b="1" dirty="0">
              <a:cs typeface="Calibri"/>
            </a:endParaRPr>
          </a:p>
        </p:txBody>
      </p:sp>
      <p:sp>
        <p:nvSpPr>
          <p:cNvPr id="3" name="object 12">
            <a:extLst>
              <a:ext uri="{FF2B5EF4-FFF2-40B4-BE49-F238E27FC236}">
                <a16:creationId xmlns:a16="http://schemas.microsoft.com/office/drawing/2014/main" id="{712AE20C-56DE-103C-A480-EFA344BF7837}"/>
              </a:ext>
            </a:extLst>
          </p:cNvPr>
          <p:cNvSpPr txBox="1">
            <a:spLocks/>
          </p:cNvSpPr>
          <p:nvPr/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lang="en-US" spc="-59" dirty="0"/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71DF2019-0177-62EF-7038-D3A861818FC4}"/>
              </a:ext>
            </a:extLst>
          </p:cNvPr>
          <p:cNvSpPr txBox="1">
            <a:spLocks/>
          </p:cNvSpPr>
          <p:nvPr/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lang="en-US" spc="-50" dirty="0"/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2661562D-080E-2147-3A4B-765F9905303A}"/>
              </a:ext>
            </a:extLst>
          </p:cNvPr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07292-7537-F0ED-0B15-AEDF1184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8" y="3353887"/>
            <a:ext cx="8604241" cy="2434905"/>
          </a:xfrm>
          <a:prstGeom prst="rect">
            <a:avLst/>
          </a:prstGeom>
        </p:spPr>
      </p:pic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66496B66-10FB-C105-DED1-EDBCE038D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20033"/>
              </p:ext>
            </p:extLst>
          </p:nvPr>
        </p:nvGraphicFramePr>
        <p:xfrm>
          <a:off x="2158990" y="1881859"/>
          <a:ext cx="4292355" cy="945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65" dirty="0">
                          <a:latin typeface="Tahoma"/>
                          <a:cs typeface="Tahoma"/>
                        </a:rPr>
                        <a:t>Item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Benefit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Weight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25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18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71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B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C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24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15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68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en-US" sz="3600" b="1" spc="10" dirty="0">
                <a:cs typeface="Calibri"/>
              </a:rPr>
              <a:t>Fractional knapsack</a:t>
            </a:r>
            <a:r>
              <a:rPr lang="en-US" sz="3600" b="1" spc="-40" dirty="0">
                <a:cs typeface="Calibri"/>
              </a:rPr>
              <a:t> </a:t>
            </a:r>
            <a:r>
              <a:rPr lang="en-US" sz="3600" b="1" spc="-35" dirty="0">
                <a:cs typeface="Calibri"/>
              </a:rPr>
              <a:t>problem</a:t>
            </a:r>
            <a:endParaRPr lang="en-US" sz="3600" b="1" dirty="0">
              <a:cs typeface="Calibri"/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6FCC07D5-518E-9DFB-8B54-A9651A24F4A7}"/>
              </a:ext>
            </a:extLst>
          </p:cNvPr>
          <p:cNvSpPr txBox="1">
            <a:spLocks/>
          </p:cNvSpPr>
          <p:nvPr/>
        </p:nvSpPr>
        <p:spPr>
          <a:xfrm>
            <a:off x="1462595" y="3318070"/>
            <a:ext cx="543560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algn="just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lang="en-US" spc="-59" dirty="0"/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8505C57A-5E7E-B74B-969D-02C69F95607D}"/>
              </a:ext>
            </a:extLst>
          </p:cNvPr>
          <p:cNvSpPr txBox="1">
            <a:spLocks/>
          </p:cNvSpPr>
          <p:nvPr/>
        </p:nvSpPr>
        <p:spPr>
          <a:xfrm>
            <a:off x="2399296" y="3318070"/>
            <a:ext cx="76263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algn="just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lang="en-US" spc="-50" dirty="0"/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08F72E40-5BF9-FAA6-641E-CA4CFD33584C}"/>
              </a:ext>
            </a:extLst>
          </p:cNvPr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 algn="just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1EE11-96EB-15F8-87A2-87C791C9C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21" y="1626780"/>
            <a:ext cx="8282757" cy="49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13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en-US" sz="3600" b="1" spc="10" dirty="0">
                <a:cs typeface="Calibri"/>
              </a:rPr>
              <a:t>Fractional knapsack</a:t>
            </a:r>
            <a:r>
              <a:rPr lang="en-US" sz="3600" b="1" spc="-40" dirty="0">
                <a:cs typeface="Calibri"/>
              </a:rPr>
              <a:t> </a:t>
            </a:r>
            <a:r>
              <a:rPr lang="en-US" sz="3600" b="1" spc="-35" dirty="0">
                <a:cs typeface="Calibri"/>
              </a:rPr>
              <a:t>problem</a:t>
            </a:r>
            <a:endParaRPr lang="en-US" sz="3600" b="1" dirty="0">
              <a:cs typeface="Calibri"/>
            </a:endParaRPr>
          </a:p>
        </p:txBody>
      </p:sp>
      <p:sp>
        <p:nvSpPr>
          <p:cNvPr id="3" name="object 13">
            <a:extLst>
              <a:ext uri="{FF2B5EF4-FFF2-40B4-BE49-F238E27FC236}">
                <a16:creationId xmlns:a16="http://schemas.microsoft.com/office/drawing/2014/main" id="{D06E2DAC-8E2F-4696-BE98-787659255884}"/>
              </a:ext>
            </a:extLst>
          </p:cNvPr>
          <p:cNvSpPr txBox="1">
            <a:spLocks/>
          </p:cNvSpPr>
          <p:nvPr/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lang="en-US" spc="-59" dirty="0"/>
          </a:p>
        </p:txBody>
      </p:sp>
      <p:sp>
        <p:nvSpPr>
          <p:cNvPr id="4" name="object 14">
            <a:extLst>
              <a:ext uri="{FF2B5EF4-FFF2-40B4-BE49-F238E27FC236}">
                <a16:creationId xmlns:a16="http://schemas.microsoft.com/office/drawing/2014/main" id="{1F8F2989-77E7-FE56-9F7D-3FE276CCFD16}"/>
              </a:ext>
            </a:extLst>
          </p:cNvPr>
          <p:cNvSpPr txBox="1">
            <a:spLocks/>
          </p:cNvSpPr>
          <p:nvPr/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lang="en-US" spc="-50" dirty="0"/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1B263EA6-3C51-63D5-11A4-772659514AA1}"/>
              </a:ext>
            </a:extLst>
          </p:cNvPr>
          <p:cNvSpPr txBox="1">
            <a:spLocks/>
          </p:cNvSpPr>
          <p:nvPr/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75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175"/>
                </a:spcBef>
              </a:pPr>
              <a:t>13</a:t>
            </a:fld>
            <a:r>
              <a:rPr lang="en-US" spc="-95"/>
              <a:t> </a:t>
            </a:r>
            <a:r>
              <a:rPr lang="en-US" spc="160"/>
              <a:t>/</a:t>
            </a:r>
            <a:r>
              <a:rPr lang="en-US" spc="-95"/>
              <a:t> </a:t>
            </a:r>
            <a:r>
              <a:rPr lang="en-US" spc="-5"/>
              <a:t>38</a:t>
            </a:r>
            <a:endParaRPr lang="en-US" spc="-1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0E898-DA27-D278-B0D9-0301FE4AC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4" y="2069984"/>
            <a:ext cx="8401691" cy="21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84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7378" y="1213495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39428" y="4035196"/>
          <a:ext cx="3051495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92410" y="6014677"/>
            <a:ext cx="451747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9" dirty="0">
                <a:latin typeface="Tahoma"/>
                <a:cs typeface="Tahoma"/>
              </a:rPr>
              <a:t>Calculate </a:t>
            </a:r>
            <a:r>
              <a:rPr sz="2180" spc="-40" dirty="0">
                <a:latin typeface="Tahoma"/>
                <a:cs typeface="Tahoma"/>
              </a:rPr>
              <a:t>benefit/kg </a:t>
            </a:r>
            <a:r>
              <a:rPr sz="2180" spc="-109" dirty="0">
                <a:latin typeface="Tahoma"/>
                <a:cs typeface="Tahoma"/>
              </a:rPr>
              <a:t>–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spc="-99" dirty="0">
                <a:solidFill>
                  <a:srgbClr val="0000FF"/>
                </a:solidFill>
                <a:latin typeface="Tahoma"/>
                <a:cs typeface="Tahoma"/>
              </a:rPr>
              <a:t>value</a:t>
            </a:r>
            <a:r>
              <a:rPr sz="2180" spc="426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80" spc="-99" dirty="0">
                <a:solidFill>
                  <a:srgbClr val="0000FF"/>
                </a:solidFill>
                <a:latin typeface="Tahoma"/>
                <a:cs typeface="Tahoma"/>
              </a:rPr>
              <a:t>index</a:t>
            </a:r>
            <a:r>
              <a:rPr sz="2180" spc="-99" dirty="0">
                <a:latin typeface="Tahoma"/>
                <a:cs typeface="Tahoma"/>
              </a:rPr>
              <a:t>.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462595" y="3466928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2399296" y="3466928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267290" y="3466928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75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175"/>
                </a:spcBef>
              </a:pPr>
              <a:t>14</a:t>
            </a:fld>
            <a:r>
              <a:rPr lang="en-US" spc="-95"/>
              <a:t> </a:t>
            </a:r>
            <a:r>
              <a:rPr lang="en-US" spc="160"/>
              <a:t>/</a:t>
            </a:r>
            <a:r>
              <a:rPr lang="en-US" spc="-95"/>
              <a:t> </a:t>
            </a:r>
            <a:r>
              <a:rPr lang="en-US" spc="-5"/>
              <a:t>38</a:t>
            </a:r>
            <a:endParaRPr spc="-1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8B7BCD8-418F-ED53-DDF4-F181661100F5}"/>
              </a:ext>
            </a:extLst>
          </p:cNvPr>
          <p:cNvSpPr txBox="1">
            <a:spLocks/>
          </p:cNvSpPr>
          <p:nvPr/>
        </p:nvSpPr>
        <p:spPr>
          <a:xfrm>
            <a:off x="335494" y="486606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en-US" sz="3600" b="1" spc="10" dirty="0">
                <a:cs typeface="Calibri"/>
              </a:rPr>
              <a:t>Fractional knapsack</a:t>
            </a:r>
            <a:r>
              <a:rPr lang="en-US" sz="3600" b="1" spc="-40" dirty="0">
                <a:cs typeface="Calibri"/>
              </a:rPr>
              <a:t> </a:t>
            </a:r>
            <a:r>
              <a:rPr lang="en-US" sz="3600" b="1" spc="-35" dirty="0">
                <a:cs typeface="Calibri"/>
              </a:rPr>
              <a:t>problem</a:t>
            </a:r>
            <a:endParaRPr lang="en-US" sz="3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4353817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8897" y="1300443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25883" y="4031849"/>
          <a:ext cx="4678540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71866" y="6032526"/>
            <a:ext cx="4053141" cy="839756"/>
          </a:xfrm>
          <a:prstGeom prst="rect">
            <a:avLst/>
          </a:prstGeom>
        </p:spPr>
        <p:txBody>
          <a:bodyPr vert="horz" wrap="square" lIns="0" tIns="64174" rIns="0" bIns="0" rtlCol="0">
            <a:spAutoFit/>
          </a:bodyPr>
          <a:lstStyle/>
          <a:p>
            <a:pPr marL="25168">
              <a:spcBef>
                <a:spcPts val="503"/>
              </a:spcBef>
            </a:pPr>
            <a:r>
              <a:rPr sz="2180" spc="-59" dirty="0">
                <a:latin typeface="Tahoma"/>
                <a:cs typeface="Tahoma"/>
              </a:rPr>
              <a:t>Sort </a:t>
            </a:r>
            <a:r>
              <a:rPr sz="2180" spc="-129" dirty="0">
                <a:latin typeface="Tahoma"/>
                <a:cs typeface="Tahoma"/>
              </a:rPr>
              <a:t>by </a:t>
            </a:r>
            <a:r>
              <a:rPr sz="2180" spc="-99" dirty="0">
                <a:solidFill>
                  <a:srgbClr val="0000FF"/>
                </a:solidFill>
                <a:latin typeface="Tahoma"/>
                <a:cs typeface="Tahoma"/>
              </a:rPr>
              <a:t>non-increasing </a:t>
            </a:r>
            <a:r>
              <a:rPr sz="2180" spc="-99" dirty="0">
                <a:latin typeface="Tahoma"/>
                <a:cs typeface="Tahoma"/>
              </a:rPr>
              <a:t>value</a:t>
            </a:r>
            <a:r>
              <a:rPr sz="2180" spc="386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index.</a:t>
            </a:r>
            <a:endParaRPr sz="2180" dirty="0">
              <a:latin typeface="Tahoma"/>
              <a:cs typeface="Tahoma"/>
            </a:endParaRPr>
          </a:p>
          <a:p>
            <a:pPr marL="2234882">
              <a:spcBef>
                <a:spcPts val="1982"/>
              </a:spcBef>
            </a:pPr>
            <a:r>
              <a:rPr sz="1189" b="1" spc="-79" dirty="0">
                <a:solidFill>
                  <a:srgbClr val="FFFFFF"/>
                </a:solidFill>
                <a:latin typeface="Arial"/>
                <a:cs typeface="Arial"/>
              </a:rPr>
              <a:t>Licensed</a:t>
            </a:r>
            <a:r>
              <a:rPr sz="1189" b="1" spc="8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under</a:t>
            </a:r>
            <a:endParaRPr sz="1189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5" name="object 15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D2ADBB9-B67B-D458-BE21-D75F17EDA1B3}"/>
              </a:ext>
            </a:extLst>
          </p:cNvPr>
          <p:cNvSpPr txBox="1">
            <a:spLocks/>
          </p:cNvSpPr>
          <p:nvPr/>
        </p:nvSpPr>
        <p:spPr>
          <a:xfrm>
            <a:off x="335494" y="475974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en-US" sz="3600" b="1" spc="10" dirty="0">
                <a:cs typeface="Calibri"/>
              </a:rPr>
              <a:t>Fractional knapsack</a:t>
            </a:r>
            <a:r>
              <a:rPr lang="en-US" sz="3600" b="1" spc="-40" dirty="0">
                <a:cs typeface="Calibri"/>
              </a:rPr>
              <a:t> </a:t>
            </a:r>
            <a:r>
              <a:rPr lang="en-US" sz="3600" b="1" spc="-35" dirty="0">
                <a:cs typeface="Calibri"/>
              </a:rPr>
              <a:t>problem</a:t>
            </a:r>
            <a:endParaRPr lang="en-US" sz="3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877738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8897" y="1274445"/>
            <a:ext cx="6342077" cy="26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25883" y="3963647"/>
          <a:ext cx="4678540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92411" y="6030911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0685" y="6059728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7" name="object 17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8B77B21-7669-AB99-71F8-00996A1AF4BA}"/>
              </a:ext>
            </a:extLst>
          </p:cNvPr>
          <p:cNvSpPr txBox="1">
            <a:spLocks/>
          </p:cNvSpPr>
          <p:nvPr/>
        </p:nvSpPr>
        <p:spPr>
          <a:xfrm>
            <a:off x="335494" y="486610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en-US" sz="3600" b="1" spc="10" dirty="0">
                <a:cs typeface="Calibri"/>
              </a:rPr>
              <a:t>Fractional knapsack</a:t>
            </a:r>
            <a:r>
              <a:rPr lang="en-US" sz="3600" b="1" spc="-40" dirty="0">
                <a:cs typeface="Calibri"/>
              </a:rPr>
              <a:t> </a:t>
            </a:r>
            <a:r>
              <a:rPr lang="en-US" sz="3600" b="1" spc="-35" dirty="0">
                <a:cs typeface="Calibri"/>
              </a:rPr>
              <a:t>problem</a:t>
            </a:r>
            <a:endParaRPr lang="en-US" sz="3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4172814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8897" y="1379849"/>
            <a:ext cx="5803503" cy="2319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4452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4440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8206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81930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0</a:t>
            </a:r>
            <a:r>
              <a:rPr sz="2180" spc="-69" dirty="0">
                <a:latin typeface="Tahoma"/>
                <a:cs typeface="Tahoma"/>
              </a:rPr>
              <a:t> 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00DFA54-D893-F48B-9524-6A4E9874B61A}"/>
              </a:ext>
            </a:extLst>
          </p:cNvPr>
          <p:cNvSpPr txBox="1">
            <a:spLocks/>
          </p:cNvSpPr>
          <p:nvPr/>
        </p:nvSpPr>
        <p:spPr>
          <a:xfrm>
            <a:off x="335494" y="486607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en-US" sz="3600" b="1" spc="10" dirty="0">
                <a:cs typeface="Calibri"/>
              </a:rPr>
              <a:t>Fractional knapsack</a:t>
            </a:r>
            <a:r>
              <a:rPr lang="en-US" sz="3600" b="1" spc="-40" dirty="0">
                <a:cs typeface="Calibri"/>
              </a:rPr>
              <a:t> </a:t>
            </a:r>
            <a:r>
              <a:rPr lang="en-US" sz="3600" b="1" spc="-35" dirty="0">
                <a:cs typeface="Calibri"/>
              </a:rPr>
              <a:t>problem</a:t>
            </a:r>
            <a:endParaRPr lang="en-US" sz="3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007125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8898" y="1464257"/>
            <a:ext cx="5522408" cy="2260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4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200</a:t>
            </a:r>
            <a:r>
              <a:rPr sz="2180" spc="-79" dirty="0">
                <a:latin typeface="Tahoma"/>
                <a:cs typeface="Tahoma"/>
              </a:rPr>
              <a:t> 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36CD8B4-7964-EDA9-5D96-B9AF7C3411F9}"/>
              </a:ext>
            </a:extLst>
          </p:cNvPr>
          <p:cNvSpPr txBox="1">
            <a:spLocks/>
          </p:cNvSpPr>
          <p:nvPr/>
        </p:nvSpPr>
        <p:spPr>
          <a:xfrm>
            <a:off x="335494" y="486610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en-US" sz="3600" b="1" spc="10" dirty="0">
                <a:cs typeface="Calibri"/>
              </a:rPr>
              <a:t>Fractional knapsack</a:t>
            </a:r>
            <a:r>
              <a:rPr lang="en-US" sz="3600" b="1" spc="-40" dirty="0">
                <a:cs typeface="Calibri"/>
              </a:rPr>
              <a:t> </a:t>
            </a:r>
            <a:r>
              <a:rPr lang="en-US" sz="3600" b="1" spc="-35" dirty="0">
                <a:cs typeface="Calibri"/>
              </a:rPr>
              <a:t>problem</a:t>
            </a:r>
            <a:endParaRPr lang="en-US" sz="3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1157885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8897" y="1830012"/>
            <a:ext cx="5381731" cy="1893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1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440</a:t>
            </a:r>
            <a:r>
              <a:rPr sz="2180" spc="-79" dirty="0">
                <a:latin typeface="Tahoma"/>
                <a:cs typeface="Tahoma"/>
              </a:rPr>
              <a:t> 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F84B1BD-CA91-3CD8-ABDC-4F8C2171DB03}"/>
              </a:ext>
            </a:extLst>
          </p:cNvPr>
          <p:cNvSpPr txBox="1">
            <a:spLocks/>
          </p:cNvSpPr>
          <p:nvPr/>
        </p:nvSpPr>
        <p:spPr>
          <a:xfrm>
            <a:off x="335494" y="486610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en-US" sz="3600" b="1" spc="10" dirty="0">
                <a:cs typeface="Calibri"/>
              </a:rPr>
              <a:t>Fractional knapsack</a:t>
            </a:r>
            <a:r>
              <a:rPr lang="en-US" sz="3600" b="1" spc="-40" dirty="0">
                <a:cs typeface="Calibri"/>
              </a:rPr>
              <a:t> </a:t>
            </a:r>
            <a:r>
              <a:rPr lang="en-US" sz="3600" b="1" spc="-35" dirty="0">
                <a:cs typeface="Calibri"/>
              </a:rPr>
              <a:t>problem</a:t>
            </a:r>
            <a:endParaRPr lang="en-US" sz="3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53914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Algorithm Design Techniques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CD248-0B51-9420-5893-C13DBF18038D}"/>
              </a:ext>
            </a:extLst>
          </p:cNvPr>
          <p:cNvSpPr txBox="1"/>
          <p:nvPr/>
        </p:nvSpPr>
        <p:spPr>
          <a:xfrm>
            <a:off x="701256" y="1664078"/>
            <a:ext cx="824579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Incremental</a:t>
            </a:r>
          </a:p>
          <a:p>
            <a:pPr lvl="1"/>
            <a:r>
              <a:rPr lang="en-US" sz="2800" dirty="0"/>
              <a:t>Ex: </a:t>
            </a:r>
            <a:r>
              <a:rPr lang="en-US" sz="2400" dirty="0"/>
              <a:t>Insertion Sort, Selection Sort, Bubble Sort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Divide and conquer</a:t>
            </a:r>
          </a:p>
          <a:p>
            <a:pPr lvl="1"/>
            <a:r>
              <a:rPr lang="en-US" sz="2800" dirty="0"/>
              <a:t>Ex: </a:t>
            </a:r>
            <a:r>
              <a:rPr lang="en-US" sz="2400" dirty="0"/>
              <a:t>Merge Sort, Quick Sort, Binary Search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Greedy</a:t>
            </a:r>
          </a:p>
          <a:p>
            <a:pPr lvl="1"/>
            <a:r>
              <a:rPr lang="en-US" sz="2800" dirty="0"/>
              <a:t>Ex: </a:t>
            </a:r>
            <a:r>
              <a:rPr lang="en-US" sz="2400" dirty="0"/>
              <a:t>Activity Selection, Coin Change, Fractional Knapsack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Dynamic Programming</a:t>
            </a:r>
          </a:p>
          <a:p>
            <a:pPr lvl="1"/>
            <a:r>
              <a:rPr lang="en-US" sz="2800" dirty="0"/>
              <a:t>Ex: </a:t>
            </a:r>
            <a:r>
              <a:rPr lang="en-US" sz="2400" dirty="0"/>
              <a:t>0/1 Knapsack, Matrix Chain Multiplication, Longest Common Subsequence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8897" y="1168829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0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510</a:t>
            </a:r>
            <a:r>
              <a:rPr sz="2180" spc="-79" dirty="0">
                <a:latin typeface="Tahoma"/>
                <a:cs typeface="Tahoma"/>
              </a:rPr>
              <a:t> 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1C6A469-7A64-94D0-8BC1-F1DA47A84113}"/>
              </a:ext>
            </a:extLst>
          </p:cNvPr>
          <p:cNvSpPr txBox="1">
            <a:spLocks/>
          </p:cNvSpPr>
          <p:nvPr/>
        </p:nvSpPr>
        <p:spPr>
          <a:xfrm>
            <a:off x="335494" y="486608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en-US" sz="3600" b="1" spc="10" dirty="0">
                <a:cs typeface="Calibri"/>
              </a:rPr>
              <a:t>Fractional knapsack</a:t>
            </a:r>
            <a:r>
              <a:rPr lang="en-US" sz="3600" b="1" spc="-40" dirty="0">
                <a:cs typeface="Calibri"/>
              </a:rPr>
              <a:t> </a:t>
            </a:r>
            <a:r>
              <a:rPr lang="en-US" sz="3600" b="1" spc="-35" dirty="0">
                <a:cs typeface="Calibri"/>
              </a:rPr>
              <a:t>problem</a:t>
            </a:r>
            <a:endParaRPr lang="en-US" sz="3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4310630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12104" y="1239169"/>
            <a:ext cx="4481398" cy="2441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0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510</a:t>
            </a:r>
            <a:r>
              <a:rPr sz="2180" spc="-79" dirty="0">
                <a:latin typeface="Tahoma"/>
                <a:cs typeface="Tahoma"/>
              </a:rPr>
              <a:t> 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275FFE2-357F-294B-B1F0-2B2A28872C8F}"/>
              </a:ext>
            </a:extLst>
          </p:cNvPr>
          <p:cNvSpPr txBox="1">
            <a:spLocks/>
          </p:cNvSpPr>
          <p:nvPr/>
        </p:nvSpPr>
        <p:spPr>
          <a:xfrm>
            <a:off x="335494" y="486608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en-US" sz="3600" b="1" spc="10" dirty="0">
                <a:cs typeface="Calibri"/>
              </a:rPr>
              <a:t>Fractional knapsack</a:t>
            </a:r>
            <a:r>
              <a:rPr lang="en-US" sz="3600" b="1" spc="-40" dirty="0">
                <a:cs typeface="Calibri"/>
              </a:rPr>
              <a:t> </a:t>
            </a:r>
            <a:r>
              <a:rPr lang="en-US" sz="3600" b="1" spc="-35" dirty="0">
                <a:cs typeface="Calibri"/>
              </a:rPr>
              <a:t>problem</a:t>
            </a:r>
            <a:endParaRPr lang="en-US" sz="3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7971959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29" y="1616978"/>
            <a:ext cx="8503502" cy="422805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A66D991-A26E-B57D-F102-37E0F1E43D9D}"/>
              </a:ext>
            </a:extLst>
          </p:cNvPr>
          <p:cNvSpPr txBox="1">
            <a:spLocks/>
          </p:cNvSpPr>
          <p:nvPr/>
        </p:nvSpPr>
        <p:spPr>
          <a:xfrm>
            <a:off x="335494" y="486608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en-US" sz="3600" b="1" spc="10" dirty="0">
                <a:cs typeface="Calibri"/>
              </a:rPr>
              <a:t>Fractional knapsack</a:t>
            </a:r>
            <a:r>
              <a:rPr lang="en-US" sz="3600" b="1" spc="-40" dirty="0">
                <a:cs typeface="Calibri"/>
              </a:rPr>
              <a:t> </a:t>
            </a:r>
            <a:r>
              <a:rPr lang="en-US" sz="3600" b="1" spc="-35" dirty="0">
                <a:cs typeface="Calibri"/>
              </a:rPr>
              <a:t>problem</a:t>
            </a:r>
            <a:endParaRPr lang="en-US" sz="3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3242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99F117D-CE41-4081-9FB3-6B6A186079EF}"/>
              </a:ext>
            </a:extLst>
          </p:cNvPr>
          <p:cNvSpPr txBox="1">
            <a:spLocks noChangeArrowheads="1"/>
          </p:cNvSpPr>
          <p:nvPr/>
        </p:nvSpPr>
        <p:spPr>
          <a:xfrm>
            <a:off x="563526" y="1956390"/>
            <a:ext cx="8038214" cy="4826529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ts val="1189"/>
              </a:spcBef>
            </a:pPr>
            <a:r>
              <a:rPr lang="en-US" sz="2400" b="1" kern="0" dirty="0">
                <a:latin typeface="+mn-lt"/>
              </a:rPr>
              <a:t>Running time: </a:t>
            </a:r>
          </a:p>
          <a:p>
            <a:pPr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latin typeface="+mn-lt"/>
              </a:rPr>
              <a:t>Given a collection S of n items, such that each item </a:t>
            </a: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has a benefit b</a:t>
            </a:r>
            <a:r>
              <a:rPr lang="en-US" sz="2400" kern="0" baseline="-25000" dirty="0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and weight </a:t>
            </a:r>
            <a:r>
              <a:rPr lang="en-US" sz="2400" kern="0" dirty="0" err="1">
                <a:latin typeface="+mn-lt"/>
              </a:rPr>
              <a:t>w</a:t>
            </a:r>
            <a:r>
              <a:rPr lang="en-US" sz="2400" kern="0" baseline="-2500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, we can construct a maximum-benefit subset of S, allowing for fractional amounts, that has a total weight W in </a:t>
            </a:r>
            <a:r>
              <a:rPr lang="en-US" sz="2400" kern="0" dirty="0">
                <a:solidFill>
                  <a:srgbClr val="CC0000"/>
                </a:solidFill>
                <a:latin typeface="+mn-lt"/>
              </a:rPr>
              <a:t>O(</a:t>
            </a:r>
            <a:r>
              <a:rPr lang="en-US" sz="2400" kern="0" dirty="0" err="1">
                <a:solidFill>
                  <a:srgbClr val="CC0000"/>
                </a:solidFill>
                <a:latin typeface="+mn-lt"/>
              </a:rPr>
              <a:t>nlogn</a:t>
            </a:r>
            <a:r>
              <a:rPr lang="en-US" sz="2400" kern="0" dirty="0">
                <a:solidFill>
                  <a:srgbClr val="CC0000"/>
                </a:solidFill>
                <a:latin typeface="+mn-lt"/>
              </a:rPr>
              <a:t>)</a:t>
            </a:r>
            <a:r>
              <a:rPr lang="en-US" sz="2400" kern="0" dirty="0">
                <a:latin typeface="+mn-lt"/>
              </a:rPr>
              <a:t> time. (how?)</a:t>
            </a:r>
          </a:p>
          <a:p>
            <a:pPr lvl="1"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solidFill>
                  <a:sysClr val="windowText" lastClr="000000"/>
                </a:solidFill>
              </a:rPr>
              <a:t>Use heap-based priority queue to store S</a:t>
            </a:r>
          </a:p>
          <a:p>
            <a:pPr lvl="1"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solidFill>
                  <a:sysClr val="windowText" lastClr="000000"/>
                </a:solidFill>
              </a:rPr>
              <a:t>Removing the item with the highest value takes O(</a:t>
            </a:r>
            <a:r>
              <a:rPr lang="en-US" sz="2400" kern="0" dirty="0" err="1">
                <a:solidFill>
                  <a:sysClr val="windowText" lastClr="000000"/>
                </a:solidFill>
              </a:rPr>
              <a:t>logn</a:t>
            </a:r>
            <a:r>
              <a:rPr lang="en-US" sz="2400" kern="0" dirty="0">
                <a:solidFill>
                  <a:sysClr val="windowText" lastClr="000000"/>
                </a:solidFill>
              </a:rPr>
              <a:t>) time</a:t>
            </a:r>
          </a:p>
          <a:p>
            <a:pPr lvl="1"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solidFill>
                  <a:sysClr val="windowText" lastClr="000000"/>
                </a:solidFill>
              </a:rPr>
              <a:t>In the worst case, need to remove all items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20F07A-8822-8770-65BE-69AF2C3AF3B7}"/>
              </a:ext>
            </a:extLst>
          </p:cNvPr>
          <p:cNvSpPr txBox="1">
            <a:spLocks/>
          </p:cNvSpPr>
          <p:nvPr/>
        </p:nvSpPr>
        <p:spPr>
          <a:xfrm>
            <a:off x="335494" y="486608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en-US" sz="3600" b="1" spc="10" dirty="0">
                <a:cs typeface="Calibri"/>
              </a:rPr>
              <a:t>Fractional knapsack</a:t>
            </a:r>
            <a:r>
              <a:rPr lang="en-US" sz="3600" b="1" spc="-40" dirty="0">
                <a:cs typeface="Calibri"/>
              </a:rPr>
              <a:t> </a:t>
            </a:r>
            <a:r>
              <a:rPr lang="en-US" sz="3600" b="1" spc="-35" dirty="0">
                <a:cs typeface="Calibri"/>
              </a:rPr>
              <a:t>problem</a:t>
            </a:r>
            <a:endParaRPr lang="en-US" sz="3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42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AB6B8-0A78-4CFE-8632-0E61435A79B4}"/>
              </a:ext>
            </a:extLst>
          </p:cNvPr>
          <p:cNvSpPr txBox="1"/>
          <p:nvPr/>
        </p:nvSpPr>
        <p:spPr>
          <a:xfrm>
            <a:off x="3303457" y="1069802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Exercise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2BA205-F9A7-4381-B7C0-55651E140598}"/>
              </a:ext>
            </a:extLst>
          </p:cNvPr>
          <p:cNvSpPr txBox="1">
            <a:spLocks noChangeArrowheads="1"/>
          </p:cNvSpPr>
          <p:nvPr/>
        </p:nvSpPr>
        <p:spPr>
          <a:xfrm>
            <a:off x="366825" y="1738017"/>
            <a:ext cx="8634046" cy="2004647"/>
          </a:xfrm>
          <a:prstGeom prst="rect">
            <a:avLst/>
          </a:prstGeom>
          <a:noFill/>
          <a:ln/>
        </p:spPr>
        <p:txBody>
          <a:bodyPr vert="horz" lIns="90488" tIns="44450" rIns="90488" bIns="4445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333333"/>
                </a:solidFill>
                <a:latin typeface="+mn-lt"/>
              </a:rPr>
              <a:t>Assume that we have a knapsack with max weight capacity, W = 16.</a:t>
            </a:r>
            <a:br>
              <a:rPr lang="en-US" sz="2400" dirty="0">
                <a:solidFill>
                  <a:srgbClr val="333333"/>
                </a:solidFill>
                <a:latin typeface="+mn-lt"/>
              </a:rPr>
            </a:br>
            <a:r>
              <a:rPr lang="en-US" sz="2400" dirty="0">
                <a:solidFill>
                  <a:srgbClr val="333333"/>
                </a:solidFill>
                <a:latin typeface="+mn-lt"/>
              </a:rPr>
              <a:t>our objective is to fill the knapsack with items such that the benefit (value or profit) is maximum.</a:t>
            </a:r>
            <a:br>
              <a:rPr lang="en-US" sz="2400" dirty="0">
                <a:solidFill>
                  <a:srgbClr val="333333"/>
                </a:solidFill>
                <a:latin typeface="+mn-lt"/>
              </a:rPr>
            </a:br>
            <a:r>
              <a:rPr lang="en-US" sz="2400" dirty="0">
                <a:solidFill>
                  <a:srgbClr val="333333"/>
                </a:solidFill>
                <a:latin typeface="+mn-lt"/>
              </a:rPr>
              <a:t>Consider the following items and their associated weight and value</a:t>
            </a:r>
            <a:br>
              <a:rPr lang="en-US" sz="2400" dirty="0">
                <a:solidFill>
                  <a:srgbClr val="333333"/>
                </a:solidFill>
                <a:latin typeface="+mn-lt"/>
              </a:rPr>
            </a:br>
            <a:br>
              <a:rPr lang="en-US" sz="2400" dirty="0">
                <a:solidFill>
                  <a:srgbClr val="333333"/>
                </a:solidFill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7812EE-1AB5-4383-A058-773F42779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23587"/>
              </p:ext>
            </p:extLst>
          </p:nvPr>
        </p:nvGraphicFramePr>
        <p:xfrm>
          <a:off x="2649308" y="3361664"/>
          <a:ext cx="3429000" cy="305307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752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WEIGHT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VALUE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8E448629-A414-9112-4E78-DAD699E06E3E}"/>
              </a:ext>
            </a:extLst>
          </p:cNvPr>
          <p:cNvSpPr txBox="1">
            <a:spLocks/>
          </p:cNvSpPr>
          <p:nvPr/>
        </p:nvSpPr>
        <p:spPr>
          <a:xfrm>
            <a:off x="335494" y="486608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en-US" sz="3600" b="1" spc="10" dirty="0">
                <a:cs typeface="Calibri"/>
              </a:rPr>
              <a:t>Fractional knapsack</a:t>
            </a:r>
            <a:r>
              <a:rPr lang="en-US" sz="3600" b="1" spc="-40" dirty="0">
                <a:cs typeface="Calibri"/>
              </a:rPr>
              <a:t> </a:t>
            </a:r>
            <a:r>
              <a:rPr lang="en-US" sz="3600" b="1" spc="-35" dirty="0">
                <a:cs typeface="Calibri"/>
              </a:rPr>
              <a:t>problem</a:t>
            </a:r>
            <a:endParaRPr lang="en-US" sz="3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135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93CC380-206A-8C41-3E9C-6C9267DE882B}"/>
              </a:ext>
            </a:extLst>
          </p:cNvPr>
          <p:cNvSpPr txBox="1">
            <a:spLocks/>
          </p:cNvSpPr>
          <p:nvPr/>
        </p:nvSpPr>
        <p:spPr>
          <a:xfrm>
            <a:off x="335494" y="731161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Optimization Problems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C930A9-30DE-6629-DC6B-2FD5724EA8CE}"/>
              </a:ext>
            </a:extLst>
          </p:cNvPr>
          <p:cNvSpPr txBox="1">
            <a:spLocks noChangeArrowheads="1"/>
          </p:cNvSpPr>
          <p:nvPr/>
        </p:nvSpPr>
        <p:spPr>
          <a:xfrm>
            <a:off x="38686" y="1658679"/>
            <a:ext cx="8584320" cy="2810790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 optimization problem is one in which you want to find, not just </a:t>
            </a:r>
            <a:r>
              <a:rPr lang="en-US" sz="2400" i="1" dirty="0">
                <a:solidFill>
                  <a:schemeClr val="tx1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 solution, but the </a:t>
            </a:r>
            <a:r>
              <a:rPr lang="en-US" sz="2400" i="1" dirty="0">
                <a:solidFill>
                  <a:schemeClr val="tx1"/>
                </a:solidFill>
              </a:rPr>
              <a:t>best</a:t>
            </a:r>
            <a:r>
              <a:rPr lang="en-US" sz="2400" dirty="0">
                <a:solidFill>
                  <a:schemeClr val="tx1"/>
                </a:solidFill>
              </a:rPr>
              <a:t> solution.</a:t>
            </a:r>
          </a:p>
          <a:p>
            <a:pPr lvl="1" algn="just"/>
            <a:r>
              <a:rPr lang="en-US" sz="2400" u="sng" dirty="0">
                <a:solidFill>
                  <a:schemeClr val="tx1"/>
                </a:solidFill>
                <a:cs typeface="Times New Roman" pitchFamily="18" charset="0"/>
              </a:rPr>
              <a:t>Example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  <a:cs typeface="Times New Roman" pitchFamily="18" charset="0"/>
              </a:rPr>
              <a:t>Graph coloring </a:t>
            </a:r>
            <a:r>
              <a:rPr lang="en-US" sz="2400" i="1" u="sng" dirty="0">
                <a:solidFill>
                  <a:schemeClr val="tx1"/>
                </a:solidFill>
                <a:cs typeface="Times New Roman" pitchFamily="18" charset="0"/>
              </a:rPr>
              <a:t>optimization problem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: given an undirected graph, G= (V,E), what is the minimum number of colors required to assign “colors” to each vertex in such a way that no two adjacent vertices have the same color.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  <a:cs typeface="Times New Roman" pitchFamily="18" charset="0"/>
              </a:rPr>
              <a:t>Path </a:t>
            </a:r>
            <a:r>
              <a:rPr lang="en-US" sz="2400" i="1" u="sng" dirty="0">
                <a:solidFill>
                  <a:schemeClr val="tx1"/>
                </a:solidFill>
                <a:cs typeface="Times New Roman" pitchFamily="18" charset="0"/>
              </a:rPr>
              <a:t>optimization problem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: Find the shortest path(s) from u to v in a given graph G.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E5A5949-A03B-131C-E3FF-D3706B94F3A7}"/>
              </a:ext>
            </a:extLst>
          </p:cNvPr>
          <p:cNvGrpSpPr/>
          <p:nvPr/>
        </p:nvGrpSpPr>
        <p:grpSpPr>
          <a:xfrm>
            <a:off x="3467916" y="4877473"/>
            <a:ext cx="3419344" cy="1677350"/>
            <a:chOff x="1839817" y="4335846"/>
            <a:chExt cx="6444867" cy="185196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ABD6C-FA96-6239-2F26-C9C8899837A8}"/>
                </a:ext>
              </a:extLst>
            </p:cNvPr>
            <p:cNvSpPr/>
            <p:nvPr/>
          </p:nvSpPr>
          <p:spPr>
            <a:xfrm>
              <a:off x="1839817" y="4384713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090A99-5F1E-A80B-84A3-FC1707DA6BCE}"/>
                </a:ext>
              </a:extLst>
            </p:cNvPr>
            <p:cNvSpPr/>
            <p:nvPr/>
          </p:nvSpPr>
          <p:spPr>
            <a:xfrm>
              <a:off x="3798983" y="4393894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b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32993D-6358-BD50-C5D2-F3C7B17ABC0D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2379643" y="4643610"/>
              <a:ext cx="1419340" cy="91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D01FBE8-DE7A-C796-12BA-448EBEFAD67B}"/>
                </a:ext>
              </a:extLst>
            </p:cNvPr>
            <p:cNvSpPr/>
            <p:nvPr/>
          </p:nvSpPr>
          <p:spPr>
            <a:xfrm>
              <a:off x="2915798" y="5670015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986BB3E-B278-76D0-3B79-E4441FD40A77}"/>
                </a:ext>
              </a:extLst>
            </p:cNvPr>
            <p:cNvSpPr/>
            <p:nvPr/>
          </p:nvSpPr>
          <p:spPr>
            <a:xfrm>
              <a:off x="4777648" y="5284425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d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9C685F7-E369-7461-12B2-18314E8A6E3F}"/>
                </a:ext>
              </a:extLst>
            </p:cNvPr>
            <p:cNvCxnSpPr>
              <a:stCxn id="7" idx="5"/>
              <a:endCxn id="10" idx="1"/>
            </p:cNvCxnSpPr>
            <p:nvPr/>
          </p:nvCxnSpPr>
          <p:spPr>
            <a:xfrm rot="16200000" flipH="1">
              <a:off x="2188137" y="4939126"/>
              <a:ext cx="919167" cy="69426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6A4B7CD-5BE2-8A5F-BEA0-E5C07B51C372}"/>
                </a:ext>
              </a:extLst>
            </p:cNvPr>
            <p:cNvCxnSpPr>
              <a:stCxn id="8" idx="3"/>
              <a:endCxn id="10" idx="7"/>
            </p:cNvCxnSpPr>
            <p:nvPr/>
          </p:nvCxnSpPr>
          <p:spPr>
            <a:xfrm rot="5400000">
              <a:off x="3172311" y="5040116"/>
              <a:ext cx="909986" cy="50147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8BB0BF-2DE6-48AE-5046-BAAFACE827EC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 flipV="1">
              <a:off x="3455624" y="5543322"/>
              <a:ext cx="1322024" cy="3855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8369390-C58A-9F76-0F7D-1CDC0DB68B74}"/>
                </a:ext>
              </a:extLst>
            </p:cNvPr>
            <p:cNvCxnSpPr>
              <a:stCxn id="8" idx="5"/>
              <a:endCxn id="11" idx="1"/>
            </p:cNvCxnSpPr>
            <p:nvPr/>
          </p:nvCxnSpPr>
          <p:spPr>
            <a:xfrm rot="16200000" flipH="1">
              <a:off x="4296030" y="4799580"/>
              <a:ext cx="524396" cy="5969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B13BBD-369B-FE6D-7E3B-6110A0C4518E}"/>
                </a:ext>
              </a:extLst>
            </p:cNvPr>
            <p:cNvSpPr txBox="1"/>
            <p:nvPr/>
          </p:nvSpPr>
          <p:spPr>
            <a:xfrm>
              <a:off x="6081311" y="4335846"/>
              <a:ext cx="2203373" cy="178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Find all the </a:t>
              </a:r>
              <a:r>
                <a:rPr lang="en-US" sz="1050" b="1" dirty="0"/>
                <a:t>shortest</a:t>
              </a:r>
              <a:r>
                <a:rPr lang="en-US" sz="1050" dirty="0"/>
                <a:t> paths from a to d:</a:t>
              </a:r>
            </a:p>
            <a:p>
              <a:r>
                <a:rPr lang="en-US" sz="1050" dirty="0"/>
                <a:t>a →b →d</a:t>
              </a:r>
            </a:p>
            <a:p>
              <a:r>
                <a:rPr lang="en-US" sz="1050" dirty="0"/>
                <a:t>a →c →d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77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b="1" dirty="0"/>
              <a:t> Greedy Algorithm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CDD51F-3AF1-E679-D77D-CD6196F38B0A}"/>
              </a:ext>
            </a:extLst>
          </p:cNvPr>
          <p:cNvSpPr txBox="1">
            <a:spLocks noChangeArrowheads="1"/>
          </p:cNvSpPr>
          <p:nvPr/>
        </p:nvSpPr>
        <p:spPr>
          <a:xfrm>
            <a:off x="192948" y="1506582"/>
            <a:ext cx="8607103" cy="6298035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/>
              <a:t>Solves an optimization problem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>
                <a:latin typeface="Arial" panose="020B0604020202020204" pitchFamily="34" charset="0"/>
                <a:cs typeface="Arial" panose="020B0604020202020204" pitchFamily="34" charset="0"/>
              </a:rPr>
              <a:t>For many optimization problems, greedy algorithm can be used. (not always)</a:t>
            </a:r>
          </a:p>
          <a:p>
            <a:pPr marL="342616" lvl="1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>
                <a:latin typeface="Arial" panose="020B0604020202020204" pitchFamily="34" charset="0"/>
                <a:cs typeface="Arial" panose="020B0604020202020204" pitchFamily="34" charset="0"/>
              </a:rPr>
              <a:t>Greedy algorithm for optimization problems typically </a:t>
            </a:r>
            <a:r>
              <a:rPr lang="en-US" altLang="en-US" sz="208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through a sequence of steps, with a set of choices at each step</a:t>
            </a:r>
            <a:r>
              <a:rPr lang="en-US" altLang="en-US" sz="2081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8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choice does not depend on evaluating potential future choices or pre-solving repeatedly occurring subproblems</a:t>
            </a:r>
            <a:r>
              <a:rPr lang="en-US" altLang="en-US" sz="2081">
                <a:latin typeface="Arial" panose="020B0604020202020204" pitchFamily="34" charset="0"/>
                <a:cs typeface="Arial" panose="020B0604020202020204" pitchFamily="34" charset="0"/>
              </a:rPr>
              <a:t> (a.k.a., </a:t>
            </a:r>
            <a:r>
              <a:rPr lang="en-US" altLang="en-US" sz="2081" i="1">
                <a:latin typeface="Arial" panose="020B0604020202020204" pitchFamily="34" charset="0"/>
                <a:cs typeface="Arial" panose="020B0604020202020204" pitchFamily="34" charset="0"/>
              </a:rPr>
              <a:t>overlapping</a:t>
            </a:r>
            <a:r>
              <a:rPr lang="en-US" altLang="en-US" sz="208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81" i="1">
                <a:latin typeface="Arial" panose="020B0604020202020204" pitchFamily="34" charset="0"/>
                <a:cs typeface="Arial" panose="020B0604020202020204" pitchFamily="34" charset="0"/>
              </a:rPr>
              <a:t>subproblems</a:t>
            </a:r>
            <a:r>
              <a:rPr lang="en-US" altLang="en-US" sz="2081">
                <a:latin typeface="Arial" panose="020B0604020202020204" pitchFamily="34" charset="0"/>
                <a:cs typeface="Arial" panose="020B0604020202020204" pitchFamily="34" charset="0"/>
              </a:rPr>
              <a:t>). With each step, the original problem is reduced to a smaller problem.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>
                <a:latin typeface="Arial" panose="020B0604020202020204" pitchFamily="34" charset="0"/>
                <a:cs typeface="Arial" panose="020B0604020202020204" pitchFamily="34" charset="0"/>
              </a:rPr>
              <a:t>Greedy algorithm always makes the choice that looks best at the moment.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>
                <a:latin typeface="Arial" panose="020B0604020202020204" pitchFamily="34" charset="0"/>
                <a:cs typeface="Arial" panose="020B0604020202020204" pitchFamily="34" charset="0"/>
              </a:rPr>
              <a:t>It makes a </a:t>
            </a:r>
            <a:r>
              <a:rPr lang="en-US" altLang="en-US" sz="208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locally optimal choice</a:t>
            </a:r>
            <a:r>
              <a:rPr lang="en-US" altLang="en-US" sz="2081">
                <a:latin typeface="Arial" panose="020B0604020202020204" pitchFamily="34" charset="0"/>
                <a:cs typeface="Arial" panose="020B0604020202020204" pitchFamily="34" charset="0"/>
              </a:rPr>
              <a:t> in the hope that this choice will lead to a globally optimal solution.</a:t>
            </a:r>
          </a:p>
          <a:p>
            <a:pPr lvl="1" algn="just">
              <a:spcBef>
                <a:spcPts val="1189"/>
              </a:spcBef>
            </a:pPr>
            <a:endParaRPr lang="en-US" altLang="en-US" sz="1982" dirty="0"/>
          </a:p>
        </p:txBody>
      </p:sp>
    </p:spTree>
    <p:extLst>
      <p:ext uri="{BB962C8B-B14F-4D97-AF65-F5344CB8AC3E}">
        <p14:creationId xmlns:p14="http://schemas.microsoft.com/office/powerpoint/2010/main" val="212947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68"/>
              </a:spcBef>
              <a:buNone/>
            </a:pPr>
            <a:r>
              <a:rPr lang="en-AU" sz="3600" spc="40" dirty="0">
                <a:latin typeface="Calibri"/>
                <a:cs typeface="Calibri"/>
              </a:rPr>
              <a:t>Optimal</a:t>
            </a:r>
            <a:r>
              <a:rPr lang="en-AU" sz="3600" spc="287" dirty="0">
                <a:latin typeface="Calibri"/>
                <a:cs typeface="Calibri"/>
              </a:rPr>
              <a:t> </a:t>
            </a:r>
            <a:r>
              <a:rPr lang="en-AU" sz="3600" spc="20" dirty="0">
                <a:latin typeface="Calibri"/>
                <a:cs typeface="Calibri"/>
              </a:rPr>
              <a:t>Solution</a:t>
            </a:r>
            <a:endParaRPr lang="en-AU" sz="3600" dirty="0">
              <a:latin typeface="Calibri"/>
              <a:cs typeface="Calibri"/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0C96CCD3-3B13-A2C2-17F6-ADF53F0CA9DC}"/>
              </a:ext>
            </a:extLst>
          </p:cNvPr>
          <p:cNvSpPr txBox="1"/>
          <p:nvPr/>
        </p:nvSpPr>
        <p:spPr>
          <a:xfrm>
            <a:off x="385938" y="1506582"/>
            <a:ext cx="8107641" cy="4671666"/>
          </a:xfrm>
          <a:prstGeom prst="rect">
            <a:avLst/>
          </a:prstGeom>
        </p:spPr>
        <p:txBody>
          <a:bodyPr vert="horz" wrap="square" lIns="0" tIns="184977" rIns="0" bIns="0" rtlCol="0">
            <a:spAutoFit/>
          </a:bodyPr>
          <a:lstStyle/>
          <a:p>
            <a:pPr marL="25168" algn="just">
              <a:spcBef>
                <a:spcPts val="1457"/>
              </a:spcBef>
            </a:pPr>
            <a:r>
              <a:rPr lang="en-US" sz="2400" spc="-20" dirty="0">
                <a:latin typeface="+mj-lt"/>
                <a:cs typeface="Times New Roman" panose="02020603050405020304" pitchFamily="18" charset="0"/>
              </a:rPr>
              <a:t>       </a:t>
            </a:r>
            <a:r>
              <a:rPr sz="2400" b="1" spc="-20" dirty="0">
                <a:latin typeface="+mj-lt"/>
                <a:cs typeface="Times New Roman" panose="02020603050405020304" pitchFamily="18" charset="0"/>
              </a:rPr>
              <a:t>What </a:t>
            </a:r>
            <a:r>
              <a:rPr sz="2400" b="1" spc="-69" dirty="0">
                <a:latin typeface="+mj-lt"/>
                <a:cs typeface="Times New Roman" panose="02020603050405020304" pitchFamily="18" charset="0"/>
              </a:rPr>
              <a:t>is </a:t>
            </a:r>
            <a:r>
              <a:rPr sz="2400" b="1" spc="-109" dirty="0">
                <a:latin typeface="+mj-lt"/>
                <a:cs typeface="Times New Roman" panose="02020603050405020304" pitchFamily="18" charset="0"/>
              </a:rPr>
              <a:t>an </a:t>
            </a:r>
            <a:r>
              <a:rPr sz="2400" b="1" spc="-30" dirty="0">
                <a:latin typeface="+mj-lt"/>
                <a:cs typeface="Times New Roman" panose="02020603050405020304" pitchFamily="18" charset="0"/>
              </a:rPr>
              <a:t>Optimal</a:t>
            </a:r>
            <a:r>
              <a:rPr sz="2400" b="1" spc="317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b="1" spc="-40" dirty="0">
                <a:latin typeface="+mj-lt"/>
                <a:cs typeface="Times New Roman" panose="02020603050405020304" pitchFamily="18" charset="0"/>
              </a:rPr>
              <a:t>Solution?</a:t>
            </a:r>
            <a:endParaRPr sz="2400" b="1" dirty="0">
              <a:latin typeface="+mj-lt"/>
              <a:cs typeface="Times New Roman" panose="02020603050405020304" pitchFamily="18" charset="0"/>
            </a:endParaRPr>
          </a:p>
          <a:p>
            <a:pPr marL="1140092" indent="-566271" algn="just">
              <a:spcBef>
                <a:spcPts val="1248"/>
              </a:spcBef>
              <a:buFont typeface="Courier New" panose="02070309020205020404" pitchFamily="49" charset="0"/>
              <a:buChar char="o"/>
            </a:pPr>
            <a:r>
              <a:rPr sz="2400" spc="-89" dirty="0">
                <a:latin typeface="+mj-lt"/>
                <a:cs typeface="Times New Roman" panose="02020603050405020304" pitchFamily="18" charset="0"/>
              </a:rPr>
              <a:t>Given </a:t>
            </a:r>
            <a:r>
              <a:rPr sz="2400" spc="-109" dirty="0">
                <a:latin typeface="+mj-lt"/>
                <a:cs typeface="Times New Roman" panose="02020603050405020304" pitchFamily="18" charset="0"/>
              </a:rPr>
              <a:t>a problem, </a:t>
            </a:r>
            <a:r>
              <a:rPr sz="2400" spc="-139" dirty="0">
                <a:latin typeface="+mj-lt"/>
                <a:cs typeface="Times New Roman" panose="02020603050405020304" pitchFamily="18" charset="0"/>
              </a:rPr>
              <a:t>more </a:t>
            </a:r>
            <a:r>
              <a:rPr sz="2400" spc="-69" dirty="0">
                <a:latin typeface="+mj-lt"/>
                <a:cs typeface="Times New Roman" panose="02020603050405020304" pitchFamily="18" charset="0"/>
              </a:rPr>
              <a:t>than </a:t>
            </a:r>
            <a:r>
              <a:rPr sz="2400" spc="-139" dirty="0">
                <a:latin typeface="+mj-lt"/>
                <a:cs typeface="Times New Roman" panose="02020603050405020304" pitchFamily="18" charset="0"/>
              </a:rPr>
              <a:t>one </a:t>
            </a:r>
            <a:r>
              <a:rPr sz="2400" spc="-59" dirty="0">
                <a:latin typeface="+mj-lt"/>
                <a:cs typeface="Times New Roman" panose="02020603050405020304" pitchFamily="18" charset="0"/>
              </a:rPr>
              <a:t>solution</a:t>
            </a:r>
            <a:r>
              <a:rPr sz="2400" spc="-198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spc="-69" dirty="0">
                <a:latin typeface="+mj-lt"/>
                <a:cs typeface="Times New Roman" panose="02020603050405020304" pitchFamily="18" charset="0"/>
              </a:rPr>
              <a:t>exist</a:t>
            </a:r>
            <a:endParaRPr sz="2400" dirty="0">
              <a:latin typeface="+mj-lt"/>
              <a:cs typeface="Times New Roman" panose="02020603050405020304" pitchFamily="18" charset="0"/>
            </a:endParaRPr>
          </a:p>
          <a:p>
            <a:pPr marL="1140092" marR="10067" indent="-566271" algn="just">
              <a:lnSpc>
                <a:spcPct val="102600"/>
              </a:lnSpc>
              <a:spcBef>
                <a:spcPts val="595"/>
              </a:spcBef>
              <a:buFont typeface="Courier New" panose="02070309020205020404" pitchFamily="49" charset="0"/>
              <a:buChar char="o"/>
            </a:pPr>
            <a:r>
              <a:rPr sz="2400" spc="-79" dirty="0">
                <a:latin typeface="+mj-lt"/>
                <a:cs typeface="Times New Roman" panose="02020603050405020304" pitchFamily="18" charset="0"/>
              </a:rPr>
              <a:t>One </a:t>
            </a:r>
            <a:r>
              <a:rPr sz="2400" spc="-69" dirty="0">
                <a:latin typeface="+mj-lt"/>
                <a:cs typeface="Times New Roman" panose="02020603050405020304" pitchFamily="18" charset="0"/>
              </a:rPr>
              <a:t>of </a:t>
            </a:r>
            <a:r>
              <a:rPr sz="2400" spc="-79" dirty="0">
                <a:latin typeface="+mj-lt"/>
                <a:cs typeface="Times New Roman" panose="02020603050405020304" pitchFamily="18" charset="0"/>
              </a:rPr>
              <a:t>the </a:t>
            </a:r>
            <a:r>
              <a:rPr sz="2400" spc="-59" dirty="0">
                <a:latin typeface="+mj-lt"/>
                <a:cs typeface="Times New Roman" panose="02020603050405020304" pitchFamily="18" charset="0"/>
              </a:rPr>
              <a:t>solution </a:t>
            </a:r>
            <a:r>
              <a:rPr sz="2400" spc="-69" dirty="0">
                <a:latin typeface="+mj-lt"/>
                <a:cs typeface="Times New Roman" panose="02020603050405020304" pitchFamily="18" charset="0"/>
              </a:rPr>
              <a:t>is </a:t>
            </a:r>
            <a:r>
              <a:rPr sz="2400" spc="-89" dirty="0">
                <a:latin typeface="+mj-lt"/>
                <a:cs typeface="Times New Roman" panose="02020603050405020304" pitchFamily="18" charset="0"/>
              </a:rPr>
              <a:t>the best </a:t>
            </a:r>
            <a:r>
              <a:rPr sz="2400" spc="-139" dirty="0">
                <a:latin typeface="+mj-lt"/>
                <a:cs typeface="Times New Roman" panose="02020603050405020304" pitchFamily="18" charset="0"/>
              </a:rPr>
              <a:t>based </a:t>
            </a:r>
            <a:r>
              <a:rPr sz="2400" spc="-109" dirty="0">
                <a:latin typeface="+mj-lt"/>
                <a:cs typeface="Times New Roman" panose="02020603050405020304" pitchFamily="18" charset="0"/>
              </a:rPr>
              <a:t>on </a:t>
            </a:r>
            <a:r>
              <a:rPr sz="2400" spc="-139" dirty="0">
                <a:latin typeface="+mj-lt"/>
                <a:cs typeface="Times New Roman" panose="02020603050405020304" pitchFamily="18" charset="0"/>
              </a:rPr>
              <a:t>some </a:t>
            </a:r>
            <a:r>
              <a:rPr sz="2400" spc="-99" dirty="0">
                <a:latin typeface="+mj-lt"/>
                <a:cs typeface="Times New Roman" panose="02020603050405020304" pitchFamily="18" charset="0"/>
              </a:rPr>
              <a:t>given  </a:t>
            </a:r>
            <a:r>
              <a:rPr sz="2400" spc="-69" dirty="0">
                <a:latin typeface="+mj-lt"/>
                <a:cs typeface="Times New Roman" panose="02020603050405020304" pitchFamily="18" charset="0"/>
              </a:rPr>
              <a:t>constraints, </a:t>
            </a:r>
            <a:r>
              <a:rPr sz="2400" spc="-30" dirty="0">
                <a:latin typeface="+mj-lt"/>
                <a:cs typeface="Times New Roman" panose="02020603050405020304" pitchFamily="18" charset="0"/>
              </a:rPr>
              <a:t>that </a:t>
            </a:r>
            <a:r>
              <a:rPr sz="2400" spc="-59" dirty="0">
                <a:latin typeface="+mj-lt"/>
                <a:cs typeface="Times New Roman" panose="02020603050405020304" pitchFamily="18" charset="0"/>
              </a:rPr>
              <a:t>solution </a:t>
            </a:r>
            <a:r>
              <a:rPr sz="2400" spc="-69" dirty="0">
                <a:latin typeface="+mj-lt"/>
                <a:cs typeface="Times New Roman" panose="02020603050405020304" pitchFamily="18" charset="0"/>
              </a:rPr>
              <a:t>is called </a:t>
            </a:r>
            <a:r>
              <a:rPr sz="2400" spc="-89" dirty="0">
                <a:latin typeface="+mj-lt"/>
                <a:cs typeface="Times New Roman" panose="02020603050405020304" pitchFamily="18" charset="0"/>
              </a:rPr>
              <a:t>the </a:t>
            </a:r>
            <a:r>
              <a:rPr sz="2400" spc="-50" dirty="0">
                <a:latin typeface="+mj-lt"/>
                <a:cs typeface="Times New Roman" panose="02020603050405020304" pitchFamily="18" charset="0"/>
              </a:rPr>
              <a:t>optimal</a:t>
            </a:r>
            <a:r>
              <a:rPr sz="2400" spc="50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spc="-59" dirty="0">
                <a:latin typeface="+mj-lt"/>
                <a:cs typeface="Times New Roman" panose="02020603050405020304" pitchFamily="18" charset="0"/>
              </a:rPr>
              <a:t>solution</a:t>
            </a:r>
            <a:endParaRPr lang="en-AU" sz="2400" spc="-59" dirty="0">
              <a:latin typeface="+mj-lt"/>
              <a:cs typeface="Times New Roman" panose="02020603050405020304" pitchFamily="18" charset="0"/>
            </a:endParaRPr>
          </a:p>
          <a:p>
            <a:pPr marL="1140092" marR="10067" indent="-566271" algn="just">
              <a:lnSpc>
                <a:spcPct val="102600"/>
              </a:lnSpc>
              <a:spcBef>
                <a:spcPts val="595"/>
              </a:spcBef>
              <a:buFont typeface="Courier New" panose="02070309020205020404" pitchFamily="49" charset="0"/>
              <a:buChar char="o"/>
            </a:pPr>
            <a:endParaRPr lang="en-US" sz="2400" spc="-20" dirty="0">
              <a:cs typeface="Times New Roman" panose="02020603050405020304" pitchFamily="18" charset="0"/>
            </a:endParaRPr>
          </a:p>
          <a:p>
            <a:pPr marL="573821" marR="10067" algn="just">
              <a:lnSpc>
                <a:spcPct val="102600"/>
              </a:lnSpc>
              <a:spcBef>
                <a:spcPts val="595"/>
              </a:spcBef>
            </a:pPr>
            <a:r>
              <a:rPr lang="en-US" sz="2400" b="1" spc="-20" dirty="0">
                <a:cs typeface="Times New Roman" panose="02020603050405020304" pitchFamily="18" charset="0"/>
              </a:rPr>
              <a:t>What </a:t>
            </a:r>
            <a:r>
              <a:rPr lang="en-US" sz="2400" b="1" spc="-69" dirty="0">
                <a:cs typeface="Times New Roman" panose="02020603050405020304" pitchFamily="18" charset="0"/>
              </a:rPr>
              <a:t>is </a:t>
            </a:r>
            <a:r>
              <a:rPr lang="en-US" sz="2400" b="1" spc="-59" dirty="0">
                <a:cs typeface="Times New Roman" panose="02020603050405020304" pitchFamily="18" charset="0"/>
              </a:rPr>
              <a:t>Global </a:t>
            </a:r>
            <a:r>
              <a:rPr lang="en-US" sz="2400" b="1" spc="-30" dirty="0">
                <a:cs typeface="Times New Roman" panose="02020603050405020304" pitchFamily="18" charset="0"/>
              </a:rPr>
              <a:t>Optimal</a:t>
            </a:r>
            <a:r>
              <a:rPr lang="en-US" sz="2400" b="1" spc="268" dirty="0">
                <a:cs typeface="Times New Roman" panose="02020603050405020304" pitchFamily="18" charset="0"/>
              </a:rPr>
              <a:t> </a:t>
            </a:r>
            <a:r>
              <a:rPr lang="en-US" sz="2400" b="1" spc="-40" dirty="0">
                <a:cs typeface="Times New Roman" panose="02020603050405020304" pitchFamily="18" charset="0"/>
              </a:rPr>
              <a:t>Solution?</a:t>
            </a:r>
          </a:p>
          <a:p>
            <a:pPr marL="1140092" marR="10067" indent="-566271" algn="just">
              <a:lnSpc>
                <a:spcPct val="102600"/>
              </a:lnSpc>
              <a:spcBef>
                <a:spcPts val="595"/>
              </a:spcBef>
              <a:buFont typeface="Courier New" panose="02070309020205020404" pitchFamily="49" charset="0"/>
              <a:buChar char="o"/>
            </a:pPr>
            <a:r>
              <a:rPr lang="en-US" sz="2400" spc="-30" dirty="0">
                <a:cs typeface="Times New Roman" panose="02020603050405020304" pitchFamily="18" charset="0"/>
              </a:rPr>
              <a:t>Optimal </a:t>
            </a:r>
            <a:r>
              <a:rPr lang="en-US" sz="2400" spc="-50" dirty="0">
                <a:cs typeface="Times New Roman" panose="02020603050405020304" pitchFamily="18" charset="0"/>
              </a:rPr>
              <a:t>Solution </a:t>
            </a:r>
            <a:r>
              <a:rPr lang="en-US" sz="2400" spc="-30" dirty="0">
                <a:cs typeface="Times New Roman" panose="02020603050405020304" pitchFamily="18" charset="0"/>
              </a:rPr>
              <a:t>to </a:t>
            </a:r>
            <a:r>
              <a:rPr lang="en-US" sz="2400" spc="-79" dirty="0">
                <a:cs typeface="Times New Roman" panose="02020603050405020304" pitchFamily="18" charset="0"/>
              </a:rPr>
              <a:t>the main </a:t>
            </a:r>
            <a:r>
              <a:rPr lang="en-US" sz="2400" spc="-109" dirty="0">
                <a:cs typeface="Times New Roman" panose="02020603050405020304" pitchFamily="18" charset="0"/>
              </a:rPr>
              <a:t>problem</a:t>
            </a:r>
            <a:r>
              <a:rPr lang="en-US" sz="2400" spc="-20" dirty="0">
                <a:latin typeface="+mj-lt"/>
                <a:cs typeface="Times New Roman" panose="02020603050405020304" pitchFamily="18" charset="0"/>
              </a:rPr>
              <a:t>       </a:t>
            </a:r>
          </a:p>
          <a:p>
            <a:pPr marL="25168" marR="1883792" indent="548653" algn="just">
              <a:lnSpc>
                <a:spcPct val="125299"/>
              </a:lnSpc>
            </a:pPr>
            <a:endParaRPr lang="en-US" sz="2400" b="1" spc="-20" dirty="0">
              <a:latin typeface="+mj-lt"/>
              <a:cs typeface="Times New Roman" panose="02020603050405020304" pitchFamily="18" charset="0"/>
            </a:endParaRPr>
          </a:p>
          <a:p>
            <a:pPr marL="25168" marR="1883792" indent="548653" algn="just">
              <a:lnSpc>
                <a:spcPct val="125299"/>
              </a:lnSpc>
            </a:pPr>
            <a:r>
              <a:rPr sz="2400" b="1" spc="-20" dirty="0">
                <a:latin typeface="+mj-lt"/>
                <a:cs typeface="Times New Roman" panose="02020603050405020304" pitchFamily="18" charset="0"/>
              </a:rPr>
              <a:t>What </a:t>
            </a:r>
            <a:r>
              <a:rPr sz="2400" b="1" spc="-69" dirty="0">
                <a:latin typeface="+mj-lt"/>
                <a:cs typeface="Times New Roman" panose="02020603050405020304" pitchFamily="18" charset="0"/>
              </a:rPr>
              <a:t>is </a:t>
            </a:r>
            <a:r>
              <a:rPr sz="2400" b="1" spc="-40" dirty="0">
                <a:latin typeface="+mj-lt"/>
                <a:cs typeface="Times New Roman" panose="02020603050405020304" pitchFamily="18" charset="0"/>
              </a:rPr>
              <a:t>local </a:t>
            </a:r>
            <a:r>
              <a:rPr sz="2400" b="1" spc="-30" dirty="0">
                <a:latin typeface="+mj-lt"/>
                <a:cs typeface="Times New Roman" panose="02020603050405020304" pitchFamily="18" charset="0"/>
              </a:rPr>
              <a:t>Optimal</a:t>
            </a:r>
            <a:r>
              <a:rPr sz="2400" b="1" spc="238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b="1" spc="-50" dirty="0">
                <a:latin typeface="+mj-lt"/>
                <a:cs typeface="Times New Roman" panose="02020603050405020304" pitchFamily="18" charset="0"/>
              </a:rPr>
              <a:t>Solution?</a:t>
            </a:r>
            <a:endParaRPr sz="2400" b="1" dirty="0">
              <a:latin typeface="+mj-lt"/>
              <a:cs typeface="Times New Roman" panose="02020603050405020304" pitchFamily="18" charset="0"/>
            </a:endParaRPr>
          </a:p>
          <a:p>
            <a:pPr marL="1140092" indent="-566271" algn="just">
              <a:spcBef>
                <a:spcPts val="654"/>
              </a:spcBef>
              <a:buFont typeface="Courier New" panose="02070309020205020404" pitchFamily="49" charset="0"/>
              <a:buChar char="o"/>
            </a:pPr>
            <a:r>
              <a:rPr lang="en-US" sz="2400" spc="-30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+mj-lt"/>
                <a:cs typeface="Times New Roman" panose="02020603050405020304" pitchFamily="18" charset="0"/>
              </a:rPr>
              <a:t>Optimal </a:t>
            </a:r>
            <a:r>
              <a:rPr sz="2400" spc="-50" dirty="0">
                <a:latin typeface="+mj-lt"/>
                <a:cs typeface="Times New Roman" panose="02020603050405020304" pitchFamily="18" charset="0"/>
              </a:rPr>
              <a:t>Solution </a:t>
            </a:r>
            <a:r>
              <a:rPr sz="2400" spc="-30" dirty="0">
                <a:latin typeface="+mj-lt"/>
                <a:cs typeface="Times New Roman" panose="02020603050405020304" pitchFamily="18" charset="0"/>
              </a:rPr>
              <a:t>to </a:t>
            </a:r>
            <a:r>
              <a:rPr sz="2400" spc="-79" dirty="0">
                <a:latin typeface="+mj-lt"/>
                <a:cs typeface="Times New Roman" panose="02020603050405020304" pitchFamily="18" charset="0"/>
              </a:rPr>
              <a:t>the</a:t>
            </a:r>
            <a:r>
              <a:rPr sz="2400" spc="226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spc="-119" dirty="0">
                <a:latin typeface="+mj-lt"/>
                <a:cs typeface="Times New Roman" panose="02020603050405020304" pitchFamily="18" charset="0"/>
              </a:rPr>
              <a:t>sub</a:t>
            </a:r>
            <a:r>
              <a:rPr lang="en-US" sz="2400" spc="-119" dirty="0">
                <a:latin typeface="+mj-lt"/>
                <a:cs typeface="Times New Roman" panose="02020603050405020304" pitchFamily="18" charset="0"/>
              </a:rPr>
              <a:t>-</a:t>
            </a:r>
            <a:r>
              <a:rPr sz="2400" spc="-119" dirty="0">
                <a:latin typeface="+mj-lt"/>
                <a:cs typeface="Times New Roman" panose="02020603050405020304" pitchFamily="18" charset="0"/>
              </a:rPr>
              <a:t>problems</a:t>
            </a:r>
            <a:endParaRPr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1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of Greedy Algorithms</a:t>
            </a:r>
          </a:p>
          <a:p>
            <a:pPr marL="0" indent="0">
              <a:buNone/>
            </a:pP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D8E52-D2D9-201E-D488-ECA9921FE18B}"/>
              </a:ext>
            </a:extLst>
          </p:cNvPr>
          <p:cNvSpPr txBox="1"/>
          <p:nvPr/>
        </p:nvSpPr>
        <p:spPr>
          <a:xfrm>
            <a:off x="1224690" y="2274838"/>
            <a:ext cx="47652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Activity Selection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Coin Changing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Job Scheduling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Fractional </a:t>
            </a:r>
            <a:r>
              <a:rPr lang="en-US" altLang="en-US" sz="2400" dirty="0" err="1"/>
              <a:t>Knapsac</a:t>
            </a:r>
            <a:r>
              <a:rPr lang="en-US" altLang="en-US" sz="2400" dirty="0"/>
              <a:t>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Dijkstra’s Shortest Path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Minimum Spanning Tree Problem</a:t>
            </a:r>
          </a:p>
        </p:txBody>
      </p:sp>
    </p:spTree>
    <p:extLst>
      <p:ext uri="{BB962C8B-B14F-4D97-AF65-F5344CB8AC3E}">
        <p14:creationId xmlns:p14="http://schemas.microsoft.com/office/powerpoint/2010/main" val="389573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spc="40" dirty="0">
                <a:cs typeface="Calibri"/>
              </a:rPr>
              <a:t>Coin </a:t>
            </a:r>
            <a:r>
              <a:rPr lang="en-US" sz="3600" b="1" spc="10" dirty="0">
                <a:cs typeface="Calibri"/>
              </a:rPr>
              <a:t>changing</a:t>
            </a:r>
            <a:r>
              <a:rPr lang="en-US" sz="3600" b="1" spc="-119" dirty="0">
                <a:cs typeface="Calibri"/>
              </a:rPr>
              <a:t> </a:t>
            </a:r>
            <a:r>
              <a:rPr lang="en-US" sz="3600" b="1" spc="-69" dirty="0">
                <a:cs typeface="Calibri"/>
              </a:rPr>
              <a:t>problem</a:t>
            </a:r>
            <a:endParaRPr lang="en-US" sz="3600" b="1" dirty="0">
              <a:cs typeface="Calibri"/>
            </a:endParaRP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31965069-EC98-DC97-ACAA-2BD4AAE18C98}"/>
              </a:ext>
            </a:extLst>
          </p:cNvPr>
          <p:cNvSpPr/>
          <p:nvPr/>
        </p:nvSpPr>
        <p:spPr>
          <a:xfrm>
            <a:off x="717577" y="1977971"/>
            <a:ext cx="201336" cy="20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17">
            <a:extLst>
              <a:ext uri="{FF2B5EF4-FFF2-40B4-BE49-F238E27FC236}">
                <a16:creationId xmlns:a16="http://schemas.microsoft.com/office/drawing/2014/main" id="{33347FA3-87C6-F038-844F-1A874DA5DD0A}"/>
              </a:ext>
            </a:extLst>
          </p:cNvPr>
          <p:cNvSpPr txBox="1"/>
          <p:nvPr/>
        </p:nvSpPr>
        <p:spPr>
          <a:xfrm>
            <a:off x="4195" y="1407427"/>
            <a:ext cx="9131836" cy="1130504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712243">
              <a:spcBef>
                <a:spcPts val="2120"/>
              </a:spcBef>
            </a:pPr>
            <a:r>
              <a:rPr sz="2180" spc="-40" dirty="0">
                <a:cs typeface="Tahoma"/>
              </a:rPr>
              <a:t>Definition</a:t>
            </a:r>
            <a:endParaRPr sz="2180" dirty="0">
              <a:cs typeface="Tahoma"/>
            </a:endParaRPr>
          </a:p>
          <a:p>
            <a:pPr marL="712243">
              <a:spcBef>
                <a:spcPts val="585"/>
              </a:spcBef>
            </a:pPr>
            <a:r>
              <a:rPr lang="en-AU" sz="2180" spc="-89" dirty="0">
                <a:cs typeface="Tahoma"/>
              </a:rPr>
              <a:t>G</a:t>
            </a:r>
            <a:r>
              <a:rPr sz="2180" spc="-89" dirty="0" err="1">
                <a:cs typeface="Tahoma"/>
              </a:rPr>
              <a:t>iven</a:t>
            </a:r>
            <a:r>
              <a:rPr sz="2180" spc="-89" dirty="0">
                <a:cs typeface="Tahoma"/>
              </a:rPr>
              <a:t> </a:t>
            </a:r>
            <a:r>
              <a:rPr sz="2180" spc="-59" dirty="0">
                <a:cs typeface="Tahoma"/>
              </a:rPr>
              <a:t>coin </a:t>
            </a:r>
            <a:r>
              <a:rPr sz="2180" spc="-99" dirty="0">
                <a:cs typeface="Tahoma"/>
              </a:rPr>
              <a:t>denominations </a:t>
            </a:r>
            <a:r>
              <a:rPr sz="2180" spc="-50" dirty="0">
                <a:cs typeface="Tahoma"/>
              </a:rPr>
              <a:t>in </a:t>
            </a:r>
            <a:r>
              <a:rPr sz="2180" spc="218" dirty="0">
                <a:cs typeface="Lucida Sans Unicode"/>
              </a:rPr>
              <a:t>{</a:t>
            </a:r>
            <a:r>
              <a:rPr sz="2180" i="1" spc="218" dirty="0">
                <a:cs typeface="Trebuchet MS"/>
              </a:rPr>
              <a:t>C </a:t>
            </a:r>
            <a:r>
              <a:rPr sz="2180" spc="149" dirty="0">
                <a:cs typeface="Lucida Sans Unicode"/>
              </a:rPr>
              <a:t>}</a:t>
            </a:r>
            <a:r>
              <a:rPr sz="2180" spc="149" dirty="0">
                <a:cs typeface="Tahoma"/>
              </a:rPr>
              <a:t>, </a:t>
            </a:r>
            <a:r>
              <a:rPr sz="2180" spc="-129" dirty="0">
                <a:cs typeface="Tahoma"/>
              </a:rPr>
              <a:t>make </a:t>
            </a:r>
            <a:r>
              <a:rPr sz="2180" spc="-119" dirty="0">
                <a:cs typeface="Tahoma"/>
              </a:rPr>
              <a:t>change </a:t>
            </a:r>
            <a:r>
              <a:rPr sz="2180" spc="-89" dirty="0">
                <a:cs typeface="Tahoma"/>
              </a:rPr>
              <a:t>for </a:t>
            </a:r>
            <a:r>
              <a:rPr sz="2180" spc="-109" dirty="0">
                <a:cs typeface="Tahoma"/>
              </a:rPr>
              <a:t>a </a:t>
            </a:r>
            <a:r>
              <a:rPr sz="2180" spc="-99" dirty="0">
                <a:cs typeface="Tahoma"/>
              </a:rPr>
              <a:t>given</a:t>
            </a:r>
            <a:r>
              <a:rPr sz="2180" spc="119" dirty="0">
                <a:cs typeface="Tahoma"/>
              </a:rPr>
              <a:t> </a:t>
            </a:r>
            <a:r>
              <a:rPr sz="2180" spc="-89" dirty="0">
                <a:cs typeface="Tahoma"/>
              </a:rPr>
              <a:t>amount</a:t>
            </a:r>
            <a:endParaRPr sz="2180" dirty="0">
              <a:cs typeface="Tahoma"/>
            </a:endParaRPr>
          </a:p>
          <a:p>
            <a:pPr marL="712243">
              <a:spcBef>
                <a:spcPts val="69"/>
              </a:spcBef>
            </a:pPr>
            <a:r>
              <a:rPr sz="2180" i="1" spc="109" dirty="0">
                <a:cs typeface="Trebuchet MS"/>
              </a:rPr>
              <a:t>A </a:t>
            </a:r>
            <a:r>
              <a:rPr sz="2180" spc="-50" dirty="0">
                <a:cs typeface="Tahoma"/>
              </a:rPr>
              <a:t>with </a:t>
            </a:r>
            <a:r>
              <a:rPr sz="2180" spc="-79" dirty="0">
                <a:cs typeface="Tahoma"/>
              </a:rPr>
              <a:t>the minimum </a:t>
            </a:r>
            <a:r>
              <a:rPr sz="2180" spc="-109" dirty="0">
                <a:cs typeface="Tahoma"/>
              </a:rPr>
              <a:t>number </a:t>
            </a:r>
            <a:r>
              <a:rPr sz="2180" spc="-69" dirty="0">
                <a:cs typeface="Tahoma"/>
              </a:rPr>
              <a:t>of</a:t>
            </a:r>
            <a:r>
              <a:rPr sz="2180" spc="436" dirty="0">
                <a:cs typeface="Tahoma"/>
              </a:rPr>
              <a:t> </a:t>
            </a:r>
            <a:r>
              <a:rPr sz="2180" spc="-79" dirty="0">
                <a:cs typeface="Tahoma"/>
              </a:rPr>
              <a:t>coins.</a:t>
            </a:r>
            <a:endParaRPr sz="2180" dirty="0">
              <a:cs typeface="Tahoma"/>
            </a:endParaRPr>
          </a:p>
        </p:txBody>
      </p:sp>
      <p:sp>
        <p:nvSpPr>
          <p:cNvPr id="5" name="object 21">
            <a:extLst>
              <a:ext uri="{FF2B5EF4-FFF2-40B4-BE49-F238E27FC236}">
                <a16:creationId xmlns:a16="http://schemas.microsoft.com/office/drawing/2014/main" id="{2A89E1D1-21AB-AD42-4D6C-80811E4959B7}"/>
              </a:ext>
            </a:extLst>
          </p:cNvPr>
          <p:cNvSpPr txBox="1">
            <a:spLocks/>
          </p:cNvSpPr>
          <p:nvPr/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lang="en-US" spc="-59" dirty="0"/>
          </a:p>
        </p:txBody>
      </p:sp>
      <p:sp>
        <p:nvSpPr>
          <p:cNvPr id="6" name="object 22">
            <a:extLst>
              <a:ext uri="{FF2B5EF4-FFF2-40B4-BE49-F238E27FC236}">
                <a16:creationId xmlns:a16="http://schemas.microsoft.com/office/drawing/2014/main" id="{DDB72772-BCCA-13A0-5342-75163CE17DAD}"/>
              </a:ext>
            </a:extLst>
          </p:cNvPr>
          <p:cNvSpPr txBox="1">
            <a:spLocks/>
          </p:cNvSpPr>
          <p:nvPr/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lang="en-US" spc="-50" dirty="0"/>
          </a:p>
        </p:txBody>
      </p:sp>
      <p:sp>
        <p:nvSpPr>
          <p:cNvPr id="7" name="object 23">
            <a:extLst>
              <a:ext uri="{FF2B5EF4-FFF2-40B4-BE49-F238E27FC236}">
                <a16:creationId xmlns:a16="http://schemas.microsoft.com/office/drawing/2014/main" id="{8004C18C-3685-5E8B-6D5B-8A0557D5D650}"/>
              </a:ext>
            </a:extLst>
          </p:cNvPr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3A336-C7B2-B221-9389-6510E75A5737}"/>
              </a:ext>
            </a:extLst>
          </p:cNvPr>
          <p:cNvSpPr txBox="1"/>
          <p:nvPr/>
        </p:nvSpPr>
        <p:spPr>
          <a:xfrm>
            <a:off x="717577" y="2799471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Example:</a:t>
            </a:r>
          </a:p>
        </p:txBody>
      </p:sp>
      <p:sp>
        <p:nvSpPr>
          <p:cNvPr id="9" name="object 28">
            <a:extLst>
              <a:ext uri="{FF2B5EF4-FFF2-40B4-BE49-F238E27FC236}">
                <a16:creationId xmlns:a16="http://schemas.microsoft.com/office/drawing/2014/main" id="{C6074BFD-2432-F890-96AE-E70EF1E01DAE}"/>
              </a:ext>
            </a:extLst>
          </p:cNvPr>
          <p:cNvSpPr txBox="1"/>
          <p:nvPr/>
        </p:nvSpPr>
        <p:spPr>
          <a:xfrm>
            <a:off x="645952" y="3303199"/>
            <a:ext cx="8107641" cy="719472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40" dirty="0">
                <a:latin typeface="Tahoma"/>
                <a:cs typeface="Tahoma"/>
              </a:rPr>
              <a:t>Coin </a:t>
            </a:r>
            <a:r>
              <a:rPr sz="2180" spc="-89" dirty="0">
                <a:latin typeface="Tahoma"/>
                <a:cs typeface="Tahoma"/>
              </a:rPr>
              <a:t>denominations, </a:t>
            </a:r>
            <a:r>
              <a:rPr sz="2180" i="1" spc="69" dirty="0">
                <a:latin typeface="Trebuchet MS"/>
                <a:cs typeface="Trebuchet MS"/>
              </a:rPr>
              <a:t>C </a:t>
            </a:r>
            <a:r>
              <a:rPr sz="2180" spc="89" dirty="0">
                <a:latin typeface="Tahoma"/>
                <a:cs typeface="Tahoma"/>
              </a:rPr>
              <a:t>= </a:t>
            </a:r>
            <a:r>
              <a:rPr sz="2180" spc="-10" dirty="0">
                <a:latin typeface="Lucida Sans Unicode"/>
                <a:cs typeface="Lucida Sans Unicode"/>
              </a:rPr>
              <a:t>{</a:t>
            </a:r>
            <a:r>
              <a:rPr sz="2180" spc="-10" dirty="0">
                <a:latin typeface="Tahoma"/>
                <a:cs typeface="Tahoma"/>
              </a:rPr>
              <a:t>25</a:t>
            </a:r>
            <a:r>
              <a:rPr sz="2180" i="1" spc="-10" dirty="0">
                <a:latin typeface="Verdana"/>
                <a:cs typeface="Verdana"/>
              </a:rPr>
              <a:t>,</a:t>
            </a:r>
            <a:r>
              <a:rPr sz="2180" spc="-109" dirty="0">
                <a:latin typeface="Tahoma"/>
                <a:cs typeface="Tahoma"/>
              </a:rPr>
              <a:t>10</a:t>
            </a:r>
            <a:r>
              <a:rPr lang="en-US" sz="2180" i="1" spc="-198" dirty="0">
                <a:latin typeface="Verdana"/>
                <a:cs typeface="Verdana"/>
              </a:rPr>
              <a:t>,</a:t>
            </a:r>
            <a:r>
              <a:rPr lang="en-US" sz="2180" spc="-159" dirty="0">
                <a:latin typeface="Tahoma"/>
                <a:cs typeface="Tahoma"/>
              </a:rPr>
              <a:t>5</a:t>
            </a:r>
            <a:r>
              <a:rPr lang="en-US" sz="2180" i="1" spc="-159" dirty="0">
                <a:latin typeface="Verdana"/>
                <a:cs typeface="Verdana"/>
              </a:rPr>
              <a:t>,</a:t>
            </a:r>
            <a:r>
              <a:rPr lang="en-US" sz="2180" spc="119" dirty="0">
                <a:latin typeface="Tahoma"/>
                <a:cs typeface="Tahoma"/>
              </a:rPr>
              <a:t>1</a:t>
            </a:r>
            <a:r>
              <a:rPr lang="en-US" sz="2180" spc="119" dirty="0">
                <a:latin typeface="Lucida Sans Unicode"/>
                <a:cs typeface="Lucida Sans Unicode"/>
              </a:rPr>
              <a:t>}</a:t>
            </a:r>
            <a:r>
              <a:rPr lang="en-US" sz="2180" spc="-79" dirty="0">
                <a:latin typeface="Lucida Sans Unicode"/>
                <a:cs typeface="Lucida Sans Unicode"/>
              </a:rPr>
              <a:t> </a:t>
            </a:r>
            <a:r>
              <a:rPr lang="en-US" sz="2180" spc="-50" dirty="0">
                <a:latin typeface="Tahoma"/>
                <a:cs typeface="Tahoma"/>
              </a:rPr>
              <a:t>Amount</a:t>
            </a:r>
            <a:r>
              <a:rPr lang="en-US" sz="2180" spc="-69" dirty="0">
                <a:latin typeface="Tahoma"/>
                <a:cs typeface="Tahoma"/>
              </a:rPr>
              <a:t> </a:t>
            </a:r>
            <a:r>
              <a:rPr lang="en-US" sz="2180" spc="-30" dirty="0">
                <a:latin typeface="Tahoma"/>
                <a:cs typeface="Tahoma"/>
              </a:rPr>
              <a:t>to</a:t>
            </a:r>
            <a:r>
              <a:rPr lang="en-US" sz="2180" spc="-69" dirty="0">
                <a:latin typeface="Tahoma"/>
                <a:cs typeface="Tahoma"/>
              </a:rPr>
              <a:t> </a:t>
            </a:r>
            <a:r>
              <a:rPr lang="en-US" sz="2180" spc="-109" dirty="0">
                <a:latin typeface="Tahoma"/>
                <a:cs typeface="Tahoma"/>
              </a:rPr>
              <a:t>change,</a:t>
            </a:r>
            <a:r>
              <a:rPr lang="en-US" sz="2180" spc="-40" dirty="0">
                <a:latin typeface="Tahoma"/>
                <a:cs typeface="Tahoma"/>
              </a:rPr>
              <a:t> </a:t>
            </a:r>
            <a:r>
              <a:rPr lang="en-US" sz="2180" i="1" spc="109" dirty="0">
                <a:latin typeface="Trebuchet MS"/>
                <a:cs typeface="Trebuchet MS"/>
              </a:rPr>
              <a:t>A</a:t>
            </a:r>
            <a:r>
              <a:rPr lang="en-US" sz="2180" i="1" spc="-79" dirty="0">
                <a:latin typeface="Trebuchet MS"/>
                <a:cs typeface="Trebuchet MS"/>
              </a:rPr>
              <a:t> </a:t>
            </a:r>
            <a:r>
              <a:rPr lang="en-US" sz="2180" spc="89" dirty="0">
                <a:latin typeface="Tahoma"/>
                <a:cs typeface="Tahoma"/>
              </a:rPr>
              <a:t>=</a:t>
            </a:r>
            <a:r>
              <a:rPr lang="en-US" sz="2180" spc="-99" dirty="0">
                <a:latin typeface="Tahoma"/>
                <a:cs typeface="Tahoma"/>
              </a:rPr>
              <a:t> </a:t>
            </a:r>
            <a:r>
              <a:rPr lang="en-US" sz="2180" spc="-109" dirty="0">
                <a:latin typeface="Tahoma"/>
                <a:cs typeface="Tahoma"/>
              </a:rPr>
              <a:t>73</a:t>
            </a:r>
            <a:endParaRPr lang="en-US" sz="2180" dirty="0">
              <a:latin typeface="Tahoma"/>
              <a:cs typeface="Tahoma"/>
            </a:endParaRPr>
          </a:p>
          <a:p>
            <a:pPr marL="25168">
              <a:spcBef>
                <a:spcPts val="178"/>
              </a:spcBef>
            </a:pPr>
            <a:endParaRPr sz="2180" dirty="0">
              <a:latin typeface="Tahoma"/>
              <a:cs typeface="Tahoma"/>
            </a:endParaRPr>
          </a:p>
        </p:txBody>
      </p:sp>
      <p:sp>
        <p:nvSpPr>
          <p:cNvPr id="10" name="object 32">
            <a:extLst>
              <a:ext uri="{FF2B5EF4-FFF2-40B4-BE49-F238E27FC236}">
                <a16:creationId xmlns:a16="http://schemas.microsoft.com/office/drawing/2014/main" id="{AE9147B4-3F00-EF2A-3A76-3BD1E7C9C11D}"/>
              </a:ext>
            </a:extLst>
          </p:cNvPr>
          <p:cNvSpPr txBox="1"/>
          <p:nvPr/>
        </p:nvSpPr>
        <p:spPr>
          <a:xfrm>
            <a:off x="903903" y="3787546"/>
            <a:ext cx="770952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 </a:t>
            </a:r>
            <a:r>
              <a:rPr sz="2180" spc="-109" dirty="0">
                <a:latin typeface="Tahoma"/>
                <a:cs typeface="Tahoma"/>
              </a:rPr>
              <a:t>2 25 </a:t>
            </a:r>
            <a:r>
              <a:rPr sz="2180" spc="-79" dirty="0">
                <a:latin typeface="Tahoma"/>
                <a:cs typeface="Tahoma"/>
              </a:rPr>
              <a:t>coins, </a:t>
            </a:r>
            <a:r>
              <a:rPr sz="2180" spc="-129" dirty="0">
                <a:latin typeface="Tahoma"/>
                <a:cs typeface="Tahoma"/>
              </a:rPr>
              <a:t>so </a:t>
            </a:r>
            <a:r>
              <a:rPr sz="2180" spc="-99" dirty="0">
                <a:latin typeface="Tahoma"/>
                <a:cs typeface="Tahoma"/>
              </a:rPr>
              <a:t>remaining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09" dirty="0">
                <a:latin typeface="Tahoma"/>
                <a:cs typeface="Tahoma"/>
              </a:rPr>
              <a:t>73 </a:t>
            </a:r>
            <a:r>
              <a:rPr sz="2180" spc="-59" dirty="0">
                <a:latin typeface="Lucida Sans Unicode"/>
                <a:cs typeface="Lucida Sans Unicode"/>
              </a:rPr>
              <a:t>− </a:t>
            </a:r>
            <a:r>
              <a:rPr sz="2180" spc="-109" dirty="0">
                <a:latin typeface="Tahoma"/>
                <a:cs typeface="Tahoma"/>
              </a:rPr>
              <a:t>2 </a:t>
            </a:r>
            <a:r>
              <a:rPr sz="2180" spc="-654" dirty="0">
                <a:latin typeface="Lucida Sans Unicode"/>
                <a:cs typeface="Lucida Sans Unicode"/>
              </a:rPr>
              <a:t>∗</a:t>
            </a:r>
            <a:r>
              <a:rPr lang="en-AU" sz="2180" spc="-654" dirty="0">
                <a:latin typeface="Lucida Sans Unicode"/>
                <a:cs typeface="Lucida Sans Unicode"/>
              </a:rPr>
              <a:t>                         </a:t>
            </a:r>
            <a:r>
              <a:rPr sz="2180" spc="-109" dirty="0">
                <a:latin typeface="Tahoma"/>
                <a:cs typeface="Tahoma"/>
              </a:rPr>
              <a:t>25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476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23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1" name="object 35">
            <a:extLst>
              <a:ext uri="{FF2B5EF4-FFF2-40B4-BE49-F238E27FC236}">
                <a16:creationId xmlns:a16="http://schemas.microsoft.com/office/drawing/2014/main" id="{1F748498-CE20-6833-C64A-C75E21B93BE4}"/>
              </a:ext>
            </a:extLst>
          </p:cNvPr>
          <p:cNvSpPr txBox="1"/>
          <p:nvPr/>
        </p:nvSpPr>
        <p:spPr>
          <a:xfrm>
            <a:off x="917971" y="4132907"/>
            <a:ext cx="770952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 </a:t>
            </a:r>
            <a:r>
              <a:rPr sz="2180" spc="-109" dirty="0">
                <a:latin typeface="Tahoma"/>
                <a:cs typeface="Tahoma"/>
              </a:rPr>
              <a:t>2 10 </a:t>
            </a:r>
            <a:r>
              <a:rPr sz="2180" spc="-79" dirty="0">
                <a:latin typeface="Tahoma"/>
                <a:cs typeface="Tahoma"/>
              </a:rPr>
              <a:t>coins, </a:t>
            </a:r>
            <a:r>
              <a:rPr sz="2180" spc="-129" dirty="0">
                <a:latin typeface="Tahoma"/>
                <a:cs typeface="Tahoma"/>
              </a:rPr>
              <a:t>so </a:t>
            </a:r>
            <a:r>
              <a:rPr sz="2180" spc="-99" dirty="0">
                <a:latin typeface="Tahoma"/>
                <a:cs typeface="Tahoma"/>
              </a:rPr>
              <a:t>remaining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09" dirty="0">
                <a:latin typeface="Tahoma"/>
                <a:cs typeface="Tahoma"/>
              </a:rPr>
              <a:t>23 </a:t>
            </a:r>
            <a:r>
              <a:rPr sz="2180" spc="-59" dirty="0">
                <a:latin typeface="Lucida Sans Unicode"/>
                <a:cs typeface="Lucida Sans Unicode"/>
              </a:rPr>
              <a:t>− </a:t>
            </a:r>
            <a:r>
              <a:rPr sz="2180" spc="-109" dirty="0">
                <a:latin typeface="Tahoma"/>
                <a:cs typeface="Tahoma"/>
              </a:rPr>
              <a:t>2 </a:t>
            </a:r>
            <a:r>
              <a:rPr sz="2180" spc="-654" dirty="0">
                <a:latin typeface="Lucida Sans Unicode"/>
                <a:cs typeface="Lucida Sans Unicode"/>
              </a:rPr>
              <a:t>∗</a:t>
            </a:r>
            <a:r>
              <a:rPr lang="en-AU" sz="2180" spc="-654" dirty="0">
                <a:latin typeface="Lucida Sans Unicode"/>
                <a:cs typeface="Lucida Sans Unicode"/>
              </a:rPr>
              <a:t>                   </a:t>
            </a:r>
            <a:r>
              <a:rPr sz="2180" spc="-109" dirty="0">
                <a:latin typeface="Tahoma"/>
                <a:cs typeface="Tahoma"/>
              </a:rPr>
              <a:t>10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476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3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2" name="object 38">
            <a:extLst>
              <a:ext uri="{FF2B5EF4-FFF2-40B4-BE49-F238E27FC236}">
                <a16:creationId xmlns:a16="http://schemas.microsoft.com/office/drawing/2014/main" id="{EFF44524-EFAE-8A37-8067-7F8748D8F58C}"/>
              </a:ext>
            </a:extLst>
          </p:cNvPr>
          <p:cNvSpPr txBox="1"/>
          <p:nvPr/>
        </p:nvSpPr>
        <p:spPr>
          <a:xfrm>
            <a:off x="917972" y="4521493"/>
            <a:ext cx="635050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0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coins,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29" dirty="0">
                <a:latin typeface="Tahoma"/>
                <a:cs typeface="Tahoma"/>
              </a:rPr>
              <a:t>so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remaining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is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3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3" name="object 41">
            <a:extLst>
              <a:ext uri="{FF2B5EF4-FFF2-40B4-BE49-F238E27FC236}">
                <a16:creationId xmlns:a16="http://schemas.microsoft.com/office/drawing/2014/main" id="{A2FD0D88-5484-431C-C2C6-9436E38D514C}"/>
              </a:ext>
            </a:extLst>
          </p:cNvPr>
          <p:cNvSpPr txBox="1"/>
          <p:nvPr/>
        </p:nvSpPr>
        <p:spPr>
          <a:xfrm>
            <a:off x="917974" y="4937705"/>
            <a:ext cx="740752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 </a:t>
            </a:r>
            <a:r>
              <a:rPr sz="2180" spc="-109" dirty="0">
                <a:latin typeface="Tahoma"/>
                <a:cs typeface="Tahoma"/>
              </a:rPr>
              <a:t>3 1 </a:t>
            </a:r>
            <a:r>
              <a:rPr sz="2180" spc="-79" dirty="0">
                <a:latin typeface="Tahoma"/>
                <a:cs typeface="Tahoma"/>
              </a:rPr>
              <a:t>coins, </a:t>
            </a:r>
            <a:r>
              <a:rPr sz="2180" spc="-129" dirty="0">
                <a:latin typeface="Tahoma"/>
                <a:cs typeface="Tahoma"/>
              </a:rPr>
              <a:t>so </a:t>
            </a:r>
            <a:r>
              <a:rPr sz="2180" spc="-99" dirty="0">
                <a:latin typeface="Tahoma"/>
                <a:cs typeface="Tahoma"/>
              </a:rPr>
              <a:t>remaining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09" dirty="0">
                <a:latin typeface="Tahoma"/>
                <a:cs typeface="Tahoma"/>
              </a:rPr>
              <a:t>3 </a:t>
            </a:r>
            <a:r>
              <a:rPr sz="2180" spc="-59" dirty="0">
                <a:latin typeface="Lucida Sans Unicode"/>
                <a:cs typeface="Lucida Sans Unicode"/>
              </a:rPr>
              <a:t>− </a:t>
            </a:r>
            <a:r>
              <a:rPr lang="en-AU" sz="2180" spc="-109" dirty="0">
                <a:latin typeface="Tahoma"/>
                <a:cs typeface="Tahoma"/>
              </a:rPr>
              <a:t>3</a:t>
            </a:r>
            <a:r>
              <a:rPr sz="2180" spc="-109" dirty="0">
                <a:latin typeface="Tahoma"/>
                <a:cs typeface="Tahoma"/>
              </a:rPr>
              <a:t> </a:t>
            </a:r>
            <a:r>
              <a:rPr sz="2180" spc="-654" dirty="0">
                <a:latin typeface="Lucida Sans Unicode"/>
                <a:cs typeface="Lucida Sans Unicode"/>
              </a:rPr>
              <a:t>∗</a:t>
            </a:r>
            <a:r>
              <a:rPr lang="en-AU" sz="2180" spc="-654" dirty="0">
                <a:latin typeface="Lucida Sans Unicode"/>
                <a:cs typeface="Lucida Sans Unicode"/>
              </a:rPr>
              <a:t>                      </a:t>
            </a:r>
            <a:r>
              <a:rPr lang="en-AU" sz="2180" spc="-65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sz="2180" spc="-109" dirty="0">
                <a:latin typeface="Tahoma"/>
                <a:cs typeface="Tahoma"/>
              </a:rPr>
              <a:t>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476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0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4" name="object 52">
            <a:extLst>
              <a:ext uri="{FF2B5EF4-FFF2-40B4-BE49-F238E27FC236}">
                <a16:creationId xmlns:a16="http://schemas.microsoft.com/office/drawing/2014/main" id="{231B7FA4-E389-A693-2BB5-0559D3B74743}"/>
              </a:ext>
            </a:extLst>
          </p:cNvPr>
          <p:cNvSpPr txBox="1"/>
          <p:nvPr/>
        </p:nvSpPr>
        <p:spPr>
          <a:xfrm>
            <a:off x="368855" y="5353916"/>
            <a:ext cx="825864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lang="en-AU" sz="2180" spc="-50" dirty="0">
                <a:latin typeface="Tahoma"/>
                <a:cs typeface="Tahoma"/>
              </a:rPr>
              <a:t>    </a:t>
            </a:r>
            <a:r>
              <a:rPr sz="2180" spc="-50" dirty="0">
                <a:latin typeface="Tahoma"/>
                <a:cs typeface="Tahoma"/>
              </a:rPr>
              <a:t>Solution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(and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dirty="0">
                <a:latin typeface="Tahoma"/>
                <a:cs typeface="Tahoma"/>
              </a:rPr>
              <a:t>it’s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optimal):</a:t>
            </a:r>
            <a:r>
              <a:rPr sz="2180" spc="277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2</a:t>
            </a:r>
            <a:r>
              <a:rPr sz="2180" spc="-198" dirty="0">
                <a:latin typeface="Tahoma"/>
                <a:cs typeface="Tahoma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×</a:t>
            </a:r>
            <a:r>
              <a:rPr sz="2180" spc="-218" dirty="0">
                <a:latin typeface="Lucida Sans Unicode"/>
                <a:cs typeface="Lucida Sans Unicode"/>
              </a:rPr>
              <a:t> </a:t>
            </a:r>
            <a:r>
              <a:rPr sz="2180" spc="-109" dirty="0">
                <a:latin typeface="Tahoma"/>
                <a:cs typeface="Tahoma"/>
              </a:rPr>
              <a:t>25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89" dirty="0">
                <a:latin typeface="Tahoma"/>
                <a:cs typeface="Tahoma"/>
              </a:rPr>
              <a:t>+</a:t>
            </a:r>
            <a:r>
              <a:rPr sz="2180" spc="-21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2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×</a:t>
            </a:r>
            <a:r>
              <a:rPr sz="2180" spc="-218" dirty="0">
                <a:latin typeface="Lucida Sans Unicode"/>
                <a:cs typeface="Lucida Sans Unicode"/>
              </a:rPr>
              <a:t> </a:t>
            </a:r>
            <a:r>
              <a:rPr sz="2180" spc="-109" dirty="0">
                <a:latin typeface="Tahoma"/>
                <a:cs typeface="Tahoma"/>
              </a:rPr>
              <a:t>10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89" dirty="0">
                <a:latin typeface="Tahoma"/>
                <a:cs typeface="Tahoma"/>
              </a:rPr>
              <a:t>+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3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×</a:t>
            </a:r>
            <a:r>
              <a:rPr sz="2180" spc="-218" dirty="0">
                <a:latin typeface="Lucida Sans Unicode"/>
                <a:cs typeface="Lucida Sans Unicode"/>
              </a:rPr>
              <a:t> </a:t>
            </a:r>
            <a:r>
              <a:rPr sz="2180" spc="-109" dirty="0">
                <a:latin typeface="Tahoma"/>
                <a:cs typeface="Tahoma"/>
              </a:rPr>
              <a:t>1</a:t>
            </a:r>
            <a:r>
              <a:rPr sz="2180" spc="-89" dirty="0">
                <a:latin typeface="Tahoma"/>
                <a:cs typeface="Tahoma"/>
              </a:rPr>
              <a:t>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7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coins</a:t>
            </a:r>
            <a:endParaRPr lang="en-US" sz="2180" dirty="0">
              <a:latin typeface="Tahoma"/>
              <a:cs typeface="Tahom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BA2CC1-04C7-3201-20A5-56CF00BBEAFE}"/>
              </a:ext>
            </a:extLst>
          </p:cNvPr>
          <p:cNvSpPr txBox="1"/>
          <p:nvPr/>
        </p:nvSpPr>
        <p:spPr>
          <a:xfrm>
            <a:off x="1030031" y="5908431"/>
            <a:ext cx="7420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Key Question</a:t>
            </a:r>
          </a:p>
          <a:p>
            <a:r>
              <a:rPr lang="en-US" sz="2400" b="1" i="1" spc="-79" dirty="0">
                <a:cs typeface="Tahoma"/>
              </a:rPr>
              <a:t>Does </a:t>
            </a:r>
            <a:r>
              <a:rPr lang="en-US" sz="2400" b="1" i="1" spc="-109" dirty="0">
                <a:cs typeface="Tahoma"/>
              </a:rPr>
              <a:t>a </a:t>
            </a:r>
            <a:r>
              <a:rPr lang="en-US" sz="2400" b="1" i="1" spc="-129" dirty="0">
                <a:cs typeface="Tahoma"/>
              </a:rPr>
              <a:t>greedy </a:t>
            </a:r>
            <a:r>
              <a:rPr lang="en-US" sz="2400" b="1" i="1" spc="-109" dirty="0">
                <a:cs typeface="Tahoma"/>
              </a:rPr>
              <a:t>approach </a:t>
            </a:r>
            <a:r>
              <a:rPr lang="en-US" sz="2400" b="1" i="1" spc="-129" dirty="0">
                <a:cs typeface="Tahoma"/>
              </a:rPr>
              <a:t>always </a:t>
            </a:r>
            <a:r>
              <a:rPr lang="en-US" sz="2400" b="1" i="1" spc="-109" dirty="0">
                <a:cs typeface="Tahoma"/>
              </a:rPr>
              <a:t>produce </a:t>
            </a:r>
            <a:r>
              <a:rPr lang="en-US" sz="2400" b="1" i="1" spc="-79" dirty="0">
                <a:cs typeface="Tahoma"/>
              </a:rPr>
              <a:t>the </a:t>
            </a:r>
            <a:r>
              <a:rPr lang="en-US" sz="2400" b="1" i="1" spc="-50" dirty="0">
                <a:cs typeface="Tahoma"/>
              </a:rPr>
              <a:t>optimal</a:t>
            </a:r>
            <a:r>
              <a:rPr lang="en-US" sz="2400" b="1" i="1" spc="30" dirty="0">
                <a:cs typeface="Tahoma"/>
              </a:rPr>
              <a:t> </a:t>
            </a:r>
            <a:r>
              <a:rPr lang="en-US" sz="2400" b="1" i="1" spc="-59" dirty="0">
                <a:cs typeface="Tahoma"/>
              </a:rPr>
              <a:t>solution?</a:t>
            </a:r>
            <a:endParaRPr lang="en-US" sz="2400" b="1" i="1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749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68"/>
              </a:spcBef>
              <a:buNone/>
            </a:pPr>
            <a:r>
              <a:rPr lang="en-AU" sz="3600" b="1" spc="40" dirty="0">
                <a:latin typeface="Calibri"/>
                <a:cs typeface="Calibri"/>
              </a:rPr>
              <a:t>Coin </a:t>
            </a:r>
            <a:r>
              <a:rPr lang="en-AU" sz="3600" b="1" spc="10" dirty="0">
                <a:latin typeface="Calibri"/>
                <a:cs typeface="Calibri"/>
              </a:rPr>
              <a:t>changing </a:t>
            </a:r>
            <a:r>
              <a:rPr lang="en-AU" sz="3600" b="1" spc="-69" dirty="0">
                <a:latin typeface="Calibri"/>
                <a:cs typeface="Calibri"/>
              </a:rPr>
              <a:t>problem</a:t>
            </a:r>
            <a:endParaRPr lang="en-AU" sz="3600" b="1" dirty="0">
              <a:latin typeface="Calibri"/>
              <a:cs typeface="Calibri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233810D5-B785-0469-A504-4AAFDED6AF97}"/>
              </a:ext>
            </a:extLst>
          </p:cNvPr>
          <p:cNvSpPr txBox="1">
            <a:spLocks/>
          </p:cNvSpPr>
          <p:nvPr/>
        </p:nvSpPr>
        <p:spPr>
          <a:xfrm>
            <a:off x="1462595" y="3179848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lang="en-US" spc="-59" dirty="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1DD236FD-6C0F-EE8B-5AE1-5C4872AF5B9B}"/>
              </a:ext>
            </a:extLst>
          </p:cNvPr>
          <p:cNvSpPr txBox="1">
            <a:spLocks/>
          </p:cNvSpPr>
          <p:nvPr/>
        </p:nvSpPr>
        <p:spPr>
          <a:xfrm>
            <a:off x="2399296" y="3179848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lang="en-US" spc="-50" dirty="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809618F6-FF1B-9D6C-5940-6CB136DE9B59}"/>
              </a:ext>
            </a:extLst>
          </p:cNvPr>
          <p:cNvSpPr txBox="1"/>
          <p:nvPr/>
        </p:nvSpPr>
        <p:spPr>
          <a:xfrm>
            <a:off x="8428071" y="6437036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0BEAD-6361-AD0A-CF63-157E159BFB5B}"/>
              </a:ext>
            </a:extLst>
          </p:cNvPr>
          <p:cNvSpPr txBox="1"/>
          <p:nvPr/>
        </p:nvSpPr>
        <p:spPr>
          <a:xfrm>
            <a:off x="703385" y="1915661"/>
            <a:ext cx="34171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spc="-40" dirty="0">
                <a:cs typeface="Tahoma"/>
              </a:rPr>
              <a:t>Example </a:t>
            </a:r>
            <a:r>
              <a:rPr lang="en-US" sz="2000" b="1" u="sng" spc="-45" dirty="0">
                <a:cs typeface="Tahoma"/>
              </a:rPr>
              <a:t>(using </a:t>
            </a:r>
            <a:r>
              <a:rPr lang="en-US" sz="2000" b="1" u="sng" spc="-65" dirty="0">
                <a:cs typeface="Tahoma"/>
              </a:rPr>
              <a:t>greedy</a:t>
            </a:r>
            <a:r>
              <a:rPr lang="en-US" sz="2000" b="1" u="sng" spc="135" dirty="0">
                <a:cs typeface="Tahoma"/>
              </a:rPr>
              <a:t> </a:t>
            </a:r>
            <a:r>
              <a:rPr lang="en-US" sz="2000" b="1" u="sng" spc="-35" dirty="0">
                <a:cs typeface="Tahoma"/>
              </a:rPr>
              <a:t>strategy)</a:t>
            </a:r>
            <a:endParaRPr lang="en-US" sz="2000" b="1" u="sng" dirty="0">
              <a:cs typeface="Tahoma"/>
            </a:endParaRPr>
          </a:p>
          <a:p>
            <a:endParaRPr lang="en-US" dirty="0"/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id="{E7500BDD-7DB3-54B6-91BF-B537F04D1693}"/>
              </a:ext>
            </a:extLst>
          </p:cNvPr>
          <p:cNvSpPr txBox="1"/>
          <p:nvPr/>
        </p:nvSpPr>
        <p:spPr>
          <a:xfrm>
            <a:off x="1004222" y="2411255"/>
            <a:ext cx="5959286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 </a:t>
            </a:r>
            <a:r>
              <a:rPr sz="2400" spc="-55" dirty="0">
                <a:cs typeface="Tahoma"/>
              </a:rPr>
              <a:t>1 12 </a:t>
            </a:r>
            <a:r>
              <a:rPr sz="2400" spc="-40" dirty="0">
                <a:cs typeface="Tahoma"/>
              </a:rPr>
              <a:t>coins, </a:t>
            </a:r>
            <a:r>
              <a:rPr sz="2400" spc="-65" dirty="0">
                <a:cs typeface="Tahoma"/>
              </a:rPr>
              <a:t>so </a:t>
            </a:r>
            <a:r>
              <a:rPr sz="2400" spc="-50" dirty="0">
                <a:cs typeface="Tahoma"/>
              </a:rPr>
              <a:t>remaining </a:t>
            </a:r>
            <a:r>
              <a:rPr sz="2400" spc="-35" dirty="0">
                <a:cs typeface="Tahoma"/>
              </a:rPr>
              <a:t>is </a:t>
            </a:r>
            <a:r>
              <a:rPr sz="2400" spc="-55" dirty="0">
                <a:cs typeface="Tahoma"/>
              </a:rPr>
              <a:t>15 </a:t>
            </a:r>
            <a:r>
              <a:rPr sz="2400" spc="-30" dirty="0">
                <a:cs typeface="Lucida Sans Unicode"/>
              </a:rPr>
              <a:t>− </a:t>
            </a:r>
            <a:r>
              <a:rPr sz="2400" spc="-55" dirty="0">
                <a:cs typeface="Tahoma"/>
              </a:rPr>
              <a:t>1 </a:t>
            </a:r>
            <a:r>
              <a:rPr sz="2400" spc="-330" dirty="0">
                <a:cs typeface="Lucida Sans Unicode"/>
              </a:rPr>
              <a:t>∗</a:t>
            </a:r>
            <a:r>
              <a:rPr sz="2400" spc="-55" dirty="0">
                <a:cs typeface="Tahoma"/>
              </a:rPr>
              <a:t>12 </a:t>
            </a:r>
            <a:r>
              <a:rPr sz="2400" spc="45" dirty="0">
                <a:cs typeface="Tahoma"/>
              </a:rPr>
              <a:t>=</a:t>
            </a:r>
            <a:r>
              <a:rPr sz="2400" spc="240" dirty="0">
                <a:cs typeface="Tahoma"/>
              </a:rPr>
              <a:t> </a:t>
            </a:r>
            <a:r>
              <a:rPr sz="2400" spc="-55" dirty="0">
                <a:cs typeface="Tahoma"/>
              </a:rPr>
              <a:t>3</a:t>
            </a:r>
            <a:endParaRPr sz="2400" dirty="0">
              <a:cs typeface="Tahoma"/>
            </a:endParaRPr>
          </a:p>
        </p:txBody>
      </p:sp>
      <p:sp>
        <p:nvSpPr>
          <p:cNvPr id="8" name="object 22">
            <a:extLst>
              <a:ext uri="{FF2B5EF4-FFF2-40B4-BE49-F238E27FC236}">
                <a16:creationId xmlns:a16="http://schemas.microsoft.com/office/drawing/2014/main" id="{3263E004-8516-2B1F-67BE-8929F3759A1F}"/>
              </a:ext>
            </a:extLst>
          </p:cNvPr>
          <p:cNvSpPr txBox="1"/>
          <p:nvPr/>
        </p:nvSpPr>
        <p:spPr>
          <a:xfrm>
            <a:off x="1004223" y="2761967"/>
            <a:ext cx="5649795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 </a:t>
            </a:r>
            <a:r>
              <a:rPr sz="2400" spc="-55" dirty="0">
                <a:cs typeface="Tahoma"/>
              </a:rPr>
              <a:t>3 1 </a:t>
            </a:r>
            <a:r>
              <a:rPr sz="2400" spc="-40" dirty="0">
                <a:cs typeface="Tahoma"/>
              </a:rPr>
              <a:t>coins, </a:t>
            </a:r>
            <a:r>
              <a:rPr sz="2400" spc="-65" dirty="0">
                <a:cs typeface="Tahoma"/>
              </a:rPr>
              <a:t>so </a:t>
            </a:r>
            <a:r>
              <a:rPr sz="2400" spc="-50" dirty="0">
                <a:cs typeface="Tahoma"/>
              </a:rPr>
              <a:t>remaining </a:t>
            </a:r>
            <a:r>
              <a:rPr sz="2400" spc="-35" dirty="0">
                <a:cs typeface="Tahoma"/>
              </a:rPr>
              <a:t>is </a:t>
            </a:r>
            <a:r>
              <a:rPr sz="2400" spc="-55" dirty="0">
                <a:cs typeface="Tahoma"/>
              </a:rPr>
              <a:t>3 </a:t>
            </a:r>
            <a:r>
              <a:rPr sz="2400" spc="-30" dirty="0">
                <a:cs typeface="Lucida Sans Unicode"/>
              </a:rPr>
              <a:t>− </a:t>
            </a:r>
            <a:r>
              <a:rPr sz="2400" spc="-55" dirty="0">
                <a:cs typeface="Tahoma"/>
              </a:rPr>
              <a:t>1 </a:t>
            </a:r>
            <a:r>
              <a:rPr sz="2400" spc="-330" dirty="0">
                <a:cs typeface="Lucida Sans Unicode"/>
              </a:rPr>
              <a:t>∗ </a:t>
            </a:r>
            <a:r>
              <a:rPr sz="2400" spc="-55" dirty="0">
                <a:cs typeface="Tahoma"/>
              </a:rPr>
              <a:t>3 </a:t>
            </a:r>
            <a:r>
              <a:rPr sz="2400" spc="45" dirty="0">
                <a:cs typeface="Tahoma"/>
              </a:rPr>
              <a:t>=</a:t>
            </a:r>
            <a:r>
              <a:rPr sz="2400" spc="240" dirty="0">
                <a:cs typeface="Tahoma"/>
              </a:rPr>
              <a:t> </a:t>
            </a:r>
            <a:r>
              <a:rPr sz="2400" spc="-55" dirty="0">
                <a:cs typeface="Tahoma"/>
              </a:rPr>
              <a:t>0</a:t>
            </a:r>
            <a:endParaRPr sz="2400" dirty="0">
              <a:cs typeface="Tahoma"/>
            </a:endParaRPr>
          </a:p>
        </p:txBody>
      </p:sp>
      <p:sp>
        <p:nvSpPr>
          <p:cNvPr id="9" name="object 24">
            <a:extLst>
              <a:ext uri="{FF2B5EF4-FFF2-40B4-BE49-F238E27FC236}">
                <a16:creationId xmlns:a16="http://schemas.microsoft.com/office/drawing/2014/main" id="{BFA5E56E-EBDD-88D9-7508-4D285C19B681}"/>
              </a:ext>
            </a:extLst>
          </p:cNvPr>
          <p:cNvSpPr txBox="1"/>
          <p:nvPr/>
        </p:nvSpPr>
        <p:spPr>
          <a:xfrm>
            <a:off x="1036608" y="3192838"/>
            <a:ext cx="432318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35" dirty="0">
                <a:cs typeface="Tahoma"/>
              </a:rPr>
              <a:t>Solution: </a:t>
            </a:r>
            <a:r>
              <a:rPr sz="2800" spc="-55" dirty="0">
                <a:cs typeface="Tahoma"/>
              </a:rPr>
              <a:t>4</a:t>
            </a:r>
            <a:r>
              <a:rPr sz="2800" spc="-120" dirty="0">
                <a:cs typeface="Tahoma"/>
              </a:rPr>
              <a:t> </a:t>
            </a:r>
            <a:r>
              <a:rPr sz="2800" spc="-40" dirty="0">
                <a:cs typeface="Tahoma"/>
              </a:rPr>
              <a:t>coins.</a:t>
            </a:r>
            <a:endParaRPr sz="2800" dirty="0">
              <a:cs typeface="Tahom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EC283-02BD-FA40-4280-2D9D450501DC}"/>
              </a:ext>
            </a:extLst>
          </p:cNvPr>
          <p:cNvSpPr txBox="1"/>
          <p:nvPr/>
        </p:nvSpPr>
        <p:spPr>
          <a:xfrm>
            <a:off x="703385" y="4025815"/>
            <a:ext cx="35360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spc="-40" dirty="0">
                <a:cs typeface="Tahoma"/>
              </a:rPr>
              <a:t>Example </a:t>
            </a:r>
            <a:r>
              <a:rPr lang="en-US" sz="2000" b="1" u="sng" spc="-45" dirty="0">
                <a:cs typeface="Tahoma"/>
              </a:rPr>
              <a:t>(using </a:t>
            </a:r>
            <a:r>
              <a:rPr lang="en-US" sz="2000" b="1" u="sng" spc="-25" dirty="0">
                <a:cs typeface="Tahoma"/>
              </a:rPr>
              <a:t>optimal</a:t>
            </a:r>
            <a:r>
              <a:rPr lang="en-US" sz="2000" b="1" u="sng" spc="120" dirty="0">
                <a:cs typeface="Tahoma"/>
              </a:rPr>
              <a:t> </a:t>
            </a:r>
            <a:r>
              <a:rPr lang="en-US" sz="2000" b="1" u="sng" spc="-35" dirty="0">
                <a:cs typeface="Tahoma"/>
              </a:rPr>
              <a:t>strategy)</a:t>
            </a:r>
            <a:endParaRPr lang="en-US" sz="2000" b="1" u="sng" dirty="0">
              <a:cs typeface="Tahoma"/>
            </a:endParaRPr>
          </a:p>
          <a:p>
            <a:endParaRPr lang="en-US" dirty="0"/>
          </a:p>
        </p:txBody>
      </p:sp>
      <p:sp>
        <p:nvSpPr>
          <p:cNvPr id="11" name="object 36">
            <a:extLst>
              <a:ext uri="{FF2B5EF4-FFF2-40B4-BE49-F238E27FC236}">
                <a16:creationId xmlns:a16="http://schemas.microsoft.com/office/drawing/2014/main" id="{948C53DD-F62C-B80A-EC0D-14F91525877A}"/>
              </a:ext>
            </a:extLst>
          </p:cNvPr>
          <p:cNvSpPr txBox="1"/>
          <p:nvPr/>
        </p:nvSpPr>
        <p:spPr>
          <a:xfrm>
            <a:off x="1116763" y="4539835"/>
            <a:ext cx="5101156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</a:t>
            </a:r>
            <a:r>
              <a:rPr sz="2400" spc="10" dirty="0">
                <a:cs typeface="Tahoma"/>
              </a:rPr>
              <a:t> </a:t>
            </a:r>
            <a:r>
              <a:rPr sz="2400" spc="-55" dirty="0">
                <a:cs typeface="Tahoma"/>
              </a:rPr>
              <a:t>0</a:t>
            </a:r>
            <a:r>
              <a:rPr sz="2400" spc="10" dirty="0">
                <a:cs typeface="Tahoma"/>
              </a:rPr>
              <a:t> </a:t>
            </a:r>
            <a:r>
              <a:rPr sz="2400" spc="-55" dirty="0">
                <a:cs typeface="Tahoma"/>
              </a:rPr>
              <a:t>12</a:t>
            </a:r>
            <a:r>
              <a:rPr sz="2400" spc="15" dirty="0">
                <a:cs typeface="Tahoma"/>
              </a:rPr>
              <a:t> </a:t>
            </a:r>
            <a:r>
              <a:rPr sz="2400" spc="-40" dirty="0">
                <a:cs typeface="Tahoma"/>
              </a:rPr>
              <a:t>coins,</a:t>
            </a:r>
            <a:r>
              <a:rPr sz="2400" spc="20" dirty="0">
                <a:cs typeface="Tahoma"/>
              </a:rPr>
              <a:t> </a:t>
            </a:r>
            <a:r>
              <a:rPr sz="2400" spc="-65" dirty="0">
                <a:cs typeface="Tahoma"/>
              </a:rPr>
              <a:t>so</a:t>
            </a:r>
            <a:r>
              <a:rPr sz="2400" spc="10" dirty="0">
                <a:cs typeface="Tahoma"/>
              </a:rPr>
              <a:t> </a:t>
            </a:r>
            <a:r>
              <a:rPr sz="2400" spc="-50" dirty="0">
                <a:cs typeface="Tahoma"/>
              </a:rPr>
              <a:t>remaining</a:t>
            </a:r>
            <a:r>
              <a:rPr sz="2400" spc="15" dirty="0">
                <a:cs typeface="Tahoma"/>
              </a:rPr>
              <a:t> </a:t>
            </a:r>
            <a:r>
              <a:rPr sz="2400" spc="-35" dirty="0">
                <a:cs typeface="Tahoma"/>
              </a:rPr>
              <a:t>is</a:t>
            </a:r>
            <a:r>
              <a:rPr sz="2400" spc="10" dirty="0">
                <a:cs typeface="Tahoma"/>
              </a:rPr>
              <a:t> </a:t>
            </a:r>
            <a:r>
              <a:rPr sz="2400" spc="-55" dirty="0">
                <a:cs typeface="Tahoma"/>
              </a:rPr>
              <a:t>15</a:t>
            </a:r>
            <a:endParaRPr sz="2400" dirty="0">
              <a:cs typeface="Tahoma"/>
            </a:endParaRPr>
          </a:p>
        </p:txBody>
      </p:sp>
      <p:sp>
        <p:nvSpPr>
          <p:cNvPr id="12" name="object 39">
            <a:extLst>
              <a:ext uri="{FF2B5EF4-FFF2-40B4-BE49-F238E27FC236}">
                <a16:creationId xmlns:a16="http://schemas.microsoft.com/office/drawing/2014/main" id="{78824ADB-19F0-F806-9139-163D05077F07}"/>
              </a:ext>
            </a:extLst>
          </p:cNvPr>
          <p:cNvSpPr txBox="1"/>
          <p:nvPr/>
        </p:nvSpPr>
        <p:spPr>
          <a:xfrm>
            <a:off x="1102696" y="4946815"/>
            <a:ext cx="6128099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 </a:t>
            </a:r>
            <a:r>
              <a:rPr sz="2400" spc="-55" dirty="0">
                <a:cs typeface="Tahoma"/>
              </a:rPr>
              <a:t>3 5 </a:t>
            </a:r>
            <a:r>
              <a:rPr sz="2400" spc="-40" dirty="0">
                <a:cs typeface="Tahoma"/>
              </a:rPr>
              <a:t>coins, </a:t>
            </a:r>
            <a:r>
              <a:rPr sz="2400" spc="-65" dirty="0">
                <a:cs typeface="Tahoma"/>
              </a:rPr>
              <a:t>so </a:t>
            </a:r>
            <a:r>
              <a:rPr sz="2400" spc="-50" dirty="0">
                <a:cs typeface="Tahoma"/>
              </a:rPr>
              <a:t>remaining </a:t>
            </a:r>
            <a:r>
              <a:rPr sz="2400" spc="-35" dirty="0">
                <a:cs typeface="Tahoma"/>
              </a:rPr>
              <a:t>is </a:t>
            </a:r>
            <a:r>
              <a:rPr sz="2400" spc="-55" dirty="0">
                <a:cs typeface="Tahoma"/>
              </a:rPr>
              <a:t>15 </a:t>
            </a:r>
            <a:r>
              <a:rPr sz="2400" spc="-30" dirty="0">
                <a:cs typeface="Lucida Sans Unicode"/>
              </a:rPr>
              <a:t>− </a:t>
            </a:r>
            <a:r>
              <a:rPr sz="2400" spc="-55" dirty="0">
                <a:cs typeface="Tahoma"/>
              </a:rPr>
              <a:t>3 </a:t>
            </a:r>
            <a:r>
              <a:rPr sz="2400" spc="-330" dirty="0">
                <a:cs typeface="Lucida Sans Unicode"/>
              </a:rPr>
              <a:t>∗</a:t>
            </a:r>
            <a:r>
              <a:rPr lang="en-US" sz="2400" spc="-330" dirty="0">
                <a:cs typeface="Lucida Sans Unicode"/>
              </a:rPr>
              <a:t> </a:t>
            </a:r>
            <a:r>
              <a:rPr sz="2400" spc="-55" dirty="0">
                <a:cs typeface="Tahoma"/>
              </a:rPr>
              <a:t>5 </a:t>
            </a:r>
            <a:r>
              <a:rPr sz="2400" spc="45" dirty="0">
                <a:cs typeface="Tahoma"/>
              </a:rPr>
              <a:t>=</a:t>
            </a:r>
            <a:r>
              <a:rPr sz="2400" spc="240" dirty="0">
                <a:cs typeface="Tahoma"/>
              </a:rPr>
              <a:t> </a:t>
            </a:r>
            <a:r>
              <a:rPr sz="2400" spc="-55" dirty="0">
                <a:cs typeface="Tahoma"/>
              </a:rPr>
              <a:t>0</a:t>
            </a:r>
            <a:endParaRPr sz="2400" dirty="0">
              <a:cs typeface="Tahoma"/>
            </a:endParaRPr>
          </a:p>
        </p:txBody>
      </p:sp>
      <p:sp>
        <p:nvSpPr>
          <p:cNvPr id="13" name="object 40">
            <a:extLst>
              <a:ext uri="{FF2B5EF4-FFF2-40B4-BE49-F238E27FC236}">
                <a16:creationId xmlns:a16="http://schemas.microsoft.com/office/drawing/2014/main" id="{AC678640-F92B-2918-FA9A-B1A5AF214017}"/>
              </a:ext>
            </a:extLst>
          </p:cNvPr>
          <p:cNvSpPr txBox="1"/>
          <p:nvPr/>
        </p:nvSpPr>
        <p:spPr>
          <a:xfrm>
            <a:off x="1121016" y="5518364"/>
            <a:ext cx="3225899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35" dirty="0">
                <a:cs typeface="Tahoma"/>
              </a:rPr>
              <a:t>Solution: </a:t>
            </a:r>
            <a:r>
              <a:rPr sz="2800" spc="-55" dirty="0">
                <a:cs typeface="Tahoma"/>
              </a:rPr>
              <a:t>3</a:t>
            </a:r>
            <a:r>
              <a:rPr sz="2800" spc="-160" dirty="0">
                <a:cs typeface="Tahoma"/>
              </a:rPr>
              <a:t> </a:t>
            </a:r>
            <a:r>
              <a:rPr sz="2800" spc="-40" dirty="0">
                <a:cs typeface="Tahoma"/>
              </a:rPr>
              <a:t>coins.</a:t>
            </a:r>
            <a:endParaRPr sz="2800" dirty="0">
              <a:cs typeface="Tahom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CE5322-E6D5-706B-A2F5-7A3E26FC65E4}"/>
              </a:ext>
            </a:extLst>
          </p:cNvPr>
          <p:cNvSpPr txBox="1"/>
          <p:nvPr/>
        </p:nvSpPr>
        <p:spPr>
          <a:xfrm>
            <a:off x="675249" y="6009354"/>
            <a:ext cx="8084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50" dirty="0">
                <a:solidFill>
                  <a:srgbClr val="C00000"/>
                </a:solidFill>
                <a:latin typeface="Tahoma"/>
                <a:cs typeface="Tahoma"/>
              </a:rPr>
              <a:t>Correctness </a:t>
            </a:r>
            <a:r>
              <a:rPr lang="en-US" b="1" spc="-65" dirty="0">
                <a:solidFill>
                  <a:srgbClr val="C00000"/>
                </a:solidFill>
                <a:latin typeface="Tahoma"/>
                <a:cs typeface="Tahoma"/>
              </a:rPr>
              <a:t>depends </a:t>
            </a:r>
            <a:r>
              <a:rPr lang="en-US" b="1" spc="-55" dirty="0">
                <a:solidFill>
                  <a:srgbClr val="C00000"/>
                </a:solidFill>
                <a:latin typeface="Tahoma"/>
                <a:cs typeface="Tahoma"/>
              </a:rPr>
              <a:t>on </a:t>
            </a:r>
            <a:r>
              <a:rPr lang="en-US" b="1" spc="-40" dirty="0">
                <a:solidFill>
                  <a:srgbClr val="C00000"/>
                </a:solidFill>
                <a:latin typeface="Tahoma"/>
                <a:cs typeface="Tahoma"/>
              </a:rPr>
              <a:t>the choice </a:t>
            </a:r>
            <a:r>
              <a:rPr lang="en-US" b="1" spc="-35" dirty="0">
                <a:solidFill>
                  <a:srgbClr val="C00000"/>
                </a:solidFill>
                <a:latin typeface="Tahoma"/>
                <a:cs typeface="Tahoma"/>
              </a:rPr>
              <a:t>of </a:t>
            </a:r>
            <a:r>
              <a:rPr lang="en-US" b="1" spc="-40" dirty="0">
                <a:solidFill>
                  <a:srgbClr val="C00000"/>
                </a:solidFill>
                <a:latin typeface="Tahoma"/>
                <a:cs typeface="Tahoma"/>
              </a:rPr>
              <a:t>coins, </a:t>
            </a:r>
          </a:p>
          <a:p>
            <a:r>
              <a:rPr lang="en-US" b="1" spc="-65" dirty="0">
                <a:solidFill>
                  <a:srgbClr val="C00000"/>
                </a:solidFill>
                <a:latin typeface="Tahoma"/>
                <a:cs typeface="Tahoma"/>
              </a:rPr>
              <a:t>so greedy </a:t>
            </a:r>
            <a:r>
              <a:rPr lang="en-US" b="1" spc="-40" dirty="0">
                <a:solidFill>
                  <a:srgbClr val="C00000"/>
                </a:solidFill>
                <a:latin typeface="Tahoma"/>
                <a:cs typeface="Tahoma"/>
              </a:rPr>
              <a:t>strategy  </a:t>
            </a:r>
            <a:r>
              <a:rPr lang="en-US" b="1" spc="-60" dirty="0">
                <a:solidFill>
                  <a:srgbClr val="C00000"/>
                </a:solidFill>
                <a:latin typeface="Tahoma"/>
                <a:cs typeface="Tahoma"/>
              </a:rPr>
              <a:t>does</a:t>
            </a:r>
            <a:r>
              <a:rPr lang="en-US" b="1" spc="8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b="1" spc="-30" dirty="0">
                <a:solidFill>
                  <a:srgbClr val="C00000"/>
                </a:solidFill>
                <a:latin typeface="Tahoma"/>
                <a:cs typeface="Tahoma"/>
              </a:rPr>
              <a:t>not </a:t>
            </a:r>
            <a:r>
              <a:rPr lang="en-US" b="1" spc="-50" dirty="0">
                <a:solidFill>
                  <a:srgbClr val="C00000"/>
                </a:solidFill>
                <a:latin typeface="Tahoma"/>
                <a:cs typeface="Tahoma"/>
              </a:rPr>
              <a:t>provide </a:t>
            </a:r>
            <a:r>
              <a:rPr lang="en-US" b="1" spc="-55" dirty="0">
                <a:solidFill>
                  <a:srgbClr val="C00000"/>
                </a:solidFill>
                <a:latin typeface="Tahoma"/>
                <a:cs typeface="Tahoma"/>
              </a:rPr>
              <a:t>a general </a:t>
            </a:r>
            <a:r>
              <a:rPr lang="en-US" b="1" spc="-30" dirty="0">
                <a:solidFill>
                  <a:srgbClr val="C00000"/>
                </a:solidFill>
                <a:latin typeface="Tahoma"/>
                <a:cs typeface="Tahoma"/>
              </a:rPr>
              <a:t>solution </a:t>
            </a:r>
            <a:r>
              <a:rPr lang="en-US" b="1" spc="-15" dirty="0">
                <a:solidFill>
                  <a:srgbClr val="C00000"/>
                </a:solidFill>
                <a:latin typeface="Tahoma"/>
                <a:cs typeface="Tahoma"/>
              </a:rPr>
              <a:t>to </a:t>
            </a:r>
            <a:r>
              <a:rPr lang="en-US" b="1" spc="-25" dirty="0">
                <a:solidFill>
                  <a:srgbClr val="C00000"/>
                </a:solidFill>
                <a:latin typeface="Tahoma"/>
                <a:cs typeface="Tahoma"/>
              </a:rPr>
              <a:t>this </a:t>
            </a:r>
            <a:r>
              <a:rPr lang="en-US" b="1" spc="-45" dirty="0">
                <a:solidFill>
                  <a:srgbClr val="C00000"/>
                </a:solidFill>
                <a:latin typeface="Tahoma"/>
                <a:cs typeface="Tahoma"/>
              </a:rPr>
              <a:t>problem!</a:t>
            </a:r>
            <a:endParaRPr lang="en-US" b="1" dirty="0">
              <a:solidFill>
                <a:srgbClr val="C00000"/>
              </a:solidFill>
              <a:latin typeface="Tahoma"/>
              <a:cs typeface="Tahoma"/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DFB31527-8D04-36D9-F133-E01505602FF0}"/>
              </a:ext>
            </a:extLst>
          </p:cNvPr>
          <p:cNvSpPr txBox="1"/>
          <p:nvPr/>
        </p:nvSpPr>
        <p:spPr>
          <a:xfrm>
            <a:off x="-36791" y="1503426"/>
            <a:ext cx="9131836" cy="36978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712243">
              <a:spcBef>
                <a:spcPts val="1912"/>
              </a:spcBef>
              <a:tabLst>
                <a:tab pos="5288969" algn="l"/>
              </a:tabLst>
            </a:pPr>
            <a:r>
              <a:rPr sz="2180" spc="-40" dirty="0">
                <a:latin typeface="Tahoma"/>
                <a:cs typeface="Tahoma"/>
              </a:rPr>
              <a:t>Coin </a:t>
            </a:r>
            <a:r>
              <a:rPr sz="2180" spc="-89" dirty="0">
                <a:latin typeface="Tahoma"/>
                <a:cs typeface="Tahoma"/>
              </a:rPr>
              <a:t>denominations, </a:t>
            </a:r>
            <a:r>
              <a:rPr sz="2180" i="1" spc="69" dirty="0">
                <a:latin typeface="Trebuchet MS"/>
                <a:cs typeface="Trebuchet MS"/>
              </a:rPr>
              <a:t>C </a:t>
            </a:r>
            <a:r>
              <a:rPr sz="2180" spc="89" dirty="0">
                <a:latin typeface="Tahoma"/>
                <a:cs typeface="Tahoma"/>
              </a:rPr>
              <a:t>= </a:t>
            </a:r>
            <a:r>
              <a:rPr sz="2180" spc="-20" dirty="0">
                <a:latin typeface="Lucida Sans Unicode"/>
                <a:cs typeface="Lucida Sans Unicode"/>
              </a:rPr>
              <a:t>{</a:t>
            </a:r>
            <a:r>
              <a:rPr sz="2180" spc="-20" dirty="0">
                <a:latin typeface="Tahoma"/>
                <a:cs typeface="Tahoma"/>
              </a:rPr>
              <a:t>12</a:t>
            </a:r>
            <a:r>
              <a:rPr sz="2180" i="1" spc="-20" dirty="0">
                <a:latin typeface="Verdana"/>
                <a:cs typeface="Verdana"/>
              </a:rPr>
              <a:t>,</a:t>
            </a:r>
            <a:r>
              <a:rPr sz="2180" i="1" spc="-238" dirty="0">
                <a:latin typeface="Verdana"/>
                <a:cs typeface="Verdana"/>
              </a:rPr>
              <a:t> </a:t>
            </a:r>
            <a:r>
              <a:rPr sz="2180" spc="-159" dirty="0">
                <a:latin typeface="Tahoma"/>
                <a:cs typeface="Tahoma"/>
              </a:rPr>
              <a:t>5</a:t>
            </a:r>
            <a:r>
              <a:rPr sz="2180" i="1" spc="-159" dirty="0">
                <a:latin typeface="Verdana"/>
                <a:cs typeface="Verdana"/>
              </a:rPr>
              <a:t>,</a:t>
            </a:r>
            <a:r>
              <a:rPr sz="2180" i="1" spc="-404" dirty="0">
                <a:latin typeface="Verdana"/>
                <a:cs typeface="Verdana"/>
              </a:rPr>
              <a:t> </a:t>
            </a:r>
            <a:r>
              <a:rPr sz="2180" spc="119" dirty="0">
                <a:latin typeface="Tahoma"/>
                <a:cs typeface="Tahoma"/>
              </a:rPr>
              <a:t>1</a:t>
            </a:r>
            <a:r>
              <a:rPr sz="2180" spc="119" dirty="0">
                <a:latin typeface="Lucida Sans Unicode"/>
                <a:cs typeface="Lucida Sans Unicode"/>
              </a:rPr>
              <a:t>}	</a:t>
            </a:r>
            <a:r>
              <a:rPr sz="2180" spc="-50" dirty="0">
                <a:latin typeface="Tahoma"/>
                <a:cs typeface="Tahoma"/>
              </a:rPr>
              <a:t>Amount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109" dirty="0">
                <a:latin typeface="Tahoma"/>
                <a:cs typeface="Tahoma"/>
              </a:rPr>
              <a:t>change, </a:t>
            </a:r>
            <a:r>
              <a:rPr sz="2180" i="1" spc="109" dirty="0">
                <a:latin typeface="Trebuchet MS"/>
                <a:cs typeface="Trebuchet MS"/>
              </a:rPr>
              <a:t>A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-1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15</a:t>
            </a:r>
            <a:endParaRPr sz="218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3700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77542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en-US" sz="3600" b="1" spc="10" dirty="0">
                <a:cs typeface="Calibri"/>
              </a:rPr>
              <a:t>Fractional knapsack</a:t>
            </a:r>
            <a:r>
              <a:rPr lang="en-US" sz="3600" b="1" spc="-40" dirty="0">
                <a:cs typeface="Calibri"/>
              </a:rPr>
              <a:t> </a:t>
            </a:r>
            <a:r>
              <a:rPr lang="en-US" sz="3600" b="1" spc="-35" dirty="0">
                <a:cs typeface="Calibri"/>
              </a:rPr>
              <a:t>problem</a:t>
            </a:r>
            <a:endParaRPr lang="en-US" sz="3600" b="1" dirty="0"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F1F1FB-AA58-4563-8BA0-E249AAB9B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7" y="1508917"/>
            <a:ext cx="8693651" cy="2801197"/>
          </a:xfrm>
          <a:prstGeom prst="rect">
            <a:avLst/>
          </a:prstGeom>
        </p:spPr>
      </p:pic>
      <p:sp>
        <p:nvSpPr>
          <p:cNvPr id="7" name="object 25">
            <a:extLst>
              <a:ext uri="{FF2B5EF4-FFF2-40B4-BE49-F238E27FC236}">
                <a16:creationId xmlns:a16="http://schemas.microsoft.com/office/drawing/2014/main" id="{0E3DB981-1D29-95D5-CFB7-86940F0CDCD9}"/>
              </a:ext>
            </a:extLst>
          </p:cNvPr>
          <p:cNvSpPr txBox="1"/>
          <p:nvPr/>
        </p:nvSpPr>
        <p:spPr>
          <a:xfrm>
            <a:off x="4410425" y="7179003"/>
            <a:ext cx="262255" cy="13462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D5662F-E5E5-5435-5458-D0554903E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16" y="4473113"/>
            <a:ext cx="8102070" cy="203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0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92</TotalTime>
  <Words>1365</Words>
  <Application>Microsoft Office PowerPoint</Application>
  <PresentationFormat>On-screen Show (4:3)</PresentationFormat>
  <Paragraphs>412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Corbel</vt:lpstr>
      <vt:lpstr>Courier New</vt:lpstr>
      <vt:lpstr>Lucida Sans Unicode</vt:lpstr>
      <vt:lpstr>Tahoma</vt:lpstr>
      <vt:lpstr>Trebuchet MS</vt:lpstr>
      <vt:lpstr>Verdana</vt:lpstr>
      <vt:lpstr>Wingdings</vt:lpstr>
      <vt:lpstr>Spectrum</vt:lpstr>
      <vt:lpstr>Greedy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Abdus Salam</cp:lastModifiedBy>
  <cp:revision>13</cp:revision>
  <dcterms:created xsi:type="dcterms:W3CDTF">2018-12-10T17:20:29Z</dcterms:created>
  <dcterms:modified xsi:type="dcterms:W3CDTF">2022-10-25T13:32:32Z</dcterms:modified>
</cp:coreProperties>
</file>