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11.png"/><Relationship Id="rId7" Type="http://schemas.openxmlformats.org/officeDocument/2006/relationships/image" Target="../media/image13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9.x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0.bin"/><Relationship Id="rId9" Type="http://schemas.openxmlformats.org/officeDocument/2006/relationships/oleObject" Target="../embeddings/oleObject1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6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image" Target="../media/image17.wmf"/><Relationship Id="rId7" Type="http://schemas.openxmlformats.org/officeDocument/2006/relationships/image" Target="../media/image19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9.x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0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image" Target="../media/image22.wmf"/><Relationship Id="rId7" Type="http://schemas.openxmlformats.org/officeDocument/2006/relationships/image" Target="../media/image24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9.x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18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image" Target="../media/image25.wmf"/><Relationship Id="rId7" Type="http://schemas.openxmlformats.org/officeDocument/2006/relationships/image" Target="../media/image27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9.x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19.wmf"/><Relationship Id="rId5" Type="http://schemas.openxmlformats.org/officeDocument/2006/relationships/image" Target="../media/image26.w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28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32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Recurrences &amp; Master Method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2211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22532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email: Dr. Abdus Salam, abdus.salam@aiub.edu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Algorithms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8E5039-4E21-9B9C-67A0-3765A680E521}"/>
              </a:ext>
            </a:extLst>
          </p:cNvPr>
          <p:cNvSpPr txBox="1"/>
          <p:nvPr/>
        </p:nvSpPr>
        <p:spPr>
          <a:xfrm flipH="1">
            <a:off x="230777" y="6368145"/>
            <a:ext cx="6937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Slides are adopted from A/Prof. </a:t>
            </a:r>
            <a:r>
              <a:rPr lang="en-US" dirty="0" err="1"/>
              <a:t>Mashiour</a:t>
            </a:r>
            <a:r>
              <a:rPr lang="en-US" dirty="0"/>
              <a:t> Rahman [Associate Dean, FST]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507AFA69-11B7-F3D3-22E7-DC21EA20A19A}"/>
              </a:ext>
            </a:extLst>
          </p:cNvPr>
          <p:cNvSpPr txBox="1">
            <a:spLocks/>
          </p:cNvSpPr>
          <p:nvPr/>
        </p:nvSpPr>
        <p:spPr>
          <a:xfrm>
            <a:off x="335493" y="731161"/>
            <a:ext cx="7303264" cy="91593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0" dirty="0"/>
              <a:t>Substitution Method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BFFDE3E-D18A-1504-FA90-9B6D9D0F0564}"/>
              </a:ext>
            </a:extLst>
          </p:cNvPr>
          <p:cNvSpPr txBox="1">
            <a:spLocks noChangeArrowheads="1"/>
          </p:cNvSpPr>
          <p:nvPr/>
        </p:nvSpPr>
        <p:spPr>
          <a:xfrm>
            <a:off x="582637" y="2406748"/>
            <a:ext cx="7548489" cy="5181600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The substitution method to solve recurrences entails two steps:</a:t>
            </a:r>
          </a:p>
          <a:p>
            <a:pPr lvl="1">
              <a:defRPr/>
            </a:pPr>
            <a:r>
              <a:rPr lang="en-US" b="1"/>
              <a:t>Guess</a:t>
            </a:r>
            <a:r>
              <a:rPr lang="en-US"/>
              <a:t> the solution.</a:t>
            </a:r>
          </a:p>
          <a:p>
            <a:pPr lvl="1">
              <a:defRPr/>
            </a:pPr>
            <a:r>
              <a:rPr lang="en-US"/>
              <a:t>Use </a:t>
            </a:r>
            <a:r>
              <a:rPr lang="en-US" b="1"/>
              <a:t>induction</a:t>
            </a:r>
            <a:r>
              <a:rPr lang="en-US"/>
              <a:t> to prove the solution.</a:t>
            </a:r>
          </a:p>
          <a:p>
            <a:pPr>
              <a:defRPr/>
            </a:pPr>
            <a:r>
              <a:rPr lang="en-US"/>
              <a:t>Example:</a:t>
            </a:r>
          </a:p>
          <a:p>
            <a:pPr lvl="1">
              <a:defRPr/>
            </a:pPr>
            <a:r>
              <a:rPr lang="en-US"/>
              <a:t>T(n) = 4T(n/2) + n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17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1AC03E94-C062-1FD2-B860-F6CEFC77E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715085"/>
            <a:ext cx="7886700" cy="465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40000"/>
              </a:spcBef>
              <a:defRPr/>
            </a:pPr>
            <a:r>
              <a:rPr 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T(n) = 4T(n/2) + n</a:t>
            </a:r>
            <a:endParaRPr lang="en-US" sz="3200" i="1" dirty="0">
              <a:latin typeface="Tahoma" pitchFamily="34" charset="0"/>
              <a:cs typeface="Arial" charset="0"/>
            </a:endParaRPr>
          </a:p>
          <a:p>
            <a:pPr>
              <a:spcBef>
                <a:spcPct val="40000"/>
              </a:spcBef>
              <a:defRPr/>
            </a:pPr>
            <a:r>
              <a:rPr lang="en-US" sz="2400" i="1" dirty="0">
                <a:latin typeface="Tahoma" pitchFamily="34" charset="0"/>
                <a:cs typeface="Arial" charset="0"/>
              </a:rPr>
              <a:t>1) Guess T(n) = O(n</a:t>
            </a:r>
            <a:r>
              <a:rPr lang="en-US" sz="2400" i="1" baseline="30000" dirty="0">
                <a:latin typeface="Tahoma" pitchFamily="34" charset="0"/>
                <a:cs typeface="Arial" charset="0"/>
              </a:rPr>
              <a:t>3</a:t>
            </a:r>
            <a:r>
              <a:rPr lang="en-US" sz="2400" i="1" dirty="0">
                <a:latin typeface="Tahoma" pitchFamily="34" charset="0"/>
                <a:cs typeface="Arial" charset="0"/>
              </a:rPr>
              <a:t>), i.e., T(n) is of the form cn</a:t>
            </a:r>
            <a:r>
              <a:rPr lang="en-US" sz="2400" i="1" baseline="30000" dirty="0">
                <a:latin typeface="Tahoma" pitchFamily="34" charset="0"/>
                <a:cs typeface="Arial" charset="0"/>
              </a:rPr>
              <a:t>3</a:t>
            </a:r>
          </a:p>
          <a:p>
            <a:pPr>
              <a:spcBef>
                <a:spcPct val="40000"/>
              </a:spcBef>
              <a:defRPr/>
            </a:pPr>
            <a:r>
              <a:rPr lang="en-US" sz="2400" i="1" dirty="0">
                <a:latin typeface="Tahoma" pitchFamily="34" charset="0"/>
                <a:cs typeface="Arial" charset="0"/>
              </a:rPr>
              <a:t>2) Prove T(n) </a:t>
            </a:r>
            <a:r>
              <a:rPr lang="en-GB" sz="2000" dirty="0">
                <a:latin typeface="Symbol" pitchFamily="18" charset="2"/>
                <a:cs typeface="Arial" charset="0"/>
              </a:rPr>
              <a:t>£</a:t>
            </a:r>
            <a:r>
              <a:rPr lang="en-US" sz="2400" i="1" dirty="0">
                <a:latin typeface="Tahoma" pitchFamily="34" charset="0"/>
                <a:cs typeface="Arial" charset="0"/>
              </a:rPr>
              <a:t> cn</a:t>
            </a:r>
            <a:r>
              <a:rPr lang="en-US" sz="2400" i="1" baseline="30000" dirty="0">
                <a:latin typeface="Tahoma" pitchFamily="34" charset="0"/>
                <a:cs typeface="Arial" charset="0"/>
              </a:rPr>
              <a:t>3</a:t>
            </a:r>
            <a:r>
              <a:rPr lang="en-US" sz="2400" i="1" dirty="0">
                <a:latin typeface="Tahoma" pitchFamily="34" charset="0"/>
                <a:cs typeface="Arial" charset="0"/>
              </a:rPr>
              <a:t> by induction</a:t>
            </a:r>
          </a:p>
          <a:p>
            <a:pPr>
              <a:spcBef>
                <a:spcPct val="40000"/>
              </a:spcBef>
              <a:defRPr/>
            </a:pPr>
            <a:endParaRPr lang="en-US" sz="500" i="1" dirty="0">
              <a:latin typeface="Tahoma" pitchFamily="34" charset="0"/>
              <a:cs typeface="Arial" charset="0"/>
            </a:endParaRPr>
          </a:p>
          <a:p>
            <a:pPr>
              <a:spcBef>
                <a:spcPct val="40000"/>
              </a:spcBef>
              <a:defRPr/>
            </a:pPr>
            <a:r>
              <a:rPr lang="en-US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T(n)	= 4T(n/2) + n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  	</a:t>
            </a:r>
            <a:r>
              <a:rPr lang="en-US" sz="24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recurrence</a:t>
            </a:r>
          </a:p>
          <a:p>
            <a:pPr>
              <a:spcBef>
                <a:spcPct val="40000"/>
              </a:spcBef>
              <a:defRPr/>
            </a:pP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	 </a:t>
            </a:r>
            <a:r>
              <a:rPr lang="en-GB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cs typeface="Arial" charset="0"/>
              </a:rPr>
              <a:t>£</a:t>
            </a:r>
            <a:r>
              <a:rPr lang="en-US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 4c(n/2)</a:t>
            </a:r>
            <a:r>
              <a:rPr lang="en-US" sz="2400" b="1" i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3</a:t>
            </a:r>
            <a:r>
              <a:rPr lang="en-US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 + n 	</a:t>
            </a:r>
            <a:r>
              <a:rPr lang="en-US" sz="24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induction hypothesis</a:t>
            </a:r>
          </a:p>
          <a:p>
            <a:pPr>
              <a:spcBef>
                <a:spcPct val="40000"/>
              </a:spcBef>
              <a:defRPr/>
            </a:pPr>
            <a:r>
              <a:rPr lang="en-US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	= 0.5cn</a:t>
            </a:r>
            <a:r>
              <a:rPr lang="en-US" sz="2400" b="1" i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3</a:t>
            </a:r>
            <a:r>
              <a:rPr lang="en-US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 + n 	</a:t>
            </a:r>
            <a:r>
              <a:rPr lang="en-US" sz="24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simplify</a:t>
            </a:r>
          </a:p>
          <a:p>
            <a:pPr>
              <a:spcBef>
                <a:spcPct val="40000"/>
              </a:spcBef>
              <a:defRPr/>
            </a:pP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	= cn</a:t>
            </a:r>
            <a:r>
              <a:rPr lang="en-US" sz="24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3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 – (0.5cn</a:t>
            </a:r>
            <a:r>
              <a:rPr lang="en-US" sz="24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3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 – n)	</a:t>
            </a:r>
            <a:r>
              <a:rPr lang="en-US" sz="24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rearrange</a:t>
            </a:r>
          </a:p>
          <a:p>
            <a:pPr>
              <a:spcBef>
                <a:spcPct val="40000"/>
              </a:spcBef>
              <a:defRPr/>
            </a:pP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	 </a:t>
            </a:r>
            <a:r>
              <a:rPr lang="en-GB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cs typeface="Arial" charset="0"/>
              </a:rPr>
              <a:t>£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 cn</a:t>
            </a:r>
            <a:r>
              <a:rPr lang="en-US" sz="24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3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 if c&gt;=2 and n&gt;=1</a:t>
            </a:r>
          </a:p>
          <a:p>
            <a:pPr>
              <a:spcBef>
                <a:spcPct val="40000"/>
              </a:spcBef>
              <a:defRPr/>
            </a:pPr>
            <a:r>
              <a:rPr lang="en-US" sz="2400" dirty="0">
                <a:latin typeface="Tahoma" pitchFamily="34" charset="0"/>
                <a:cs typeface="Arial" charset="0"/>
              </a:rPr>
              <a:t>Thus </a:t>
            </a:r>
            <a:r>
              <a:rPr lang="en-US" sz="2400" i="1" dirty="0">
                <a:latin typeface="Tahoma" pitchFamily="34" charset="0"/>
                <a:cs typeface="Arial" charset="0"/>
              </a:rPr>
              <a:t>T(n) = O(n</a:t>
            </a:r>
            <a:r>
              <a:rPr lang="en-US" sz="2400" i="1" baseline="30000" dirty="0">
                <a:latin typeface="Tahoma" pitchFamily="34" charset="0"/>
                <a:cs typeface="Arial" charset="0"/>
              </a:rPr>
              <a:t>3</a:t>
            </a:r>
            <a:r>
              <a:rPr lang="en-US" sz="2400" i="1" dirty="0">
                <a:latin typeface="Tahoma" pitchFamily="34" charset="0"/>
                <a:cs typeface="Arial" charset="0"/>
              </a:rPr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2443AF-EEC2-1AAE-EA53-7FECF42BDEAB}"/>
              </a:ext>
            </a:extLst>
          </p:cNvPr>
          <p:cNvSpPr txBox="1">
            <a:spLocks/>
          </p:cNvSpPr>
          <p:nvPr/>
        </p:nvSpPr>
        <p:spPr>
          <a:xfrm>
            <a:off x="335493" y="731161"/>
            <a:ext cx="7303264" cy="91593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0" dirty="0"/>
              <a:t>Substitution Method</a:t>
            </a:r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51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1D28D247-1DD4-5980-DD2D-89034323938D}"/>
              </a:ext>
            </a:extLst>
          </p:cNvPr>
          <p:cNvSpPr txBox="1">
            <a:spLocks noChangeArrowheads="1"/>
          </p:cNvSpPr>
          <p:nvPr/>
        </p:nvSpPr>
        <p:spPr>
          <a:xfrm>
            <a:off x="478302" y="1941342"/>
            <a:ext cx="8665698" cy="4473526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Tighter bound for T(n) = 4T(n/2) + n:</a:t>
            </a:r>
            <a:endParaRPr lang="en-US" sz="1200" dirty="0"/>
          </a:p>
          <a:p>
            <a:pPr>
              <a:buFontTx/>
              <a:buNone/>
              <a:defRPr/>
            </a:pPr>
            <a:r>
              <a:rPr lang="en-GB" dirty="0"/>
              <a:t>		Try to show T(n) = O(n</a:t>
            </a:r>
            <a:r>
              <a:rPr lang="en-GB" baseline="30000" dirty="0"/>
              <a:t>2</a:t>
            </a:r>
            <a:r>
              <a:rPr lang="en-GB" dirty="0"/>
              <a:t>)</a:t>
            </a:r>
            <a:r>
              <a:rPr lang="en-GB" sz="1200" dirty="0"/>
              <a:t>	</a:t>
            </a:r>
            <a:endParaRPr lang="en-US" sz="500" dirty="0"/>
          </a:p>
          <a:p>
            <a:pPr>
              <a:buFontTx/>
              <a:buNone/>
              <a:defRPr/>
            </a:pPr>
            <a:r>
              <a:rPr lang="en-GB" dirty="0"/>
              <a:t>		Prove T(n) </a:t>
            </a:r>
            <a:r>
              <a:rPr lang="en-US" dirty="0">
                <a:latin typeface="Symbol" pitchFamily="18" charset="2"/>
                <a:cs typeface="Courier New" pitchFamily="49" charset="0"/>
              </a:rPr>
              <a:t>£</a:t>
            </a:r>
            <a:r>
              <a:rPr lang="en-GB" dirty="0"/>
              <a:t> cn</a:t>
            </a:r>
            <a:r>
              <a:rPr lang="en-GB" baseline="30000" dirty="0"/>
              <a:t>2 </a:t>
            </a:r>
            <a:r>
              <a:rPr lang="en-GB" dirty="0"/>
              <a:t>by induction</a:t>
            </a:r>
            <a:endParaRPr lang="en-GB" sz="2000" baseline="30000" dirty="0"/>
          </a:p>
          <a:p>
            <a:pPr>
              <a:buFontTx/>
              <a:buNone/>
              <a:defRPr/>
            </a:pPr>
            <a:r>
              <a:rPr lang="en-GB" dirty="0"/>
              <a:t>		</a:t>
            </a:r>
            <a:r>
              <a:rPr lang="en-GB" b="1" dirty="0"/>
              <a:t>T(n) = 4T(n/2) + n</a:t>
            </a:r>
          </a:p>
          <a:p>
            <a:pPr>
              <a:buFontTx/>
              <a:buNone/>
              <a:defRPr/>
            </a:pPr>
            <a:r>
              <a:rPr lang="en-GB" b="1" dirty="0"/>
              <a:t>		       </a:t>
            </a:r>
            <a:r>
              <a:rPr lang="en-US" b="1" dirty="0">
                <a:latin typeface="Symbol" pitchFamily="18" charset="2"/>
                <a:cs typeface="Courier New" pitchFamily="49" charset="0"/>
              </a:rPr>
              <a:t>£</a:t>
            </a:r>
            <a:r>
              <a:rPr lang="en-GB" b="1" dirty="0"/>
              <a:t> 4c(n/2)</a:t>
            </a:r>
            <a:r>
              <a:rPr lang="en-GB" b="1" baseline="30000" dirty="0"/>
              <a:t>2</a:t>
            </a:r>
            <a:r>
              <a:rPr lang="en-GB" b="1" dirty="0"/>
              <a:t> + n</a:t>
            </a:r>
          </a:p>
          <a:p>
            <a:pPr>
              <a:buFontTx/>
              <a:buNone/>
              <a:defRPr/>
            </a:pPr>
            <a:r>
              <a:rPr lang="en-GB" b="1" dirty="0"/>
              <a:t>		       = cn</a:t>
            </a:r>
            <a:r>
              <a:rPr lang="en-GB" b="1" baseline="30000" dirty="0"/>
              <a:t>2</a:t>
            </a:r>
            <a:r>
              <a:rPr lang="en-GB" b="1" dirty="0"/>
              <a:t> + n</a:t>
            </a:r>
          </a:p>
          <a:p>
            <a:pPr>
              <a:buFontTx/>
              <a:buNone/>
              <a:defRPr/>
            </a:pPr>
            <a:r>
              <a:rPr lang="en-GB" b="1" dirty="0"/>
              <a:t>		       </a:t>
            </a:r>
            <a:r>
              <a:rPr lang="en-US" b="1" dirty="0">
                <a:latin typeface="Symbol" pitchFamily="18" charset="2"/>
                <a:cs typeface="Courier New" pitchFamily="49" charset="0"/>
              </a:rPr>
              <a:t>£</a:t>
            </a:r>
            <a:r>
              <a:rPr lang="en-GB" b="1" dirty="0"/>
              <a:t>  cn</a:t>
            </a:r>
            <a:r>
              <a:rPr lang="en-GB" b="1" baseline="30000" dirty="0"/>
              <a:t>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E0E09-6FEB-6BFE-07B8-2EB29B7F5E4F}"/>
              </a:ext>
            </a:extLst>
          </p:cNvPr>
          <p:cNvSpPr txBox="1">
            <a:spLocks/>
          </p:cNvSpPr>
          <p:nvPr/>
        </p:nvSpPr>
        <p:spPr>
          <a:xfrm>
            <a:off x="335493" y="731161"/>
            <a:ext cx="7303264" cy="91593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0" dirty="0"/>
              <a:t>Substitution Method</a:t>
            </a:r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74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798AB386-9F43-7A8D-A262-5D896398CB21}"/>
              </a:ext>
            </a:extLst>
          </p:cNvPr>
          <p:cNvSpPr txBox="1">
            <a:spLocks noChangeArrowheads="1"/>
          </p:cNvSpPr>
          <p:nvPr/>
        </p:nvSpPr>
        <p:spPr>
          <a:xfrm>
            <a:off x="520504" y="1856934"/>
            <a:ext cx="8623495" cy="4620065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  <a:defRPr/>
            </a:pPr>
            <a:r>
              <a:rPr lang="da-DK" dirty="0"/>
              <a:t>What is the problem? Rewriting</a:t>
            </a:r>
          </a:p>
          <a:p>
            <a:pPr lvl="1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en-US" i="1" dirty="0"/>
              <a:t>T(n) = O(n</a:t>
            </a:r>
            <a:r>
              <a:rPr lang="en-US" i="1" baseline="30000" dirty="0"/>
              <a:t>2</a:t>
            </a:r>
            <a:r>
              <a:rPr lang="en-US" i="1" dirty="0"/>
              <a:t>) = cn</a:t>
            </a:r>
            <a:r>
              <a:rPr lang="en-US" i="1" baseline="30000" dirty="0"/>
              <a:t>2</a:t>
            </a:r>
            <a:r>
              <a:rPr lang="en-US" i="1" dirty="0"/>
              <a:t> + (something positive)</a:t>
            </a:r>
            <a:endParaRPr lang="da-DK" dirty="0"/>
          </a:p>
          <a:p>
            <a:pPr>
              <a:lnSpc>
                <a:spcPct val="140000"/>
              </a:lnSpc>
              <a:defRPr/>
            </a:pPr>
            <a:r>
              <a:rPr lang="da-DK" dirty="0"/>
              <a:t>As </a:t>
            </a:r>
            <a:r>
              <a:rPr lang="en-US" i="1" dirty="0"/>
              <a:t>T(n) </a:t>
            </a:r>
            <a:r>
              <a:rPr lang="en-US" dirty="0">
                <a:latin typeface="Symbol" pitchFamily="18" charset="2"/>
              </a:rPr>
              <a:t>£</a:t>
            </a:r>
            <a:r>
              <a:rPr lang="en-US" dirty="0"/>
              <a:t> </a:t>
            </a:r>
            <a:r>
              <a:rPr lang="en-US" i="1" dirty="0"/>
              <a:t>cn</a:t>
            </a:r>
            <a:r>
              <a:rPr lang="en-US" i="1" baseline="30000" dirty="0"/>
              <a:t>2  </a:t>
            </a:r>
            <a:r>
              <a:rPr lang="da-DK" dirty="0"/>
              <a:t>does not work with the inductive proof.</a:t>
            </a:r>
          </a:p>
          <a:p>
            <a:pPr>
              <a:lnSpc>
                <a:spcPct val="140000"/>
              </a:lnSpc>
              <a:defRPr/>
            </a:pPr>
            <a:r>
              <a:rPr lang="en-US" dirty="0"/>
              <a:t>Solution: </a:t>
            </a:r>
            <a:r>
              <a:rPr lang="en-US" b="1" dirty="0"/>
              <a:t>Strengthen the hypothesis</a:t>
            </a:r>
            <a:r>
              <a:rPr lang="en-US" dirty="0"/>
              <a:t> for the inductive proof:</a:t>
            </a:r>
          </a:p>
          <a:p>
            <a:pPr lvl="1">
              <a:lnSpc>
                <a:spcPct val="140000"/>
              </a:lnSpc>
              <a:defRPr/>
            </a:pPr>
            <a:r>
              <a:rPr lang="en-US" dirty="0"/>
              <a:t>T(n)  </a:t>
            </a:r>
            <a:r>
              <a:rPr lang="en-US" dirty="0">
                <a:latin typeface="Symbol" pitchFamily="18" charset="2"/>
              </a:rPr>
              <a:t>£</a:t>
            </a:r>
            <a:r>
              <a:rPr lang="en-US" dirty="0"/>
              <a:t>  (</a:t>
            </a:r>
            <a:r>
              <a:rPr lang="en-US" b="1" dirty="0"/>
              <a:t>answer you want</a:t>
            </a:r>
            <a:r>
              <a:rPr lang="en-US" dirty="0"/>
              <a:t>) - (something &gt; 0)</a:t>
            </a:r>
            <a:endParaRPr lang="da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CFA1B-BD10-E3CB-947F-63FEAFFED512}"/>
              </a:ext>
            </a:extLst>
          </p:cNvPr>
          <p:cNvSpPr txBox="1">
            <a:spLocks/>
          </p:cNvSpPr>
          <p:nvPr/>
        </p:nvSpPr>
        <p:spPr>
          <a:xfrm>
            <a:off x="335493" y="731161"/>
            <a:ext cx="7303264" cy="91593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0" dirty="0"/>
              <a:t>Substitution Method</a:t>
            </a:r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60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D0796E41-717F-0833-400E-BFF05725D0EE}"/>
              </a:ext>
            </a:extLst>
          </p:cNvPr>
          <p:cNvSpPr txBox="1">
            <a:spLocks noChangeArrowheads="1"/>
          </p:cNvSpPr>
          <p:nvPr/>
        </p:nvSpPr>
        <p:spPr>
          <a:xfrm>
            <a:off x="633046" y="1814732"/>
            <a:ext cx="8159262" cy="4662268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a-DK" dirty="0"/>
              <a:t>Fixed proof: strengthen the inductive hypothesis by subtracting lower-order terms:</a:t>
            </a:r>
          </a:p>
          <a:p>
            <a:pPr>
              <a:spcBef>
                <a:spcPts val="1200"/>
              </a:spcBef>
              <a:buFontTx/>
              <a:buNone/>
              <a:defRPr/>
            </a:pPr>
            <a:r>
              <a:rPr lang="en-GB" dirty="0"/>
              <a:t>		Prove </a:t>
            </a:r>
            <a:r>
              <a:rPr lang="en-GB" i="1" dirty="0"/>
              <a:t>T(n) </a:t>
            </a:r>
            <a:r>
              <a:rPr lang="en-US" i="1" dirty="0">
                <a:latin typeface="Symbol" pitchFamily="18" charset="2"/>
                <a:cs typeface="Courier New" pitchFamily="49" charset="0"/>
              </a:rPr>
              <a:t>£</a:t>
            </a:r>
            <a:r>
              <a:rPr lang="en-GB" i="1" dirty="0"/>
              <a:t> cn</a:t>
            </a:r>
            <a:r>
              <a:rPr lang="en-GB" i="1" baseline="30000" dirty="0"/>
              <a:t>2 </a:t>
            </a:r>
            <a:r>
              <a:rPr lang="en-GB" i="1" dirty="0"/>
              <a:t>- </a:t>
            </a:r>
            <a:r>
              <a:rPr lang="en-GB" i="1" dirty="0" err="1"/>
              <a:t>dn</a:t>
            </a:r>
            <a:r>
              <a:rPr lang="en-GB" baseline="30000" dirty="0"/>
              <a:t> </a:t>
            </a:r>
            <a:r>
              <a:rPr lang="en-GB" dirty="0"/>
              <a:t>by induction</a:t>
            </a:r>
            <a:endParaRPr lang="en-GB" sz="2000" baseline="30000" dirty="0"/>
          </a:p>
          <a:p>
            <a:pPr>
              <a:spcBef>
                <a:spcPts val="3000"/>
              </a:spcBef>
              <a:buFontTx/>
              <a:buNone/>
              <a:defRPr/>
            </a:pPr>
            <a:r>
              <a:rPr lang="en-GB" dirty="0"/>
              <a:t>		</a:t>
            </a:r>
            <a:r>
              <a:rPr lang="en-GB" b="1" dirty="0"/>
              <a:t>T(n) = 4T(n/2) + n</a:t>
            </a:r>
          </a:p>
          <a:p>
            <a:pPr>
              <a:buFontTx/>
              <a:buNone/>
              <a:defRPr/>
            </a:pPr>
            <a:r>
              <a:rPr lang="en-GB" b="1" dirty="0"/>
              <a:t>		       </a:t>
            </a:r>
            <a:r>
              <a:rPr lang="en-US" b="1" dirty="0">
                <a:latin typeface="Symbol" pitchFamily="18" charset="2"/>
                <a:cs typeface="Courier New" pitchFamily="49" charset="0"/>
              </a:rPr>
              <a:t>£</a:t>
            </a:r>
            <a:r>
              <a:rPr lang="en-GB" b="1" dirty="0"/>
              <a:t> 4(c(n/2)</a:t>
            </a:r>
            <a:r>
              <a:rPr lang="en-GB" b="1" baseline="30000" dirty="0"/>
              <a:t>2</a:t>
            </a:r>
            <a:r>
              <a:rPr lang="en-GB" b="1" dirty="0"/>
              <a:t> – d(n/2)) + n</a:t>
            </a:r>
          </a:p>
          <a:p>
            <a:pPr>
              <a:buFontTx/>
              <a:buNone/>
              <a:defRPr/>
            </a:pPr>
            <a:r>
              <a:rPr lang="en-GB" b="1" dirty="0"/>
              <a:t>		       = cn</a:t>
            </a:r>
            <a:r>
              <a:rPr lang="en-GB" b="1" baseline="30000" dirty="0"/>
              <a:t>2</a:t>
            </a:r>
            <a:r>
              <a:rPr lang="en-GB" b="1" dirty="0"/>
              <a:t> – 2dn + n</a:t>
            </a:r>
          </a:p>
          <a:p>
            <a:pPr>
              <a:buFontTx/>
              <a:buNone/>
              <a:defRPr/>
            </a:pPr>
            <a:r>
              <a:rPr lang="en-GB" b="1" dirty="0"/>
              <a:t>		       = (cn</a:t>
            </a:r>
            <a:r>
              <a:rPr lang="en-GB" b="1" baseline="30000" dirty="0"/>
              <a:t>2</a:t>
            </a:r>
            <a:r>
              <a:rPr lang="en-GB" b="1" dirty="0"/>
              <a:t> – </a:t>
            </a:r>
            <a:r>
              <a:rPr lang="en-GB" b="1" dirty="0" err="1"/>
              <a:t>dn</a:t>
            </a:r>
            <a:r>
              <a:rPr lang="en-GB" b="1" dirty="0"/>
              <a:t>) – (</a:t>
            </a:r>
            <a:r>
              <a:rPr lang="en-GB" b="1" dirty="0" err="1"/>
              <a:t>dn</a:t>
            </a:r>
            <a:r>
              <a:rPr lang="en-GB" b="1" dirty="0"/>
              <a:t> – n)</a:t>
            </a:r>
          </a:p>
          <a:p>
            <a:pPr>
              <a:buFontTx/>
              <a:buNone/>
              <a:defRPr/>
            </a:pPr>
            <a:r>
              <a:rPr lang="en-GB" b="1" dirty="0"/>
              <a:t>		       </a:t>
            </a:r>
            <a:r>
              <a:rPr lang="en-US" b="1" dirty="0">
                <a:latin typeface="Symbol" pitchFamily="18" charset="2"/>
                <a:cs typeface="Courier New" pitchFamily="49" charset="0"/>
              </a:rPr>
              <a:t>£</a:t>
            </a:r>
            <a:r>
              <a:rPr lang="en-GB" b="1" dirty="0"/>
              <a:t> cn</a:t>
            </a:r>
            <a:r>
              <a:rPr lang="en-GB" b="1" baseline="30000" dirty="0"/>
              <a:t>2</a:t>
            </a:r>
            <a:r>
              <a:rPr lang="en-GB" b="1" dirty="0"/>
              <a:t> – </a:t>
            </a:r>
            <a:r>
              <a:rPr lang="en-GB" b="1" dirty="0" err="1"/>
              <a:t>dn</a:t>
            </a:r>
            <a:r>
              <a:rPr lang="en-GB" b="1" dirty="0"/>
              <a:t> if d</a:t>
            </a:r>
            <a:r>
              <a:rPr lang="en-US" sz="2000" b="1" dirty="0">
                <a:latin typeface="Symbol" pitchFamily="18" charset="2"/>
                <a:cs typeface="Courier New" pitchFamily="49" charset="0"/>
              </a:rPr>
              <a:t> </a:t>
            </a:r>
            <a:r>
              <a:rPr lang="en-US" b="1" dirty="0">
                <a:latin typeface="Symbol" pitchFamily="18" charset="2"/>
                <a:cs typeface="Courier New" pitchFamily="49" charset="0"/>
              </a:rPr>
              <a:t>³ 1</a:t>
            </a:r>
            <a:endParaRPr lang="da-DK" b="1" dirty="0">
              <a:latin typeface="Symbol" pitchFamily="18" charset="2"/>
              <a:cs typeface="Courier New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8B77D-43DF-9DFA-493A-38A1541452A5}"/>
              </a:ext>
            </a:extLst>
          </p:cNvPr>
          <p:cNvSpPr txBox="1">
            <a:spLocks/>
          </p:cNvSpPr>
          <p:nvPr/>
        </p:nvSpPr>
        <p:spPr>
          <a:xfrm>
            <a:off x="335493" y="731161"/>
            <a:ext cx="7303264" cy="91593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0" dirty="0"/>
              <a:t>Substitution Method</a:t>
            </a:r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47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7F032A34-8436-7EA4-EEA9-2F4E0ED720D7}"/>
              </a:ext>
            </a:extLst>
          </p:cNvPr>
          <p:cNvSpPr txBox="1">
            <a:spLocks/>
          </p:cNvSpPr>
          <p:nvPr/>
        </p:nvSpPr>
        <p:spPr>
          <a:xfrm>
            <a:off x="335493" y="731161"/>
            <a:ext cx="7303264" cy="91593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0" dirty="0"/>
              <a:t>Recursion Tree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0DE905-9B9D-81C3-D22B-3225F8C4F9F1}"/>
              </a:ext>
            </a:extLst>
          </p:cNvPr>
          <p:cNvSpPr txBox="1">
            <a:spLocks noChangeArrowheads="1"/>
          </p:cNvSpPr>
          <p:nvPr/>
        </p:nvSpPr>
        <p:spPr>
          <a:xfrm>
            <a:off x="357552" y="1815914"/>
            <a:ext cx="9067800" cy="1949450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a-DK" sz="2800" dirty="0"/>
              <a:t>A recursion tree is a convenient way to visualize what happens when a recurrence is iterated.</a:t>
            </a:r>
          </a:p>
          <a:p>
            <a:pPr lvl="1">
              <a:defRPr/>
            </a:pPr>
            <a:r>
              <a:rPr lang="da-DK" sz="2400" dirty="0"/>
              <a:t>Good for ”guessing” asymtotic solutions to recurrences </a:t>
            </a:r>
            <a:endParaRPr lang="en-US" sz="2400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00AA798D-CE80-974D-C2C5-D90748ECD1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6692509"/>
              </p:ext>
            </p:extLst>
          </p:nvPr>
        </p:nvGraphicFramePr>
        <p:xfrm>
          <a:off x="2409825" y="3454992"/>
          <a:ext cx="394811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57400" imgH="266400" progId="Equation.DSMT4">
                  <p:embed/>
                </p:oleObj>
              </mc:Choice>
              <mc:Fallback>
                <p:oleObj name="Equation" r:id="rId2" imgW="2057400" imgH="266400" progId="Equation.DSMT4">
                  <p:embed/>
                  <p:pic>
                    <p:nvPicPr>
                      <p:cNvPr id="4098" name="Object 4">
                        <a:extLst>
                          <a:ext uri="{FF2B5EF4-FFF2-40B4-BE49-F238E27FC236}">
                            <a16:creationId xmlns:a16="http://schemas.microsoft.com/office/drawing/2014/main" id="{DE76200A-4F7B-095A-163F-E5FE85483F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9825" y="3454992"/>
                        <a:ext cx="3948113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442D9BBE-969E-57D4-CBE4-25AEBF72EE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4416719"/>
              </p:ext>
            </p:extLst>
          </p:nvPr>
        </p:nvGraphicFramePr>
        <p:xfrm>
          <a:off x="738188" y="4170955"/>
          <a:ext cx="8035925" cy="2573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4" imgW="6066667" imgH="1943371" progId="MSPhotoEd.3">
                  <p:embed/>
                </p:oleObj>
              </mc:Choice>
              <mc:Fallback>
                <p:oleObj name="Photo Editor Photo" r:id="rId4" imgW="6066667" imgH="1943371" progId="MSPhotoEd.3">
                  <p:embed/>
                  <p:pic>
                    <p:nvPicPr>
                      <p:cNvPr id="4099" name="Object 5">
                        <a:extLst>
                          <a:ext uri="{FF2B5EF4-FFF2-40B4-BE49-F238E27FC236}">
                            <a16:creationId xmlns:a16="http://schemas.microsoft.com/office/drawing/2014/main" id="{6D86B5E0-ACA8-3822-98C7-1DB6FBD863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100000" contras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8" y="4170955"/>
                        <a:ext cx="8035925" cy="2573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6844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E5CD4EA1-B3EB-3A38-CCEE-06A65003038E}"/>
              </a:ext>
            </a:extLst>
          </p:cNvPr>
          <p:cNvSpPr txBox="1">
            <a:spLocks/>
          </p:cNvSpPr>
          <p:nvPr/>
        </p:nvSpPr>
        <p:spPr>
          <a:xfrm>
            <a:off x="335493" y="731161"/>
            <a:ext cx="7303264" cy="91593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0" dirty="0"/>
              <a:t>Recursion Tree</a:t>
            </a:r>
            <a:endParaRPr lang="en-US" sz="1100" b="1" dirty="0">
              <a:solidFill>
                <a:schemeClr val="tx1"/>
              </a:solidFill>
            </a:endParaRPr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F7727300-296D-6A02-3F15-88A3F9E70C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112475"/>
              </p:ext>
            </p:extLst>
          </p:nvPr>
        </p:nvGraphicFramePr>
        <p:xfrm>
          <a:off x="491196" y="1586769"/>
          <a:ext cx="8404225" cy="503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5458587" imgH="3524742" progId="MSPhotoEd.3">
                  <p:embed/>
                </p:oleObj>
              </mc:Choice>
              <mc:Fallback>
                <p:oleObj name="Photo Editor Photo" r:id="rId2" imgW="5458587" imgH="3524742" progId="MSPhotoEd.3">
                  <p:embed/>
                  <p:pic>
                    <p:nvPicPr>
                      <p:cNvPr id="5122" name="Object 3">
                        <a:extLst>
                          <a:ext uri="{FF2B5EF4-FFF2-40B4-BE49-F238E27FC236}">
                            <a16:creationId xmlns:a16="http://schemas.microsoft.com/office/drawing/2014/main" id="{8F5EDB89-7275-DC08-14CC-E15108C2F3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-60000" contrast="6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196" y="1586769"/>
                        <a:ext cx="8404225" cy="503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2424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BABDFCD3-3546-C625-BA7E-6AE4F12EA27C}"/>
              </a:ext>
            </a:extLst>
          </p:cNvPr>
          <p:cNvSpPr txBox="1">
            <a:spLocks noChangeArrowheads="1"/>
          </p:cNvSpPr>
          <p:nvPr/>
        </p:nvSpPr>
        <p:spPr>
          <a:xfrm>
            <a:off x="196949" y="1605383"/>
            <a:ext cx="8955088" cy="5175250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  <a:spcBef>
                <a:spcPct val="10000"/>
              </a:spcBef>
              <a:defRPr/>
            </a:pPr>
            <a:r>
              <a:rPr lang="en-US"/>
              <a:t>The idea is to solve a class of recurrences that have the form</a:t>
            </a:r>
          </a:p>
          <a:p>
            <a:pPr algn="ctr">
              <a:lnSpc>
                <a:spcPct val="140000"/>
              </a:lnSpc>
              <a:spcBef>
                <a:spcPct val="10000"/>
              </a:spcBef>
              <a:buFontTx/>
              <a:buNone/>
              <a:defRPr/>
            </a:pPr>
            <a:r>
              <a:rPr lang="en-US" b="1" i="1"/>
              <a:t>T(n) = aT(n/b) + f(n)</a:t>
            </a:r>
            <a:endParaRPr lang="en-US" b="1"/>
          </a:p>
          <a:p>
            <a:pPr>
              <a:lnSpc>
                <a:spcPct val="140000"/>
              </a:lnSpc>
              <a:spcBef>
                <a:spcPct val="10000"/>
              </a:spcBef>
              <a:defRPr/>
            </a:pPr>
            <a:r>
              <a:rPr lang="en-US" b="1" i="1"/>
              <a:t>Assumptions:</a:t>
            </a:r>
            <a:r>
              <a:rPr lang="en-US" i="1"/>
              <a:t> </a:t>
            </a:r>
            <a:r>
              <a:rPr lang="en-US" b="1" i="1"/>
              <a:t>a </a:t>
            </a:r>
            <a:r>
              <a:rPr lang="en-US" b="1">
                <a:latin typeface="Symbol" pitchFamily="18" charset="2"/>
              </a:rPr>
              <a:t>³</a:t>
            </a:r>
            <a:r>
              <a:rPr lang="en-US" b="1"/>
              <a:t> </a:t>
            </a:r>
            <a:r>
              <a:rPr lang="da-DK" b="1"/>
              <a:t>1</a:t>
            </a:r>
            <a:r>
              <a:rPr lang="en-US"/>
              <a:t> and </a:t>
            </a:r>
            <a:r>
              <a:rPr lang="en-US" b="1" i="1"/>
              <a:t>b </a:t>
            </a:r>
            <a:r>
              <a:rPr lang="en-US" b="1"/>
              <a:t>&gt; </a:t>
            </a:r>
            <a:r>
              <a:rPr lang="da-DK" b="1"/>
              <a:t>1</a:t>
            </a:r>
            <a:r>
              <a:rPr lang="en-US"/>
              <a:t>, and </a:t>
            </a:r>
            <a:r>
              <a:rPr lang="en-US" b="1" i="1"/>
              <a:t>f(n)</a:t>
            </a:r>
            <a:r>
              <a:rPr lang="en-US"/>
              <a:t> is asymptotically positive.</a:t>
            </a:r>
          </a:p>
          <a:p>
            <a:pPr>
              <a:lnSpc>
                <a:spcPct val="140000"/>
              </a:lnSpc>
              <a:spcBef>
                <a:spcPct val="10000"/>
              </a:spcBef>
              <a:defRPr/>
            </a:pPr>
            <a:r>
              <a:rPr lang="en-US"/>
              <a:t>Abstractly speaking, </a:t>
            </a:r>
            <a:r>
              <a:rPr lang="en-US" b="1" i="1"/>
              <a:t>T</a:t>
            </a:r>
            <a:r>
              <a:rPr lang="en-US" b="1"/>
              <a:t>(</a:t>
            </a:r>
            <a:r>
              <a:rPr lang="en-US" b="1" i="1"/>
              <a:t>n</a:t>
            </a:r>
            <a:r>
              <a:rPr lang="en-US" b="1"/>
              <a:t>)</a:t>
            </a:r>
            <a:r>
              <a:rPr lang="en-US"/>
              <a:t> is the runtime for an algorithm and we know that</a:t>
            </a:r>
          </a:p>
          <a:p>
            <a:pPr lvl="1">
              <a:lnSpc>
                <a:spcPct val="140000"/>
              </a:lnSpc>
              <a:spcBef>
                <a:spcPct val="10000"/>
              </a:spcBef>
              <a:defRPr/>
            </a:pPr>
            <a:r>
              <a:rPr lang="en-US" sz="2000" b="1" i="1"/>
              <a:t>a</a:t>
            </a:r>
            <a:r>
              <a:rPr lang="en-US" sz="2000" i="1"/>
              <a:t> </a:t>
            </a:r>
            <a:r>
              <a:rPr lang="en-US" sz="2000"/>
              <a:t>number of subproblems of size </a:t>
            </a:r>
            <a:r>
              <a:rPr lang="en-US" sz="2000" b="1" i="1"/>
              <a:t>n/b</a:t>
            </a:r>
            <a:r>
              <a:rPr lang="en-US" sz="2000"/>
              <a:t> are solved recursively, each in time </a:t>
            </a:r>
            <a:r>
              <a:rPr lang="en-US" sz="2000" b="1" i="1"/>
              <a:t>T</a:t>
            </a:r>
            <a:r>
              <a:rPr lang="en-US" sz="2000" b="1"/>
              <a:t>(</a:t>
            </a:r>
            <a:r>
              <a:rPr lang="en-US" sz="2000" b="1" i="1"/>
              <a:t>n/b</a:t>
            </a:r>
            <a:r>
              <a:rPr lang="en-US" sz="2000" b="1"/>
              <a:t>).</a:t>
            </a:r>
          </a:p>
          <a:p>
            <a:pPr lvl="1">
              <a:lnSpc>
                <a:spcPct val="140000"/>
              </a:lnSpc>
              <a:spcBef>
                <a:spcPct val="10000"/>
              </a:spcBef>
              <a:defRPr/>
            </a:pPr>
            <a:r>
              <a:rPr lang="en-US" sz="2000" b="1" i="1"/>
              <a:t>f(n)</a:t>
            </a:r>
            <a:r>
              <a:rPr lang="en-US" sz="2000"/>
              <a:t> is the cost of dividing the problem and combining the results. e.g., In merge-sort                                   .</a:t>
            </a: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805D00-8781-3D0A-BD36-AC7C84521B66}"/>
              </a:ext>
            </a:extLst>
          </p:cNvPr>
          <p:cNvSpPr txBox="1">
            <a:spLocks/>
          </p:cNvSpPr>
          <p:nvPr/>
        </p:nvSpPr>
        <p:spPr>
          <a:xfrm>
            <a:off x="335493" y="731161"/>
            <a:ext cx="7303264" cy="91593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0" dirty="0"/>
              <a:t>Master Method</a:t>
            </a:r>
            <a:endParaRPr lang="en-US" sz="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58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>
            <a:extLst>
              <a:ext uri="{FF2B5EF4-FFF2-40B4-BE49-F238E27FC236}">
                <a16:creationId xmlns:a16="http://schemas.microsoft.com/office/drawing/2014/main" id="{3BC124BB-8D95-6893-7312-C5F07FD4BE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9932726"/>
              </p:ext>
            </p:extLst>
          </p:nvPr>
        </p:nvGraphicFramePr>
        <p:xfrm>
          <a:off x="141288" y="1189893"/>
          <a:ext cx="8774112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9783541" imgH="5761905" progId="MSPhotoEd.3">
                  <p:embed/>
                </p:oleObj>
              </mc:Choice>
              <mc:Fallback>
                <p:oleObj name="Photo Editor Photo" r:id="rId2" imgW="9783541" imgH="5761905" progId="MSPhotoEd.3">
                  <p:embed/>
                  <p:pic>
                    <p:nvPicPr>
                      <p:cNvPr id="7170" name="Object 3">
                        <a:extLst>
                          <a:ext uri="{FF2B5EF4-FFF2-40B4-BE49-F238E27FC236}">
                            <a16:creationId xmlns:a16="http://schemas.microsoft.com/office/drawing/2014/main" id="{A67441B4-EA10-815A-3C53-9FF50CA1DD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-72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189893"/>
                        <a:ext cx="8774112" cy="533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0">
            <a:extLst>
              <a:ext uri="{FF2B5EF4-FFF2-40B4-BE49-F238E27FC236}">
                <a16:creationId xmlns:a16="http://schemas.microsoft.com/office/drawing/2014/main" id="{8553B249-8E12-EFA6-F27A-6CFE1525DD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542780"/>
              </p:ext>
            </p:extLst>
          </p:nvPr>
        </p:nvGraphicFramePr>
        <p:xfrm>
          <a:off x="8197850" y="4830250"/>
          <a:ext cx="4572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6080" imgH="203040" progId="Equation.3">
                  <p:embed/>
                </p:oleObj>
              </mc:Choice>
              <mc:Fallback>
                <p:oleObj name="Equation" r:id="rId4" imgW="406080" imgH="203040" progId="Equation.3">
                  <p:embed/>
                  <p:pic>
                    <p:nvPicPr>
                      <p:cNvPr id="18442" name="Object 10">
                        <a:extLst>
                          <a:ext uri="{FF2B5EF4-FFF2-40B4-BE49-F238E27FC236}">
                            <a16:creationId xmlns:a16="http://schemas.microsoft.com/office/drawing/2014/main" id="{70EA24B0-9E2F-6711-B909-5A1A82B5C8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7850" y="4830250"/>
                        <a:ext cx="457200" cy="3143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>
            <a:extLst>
              <a:ext uri="{FF2B5EF4-FFF2-40B4-BE49-F238E27FC236}">
                <a16:creationId xmlns:a16="http://schemas.microsoft.com/office/drawing/2014/main" id="{8F1E4CAD-57D4-6849-1ED4-E0DD10D3A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75" y="5884350"/>
            <a:ext cx="64754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/>
              <a:t>Split problem into </a:t>
            </a:r>
            <a:r>
              <a:rPr lang="en-US" altLang="en-US" sz="2400" i="1">
                <a:latin typeface="Times New Roman" panose="02020603050405020304" pitchFamily="18" charset="0"/>
              </a:rPr>
              <a:t>a</a:t>
            </a:r>
            <a:r>
              <a:rPr lang="en-US" altLang="en-US" sz="2400"/>
              <a:t> parts. There are</a:t>
            </a:r>
            <a:br>
              <a:rPr lang="en-US" altLang="en-US" sz="2400"/>
            </a:br>
            <a:r>
              <a:rPr lang="en-US" altLang="en-US" sz="2400">
                <a:latin typeface="Times New Roman" panose="02020603050405020304" pitchFamily="18" charset="0"/>
              </a:rPr>
              <a:t>log</a:t>
            </a:r>
            <a:r>
              <a:rPr lang="en-US" altLang="en-US" sz="2400" i="1" baseline="-25000">
                <a:latin typeface="Times New Roman" panose="02020603050405020304" pitchFamily="18" charset="0"/>
              </a:rPr>
              <a:t>b</a:t>
            </a:r>
            <a:r>
              <a:rPr lang="en-US" altLang="en-US" sz="2400" i="1">
                <a:latin typeface="Times New Roman" panose="02020603050405020304" pitchFamily="18" charset="0"/>
              </a:rPr>
              <a:t>n</a:t>
            </a:r>
            <a:r>
              <a:rPr lang="en-US" altLang="en-US" sz="2400"/>
              <a:t> levels. There are		   leaves.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B208E38A-1301-2ED8-609A-C4527637D4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324208"/>
              </p:ext>
            </p:extLst>
          </p:nvPr>
        </p:nvGraphicFramePr>
        <p:xfrm>
          <a:off x="3548063" y="6254238"/>
          <a:ext cx="16986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27000" imgH="228600" progId="Equation.DSMT4">
                  <p:embed/>
                </p:oleObj>
              </mc:Choice>
              <mc:Fallback>
                <p:oleObj name="Equation" r:id="rId6" imgW="927000" imgH="228600" progId="Equation.DSMT4">
                  <p:embed/>
                  <p:pic>
                    <p:nvPicPr>
                      <p:cNvPr id="18437" name="Object 5">
                        <a:extLst>
                          <a:ext uri="{FF2B5EF4-FFF2-40B4-BE49-F238E27FC236}">
                            <a16:creationId xmlns:a16="http://schemas.microsoft.com/office/drawing/2014/main" id="{D12A0612-9B33-C77B-B76D-27C6F7D048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8063" y="6254238"/>
                        <a:ext cx="16986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>
            <a:extLst>
              <a:ext uri="{FF2B5EF4-FFF2-40B4-BE49-F238E27FC236}">
                <a16:creationId xmlns:a16="http://schemas.microsoft.com/office/drawing/2014/main" id="{D4EC35B2-22AA-A1BF-FF64-8BB2F61DC4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043759"/>
              </p:ext>
            </p:extLst>
          </p:nvPr>
        </p:nvGraphicFramePr>
        <p:xfrm>
          <a:off x="3886200" y="5443025"/>
          <a:ext cx="6000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06080" imgH="203040" progId="Equation.3">
                  <p:embed/>
                </p:oleObj>
              </mc:Choice>
              <mc:Fallback>
                <p:oleObj name="Equation" r:id="rId8" imgW="406080" imgH="203040" progId="Equation.3">
                  <p:embed/>
                  <p:pic>
                    <p:nvPicPr>
                      <p:cNvPr id="18444" name="Object 12">
                        <a:extLst>
                          <a:ext uri="{FF2B5EF4-FFF2-40B4-BE49-F238E27FC236}">
                            <a16:creationId xmlns:a16="http://schemas.microsoft.com/office/drawing/2014/main" id="{044117F3-0A19-5472-4F3A-21DEAA23B3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443025"/>
                        <a:ext cx="600075" cy="4000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C1F99E1-94CA-0327-8F4C-39F26650D9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54926"/>
              </p:ext>
            </p:extLst>
          </p:nvPr>
        </p:nvGraphicFramePr>
        <p:xfrm>
          <a:off x="7013575" y="5909750"/>
          <a:ext cx="4857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06080" imgH="203040" progId="Equation.3">
                  <p:embed/>
                </p:oleObj>
              </mc:Choice>
              <mc:Fallback>
                <p:oleObj name="Equation" r:id="rId9" imgW="406080" imgH="203040" progId="Equation.3">
                  <p:embed/>
                  <p:pic>
                    <p:nvPicPr>
                      <p:cNvPr id="18438" name="Object 6">
                        <a:extLst>
                          <a:ext uri="{FF2B5EF4-FFF2-40B4-BE49-F238E27FC236}">
                            <a16:creationId xmlns:a16="http://schemas.microsoft.com/office/drawing/2014/main" id="{1BAFDA70-9DDF-E184-25C9-105E7E0B82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3575" y="5909750"/>
                        <a:ext cx="485775" cy="355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C6E4D2A3-57E6-6185-0A69-CC29EE6CB15E}"/>
              </a:ext>
            </a:extLst>
          </p:cNvPr>
          <p:cNvSpPr txBox="1">
            <a:spLocks/>
          </p:cNvSpPr>
          <p:nvPr/>
        </p:nvSpPr>
        <p:spPr>
          <a:xfrm>
            <a:off x="335493" y="463869"/>
            <a:ext cx="7303264" cy="91593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0" dirty="0"/>
              <a:t>Master Method</a:t>
            </a:r>
            <a:endParaRPr lang="en-US" sz="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59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3406BD55-7C72-7460-C908-BFA1C2EB5C4D}"/>
              </a:ext>
            </a:extLst>
          </p:cNvPr>
          <p:cNvSpPr txBox="1">
            <a:spLocks noChangeArrowheads="1"/>
          </p:cNvSpPr>
          <p:nvPr/>
        </p:nvSpPr>
        <p:spPr>
          <a:xfrm>
            <a:off x="307143" y="1621649"/>
            <a:ext cx="8763000" cy="4891088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dirty="0"/>
              <a:t>Iterating the recurrence (expanding the tree) yields</a:t>
            </a:r>
          </a:p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  <a:defRPr/>
            </a:pPr>
            <a:r>
              <a:rPr lang="en-US" i="1" dirty="0"/>
              <a:t>    T(n) = f(n) + </a:t>
            </a:r>
            <a:r>
              <a:rPr lang="en-US" i="1" dirty="0" err="1"/>
              <a:t>aT</a:t>
            </a:r>
            <a:r>
              <a:rPr lang="en-US" i="1" dirty="0"/>
              <a:t>(n/b)</a:t>
            </a:r>
          </a:p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  <a:defRPr/>
            </a:pPr>
            <a:r>
              <a:rPr lang="en-US" i="1" dirty="0"/>
              <a:t>           = f(n) + </a:t>
            </a:r>
            <a:r>
              <a:rPr lang="en-US" i="1" dirty="0" err="1"/>
              <a:t>af</a:t>
            </a:r>
            <a:r>
              <a:rPr lang="en-US" i="1" dirty="0"/>
              <a:t>(n/b) + a</a:t>
            </a:r>
            <a:r>
              <a:rPr lang="en-US" i="1" baseline="30000" dirty="0"/>
              <a:t>2</a:t>
            </a:r>
            <a:r>
              <a:rPr lang="en-US" i="1" dirty="0"/>
              <a:t>T(n/b</a:t>
            </a:r>
            <a:r>
              <a:rPr lang="en-US" i="1" baseline="30000" dirty="0"/>
              <a:t>2</a:t>
            </a:r>
            <a:r>
              <a:rPr lang="en-US" i="1" dirty="0"/>
              <a:t>)</a:t>
            </a:r>
          </a:p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  <a:defRPr/>
            </a:pPr>
            <a:r>
              <a:rPr lang="en-US" i="1" dirty="0"/>
              <a:t>           = f(n) + </a:t>
            </a:r>
            <a:r>
              <a:rPr lang="en-US" i="1" dirty="0" err="1"/>
              <a:t>af</a:t>
            </a:r>
            <a:r>
              <a:rPr lang="en-US" i="1" dirty="0"/>
              <a:t>(n/b) + a</a:t>
            </a:r>
            <a:r>
              <a:rPr lang="en-US" i="1" baseline="30000" dirty="0"/>
              <a:t>2</a:t>
            </a:r>
            <a:r>
              <a:rPr lang="en-US" i="1" dirty="0"/>
              <a:t>f(n/b</a:t>
            </a:r>
            <a:r>
              <a:rPr lang="en-US" i="1" baseline="30000" dirty="0"/>
              <a:t>2</a:t>
            </a:r>
            <a:r>
              <a:rPr lang="en-US" i="1" dirty="0"/>
              <a:t>) + … </a:t>
            </a:r>
          </a:p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  <a:defRPr/>
            </a:pPr>
            <a:r>
              <a:rPr lang="en-US" i="1" dirty="0"/>
              <a:t>                   a</a:t>
            </a:r>
            <a:r>
              <a:rPr lang="en-US" i="1" baseline="30000" dirty="0"/>
              <a:t>log</a:t>
            </a:r>
            <a:r>
              <a:rPr lang="en-US" i="1" baseline="6000" dirty="0"/>
              <a:t>b</a:t>
            </a:r>
            <a:r>
              <a:rPr lang="en-US" i="1" baseline="30000" dirty="0"/>
              <a:t>n-1</a:t>
            </a:r>
            <a:r>
              <a:rPr lang="en-US" i="1" dirty="0"/>
              <a:t>f(n/b</a:t>
            </a:r>
            <a:r>
              <a:rPr lang="en-US" i="1" baseline="30000" dirty="0"/>
              <a:t>log</a:t>
            </a:r>
            <a:r>
              <a:rPr lang="en-US" i="1" baseline="6000" dirty="0"/>
              <a:t>b</a:t>
            </a:r>
            <a:r>
              <a:rPr lang="en-US" i="1" baseline="30000" dirty="0"/>
              <a:t>n-1</a:t>
            </a:r>
            <a:r>
              <a:rPr lang="en-US" i="1" dirty="0"/>
              <a:t>) + </a:t>
            </a:r>
            <a:r>
              <a:rPr lang="en-US" i="1" dirty="0" err="1"/>
              <a:t>a</a:t>
            </a:r>
            <a:r>
              <a:rPr lang="en-US" i="1" baseline="30000" dirty="0" err="1"/>
              <a:t>log</a:t>
            </a:r>
            <a:r>
              <a:rPr lang="en-US" i="1" baseline="6000" dirty="0" err="1"/>
              <a:t>b</a:t>
            </a:r>
            <a:r>
              <a:rPr lang="en-US" i="1" baseline="30000" dirty="0" err="1"/>
              <a:t>n</a:t>
            </a:r>
            <a:r>
              <a:rPr lang="en-US" i="1" dirty="0" err="1"/>
              <a:t>T</a:t>
            </a:r>
            <a:r>
              <a:rPr lang="en-US" i="1" dirty="0"/>
              <a:t>(1)</a:t>
            </a:r>
          </a:p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  <a:defRPr/>
            </a:pPr>
            <a:endParaRPr lang="en-US" sz="900" i="1" dirty="0"/>
          </a:p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  <a:defRPr/>
            </a:pPr>
            <a:r>
              <a:rPr lang="en-US" i="1" dirty="0"/>
              <a:t>    T(n) =</a:t>
            </a:r>
          </a:p>
          <a:p>
            <a:pPr>
              <a:lnSpc>
                <a:spcPct val="90000"/>
              </a:lnSpc>
              <a:spcBef>
                <a:spcPts val="3000"/>
              </a:spcBef>
              <a:defRPr/>
            </a:pPr>
            <a:r>
              <a:rPr lang="en-US" dirty="0"/>
              <a:t>The first term is a division/recombination cost (totaled across all levels of the tree).</a:t>
            </a:r>
          </a:p>
          <a:p>
            <a:pPr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dirty="0"/>
              <a:t>The second term is </a:t>
            </a:r>
            <a:r>
              <a:rPr lang="da-DK" dirty="0"/>
              <a:t>the </a:t>
            </a:r>
            <a:r>
              <a:rPr lang="en-US" dirty="0"/>
              <a:t>cost of doing all subproblems of size 1 (total of all work pushed to leaves).</a:t>
            </a:r>
          </a:p>
        </p:txBody>
      </p:sp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DBB0E125-D27C-7051-4BF1-11E1115CA5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8086303"/>
              </p:ext>
            </p:extLst>
          </p:nvPr>
        </p:nvGraphicFramePr>
        <p:xfrm>
          <a:off x="1450143" y="3936224"/>
          <a:ext cx="3200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47560" imgH="444240" progId="Equation.3">
                  <p:embed/>
                </p:oleObj>
              </mc:Choice>
              <mc:Fallback>
                <p:oleObj name="Equation" r:id="rId2" imgW="1447560" imgH="444240" progId="Equation.3">
                  <p:embed/>
                  <p:pic>
                    <p:nvPicPr>
                      <p:cNvPr id="19460" name="Object 4">
                        <a:extLst>
                          <a:ext uri="{FF2B5EF4-FFF2-40B4-BE49-F238E27FC236}">
                            <a16:creationId xmlns:a16="http://schemas.microsoft.com/office/drawing/2014/main" id="{E7770E65-8273-A668-74EA-C6230D7490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0143" y="3936224"/>
                        <a:ext cx="3200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ubtitle 2">
            <a:extLst>
              <a:ext uri="{FF2B5EF4-FFF2-40B4-BE49-F238E27FC236}">
                <a16:creationId xmlns:a16="http://schemas.microsoft.com/office/drawing/2014/main" id="{B1EB5AC1-9E7D-CBC7-E27B-4D65D28539D7}"/>
              </a:ext>
            </a:extLst>
          </p:cNvPr>
          <p:cNvSpPr txBox="1">
            <a:spLocks/>
          </p:cNvSpPr>
          <p:nvPr/>
        </p:nvSpPr>
        <p:spPr>
          <a:xfrm>
            <a:off x="335493" y="731161"/>
            <a:ext cx="7303264" cy="91593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0" dirty="0"/>
              <a:t>Master Method</a:t>
            </a:r>
            <a:endParaRPr lang="en-US" sz="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12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1"/>
            <a:ext cx="7303264" cy="91593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4800" b="0" dirty="0"/>
              <a:t>Recurrences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8C8B39-E809-37CA-E54B-8E7A3004C573}"/>
              </a:ext>
            </a:extLst>
          </p:cNvPr>
          <p:cNvSpPr txBox="1">
            <a:spLocks noChangeArrowheads="1"/>
          </p:cNvSpPr>
          <p:nvPr/>
        </p:nvSpPr>
        <p:spPr>
          <a:xfrm>
            <a:off x="76200" y="1647095"/>
            <a:ext cx="9067800" cy="4583113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da-DK" dirty="0"/>
              <a:t>Running times of algorithms with </a:t>
            </a:r>
            <a:r>
              <a:rPr lang="da-DK" b="1" dirty="0"/>
              <a:t>recursive calls</a:t>
            </a:r>
            <a:r>
              <a:rPr lang="da-DK" dirty="0"/>
              <a:t> can be described using recurrences.</a:t>
            </a:r>
          </a:p>
          <a:p>
            <a:pPr>
              <a:lnSpc>
                <a:spcPct val="90000"/>
              </a:lnSpc>
              <a:defRPr/>
            </a:pPr>
            <a:r>
              <a:rPr lang="da-DK" dirty="0"/>
              <a:t>A </a:t>
            </a:r>
            <a:r>
              <a:rPr lang="da-DK" b="1" dirty="0"/>
              <a:t>recurrence</a:t>
            </a:r>
            <a:r>
              <a:rPr lang="da-DK" dirty="0"/>
              <a:t> is an equation or inequality that describes a function in terms of its value on smaller inputs. </a:t>
            </a:r>
          </a:p>
          <a:p>
            <a:pPr>
              <a:lnSpc>
                <a:spcPct val="90000"/>
              </a:lnSpc>
              <a:defRPr/>
            </a:pPr>
            <a:r>
              <a:rPr lang="da-DK" dirty="0"/>
              <a:t>For </a:t>
            </a:r>
            <a:r>
              <a:rPr lang="da-DK" b="1" dirty="0"/>
              <a:t>divide and conquer</a:t>
            </a:r>
            <a:r>
              <a:rPr lang="da-DK" dirty="0"/>
              <a:t> algorithms:</a:t>
            </a:r>
          </a:p>
          <a:p>
            <a:pPr>
              <a:lnSpc>
                <a:spcPct val="90000"/>
              </a:lnSpc>
              <a:defRPr/>
            </a:pPr>
            <a:endParaRPr lang="da-DK" dirty="0"/>
          </a:p>
          <a:p>
            <a:pPr>
              <a:lnSpc>
                <a:spcPct val="90000"/>
              </a:lnSpc>
              <a:buFontTx/>
              <a:buNone/>
              <a:defRPr/>
            </a:pPr>
            <a:endParaRPr lang="da-DK" dirty="0"/>
          </a:p>
          <a:p>
            <a:pPr>
              <a:lnSpc>
                <a:spcPct val="90000"/>
              </a:lnSpc>
              <a:defRPr/>
            </a:pPr>
            <a:r>
              <a:rPr lang="da-DK" dirty="0"/>
              <a:t>Example: Merge Sort</a:t>
            </a:r>
            <a:endParaRPr lang="en-US" dirty="0"/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C463B24F-612F-AD33-8608-03A5B60471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297629"/>
              </p:ext>
            </p:extLst>
          </p:nvPr>
        </p:nvGraphicFramePr>
        <p:xfrm>
          <a:off x="3732970" y="5274533"/>
          <a:ext cx="425132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31840" imgH="457200" progId="Equation.DSMT4">
                  <p:embed/>
                </p:oleObj>
              </mc:Choice>
              <mc:Fallback>
                <p:oleObj name="Equation" r:id="rId2" imgW="2031840" imgH="457200" progId="Equation.DSMT4">
                  <p:embed/>
                  <p:pic>
                    <p:nvPicPr>
                      <p:cNvPr id="67588" name="Object 4">
                        <a:extLst>
                          <a:ext uri="{FF2B5EF4-FFF2-40B4-BE49-F238E27FC236}">
                            <a16:creationId xmlns:a16="http://schemas.microsoft.com/office/drawing/2014/main" id="{43499CFE-FF4E-D22A-31A2-4F436F6623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2970" y="5274533"/>
                        <a:ext cx="4251325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43C6CF45-F71B-CEB3-2438-0346242E79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8713377"/>
              </p:ext>
            </p:extLst>
          </p:nvPr>
        </p:nvGraphicFramePr>
        <p:xfrm>
          <a:off x="730250" y="4195519"/>
          <a:ext cx="801370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105160" imgH="457200" progId="Equation.DSMT4">
                  <p:embed/>
                </p:oleObj>
              </mc:Choice>
              <mc:Fallback>
                <p:oleObj name="Equation" r:id="rId4" imgW="5105160" imgH="457200" progId="Equation.DSMT4">
                  <p:embed/>
                  <p:pic>
                    <p:nvPicPr>
                      <p:cNvPr id="67589" name="Object 5">
                        <a:extLst>
                          <a:ext uri="{FF2B5EF4-FFF2-40B4-BE49-F238E27FC236}">
                            <a16:creationId xmlns:a16="http://schemas.microsoft.com/office/drawing/2014/main" id="{0FF5B3AD-9424-190E-4A3B-AA694E5BD7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4195519"/>
                        <a:ext cx="8013700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7657D63B-F882-CB19-DF49-2A6CD5AC673B}"/>
              </a:ext>
            </a:extLst>
          </p:cNvPr>
          <p:cNvSpPr txBox="1">
            <a:spLocks noChangeArrowheads="1"/>
          </p:cNvSpPr>
          <p:nvPr/>
        </p:nvSpPr>
        <p:spPr>
          <a:xfrm>
            <a:off x="343486" y="1647094"/>
            <a:ext cx="8796338" cy="4829905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lnSpc>
                <a:spcPct val="160000"/>
              </a:lnSpc>
              <a:defRPr/>
            </a:pPr>
            <a:r>
              <a:rPr lang="en-US" sz="2800" b="1" dirty="0"/>
              <a:t>Three</a:t>
            </a:r>
            <a:r>
              <a:rPr lang="en-US" sz="2800" dirty="0"/>
              <a:t> common cases:</a:t>
            </a:r>
          </a:p>
          <a:p>
            <a:pPr marL="990600" lvl="1" indent="-533400">
              <a:lnSpc>
                <a:spcPct val="160000"/>
              </a:lnSpc>
              <a:buFont typeface="Wingdings" pitchFamily="2" charset="2"/>
              <a:buAutoNum type="arabicPeriod"/>
              <a:defRPr/>
            </a:pPr>
            <a:r>
              <a:rPr lang="en-US" sz="2400" dirty="0"/>
              <a:t>Running time dominated by cost at leaves.</a:t>
            </a:r>
          </a:p>
          <a:p>
            <a:pPr marL="990600" lvl="1" indent="-533400">
              <a:lnSpc>
                <a:spcPct val="160000"/>
              </a:lnSpc>
              <a:buFont typeface="Wingdings" pitchFamily="2" charset="2"/>
              <a:buAutoNum type="arabicPeriod"/>
              <a:defRPr/>
            </a:pPr>
            <a:r>
              <a:rPr lang="en-US" sz="2400" dirty="0"/>
              <a:t>Running time evenly distributed throughout the tree.</a:t>
            </a:r>
          </a:p>
          <a:p>
            <a:pPr marL="990600" lvl="1" indent="-533400">
              <a:lnSpc>
                <a:spcPct val="160000"/>
              </a:lnSpc>
              <a:buFont typeface="Wingdings" pitchFamily="2" charset="2"/>
              <a:buAutoNum type="arabicPeriod"/>
              <a:defRPr/>
            </a:pPr>
            <a:r>
              <a:rPr lang="en-US" sz="2400" dirty="0"/>
              <a:t>Running time dominated by cost at the root.</a:t>
            </a:r>
          </a:p>
          <a:p>
            <a:pPr marL="609600" indent="-609600">
              <a:spcBef>
                <a:spcPts val="1200"/>
              </a:spcBef>
              <a:defRPr/>
            </a:pPr>
            <a:r>
              <a:rPr lang="en-US" sz="2800" dirty="0"/>
              <a:t>To solve the recurrence, we need to identify the dominant term.</a:t>
            </a:r>
          </a:p>
          <a:p>
            <a:pPr marL="609600" indent="-609600">
              <a:lnSpc>
                <a:spcPct val="160000"/>
              </a:lnSpc>
              <a:spcBef>
                <a:spcPts val="1200"/>
              </a:spcBef>
              <a:defRPr/>
            </a:pPr>
            <a:r>
              <a:rPr lang="en-US" sz="2800" dirty="0"/>
              <a:t>In each case compare          with</a:t>
            </a:r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3A205B05-9FEA-2171-9C1A-E15EF44C5E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4230834"/>
              </p:ext>
            </p:extLst>
          </p:nvPr>
        </p:nvGraphicFramePr>
        <p:xfrm>
          <a:off x="4132387" y="5678437"/>
          <a:ext cx="8128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3480" imgH="228600" progId="Equation.DSMT4">
                  <p:embed/>
                </p:oleObj>
              </mc:Choice>
              <mc:Fallback>
                <p:oleObj name="Equation" r:id="rId2" imgW="393480" imgH="228600" progId="Equation.DSMT4">
                  <p:embed/>
                  <p:pic>
                    <p:nvPicPr>
                      <p:cNvPr id="20485" name="Object 5">
                        <a:extLst>
                          <a:ext uri="{FF2B5EF4-FFF2-40B4-BE49-F238E27FC236}">
                            <a16:creationId xmlns:a16="http://schemas.microsoft.com/office/drawing/2014/main" id="{DC2F6B3D-BD18-DBE5-0619-CFD63FBA00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2387" y="5678437"/>
                        <a:ext cx="812800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A49496B7-6D0B-4AA5-1C50-80BBB9AB7B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689218"/>
              </p:ext>
            </p:extLst>
          </p:nvPr>
        </p:nvGraphicFramePr>
        <p:xfrm>
          <a:off x="5721643" y="5644660"/>
          <a:ext cx="13192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60240" imgH="266400" progId="Equation.DSMT4">
                  <p:embed/>
                </p:oleObj>
              </mc:Choice>
              <mc:Fallback>
                <p:oleObj name="Equation" r:id="rId4" imgW="660240" imgH="266400" progId="Equation.DSMT4">
                  <p:embed/>
                  <p:pic>
                    <p:nvPicPr>
                      <p:cNvPr id="20486" name="Object 6">
                        <a:extLst>
                          <a:ext uri="{FF2B5EF4-FFF2-40B4-BE49-F238E27FC236}">
                            <a16:creationId xmlns:a16="http://schemas.microsoft.com/office/drawing/2014/main" id="{1D7ABDA3-520B-181E-C6A2-D2794FFD4A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1643" y="5644660"/>
                        <a:ext cx="13192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ubtitle 2">
            <a:extLst>
              <a:ext uri="{FF2B5EF4-FFF2-40B4-BE49-F238E27FC236}">
                <a16:creationId xmlns:a16="http://schemas.microsoft.com/office/drawing/2014/main" id="{A5F5961A-2A44-0491-6B30-25F7F53BD698}"/>
              </a:ext>
            </a:extLst>
          </p:cNvPr>
          <p:cNvSpPr txBox="1">
            <a:spLocks/>
          </p:cNvSpPr>
          <p:nvPr/>
        </p:nvSpPr>
        <p:spPr>
          <a:xfrm>
            <a:off x="335493" y="731161"/>
            <a:ext cx="7303264" cy="91593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0" dirty="0"/>
              <a:t>Master Method</a:t>
            </a:r>
            <a:endParaRPr lang="en-US" sz="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84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332FD79-FA50-2244-C0E6-87753CC1E0CF}"/>
              </a:ext>
            </a:extLst>
          </p:cNvPr>
          <p:cNvSpPr txBox="1">
            <a:spLocks noChangeArrowheads="1"/>
          </p:cNvSpPr>
          <p:nvPr/>
        </p:nvSpPr>
        <p:spPr>
          <a:xfrm>
            <a:off x="230945" y="2195731"/>
            <a:ext cx="9067800" cy="5181600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3200" dirty="0"/>
              <a:t> If                             for some constant            then</a:t>
            </a:r>
          </a:p>
          <a:p>
            <a:pPr lvl="1">
              <a:defRPr/>
            </a:pPr>
            <a:r>
              <a:rPr lang="en-US" sz="2800" i="1" dirty="0"/>
              <a:t>f(n)</a:t>
            </a:r>
            <a:r>
              <a:rPr lang="en-US" sz="2800" dirty="0"/>
              <a:t> grows </a:t>
            </a:r>
            <a:r>
              <a:rPr lang="en-US" sz="2800" dirty="0" err="1"/>
              <a:t>polynomially</a:t>
            </a:r>
            <a:r>
              <a:rPr lang="en-US" sz="2800" dirty="0"/>
              <a:t> slower than                              (by factor      ).</a:t>
            </a:r>
          </a:p>
          <a:p>
            <a:pPr>
              <a:defRPr/>
            </a:pPr>
            <a:r>
              <a:rPr lang="en-US" sz="3200" b="1" dirty="0"/>
              <a:t>The work at the leaf level dominates</a:t>
            </a:r>
          </a:p>
          <a:p>
            <a:pPr lvl="1">
              <a:defRPr/>
            </a:pPr>
            <a:endParaRPr lang="da-DK" sz="2800" dirty="0"/>
          </a:p>
          <a:p>
            <a:pPr lvl="1">
              <a:buFont typeface="Wingdings" pitchFamily="2" charset="2"/>
              <a:buNone/>
              <a:defRPr/>
            </a:pPr>
            <a:r>
              <a:rPr lang="da-DK" sz="2800" dirty="0"/>
              <a:t>			Cost of all the leaves</a:t>
            </a:r>
          </a:p>
          <a:p>
            <a:pPr lvl="1">
              <a:defRPr/>
            </a:pPr>
            <a:endParaRPr lang="en-US" sz="2800" dirty="0"/>
          </a:p>
        </p:txBody>
      </p:sp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489F9B30-769F-FB09-7A2F-E1C0D79640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0365617"/>
              </p:ext>
            </p:extLst>
          </p:nvPr>
        </p:nvGraphicFramePr>
        <p:xfrm>
          <a:off x="1245015" y="2225894"/>
          <a:ext cx="244475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95280" imgH="266400" progId="Equation.DSMT4">
                  <p:embed/>
                </p:oleObj>
              </mc:Choice>
              <mc:Fallback>
                <p:oleObj name="Equation" r:id="rId2" imgW="1295280" imgH="266400" progId="Equation.DSMT4">
                  <p:embed/>
                  <p:pic>
                    <p:nvPicPr>
                      <p:cNvPr id="10242" name="Object 4">
                        <a:extLst>
                          <a:ext uri="{FF2B5EF4-FFF2-40B4-BE49-F238E27FC236}">
                            <a16:creationId xmlns:a16="http://schemas.microsoft.com/office/drawing/2014/main" id="{30FAA3AB-CA51-1832-6DE8-019E559B6F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5015" y="2225894"/>
                        <a:ext cx="244475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6F2E237E-77CA-270C-6B18-833E72369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92744"/>
              </p:ext>
            </p:extLst>
          </p:nvPr>
        </p:nvGraphicFramePr>
        <p:xfrm>
          <a:off x="6657596" y="2733254"/>
          <a:ext cx="855663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3480" imgH="228600" progId="Equation.DSMT4">
                  <p:embed/>
                </p:oleObj>
              </mc:Choice>
              <mc:Fallback>
                <p:oleObj name="Equation" r:id="rId4" imgW="393480" imgH="228600" progId="Equation.DSMT4">
                  <p:embed/>
                  <p:pic>
                    <p:nvPicPr>
                      <p:cNvPr id="10243" name="Object 5">
                        <a:extLst>
                          <a:ext uri="{FF2B5EF4-FFF2-40B4-BE49-F238E27FC236}">
                            <a16:creationId xmlns:a16="http://schemas.microsoft.com/office/drawing/2014/main" id="{D77BA310-B05B-0169-38F2-56572A72C8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7596" y="2733254"/>
                        <a:ext cx="855663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3DE28722-4B71-28E9-B953-4985B9E20F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7310294"/>
              </p:ext>
            </p:extLst>
          </p:nvPr>
        </p:nvGraphicFramePr>
        <p:xfrm>
          <a:off x="6924649" y="2271931"/>
          <a:ext cx="8477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3480" imgH="190440" progId="Equation.DSMT4">
                  <p:embed/>
                </p:oleObj>
              </mc:Choice>
              <mc:Fallback>
                <p:oleObj name="Equation" r:id="rId6" imgW="393480" imgH="190440" progId="Equation.DSMT4">
                  <p:embed/>
                  <p:pic>
                    <p:nvPicPr>
                      <p:cNvPr id="10244" name="Object 6">
                        <a:extLst>
                          <a:ext uri="{FF2B5EF4-FFF2-40B4-BE49-F238E27FC236}">
                            <a16:creationId xmlns:a16="http://schemas.microsoft.com/office/drawing/2014/main" id="{B1B87900-282A-06E2-01FE-50E2E76E3F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4649" y="2271931"/>
                        <a:ext cx="84772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>
            <a:extLst>
              <a:ext uri="{FF2B5EF4-FFF2-40B4-BE49-F238E27FC236}">
                <a16:creationId xmlns:a16="http://schemas.microsoft.com/office/drawing/2014/main" id="{8712DDE1-4901-600C-51A0-238F4E68D3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977686"/>
              </p:ext>
            </p:extLst>
          </p:nvPr>
        </p:nvGraphicFramePr>
        <p:xfrm>
          <a:off x="2664408" y="3096063"/>
          <a:ext cx="517525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3040" imgH="228600" progId="Equation.DSMT4">
                  <p:embed/>
                </p:oleObj>
              </mc:Choice>
              <mc:Fallback>
                <p:oleObj name="Equation" r:id="rId8" imgW="203040" imgH="228600" progId="Equation.DSMT4">
                  <p:embed/>
                  <p:pic>
                    <p:nvPicPr>
                      <p:cNvPr id="10245" name="Object 7">
                        <a:extLst>
                          <a:ext uri="{FF2B5EF4-FFF2-40B4-BE49-F238E27FC236}">
                            <a16:creationId xmlns:a16="http://schemas.microsoft.com/office/drawing/2014/main" id="{C1A056CB-C8F6-DA47-3052-2008DD53A4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4408" y="3096063"/>
                        <a:ext cx="517525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>
            <a:extLst>
              <a:ext uri="{FF2B5EF4-FFF2-40B4-BE49-F238E27FC236}">
                <a16:creationId xmlns:a16="http://schemas.microsoft.com/office/drawing/2014/main" id="{3A2C8D0F-9ECA-80CF-F00F-752E656243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3834540"/>
              </p:ext>
            </p:extLst>
          </p:nvPr>
        </p:nvGraphicFramePr>
        <p:xfrm>
          <a:off x="3689765" y="4351605"/>
          <a:ext cx="14478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71320" imgH="228600" progId="Equation.DSMT4">
                  <p:embed/>
                </p:oleObj>
              </mc:Choice>
              <mc:Fallback>
                <p:oleObj name="Equation" r:id="rId10" imgW="571320" imgH="228600" progId="Equation.DSMT4">
                  <p:embed/>
                  <p:pic>
                    <p:nvPicPr>
                      <p:cNvPr id="21512" name="Object 8">
                        <a:extLst>
                          <a:ext uri="{FF2B5EF4-FFF2-40B4-BE49-F238E27FC236}">
                            <a16:creationId xmlns:a16="http://schemas.microsoft.com/office/drawing/2014/main" id="{0E03F390-82D5-FFE4-6E02-CA3071EAC2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9765" y="4351605"/>
                        <a:ext cx="144780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CE43E9D8-FBB7-05A4-3FB5-318509F2D615}"/>
              </a:ext>
            </a:extLst>
          </p:cNvPr>
          <p:cNvSpPr txBox="1">
            <a:spLocks/>
          </p:cNvSpPr>
          <p:nvPr/>
        </p:nvSpPr>
        <p:spPr>
          <a:xfrm>
            <a:off x="335493" y="731161"/>
            <a:ext cx="7303264" cy="91593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0" dirty="0"/>
              <a:t>Master Method, Case 1</a:t>
            </a:r>
            <a:endParaRPr lang="en-US" sz="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77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3AAACBB7-6056-C606-9082-E743DC2079E2}"/>
              </a:ext>
            </a:extLst>
          </p:cNvPr>
          <p:cNvSpPr txBox="1">
            <a:spLocks noChangeArrowheads="1"/>
          </p:cNvSpPr>
          <p:nvPr/>
        </p:nvSpPr>
        <p:spPr>
          <a:xfrm>
            <a:off x="76200" y="2012850"/>
            <a:ext cx="9067800" cy="5181600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3200" dirty="0"/>
              <a:t> If                           then</a:t>
            </a:r>
          </a:p>
          <a:p>
            <a:pPr lvl="1">
              <a:defRPr/>
            </a:pPr>
            <a:r>
              <a:rPr lang="en-US" sz="3200" dirty="0"/>
              <a:t>          and           </a:t>
            </a:r>
            <a:r>
              <a:rPr lang="da-DK" sz="3200" dirty="0"/>
              <a:t>are asymptotically the same</a:t>
            </a:r>
          </a:p>
          <a:p>
            <a:pPr lvl="1">
              <a:defRPr/>
            </a:pPr>
            <a:endParaRPr lang="en-US" sz="3200" dirty="0"/>
          </a:p>
          <a:p>
            <a:pPr>
              <a:defRPr/>
            </a:pPr>
            <a:r>
              <a:rPr lang="en-US" sz="3200" b="1" dirty="0"/>
              <a:t>The work is distributed equally throughout the </a:t>
            </a:r>
            <a:r>
              <a:rPr lang="da-DK" sz="3200" b="1" dirty="0"/>
              <a:t>tree</a:t>
            </a:r>
          </a:p>
          <a:p>
            <a:pPr lvl="1">
              <a:defRPr/>
            </a:pPr>
            <a:endParaRPr lang="en-US" sz="3200" dirty="0"/>
          </a:p>
          <a:p>
            <a:pPr lvl="1" algn="r">
              <a:buFont typeface="Wingdings" pitchFamily="2" charset="2"/>
              <a:buNone/>
              <a:defRPr/>
            </a:pPr>
            <a:r>
              <a:rPr lang="en-US" sz="3200" dirty="0"/>
              <a:t>      (level cost)(number of levels) </a:t>
            </a:r>
          </a:p>
        </p:txBody>
      </p:sp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971299D3-DCC0-436B-0344-609AAC1123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190760"/>
              </p:ext>
            </p:extLst>
          </p:nvPr>
        </p:nvGraphicFramePr>
        <p:xfrm>
          <a:off x="1068388" y="2012850"/>
          <a:ext cx="23606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80800" imgH="266400" progId="Equation.DSMT4">
                  <p:embed/>
                </p:oleObj>
              </mc:Choice>
              <mc:Fallback>
                <p:oleObj name="Equation" r:id="rId2" imgW="1180800" imgH="266400" progId="Equation.DSMT4">
                  <p:embed/>
                  <p:pic>
                    <p:nvPicPr>
                      <p:cNvPr id="11266" name="Object 4">
                        <a:extLst>
                          <a:ext uri="{FF2B5EF4-FFF2-40B4-BE49-F238E27FC236}">
                            <a16:creationId xmlns:a16="http://schemas.microsoft.com/office/drawing/2014/main" id="{895D0523-AC25-783F-9323-1A61EF1C83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2012850"/>
                        <a:ext cx="236061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4D603147-90A5-A690-9184-15DAAC74C9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1338943"/>
              </p:ext>
            </p:extLst>
          </p:nvPr>
        </p:nvGraphicFramePr>
        <p:xfrm>
          <a:off x="1068388" y="2657375"/>
          <a:ext cx="8350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3480" imgH="228600" progId="Equation.DSMT4">
                  <p:embed/>
                </p:oleObj>
              </mc:Choice>
              <mc:Fallback>
                <p:oleObj name="Equation" r:id="rId4" imgW="393480" imgH="228600" progId="Equation.DSMT4">
                  <p:embed/>
                  <p:pic>
                    <p:nvPicPr>
                      <p:cNvPr id="11267" name="Object 5">
                        <a:extLst>
                          <a:ext uri="{FF2B5EF4-FFF2-40B4-BE49-F238E27FC236}">
                            <a16:creationId xmlns:a16="http://schemas.microsoft.com/office/drawing/2014/main" id="{C43B7808-6685-9487-5391-92EF59B028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2657375"/>
                        <a:ext cx="835025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54541D23-C89A-536D-2371-3172BE12ED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0829169"/>
              </p:ext>
            </p:extLst>
          </p:nvPr>
        </p:nvGraphicFramePr>
        <p:xfrm>
          <a:off x="3116263" y="4679850"/>
          <a:ext cx="3132137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22360" imgH="266400" progId="Equation.DSMT4">
                  <p:embed/>
                </p:oleObj>
              </mc:Choice>
              <mc:Fallback>
                <p:oleObj name="Equation" r:id="rId6" imgW="1422360" imgH="266400" progId="Equation.DSMT4">
                  <p:embed/>
                  <p:pic>
                    <p:nvPicPr>
                      <p:cNvPr id="22534" name="Object 6">
                        <a:extLst>
                          <a:ext uri="{FF2B5EF4-FFF2-40B4-BE49-F238E27FC236}">
                            <a16:creationId xmlns:a16="http://schemas.microsoft.com/office/drawing/2014/main" id="{CAB626F4-FC58-A98A-6949-32AE6DE381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6263" y="4679850"/>
                        <a:ext cx="3132137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>
            <a:extLst>
              <a:ext uri="{FF2B5EF4-FFF2-40B4-BE49-F238E27FC236}">
                <a16:creationId xmlns:a16="http://schemas.microsoft.com/office/drawing/2014/main" id="{19BD999E-4C9F-2E66-E191-F154114114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599819"/>
              </p:ext>
            </p:extLst>
          </p:nvPr>
        </p:nvGraphicFramePr>
        <p:xfrm>
          <a:off x="2683416" y="2552110"/>
          <a:ext cx="893763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93480" imgH="228600" progId="Equation.DSMT4">
                  <p:embed/>
                </p:oleObj>
              </mc:Choice>
              <mc:Fallback>
                <p:oleObj name="Equation" r:id="rId8" imgW="393480" imgH="228600" progId="Equation.DSMT4">
                  <p:embed/>
                  <p:pic>
                    <p:nvPicPr>
                      <p:cNvPr id="11269" name="Object 7">
                        <a:extLst>
                          <a:ext uri="{FF2B5EF4-FFF2-40B4-BE49-F238E27FC236}">
                            <a16:creationId xmlns:a16="http://schemas.microsoft.com/office/drawing/2014/main" id="{9FB746AE-9B7E-6D2C-81A9-156275872D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3416" y="2552110"/>
                        <a:ext cx="893763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ubtitle 2">
            <a:extLst>
              <a:ext uri="{FF2B5EF4-FFF2-40B4-BE49-F238E27FC236}">
                <a16:creationId xmlns:a16="http://schemas.microsoft.com/office/drawing/2014/main" id="{B74BE2CE-0849-A597-6B4E-DF48F15001B9}"/>
              </a:ext>
            </a:extLst>
          </p:cNvPr>
          <p:cNvSpPr txBox="1">
            <a:spLocks/>
          </p:cNvSpPr>
          <p:nvPr/>
        </p:nvSpPr>
        <p:spPr>
          <a:xfrm>
            <a:off x="335493" y="731161"/>
            <a:ext cx="7303264" cy="91593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0" dirty="0"/>
              <a:t>Master Method, Case 2</a:t>
            </a:r>
            <a:endParaRPr lang="en-US" sz="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65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9CACEE9B-E37F-1EA6-5F3F-0485CBC56202}"/>
              </a:ext>
            </a:extLst>
          </p:cNvPr>
          <p:cNvSpPr txBox="1">
            <a:spLocks noChangeArrowheads="1"/>
          </p:cNvSpPr>
          <p:nvPr/>
        </p:nvSpPr>
        <p:spPr>
          <a:xfrm>
            <a:off x="329419" y="1872175"/>
            <a:ext cx="9067800" cy="5181600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3200" dirty="0"/>
              <a:t>If                             for some constant           then</a:t>
            </a:r>
          </a:p>
          <a:p>
            <a:pPr lvl="1">
              <a:defRPr/>
            </a:pPr>
            <a:r>
              <a:rPr lang="en-US" sz="3200" dirty="0"/>
              <a:t>Inverse of Case 1</a:t>
            </a:r>
          </a:p>
          <a:p>
            <a:pPr lvl="1">
              <a:defRPr/>
            </a:pPr>
            <a:r>
              <a:rPr lang="en-US" sz="3200" i="1" dirty="0"/>
              <a:t>f(n)</a:t>
            </a:r>
            <a:r>
              <a:rPr lang="en-US" sz="3200" dirty="0"/>
              <a:t> grows </a:t>
            </a:r>
            <a:r>
              <a:rPr lang="en-US" sz="3200" dirty="0" err="1"/>
              <a:t>polynomially</a:t>
            </a:r>
            <a:r>
              <a:rPr lang="en-US" sz="3200" dirty="0"/>
              <a:t> </a:t>
            </a:r>
            <a:r>
              <a:rPr lang="da-DK" sz="3200" dirty="0"/>
              <a:t>faster</a:t>
            </a:r>
            <a:r>
              <a:rPr lang="en-US" sz="3200" dirty="0"/>
              <a:t> than  </a:t>
            </a:r>
          </a:p>
          <a:p>
            <a:pPr lvl="1">
              <a:defRPr/>
            </a:pPr>
            <a:r>
              <a:rPr lang="en-US" sz="3200" dirty="0"/>
              <a:t>Also need a “regularity” condition </a:t>
            </a:r>
          </a:p>
          <a:p>
            <a:pPr lvl="1">
              <a:defRPr/>
            </a:pPr>
            <a:endParaRPr lang="en-US" sz="3200" dirty="0"/>
          </a:p>
          <a:p>
            <a:pPr>
              <a:defRPr/>
            </a:pPr>
            <a:r>
              <a:rPr lang="en-US" sz="3200" b="1" dirty="0"/>
              <a:t>The work at the root dominates</a:t>
            </a:r>
          </a:p>
          <a:p>
            <a:pPr>
              <a:defRPr/>
            </a:pPr>
            <a:endParaRPr lang="en-US" sz="1600" b="1" dirty="0"/>
          </a:p>
          <a:p>
            <a:pPr lvl="1">
              <a:buFont typeface="Wingdings" pitchFamily="2" charset="2"/>
              <a:buNone/>
              <a:defRPr/>
            </a:pPr>
            <a:r>
              <a:rPr lang="en-US" sz="3200" dirty="0"/>
              <a:t>			division/recombination cost</a:t>
            </a:r>
          </a:p>
        </p:txBody>
      </p:sp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CD0E4A51-C5E4-F04B-8DBE-B6FADC2EB8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6648188"/>
              </p:ext>
            </p:extLst>
          </p:nvPr>
        </p:nvGraphicFramePr>
        <p:xfrm>
          <a:off x="1039032" y="1872175"/>
          <a:ext cx="2719387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95280" imgH="266400" progId="Equation.DSMT4">
                  <p:embed/>
                </p:oleObj>
              </mc:Choice>
              <mc:Fallback>
                <p:oleObj name="Equation" r:id="rId2" imgW="1295280" imgH="266400" progId="Equation.DSMT4">
                  <p:embed/>
                  <p:pic>
                    <p:nvPicPr>
                      <p:cNvPr id="12290" name="Object 4">
                        <a:extLst>
                          <a:ext uri="{FF2B5EF4-FFF2-40B4-BE49-F238E27FC236}">
                            <a16:creationId xmlns:a16="http://schemas.microsoft.com/office/drawing/2014/main" id="{69FDD9D7-718C-721D-E7D9-EC187ACD8D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032" y="1872175"/>
                        <a:ext cx="2719387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7C0D1408-368B-1D8F-8D78-24BFBE066C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986741"/>
              </p:ext>
            </p:extLst>
          </p:nvPr>
        </p:nvGraphicFramePr>
        <p:xfrm>
          <a:off x="7166319" y="2963497"/>
          <a:ext cx="9271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3480" imgH="228600" progId="Equation.DSMT4">
                  <p:embed/>
                </p:oleObj>
              </mc:Choice>
              <mc:Fallback>
                <p:oleObj name="Equation" r:id="rId4" imgW="393480" imgH="228600" progId="Equation.DSMT4">
                  <p:embed/>
                  <p:pic>
                    <p:nvPicPr>
                      <p:cNvPr id="12291" name="Object 5">
                        <a:extLst>
                          <a:ext uri="{FF2B5EF4-FFF2-40B4-BE49-F238E27FC236}">
                            <a16:creationId xmlns:a16="http://schemas.microsoft.com/office/drawing/2014/main" id="{E5118E4B-1472-A83D-9D33-819C8CD532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6319" y="2963497"/>
                        <a:ext cx="9271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364F75E7-43ED-74C2-489D-31BF2B77AE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850377"/>
              </p:ext>
            </p:extLst>
          </p:nvPr>
        </p:nvGraphicFramePr>
        <p:xfrm>
          <a:off x="1151744" y="4194080"/>
          <a:ext cx="69278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771720" imgH="241200" progId="Equation.DSMT4">
                  <p:embed/>
                </p:oleObj>
              </mc:Choice>
              <mc:Fallback>
                <p:oleObj name="Equation" r:id="rId6" imgW="3771720" imgH="241200" progId="Equation.DSMT4">
                  <p:embed/>
                  <p:pic>
                    <p:nvPicPr>
                      <p:cNvPr id="12292" name="Object 6">
                        <a:extLst>
                          <a:ext uri="{FF2B5EF4-FFF2-40B4-BE49-F238E27FC236}">
                            <a16:creationId xmlns:a16="http://schemas.microsoft.com/office/drawing/2014/main" id="{2D682C1E-A3A1-9987-69E6-F30440B1C2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1744" y="4194080"/>
                        <a:ext cx="69278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>
            <a:extLst>
              <a:ext uri="{FF2B5EF4-FFF2-40B4-BE49-F238E27FC236}">
                <a16:creationId xmlns:a16="http://schemas.microsoft.com/office/drawing/2014/main" id="{71C054E6-048A-6039-76AC-4323A0A74A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4611323"/>
              </p:ext>
            </p:extLst>
          </p:nvPr>
        </p:nvGraphicFramePr>
        <p:xfrm>
          <a:off x="3529819" y="5450059"/>
          <a:ext cx="23399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0" imgH="228600" progId="Equation.DSMT4">
                  <p:embed/>
                </p:oleObj>
              </mc:Choice>
              <mc:Fallback>
                <p:oleObj name="Equation" r:id="rId8" imgW="1143000" imgH="228600" progId="Equation.DSMT4">
                  <p:embed/>
                  <p:pic>
                    <p:nvPicPr>
                      <p:cNvPr id="23559" name="Object 7">
                        <a:extLst>
                          <a:ext uri="{FF2B5EF4-FFF2-40B4-BE49-F238E27FC236}">
                            <a16:creationId xmlns:a16="http://schemas.microsoft.com/office/drawing/2014/main" id="{DCEA2517-212F-68F5-9E5E-0D3D3D23C2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819" y="5450059"/>
                        <a:ext cx="233997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>
            <a:extLst>
              <a:ext uri="{FF2B5EF4-FFF2-40B4-BE49-F238E27FC236}">
                <a16:creationId xmlns:a16="http://schemas.microsoft.com/office/drawing/2014/main" id="{97DA36CA-F736-DC33-A25B-EBBEA11834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324095"/>
              </p:ext>
            </p:extLst>
          </p:nvPr>
        </p:nvGraphicFramePr>
        <p:xfrm>
          <a:off x="6745458" y="1948375"/>
          <a:ext cx="976313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93480" imgH="190440" progId="Equation.DSMT4">
                  <p:embed/>
                </p:oleObj>
              </mc:Choice>
              <mc:Fallback>
                <p:oleObj name="Equation" r:id="rId10" imgW="393480" imgH="190440" progId="Equation.DSMT4">
                  <p:embed/>
                  <p:pic>
                    <p:nvPicPr>
                      <p:cNvPr id="12294" name="Object 8">
                        <a:extLst>
                          <a:ext uri="{FF2B5EF4-FFF2-40B4-BE49-F238E27FC236}">
                            <a16:creationId xmlns:a16="http://schemas.microsoft.com/office/drawing/2014/main" id="{3B4BF14C-7A51-7497-8F39-C756783C3F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5458" y="1948375"/>
                        <a:ext cx="976313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246CB60C-CF14-B987-D85F-4EE4D2E1EEF4}"/>
              </a:ext>
            </a:extLst>
          </p:cNvPr>
          <p:cNvSpPr txBox="1">
            <a:spLocks/>
          </p:cNvSpPr>
          <p:nvPr/>
        </p:nvSpPr>
        <p:spPr>
          <a:xfrm>
            <a:off x="335493" y="731161"/>
            <a:ext cx="7303264" cy="91593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0" dirty="0"/>
              <a:t>Master Method, Case 3</a:t>
            </a:r>
            <a:endParaRPr lang="en-US" sz="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2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25F359CB-2A05-A3EE-962B-306AFD1327A8}"/>
              </a:ext>
            </a:extLst>
          </p:cNvPr>
          <p:cNvSpPr txBox="1">
            <a:spLocks noChangeArrowheads="1"/>
          </p:cNvSpPr>
          <p:nvPr/>
        </p:nvSpPr>
        <p:spPr>
          <a:xfrm>
            <a:off x="369888" y="1801472"/>
            <a:ext cx="8516937" cy="4494212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  <a:defRPr/>
            </a:pPr>
            <a:r>
              <a:rPr lang="da-DK" sz="2800"/>
              <a:t>Given: recurrence of the form </a:t>
            </a:r>
          </a:p>
          <a:p>
            <a:pPr>
              <a:lnSpc>
                <a:spcPct val="90000"/>
              </a:lnSpc>
              <a:defRPr/>
            </a:pPr>
            <a:endParaRPr lang="da-DK" sz="2800"/>
          </a:p>
          <a:p>
            <a:pPr>
              <a:lnSpc>
                <a:spcPct val="90000"/>
              </a:lnSpc>
              <a:defRPr/>
            </a:pPr>
            <a:endParaRPr lang="da-DK" sz="2800"/>
          </a:p>
          <a:p>
            <a:pPr>
              <a:lnSpc>
                <a:spcPct val="90000"/>
              </a:lnSpc>
              <a:defRPr/>
            </a:pPr>
            <a:endParaRPr lang="da-DK" sz="2800"/>
          </a:p>
          <a:p>
            <a:pPr>
              <a:lnSpc>
                <a:spcPct val="90000"/>
              </a:lnSpc>
              <a:defRPr/>
            </a:pPr>
            <a:endParaRPr lang="da-DK" sz="2800"/>
          </a:p>
          <a:p>
            <a:pPr>
              <a:lnSpc>
                <a:spcPct val="90000"/>
              </a:lnSpc>
              <a:defRPr/>
            </a:pPr>
            <a:endParaRPr lang="da-DK" sz="2800"/>
          </a:p>
          <a:p>
            <a:pPr>
              <a:lnSpc>
                <a:spcPct val="90000"/>
              </a:lnSpc>
              <a:defRPr/>
            </a:pPr>
            <a:endParaRPr lang="da-DK" sz="2800"/>
          </a:p>
          <a:p>
            <a:pPr>
              <a:lnSpc>
                <a:spcPct val="90000"/>
              </a:lnSpc>
              <a:defRPr/>
            </a:pPr>
            <a:endParaRPr lang="da-DK"/>
          </a:p>
          <a:p>
            <a:pPr>
              <a:lnSpc>
                <a:spcPct val="90000"/>
              </a:lnSpc>
              <a:defRPr/>
            </a:pPr>
            <a:endParaRPr lang="en-US"/>
          </a:p>
        </p:txBody>
      </p:sp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8C4511CD-12A3-7AFA-6D6B-DC0D07F672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6988425"/>
              </p:ext>
            </p:extLst>
          </p:nvPr>
        </p:nvGraphicFramePr>
        <p:xfrm>
          <a:off x="5246688" y="1830047"/>
          <a:ext cx="333692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34960" imgH="203040" progId="Equation.DSMT4">
                  <p:embed/>
                </p:oleObj>
              </mc:Choice>
              <mc:Fallback>
                <p:oleObj name="Equation" r:id="rId2" imgW="1434960" imgH="203040" progId="Equation.DSMT4">
                  <p:embed/>
                  <p:pic>
                    <p:nvPicPr>
                      <p:cNvPr id="13314" name="Object 4">
                        <a:extLst>
                          <a:ext uri="{FF2B5EF4-FFF2-40B4-BE49-F238E27FC236}">
                            <a16:creationId xmlns:a16="http://schemas.microsoft.com/office/drawing/2014/main" id="{722B6E57-77F7-EA57-8A46-413802D468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6688" y="1830047"/>
                        <a:ext cx="3336925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6D3A296E-0405-8028-FAF4-BCD55AEA4A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2418510"/>
              </p:ext>
            </p:extLst>
          </p:nvPr>
        </p:nvGraphicFramePr>
        <p:xfrm>
          <a:off x="1058863" y="2374559"/>
          <a:ext cx="6985000" cy="392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51080" imgH="1955520" progId="Equation.DSMT4">
                  <p:embed/>
                </p:oleObj>
              </mc:Choice>
              <mc:Fallback>
                <p:oleObj name="Equation" r:id="rId4" imgW="4051080" imgH="1955520" progId="Equation.DSMT4">
                  <p:embed/>
                  <p:pic>
                    <p:nvPicPr>
                      <p:cNvPr id="13315" name="Object 5">
                        <a:extLst>
                          <a:ext uri="{FF2B5EF4-FFF2-40B4-BE49-F238E27FC236}">
                            <a16:creationId xmlns:a16="http://schemas.microsoft.com/office/drawing/2014/main" id="{15EE9E6E-5051-2E84-93B0-2D23CFB586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863" y="2374559"/>
                        <a:ext cx="6985000" cy="392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ubtitle 2">
            <a:extLst>
              <a:ext uri="{FF2B5EF4-FFF2-40B4-BE49-F238E27FC236}">
                <a16:creationId xmlns:a16="http://schemas.microsoft.com/office/drawing/2014/main" id="{F1857A62-537D-639F-B2CD-14CBC6B1C5FE}"/>
              </a:ext>
            </a:extLst>
          </p:cNvPr>
          <p:cNvSpPr txBox="1">
            <a:spLocks/>
          </p:cNvSpPr>
          <p:nvPr/>
        </p:nvSpPr>
        <p:spPr>
          <a:xfrm>
            <a:off x="335493" y="731161"/>
            <a:ext cx="7303264" cy="91593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0" dirty="0"/>
              <a:t>Master Method, Summarized</a:t>
            </a:r>
            <a:endParaRPr lang="en-US" sz="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683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542D3E13-9F87-581F-F8DB-FB738379C7A2}"/>
              </a:ext>
            </a:extLst>
          </p:cNvPr>
          <p:cNvSpPr txBox="1">
            <a:spLocks noChangeArrowheads="1"/>
          </p:cNvSpPr>
          <p:nvPr/>
        </p:nvSpPr>
        <p:spPr>
          <a:xfrm>
            <a:off x="596900" y="1685584"/>
            <a:ext cx="8358188" cy="2135188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spcBef>
                <a:spcPts val="1200"/>
              </a:spcBef>
              <a:buFont typeface="Wingdings" pitchFamily="2" charset="2"/>
              <a:buAutoNum type="arabicPeriod"/>
              <a:defRPr/>
            </a:pPr>
            <a:r>
              <a:rPr lang="da-DK" sz="2800" b="1" dirty="0"/>
              <a:t>Extract </a:t>
            </a:r>
            <a:r>
              <a:rPr lang="da-DK" sz="2800" b="1" i="1" dirty="0"/>
              <a:t>a</a:t>
            </a:r>
            <a:r>
              <a:rPr lang="da-DK" sz="2800" b="1" dirty="0"/>
              <a:t>, </a:t>
            </a:r>
            <a:r>
              <a:rPr lang="da-DK" sz="2800" b="1" i="1" dirty="0"/>
              <a:t>b</a:t>
            </a:r>
            <a:r>
              <a:rPr lang="da-DK" sz="2800" b="1" dirty="0"/>
              <a:t>, </a:t>
            </a:r>
            <a:r>
              <a:rPr lang="da-DK" sz="2800" dirty="0"/>
              <a:t>and</a:t>
            </a:r>
            <a:r>
              <a:rPr lang="da-DK" sz="2800" b="1" dirty="0"/>
              <a:t> </a:t>
            </a:r>
            <a:r>
              <a:rPr lang="da-DK" sz="2800" b="1" i="1" dirty="0"/>
              <a:t>f(n)</a:t>
            </a:r>
            <a:r>
              <a:rPr lang="da-DK" sz="2800" b="1" dirty="0"/>
              <a:t> </a:t>
            </a:r>
            <a:r>
              <a:rPr lang="da-DK" sz="2800" dirty="0"/>
              <a:t>from a given recurrence</a:t>
            </a:r>
          </a:p>
          <a:p>
            <a:pPr marL="609600" indent="-609600">
              <a:spcBef>
                <a:spcPts val="1200"/>
              </a:spcBef>
              <a:buFont typeface="Wingdings" pitchFamily="2" charset="2"/>
              <a:buAutoNum type="arabicPeriod"/>
              <a:defRPr/>
            </a:pPr>
            <a:r>
              <a:rPr lang="da-DK" sz="2800" b="1" dirty="0"/>
              <a:t>Determine </a:t>
            </a:r>
            <a:r>
              <a:rPr lang="en-US" sz="2800" b="1" i="1" dirty="0" err="1"/>
              <a:t>n</a:t>
            </a:r>
            <a:r>
              <a:rPr lang="en-US" sz="2800" b="1" i="1" baseline="30000" dirty="0" err="1"/>
              <a:t>log</a:t>
            </a:r>
            <a:r>
              <a:rPr lang="en-US" sz="2800" b="1" i="1" baseline="8000" dirty="0" err="1"/>
              <a:t>b</a:t>
            </a:r>
            <a:r>
              <a:rPr lang="en-US" sz="2800" b="1" i="1" baseline="30000" dirty="0"/>
              <a:t> a</a:t>
            </a:r>
            <a:r>
              <a:rPr lang="da-DK" sz="2800" b="1" dirty="0"/>
              <a:t> </a:t>
            </a:r>
          </a:p>
          <a:p>
            <a:pPr marL="609600" indent="-609600">
              <a:spcBef>
                <a:spcPts val="1200"/>
              </a:spcBef>
              <a:buFont typeface="Wingdings" pitchFamily="2" charset="2"/>
              <a:buAutoNum type="arabicPeriod"/>
              <a:defRPr/>
            </a:pPr>
            <a:r>
              <a:rPr lang="da-DK" sz="2800" b="1" dirty="0"/>
              <a:t>Compare </a:t>
            </a:r>
            <a:r>
              <a:rPr lang="da-DK" sz="2800" b="1" i="1" dirty="0"/>
              <a:t>f(n)</a:t>
            </a:r>
            <a:r>
              <a:rPr lang="da-DK" sz="2800" b="1" dirty="0"/>
              <a:t> </a:t>
            </a:r>
            <a:r>
              <a:rPr lang="da-DK" sz="2800" dirty="0"/>
              <a:t>and</a:t>
            </a:r>
            <a:r>
              <a:rPr lang="da-DK" sz="2800" b="1" dirty="0"/>
              <a:t> </a:t>
            </a:r>
            <a:r>
              <a:rPr lang="en-US" sz="2800" b="1" i="1" dirty="0" err="1"/>
              <a:t>n</a:t>
            </a:r>
            <a:r>
              <a:rPr lang="en-US" sz="2800" b="1" i="1" baseline="30000" dirty="0" err="1"/>
              <a:t>log</a:t>
            </a:r>
            <a:r>
              <a:rPr lang="en-US" sz="2800" b="1" i="1" baseline="8000" dirty="0" err="1"/>
              <a:t>b</a:t>
            </a:r>
            <a:r>
              <a:rPr lang="en-US" sz="2800" b="1" i="1" baseline="30000" dirty="0"/>
              <a:t> a</a:t>
            </a:r>
            <a:r>
              <a:rPr lang="da-DK" sz="2800" b="1" dirty="0"/>
              <a:t> asymptotically </a:t>
            </a:r>
          </a:p>
          <a:p>
            <a:pPr marL="609600" indent="-609600">
              <a:spcBef>
                <a:spcPts val="1200"/>
              </a:spcBef>
              <a:buFont typeface="Wingdings" pitchFamily="2" charset="2"/>
              <a:buAutoNum type="arabicPeriod"/>
              <a:defRPr/>
            </a:pPr>
            <a:r>
              <a:rPr lang="da-DK" sz="2800" b="1" dirty="0"/>
              <a:t>Determine </a:t>
            </a:r>
            <a:r>
              <a:rPr lang="da-DK" sz="2800" dirty="0"/>
              <a:t>appropriate</a:t>
            </a:r>
            <a:r>
              <a:rPr lang="da-DK" sz="2800" b="1" dirty="0"/>
              <a:t> MT case and apply it</a:t>
            </a:r>
          </a:p>
          <a:p>
            <a:pPr marL="609600" indent="-609600">
              <a:spcBef>
                <a:spcPts val="1200"/>
              </a:spcBef>
              <a:buFont typeface="Wingdings" pitchFamily="2" charset="2"/>
              <a:buNone/>
              <a:defRPr/>
            </a:pPr>
            <a:endParaRPr lang="da-DK" sz="1400" dirty="0"/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EFA7449D-A94F-0D33-7A09-8B0A33672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4049372"/>
            <a:ext cx="75057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Merge sort: T(n) = 2T(n/2) + 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cs typeface="Arial" charset="0"/>
              </a:rPr>
              <a:t>Q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(n)</a:t>
            </a:r>
            <a:endParaRPr lang="en-US" sz="2400" b="1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cs typeface="Arial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 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1.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 a=2, b=2, f(n) = 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cs typeface="Arial" charset="0"/>
              </a:rPr>
              <a:t>Q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(n) </a:t>
            </a:r>
          </a:p>
          <a:p>
            <a:pPr>
              <a:spcBef>
                <a:spcPct val="20000"/>
              </a:spcBef>
              <a:defRPr/>
            </a:pP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 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2.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 n</a:t>
            </a:r>
            <a:r>
              <a:rPr lang="en-US" sz="2400" b="1" i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log</a:t>
            </a:r>
            <a:r>
              <a:rPr lang="en-US" sz="2400" b="1" i="1" baseline="8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2</a:t>
            </a:r>
            <a:r>
              <a:rPr lang="en-US" sz="2400" b="1" i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2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 = n </a:t>
            </a:r>
          </a:p>
          <a:p>
            <a:pPr>
              <a:spcBef>
                <a:spcPct val="20000"/>
              </a:spcBef>
              <a:defRPr/>
            </a:pP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 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3. 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cs typeface="Arial" charset="0"/>
              </a:rPr>
              <a:t>Q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(n) = 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cs typeface="Arial" charset="0"/>
              </a:rPr>
              <a:t>Q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Arial" charset="0"/>
              </a:rPr>
              <a:t>(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n) </a:t>
            </a:r>
          </a:p>
          <a:p>
            <a:pPr>
              <a:spcBef>
                <a:spcPct val="20000"/>
              </a:spcBef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  <a:sym typeface="Wingdings" pitchFamily="2" charset="2"/>
              </a:rPr>
              <a:t>  Case 2: T(n) = 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cs typeface="Arial" charset="0"/>
              </a:rPr>
              <a:t>Q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(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n</a:t>
            </a:r>
            <a:r>
              <a:rPr lang="en-US" sz="2400" b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log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b</a:t>
            </a:r>
            <a:r>
              <a:rPr lang="en-US" sz="2400" b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a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log n) = 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cs typeface="Arial" charset="0"/>
              </a:rPr>
              <a:t>Q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(n log n)</a:t>
            </a:r>
            <a:r>
              <a:rPr lang="en-US" sz="2400">
                <a:latin typeface="Tahoma" pitchFamily="34" charset="0"/>
                <a:cs typeface="Arial" charset="0"/>
              </a:rPr>
              <a:t>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CA9E253-AC07-14F7-2559-9A21E3125365}"/>
              </a:ext>
            </a:extLst>
          </p:cNvPr>
          <p:cNvSpPr txBox="1">
            <a:spLocks/>
          </p:cNvSpPr>
          <p:nvPr/>
        </p:nvSpPr>
        <p:spPr>
          <a:xfrm>
            <a:off x="335493" y="731161"/>
            <a:ext cx="7303264" cy="91593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0" dirty="0"/>
              <a:t>Examples Master Method</a:t>
            </a:r>
            <a:endParaRPr lang="en-US" sz="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5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8832A163-9444-23BD-8C36-F4FA9E0CD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075" y="1716088"/>
            <a:ext cx="7191375" cy="1933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000" b="1">
                <a:latin typeface="Courier New" pitchFamily="49" charset="0"/>
                <a:cs typeface="Arial" charset="0"/>
              </a:rPr>
              <a:t>BinarySearch</a:t>
            </a:r>
            <a:r>
              <a:rPr lang="en-US" sz="2000">
                <a:latin typeface="Courier New" pitchFamily="49" charset="0"/>
                <a:cs typeface="Arial" charset="0"/>
              </a:rPr>
              <a:t>(A, l, r, q):</a:t>
            </a:r>
            <a:endParaRPr lang="en-GB" sz="2000">
              <a:latin typeface="Courier New" pitchFamily="49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>
                <a:latin typeface="Courier New" pitchFamily="49" charset="0"/>
                <a:cs typeface="Arial" charset="0"/>
              </a:rPr>
              <a:t>   </a:t>
            </a:r>
            <a:r>
              <a:rPr lang="en-US" sz="2000">
                <a:latin typeface="Courier New" pitchFamily="49" charset="0"/>
                <a:cs typeface="Arial" charset="0"/>
              </a:rPr>
              <a:t>m := </a:t>
            </a:r>
            <a:r>
              <a:rPr lang="en-GB" sz="2000">
                <a:latin typeface="Courier New" pitchFamily="49" charset="0"/>
                <a:cs typeface="Arial" charset="0"/>
              </a:rPr>
              <a:t>(l+r)/2</a:t>
            </a:r>
            <a:r>
              <a:rPr lang="en-US" sz="2000" b="1">
                <a:latin typeface="Courier New" pitchFamily="49" charset="0"/>
                <a:cs typeface="Arial" charset="0"/>
              </a:rPr>
              <a:t> </a:t>
            </a:r>
          </a:p>
          <a:p>
            <a:pPr eaLnBrk="0" hangingPunct="0">
              <a:defRPr/>
            </a:pPr>
            <a:r>
              <a:rPr lang="en-US" sz="2000" b="1">
                <a:latin typeface="Courier New" pitchFamily="49" charset="0"/>
                <a:cs typeface="Arial" charset="0"/>
              </a:rPr>
              <a:t>   if </a:t>
            </a:r>
            <a:r>
              <a:rPr lang="en-US" sz="2000">
                <a:latin typeface="Courier New" pitchFamily="49" charset="0"/>
                <a:cs typeface="Arial" charset="0"/>
              </a:rPr>
              <a:t>A[m]=q </a:t>
            </a:r>
            <a:r>
              <a:rPr lang="en-US" sz="2000" b="1">
                <a:latin typeface="Courier New" pitchFamily="49" charset="0"/>
                <a:cs typeface="Arial" charset="0"/>
              </a:rPr>
              <a:t>then return </a:t>
            </a:r>
            <a:r>
              <a:rPr lang="en-US" sz="2000">
                <a:latin typeface="Courier New" pitchFamily="49" charset="0"/>
                <a:cs typeface="Arial" charset="0"/>
              </a:rPr>
              <a:t>m</a:t>
            </a:r>
            <a:endParaRPr lang="en-GB" sz="2000">
              <a:latin typeface="Courier New" pitchFamily="49" charset="0"/>
              <a:cs typeface="Arial" charset="0"/>
            </a:endParaRPr>
          </a:p>
          <a:p>
            <a:pPr eaLnBrk="0" hangingPunct="0">
              <a:defRPr/>
            </a:pPr>
            <a:r>
              <a:rPr lang="en-GB" sz="2000">
                <a:latin typeface="Courier New" pitchFamily="49" charset="0"/>
                <a:cs typeface="Arial" charset="0"/>
              </a:rPr>
              <a:t>   </a:t>
            </a:r>
            <a:r>
              <a:rPr lang="en-GB" sz="2000" b="1">
                <a:latin typeface="Courier New" pitchFamily="49" charset="0"/>
                <a:cs typeface="Arial" charset="0"/>
              </a:rPr>
              <a:t>else if </a:t>
            </a:r>
            <a:r>
              <a:rPr lang="en-GB" sz="2000">
                <a:latin typeface="Courier New" pitchFamily="49" charset="0"/>
                <a:cs typeface="Arial" charset="0"/>
              </a:rPr>
              <a:t>A[m]&gt;q </a:t>
            </a:r>
            <a:r>
              <a:rPr lang="en-GB" sz="2000" b="1">
                <a:latin typeface="Courier New" pitchFamily="49" charset="0"/>
                <a:cs typeface="Arial" charset="0"/>
              </a:rPr>
              <a:t>then</a:t>
            </a:r>
            <a:r>
              <a:rPr lang="en-GB" sz="2000">
                <a:latin typeface="Courier New" pitchFamily="49" charset="0"/>
                <a:cs typeface="Arial" charset="0"/>
              </a:rPr>
              <a:t> </a:t>
            </a:r>
          </a:p>
          <a:p>
            <a:pPr eaLnBrk="0" hangingPunct="0">
              <a:defRPr/>
            </a:pPr>
            <a:r>
              <a:rPr lang="en-GB" sz="2000">
                <a:latin typeface="Courier New" pitchFamily="49" charset="0"/>
                <a:cs typeface="Arial" charset="0"/>
              </a:rPr>
              <a:t>        </a:t>
            </a:r>
            <a:r>
              <a:rPr lang="en-GB" sz="2000" b="1">
                <a:latin typeface="Courier New" pitchFamily="49" charset="0"/>
                <a:cs typeface="Arial" charset="0"/>
              </a:rPr>
              <a:t>BinarySearch</a:t>
            </a:r>
            <a:r>
              <a:rPr lang="en-GB" sz="2000">
                <a:latin typeface="Courier New" pitchFamily="49" charset="0"/>
                <a:cs typeface="Arial" charset="0"/>
              </a:rPr>
              <a:t>(A, l, m-1, q)</a:t>
            </a:r>
          </a:p>
          <a:p>
            <a:pPr eaLnBrk="0" hangingPunct="0">
              <a:defRPr/>
            </a:pPr>
            <a:r>
              <a:rPr lang="en-GB" sz="2000">
                <a:latin typeface="Courier New" pitchFamily="49" charset="0"/>
                <a:cs typeface="Arial" charset="0"/>
              </a:rPr>
              <a:t>   </a:t>
            </a:r>
            <a:r>
              <a:rPr lang="en-GB" sz="2000" b="1">
                <a:latin typeface="Courier New" pitchFamily="49" charset="0"/>
                <a:cs typeface="Arial" charset="0"/>
              </a:rPr>
              <a:t>else BinarySearch</a:t>
            </a:r>
            <a:r>
              <a:rPr lang="en-GB" sz="2000">
                <a:latin typeface="Courier New" pitchFamily="49" charset="0"/>
                <a:cs typeface="Arial" charset="0"/>
              </a:rPr>
              <a:t>(A, m+1, r, q)      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B73ABDA3-45F7-82C3-225F-B09182E16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063" y="4046538"/>
            <a:ext cx="75057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T(n) = T(n/2) + 1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  </a:t>
            </a:r>
          </a:p>
          <a:p>
            <a:pPr>
              <a:spcBef>
                <a:spcPct val="20000"/>
              </a:spcBef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 1. 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a=1, b=2, f(n) = 1 </a:t>
            </a:r>
          </a:p>
          <a:p>
            <a:pPr>
              <a:spcBef>
                <a:spcPct val="20000"/>
              </a:spcBef>
              <a:defRPr/>
            </a:pP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 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2.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 n</a:t>
            </a:r>
            <a:r>
              <a:rPr lang="en-US" sz="2400" b="1" i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log</a:t>
            </a:r>
            <a:r>
              <a:rPr lang="en-US" sz="2400" b="1" i="1" baseline="8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2</a:t>
            </a:r>
            <a:r>
              <a:rPr lang="en-US" sz="2400" b="1" i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1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 = 1</a:t>
            </a:r>
          </a:p>
          <a:p>
            <a:pPr>
              <a:spcBef>
                <a:spcPct val="20000"/>
              </a:spcBef>
              <a:defRPr/>
            </a:pP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 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3. 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1 = 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cs typeface="Arial" charset="0"/>
              </a:rPr>
              <a:t>Q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Arial" charset="0"/>
              </a:rPr>
              <a:t>(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1) </a:t>
            </a:r>
          </a:p>
          <a:p>
            <a:pPr>
              <a:spcBef>
                <a:spcPct val="20000"/>
              </a:spcBef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  <a:sym typeface="Wingdings" pitchFamily="2" charset="2"/>
              </a:rPr>
              <a:t>  Case 2: T(n) = 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cs typeface="Arial" charset="0"/>
              </a:rPr>
              <a:t>Q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(log n)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E46F55C-F83B-2877-57C7-DC19AFE36AC9}"/>
              </a:ext>
            </a:extLst>
          </p:cNvPr>
          <p:cNvSpPr txBox="1">
            <a:spLocks/>
          </p:cNvSpPr>
          <p:nvPr/>
        </p:nvSpPr>
        <p:spPr>
          <a:xfrm>
            <a:off x="335493" y="731161"/>
            <a:ext cx="7303264" cy="91593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0" dirty="0"/>
              <a:t>Examples Master Method</a:t>
            </a:r>
            <a:endParaRPr lang="en-US" sz="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30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B19E4CD5-51A9-800B-70E9-74DE679ED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4644" y="2329375"/>
            <a:ext cx="7505700" cy="250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40000"/>
              </a:spcBef>
              <a:defRPr/>
            </a:pPr>
            <a:r>
              <a:rPr lang="en-US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T(n) = 9T(n/3) + n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  </a:t>
            </a:r>
          </a:p>
          <a:p>
            <a:pPr>
              <a:spcBef>
                <a:spcPct val="40000"/>
              </a:spcBef>
              <a:defRPr/>
            </a:pP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1.  </a:t>
            </a:r>
            <a:r>
              <a:rPr lang="en-US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a=9, b=3, f(n) = n </a:t>
            </a:r>
          </a:p>
          <a:p>
            <a:pPr>
              <a:spcBef>
                <a:spcPct val="40000"/>
              </a:spcBef>
              <a:defRPr/>
            </a:pP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2.  n</a:t>
            </a:r>
            <a:r>
              <a:rPr lang="en-US" sz="24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log</a:t>
            </a:r>
            <a:r>
              <a:rPr lang="en-US" sz="2400" b="1" baseline="80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3</a:t>
            </a:r>
            <a:r>
              <a:rPr lang="en-US" sz="24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9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 = n</a:t>
            </a:r>
            <a:r>
              <a:rPr lang="en-US" sz="24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2</a:t>
            </a:r>
          </a:p>
          <a:p>
            <a:pPr>
              <a:spcBef>
                <a:spcPct val="40000"/>
              </a:spcBef>
              <a:defRPr/>
            </a:pP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3.</a:t>
            </a:r>
            <a:r>
              <a:rPr lang="en-US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  n = </a:t>
            </a:r>
            <a:r>
              <a:rPr lang="en-US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cs typeface="Arial" charset="0"/>
              </a:rPr>
              <a:t>Q</a:t>
            </a:r>
            <a:r>
              <a:rPr lang="en-US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(n</a:t>
            </a:r>
            <a:r>
              <a:rPr lang="en-US" sz="2400" b="1" i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log</a:t>
            </a:r>
            <a:r>
              <a:rPr lang="en-US" sz="2400" b="1" i="1" baseline="80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3</a:t>
            </a:r>
            <a:r>
              <a:rPr lang="en-US" sz="2400" b="1" i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9 - </a:t>
            </a:r>
            <a:r>
              <a:rPr lang="en-US" sz="2400" b="1" i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cs typeface="Arial" charset="0"/>
              </a:rPr>
              <a:t>e</a:t>
            </a:r>
            <a:r>
              <a:rPr lang="en-US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)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 with 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cs typeface="Arial" charset="0"/>
              </a:rPr>
              <a:t>e 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= 1</a:t>
            </a:r>
          </a:p>
          <a:p>
            <a:pPr>
              <a:spcBef>
                <a:spcPct val="40000"/>
              </a:spcBef>
              <a:defRPr/>
            </a:pP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  <a:sym typeface="Wingdings" pitchFamily="2" charset="2"/>
              </a:rPr>
              <a:t> Case 1: </a:t>
            </a:r>
            <a:r>
              <a:rPr lang="en-US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  <a:sym typeface="Wingdings" pitchFamily="2" charset="2"/>
              </a:rPr>
              <a:t>T(n) =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  <a:sym typeface="Wingdings" pitchFamily="2" charset="2"/>
              </a:rPr>
              <a:t> </a:t>
            </a:r>
            <a:r>
              <a:rPr lang="en-US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cs typeface="Arial" charset="0"/>
                <a:sym typeface="Wingdings" pitchFamily="2" charset="2"/>
              </a:rPr>
              <a:t>Q</a:t>
            </a:r>
            <a:r>
              <a:rPr lang="en-US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(n</a:t>
            </a:r>
            <a:r>
              <a:rPr lang="en-US" sz="2400" b="1" i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2</a:t>
            </a:r>
            <a:r>
              <a:rPr lang="en-US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)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9E64B5-1984-3241-79E1-C359DF969786}"/>
              </a:ext>
            </a:extLst>
          </p:cNvPr>
          <p:cNvSpPr txBox="1">
            <a:spLocks/>
          </p:cNvSpPr>
          <p:nvPr/>
        </p:nvSpPr>
        <p:spPr>
          <a:xfrm>
            <a:off x="335493" y="731161"/>
            <a:ext cx="7303264" cy="91593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0" dirty="0"/>
              <a:t>Examples Master Method</a:t>
            </a:r>
            <a:endParaRPr lang="en-US" sz="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23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F74A557B-332E-0216-D9D6-E269C33AE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8" y="1325882"/>
            <a:ext cx="8240712" cy="524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40000"/>
              </a:spcBef>
              <a:defRPr/>
            </a:pP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T(n) = 3T(n/4) + n log n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  </a:t>
            </a:r>
          </a:p>
          <a:p>
            <a:pPr>
              <a:lnSpc>
                <a:spcPct val="130000"/>
              </a:lnSpc>
              <a:spcBef>
                <a:spcPct val="40000"/>
              </a:spcBef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1. 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a=3, b=4, f(n) = n log n</a:t>
            </a:r>
          </a:p>
          <a:p>
            <a:pPr>
              <a:lnSpc>
                <a:spcPct val="130000"/>
              </a:lnSpc>
              <a:spcBef>
                <a:spcPct val="40000"/>
              </a:spcBef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2.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 n</a:t>
            </a:r>
            <a:r>
              <a:rPr lang="en-US" sz="2400" b="1" i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log</a:t>
            </a:r>
            <a:r>
              <a:rPr lang="en-US" sz="2400" b="1" i="1" baseline="8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4</a:t>
            </a:r>
            <a:r>
              <a:rPr lang="en-US" sz="2400" b="1" i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3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 = n</a:t>
            </a:r>
            <a:r>
              <a:rPr lang="en-US" sz="2400" b="1" i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0.792</a:t>
            </a:r>
          </a:p>
          <a:p>
            <a:pPr>
              <a:lnSpc>
                <a:spcPct val="130000"/>
              </a:lnSpc>
              <a:spcBef>
                <a:spcPct val="40000"/>
              </a:spcBef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3.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 n log n = 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cs typeface="Arial" charset="0"/>
              </a:rPr>
              <a:t>W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(n</a:t>
            </a:r>
            <a:r>
              <a:rPr lang="en-US" sz="2400" b="1" i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log</a:t>
            </a:r>
            <a:r>
              <a:rPr lang="en-US" sz="2400" b="1" i="1" baseline="8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4</a:t>
            </a:r>
            <a:r>
              <a:rPr lang="en-US" sz="2400" b="1" i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3 + </a:t>
            </a:r>
            <a:r>
              <a:rPr lang="en-US" sz="2400" b="1" i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cs typeface="Arial" charset="0"/>
              </a:rPr>
              <a:t>e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) with 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cs typeface="Arial" charset="0"/>
              </a:rPr>
              <a:t>e 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= 0.208</a:t>
            </a:r>
          </a:p>
          <a:p>
            <a:pPr>
              <a:lnSpc>
                <a:spcPct val="130000"/>
              </a:lnSpc>
              <a:spcBef>
                <a:spcPct val="40000"/>
              </a:spcBef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  <a:sym typeface="Wingdings" pitchFamily="2" charset="2"/>
              </a:rPr>
              <a:t> Case 3:</a:t>
            </a:r>
          </a:p>
          <a:p>
            <a:pPr>
              <a:lnSpc>
                <a:spcPct val="130000"/>
              </a:lnSpc>
              <a:spcBef>
                <a:spcPct val="40000"/>
              </a:spcBef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  <a:sym typeface="Wingdings" pitchFamily="2" charset="2"/>
              </a:rPr>
              <a:t>regularity condition: 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  <a:sym typeface="Wingdings" pitchFamily="2" charset="2"/>
              </a:rPr>
              <a:t>af(n/b) &lt;= cf(n)</a:t>
            </a:r>
            <a:b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  <a:sym typeface="Wingdings" pitchFamily="2" charset="2"/>
              </a:rPr>
            </a:b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  <a:sym typeface="Wingdings" pitchFamily="2" charset="2"/>
              </a:rPr>
              <a:t> 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  <a:sym typeface="Wingdings" pitchFamily="2" charset="2"/>
              </a:rPr>
              <a:t>af(n/b) = 3(n/4)log(n/4) &lt;=  (3/4)nlog n = cf(n)       ;with c=3/4</a:t>
            </a:r>
          </a:p>
          <a:p>
            <a:pPr>
              <a:lnSpc>
                <a:spcPct val="130000"/>
              </a:lnSpc>
              <a:spcBef>
                <a:spcPct val="40000"/>
              </a:spcBef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  <a:sym typeface="Wingdings" pitchFamily="2" charset="2"/>
              </a:rPr>
              <a:t> 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  <a:sym typeface="Wingdings" pitchFamily="2" charset="2"/>
              </a:rPr>
              <a:t>T(n) =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  <a:sym typeface="Wingdings" pitchFamily="2" charset="2"/>
              </a:rPr>
              <a:t> 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cs typeface="Arial" charset="0"/>
                <a:sym typeface="Wingdings" pitchFamily="2" charset="2"/>
              </a:rPr>
              <a:t>Q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(n log n)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D555EF-C2B0-52EA-CBB3-1FD3230E9C0E}"/>
              </a:ext>
            </a:extLst>
          </p:cNvPr>
          <p:cNvSpPr txBox="1">
            <a:spLocks/>
          </p:cNvSpPr>
          <p:nvPr/>
        </p:nvSpPr>
        <p:spPr>
          <a:xfrm>
            <a:off x="335493" y="731161"/>
            <a:ext cx="7303264" cy="91593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0" dirty="0"/>
              <a:t>Examples Master Method</a:t>
            </a:r>
            <a:endParaRPr lang="en-US" sz="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76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5F88496A-6AA5-92FA-B0D7-4D812F1C5C8E}"/>
              </a:ext>
            </a:extLst>
          </p:cNvPr>
          <p:cNvSpPr txBox="1">
            <a:spLocks noChangeArrowheads="1"/>
          </p:cNvSpPr>
          <p:nvPr/>
        </p:nvSpPr>
        <p:spPr>
          <a:xfrm>
            <a:off x="335493" y="1861457"/>
            <a:ext cx="8473014" cy="4615542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1800"/>
              </a:spcBef>
              <a:defRPr/>
            </a:pPr>
            <a:r>
              <a:rPr lang="da-DK" sz="2800" b="1" dirty="0"/>
              <a:t>Theory:</a:t>
            </a:r>
            <a:r>
              <a:rPr lang="da-DK" sz="2800" dirty="0"/>
              <a:t> You can always resort to iteration and explicitly maintain a recursion stack.</a:t>
            </a:r>
          </a:p>
          <a:p>
            <a:pPr algn="just">
              <a:spcBef>
                <a:spcPts val="1800"/>
              </a:spcBef>
              <a:defRPr/>
            </a:pPr>
            <a:r>
              <a:rPr lang="da-DK" sz="2800" b="1" dirty="0"/>
              <a:t>Practice:</a:t>
            </a:r>
            <a:r>
              <a:rPr lang="da-DK" sz="2800" dirty="0"/>
              <a:t> Recursion is elegant and in some cases the best solution by far.</a:t>
            </a:r>
          </a:p>
          <a:p>
            <a:pPr algn="just">
              <a:spcBef>
                <a:spcPts val="1800"/>
              </a:spcBef>
              <a:defRPr/>
            </a:pPr>
            <a:r>
              <a:rPr lang="da-DK" sz="2800" dirty="0"/>
              <a:t>Recursion is never appropriate if there exist simple iterative solutions.</a:t>
            </a:r>
          </a:p>
          <a:p>
            <a:pPr algn="just">
              <a:spcBef>
                <a:spcPts val="1800"/>
              </a:spcBef>
              <a:defRPr/>
            </a:pPr>
            <a:r>
              <a:rPr lang="da-DK" sz="2800" dirty="0"/>
              <a:t>Recursion is more expensive than corresponding iterative solutions since bookkeeping is necessary.</a:t>
            </a:r>
            <a:endParaRPr lang="en-US" sz="2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8988D78-999E-1B95-8DD4-1B3F7FD1218E}"/>
              </a:ext>
            </a:extLst>
          </p:cNvPr>
          <p:cNvSpPr txBox="1">
            <a:spLocks/>
          </p:cNvSpPr>
          <p:nvPr/>
        </p:nvSpPr>
        <p:spPr>
          <a:xfrm>
            <a:off x="335493" y="731161"/>
            <a:ext cx="7303264" cy="91593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4400" b="0" dirty="0"/>
              <a:t>Is Recursion Necessary?</a:t>
            </a:r>
            <a:endParaRPr lang="en-US" sz="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267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9A52BD70-7F63-EB8B-2DE3-1A5653169455}"/>
              </a:ext>
            </a:extLst>
          </p:cNvPr>
          <p:cNvSpPr txBox="1">
            <a:spLocks noChangeArrowheads="1"/>
          </p:cNvSpPr>
          <p:nvPr/>
        </p:nvSpPr>
        <p:spPr>
          <a:xfrm>
            <a:off x="920261" y="2040988"/>
            <a:ext cx="9067800" cy="5181600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en-US" b="1" i="1" dirty="0"/>
              <a:t>1. </a:t>
            </a:r>
            <a:r>
              <a:rPr lang="en-US" b="1" i="1" dirty="0">
                <a:solidFill>
                  <a:srgbClr val="080808"/>
                </a:solidFill>
              </a:rPr>
              <a:t>Divide </a:t>
            </a:r>
            <a:r>
              <a:rPr lang="en-US" dirty="0"/>
              <a:t>the problem (instance) into subproblems.</a:t>
            </a:r>
            <a:endParaRPr lang="en-US" dirty="0"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en-US" b="1" i="1" dirty="0"/>
              <a:t>2. </a:t>
            </a:r>
            <a:r>
              <a:rPr lang="en-US" b="1" i="1" dirty="0">
                <a:solidFill>
                  <a:srgbClr val="080808"/>
                </a:solidFill>
              </a:rPr>
              <a:t>Conquer</a:t>
            </a:r>
            <a:r>
              <a:rPr lang="en-US" b="1" i="1" dirty="0"/>
              <a:t> </a:t>
            </a:r>
            <a:r>
              <a:rPr lang="en-US" dirty="0"/>
              <a:t>the subproblems by solving them recursively.</a:t>
            </a:r>
            <a:endParaRPr lang="en-US" dirty="0"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en-US" b="1" i="1" dirty="0"/>
              <a:t>3. </a:t>
            </a:r>
            <a:r>
              <a:rPr lang="en-US" b="1" i="1" dirty="0">
                <a:solidFill>
                  <a:srgbClr val="080808"/>
                </a:solidFill>
              </a:rPr>
              <a:t>Combine</a:t>
            </a:r>
            <a:r>
              <a:rPr lang="en-US" b="1" i="1" dirty="0"/>
              <a:t> </a:t>
            </a:r>
            <a:r>
              <a:rPr lang="en-US" dirty="0"/>
              <a:t>subproblem solutions.</a:t>
            </a:r>
            <a:endParaRPr lang="en-US" dirty="0">
              <a:cs typeface="Times New Roman" pitchFamily="18" charset="0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6959E6-2119-2D92-39EE-EBA55591F48A}"/>
              </a:ext>
            </a:extLst>
          </p:cNvPr>
          <p:cNvSpPr txBox="1">
            <a:spLocks/>
          </p:cNvSpPr>
          <p:nvPr/>
        </p:nvSpPr>
        <p:spPr>
          <a:xfrm>
            <a:off x="335493" y="731161"/>
            <a:ext cx="7303264" cy="915934"/>
          </a:xfrm>
          <a:prstGeom prst="rect">
            <a:avLst/>
          </a:prstGeom>
        </p:spPr>
        <p:txBody>
          <a:bodyPr>
            <a:normAutofit fontScale="400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0" b="0" dirty="0"/>
              <a:t>The divide- and- conquer design paradigm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480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8163DA1F-8295-0078-F7F6-CE96F087E579}"/>
              </a:ext>
            </a:extLst>
          </p:cNvPr>
          <p:cNvSpPr txBox="1">
            <a:spLocks noChangeArrowheads="1"/>
          </p:cNvSpPr>
          <p:nvPr/>
        </p:nvSpPr>
        <p:spPr>
          <a:xfrm>
            <a:off x="652975" y="1661160"/>
            <a:ext cx="9067800" cy="5181600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/>
              <a:t>CLRS</a:t>
            </a:r>
          </a:p>
          <a:p>
            <a:pPr lvl="1">
              <a:lnSpc>
                <a:spcPct val="90000"/>
              </a:lnSpc>
              <a:defRPr/>
            </a:pPr>
            <a:r>
              <a:rPr lang="en-US"/>
              <a:t>Chapter: 4 (4.1-4.3)</a:t>
            </a:r>
          </a:p>
          <a:p>
            <a:pPr lvl="1">
              <a:lnSpc>
                <a:spcPct val="90000"/>
              </a:lnSpc>
              <a:defRPr/>
            </a:pPr>
            <a:r>
              <a:rPr lang="en-US"/>
              <a:t>4.4 for bedtime reading</a:t>
            </a:r>
          </a:p>
          <a:p>
            <a:pPr lvl="1">
              <a:lnSpc>
                <a:spcPct val="90000"/>
              </a:lnSpc>
              <a:defRPr/>
            </a:pPr>
            <a:r>
              <a:rPr lang="en-US"/>
              <a:t>Exercises</a:t>
            </a:r>
          </a:p>
          <a:p>
            <a:pPr lvl="2">
              <a:lnSpc>
                <a:spcPct val="90000"/>
              </a:lnSpc>
              <a:buFont typeface="Arial" charset="0"/>
              <a:buChar char="♦"/>
              <a:defRPr/>
            </a:pPr>
            <a:r>
              <a:rPr lang="en-US"/>
              <a:t>4.1, 4.2, 4.3 </a:t>
            </a:r>
          </a:p>
          <a:p>
            <a:pPr lvl="1">
              <a:lnSpc>
                <a:spcPct val="90000"/>
              </a:lnSpc>
              <a:defRPr/>
            </a:pPr>
            <a:r>
              <a:rPr lang="en-US"/>
              <a:t>Problems</a:t>
            </a:r>
          </a:p>
          <a:p>
            <a:pPr lvl="2">
              <a:lnSpc>
                <a:spcPct val="90000"/>
              </a:lnSpc>
              <a:buFont typeface="Arial" charset="0"/>
              <a:buChar char="♦"/>
              <a:defRPr/>
            </a:pPr>
            <a:r>
              <a:rPr lang="en-US"/>
              <a:t>4-1, 4-4</a:t>
            </a:r>
          </a:p>
          <a:p>
            <a:pPr>
              <a:lnSpc>
                <a:spcPct val="90000"/>
              </a:lnSpc>
              <a:defRPr/>
            </a:pPr>
            <a:r>
              <a:rPr lang="en-US"/>
              <a:t>HSR</a:t>
            </a:r>
          </a:p>
          <a:p>
            <a:pPr lvl="1">
              <a:lnSpc>
                <a:spcPct val="90000"/>
              </a:lnSpc>
              <a:defRPr/>
            </a:pPr>
            <a:r>
              <a:rPr lang="en-US"/>
              <a:t>Chapter: 3 (3.1-3.6)</a:t>
            </a:r>
          </a:p>
          <a:p>
            <a:pPr lvl="1">
              <a:lnSpc>
                <a:spcPct val="90000"/>
              </a:lnSpc>
              <a:defRPr/>
            </a:pPr>
            <a:r>
              <a:rPr lang="en-US"/>
              <a:t>Examples: 3.1-3.5</a:t>
            </a:r>
          </a:p>
          <a:p>
            <a:pPr lvl="1">
              <a:lnSpc>
                <a:spcPct val="90000"/>
              </a:lnSpc>
              <a:defRPr/>
            </a:pPr>
            <a:r>
              <a:rPr lang="en-US"/>
              <a:t>Exercises: 3.1 (1, 2), 3.2 (1, 3-6), 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339113B-C7DD-42C5-F94E-66B1B5F5FF03}"/>
              </a:ext>
            </a:extLst>
          </p:cNvPr>
          <p:cNvSpPr txBox="1">
            <a:spLocks/>
          </p:cNvSpPr>
          <p:nvPr/>
        </p:nvSpPr>
        <p:spPr>
          <a:xfrm>
            <a:off x="335493" y="731161"/>
            <a:ext cx="7303264" cy="91593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/>
              <a:t>References &amp; Readings</a:t>
            </a:r>
            <a:endParaRPr lang="en-US" sz="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82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6F4605AC-3817-2540-0D49-9A1B3BD6AAC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589648"/>
            <a:ext cx="8382000" cy="4985827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b="1" dirty="0"/>
              <a:t>Example: 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b="1" dirty="0"/>
              <a:t>merge sort</a:t>
            </a:r>
            <a:endParaRPr lang="en-US" dirty="0"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en-US" b="1" i="1" dirty="0"/>
              <a:t>1. </a:t>
            </a:r>
            <a:r>
              <a:rPr lang="en-US" b="1" i="1" dirty="0">
                <a:solidFill>
                  <a:srgbClr val="080808"/>
                </a:solidFill>
              </a:rPr>
              <a:t>Divide:</a:t>
            </a:r>
            <a:r>
              <a:rPr lang="en-US" b="1" i="1" dirty="0"/>
              <a:t> </a:t>
            </a:r>
            <a:r>
              <a:rPr lang="en-US" dirty="0"/>
              <a:t>Trivial (array is halved).</a:t>
            </a:r>
            <a:endParaRPr lang="en-US" dirty="0"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en-US" b="1" i="1" dirty="0"/>
              <a:t>2. </a:t>
            </a:r>
            <a:r>
              <a:rPr lang="en-US" b="1" i="1" dirty="0">
                <a:solidFill>
                  <a:srgbClr val="080808"/>
                </a:solidFill>
              </a:rPr>
              <a:t>Conquer:</a:t>
            </a:r>
            <a:r>
              <a:rPr lang="en-US" b="1" i="1" dirty="0"/>
              <a:t> </a:t>
            </a:r>
            <a:r>
              <a:rPr lang="en-US" dirty="0"/>
              <a:t>Recursively sort 2 subarrays.</a:t>
            </a:r>
            <a:endParaRPr lang="en-US" dirty="0"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en-US" b="1" i="1" dirty="0"/>
              <a:t>3. </a:t>
            </a:r>
            <a:r>
              <a:rPr lang="en-US" b="1" i="1" dirty="0">
                <a:solidFill>
                  <a:srgbClr val="080808"/>
                </a:solidFill>
              </a:rPr>
              <a:t>Combine:</a:t>
            </a:r>
            <a:r>
              <a:rPr lang="en-US" b="1" i="1" dirty="0"/>
              <a:t> </a:t>
            </a:r>
            <a:r>
              <a:rPr lang="en-US" dirty="0"/>
              <a:t>Linear- time merge.</a:t>
            </a:r>
          </a:p>
          <a:p>
            <a:pPr>
              <a:buFontTx/>
              <a:buNone/>
              <a:defRPr/>
            </a:pPr>
            <a:r>
              <a:rPr lang="en-US" b="1" dirty="0"/>
              <a:t>Recurrence for merge sort</a:t>
            </a:r>
            <a:endParaRPr lang="en-US" dirty="0"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en-US" dirty="0"/>
              <a:t>Let T( </a:t>
            </a:r>
            <a:r>
              <a:rPr lang="en-US" i="1" dirty="0"/>
              <a:t>n</a:t>
            </a:r>
            <a:r>
              <a:rPr lang="en-US" dirty="0"/>
              <a:t> ) = Time required for size </a:t>
            </a:r>
            <a:r>
              <a:rPr lang="en-US" i="1" dirty="0"/>
              <a:t>n</a:t>
            </a:r>
          </a:p>
          <a:p>
            <a:pPr>
              <a:spcBef>
                <a:spcPts val="1200"/>
              </a:spcBef>
              <a:buFontTx/>
              <a:buNone/>
              <a:defRPr/>
            </a:pPr>
            <a:r>
              <a:rPr lang="en-US" sz="3200" dirty="0"/>
              <a:t>T( </a:t>
            </a:r>
            <a:r>
              <a:rPr lang="en-US" sz="3200" i="1" dirty="0"/>
              <a:t>n</a:t>
            </a:r>
            <a:r>
              <a:rPr lang="en-US" sz="3200" dirty="0"/>
              <a:t> ) </a:t>
            </a:r>
            <a:r>
              <a:rPr lang="en-US" sz="3200" dirty="0">
                <a:solidFill>
                  <a:srgbClr val="080808"/>
                </a:solidFill>
              </a:rPr>
              <a:t>=</a:t>
            </a:r>
            <a:r>
              <a:rPr lang="en-US" dirty="0">
                <a:solidFill>
                  <a:srgbClr val="080808"/>
                </a:solidFill>
              </a:rPr>
              <a:t>	        	</a:t>
            </a:r>
            <a:r>
              <a:rPr lang="en-US" i="1" dirty="0">
                <a:solidFill>
                  <a:srgbClr val="080808"/>
                </a:solidFill>
              </a:rPr>
              <a:t>             </a:t>
            </a:r>
          </a:p>
          <a:p>
            <a:pPr>
              <a:buFontTx/>
              <a:buNone/>
              <a:defRPr/>
            </a:pPr>
            <a:r>
              <a:rPr lang="en-US" sz="2800" i="1" dirty="0">
                <a:solidFill>
                  <a:srgbClr val="080808"/>
                </a:solidFill>
              </a:rPr>
              <a:t>          </a:t>
            </a:r>
          </a:p>
        </p:txBody>
      </p:sp>
      <p:sp>
        <p:nvSpPr>
          <p:cNvPr id="3" name="Text Box 11">
            <a:extLst>
              <a:ext uri="{FF2B5EF4-FFF2-40B4-BE49-F238E27FC236}">
                <a16:creationId xmlns:a16="http://schemas.microsoft.com/office/drawing/2014/main" id="{B76EEAAF-FD65-CFFA-59F4-F8AEBA14B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0325" y="6015089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/>
              <a:t> +</a:t>
            </a:r>
          </a:p>
        </p:txBody>
      </p:sp>
      <p:sp>
        <p:nvSpPr>
          <p:cNvPr id="4" name="Text Box 12">
            <a:extLst>
              <a:ext uri="{FF2B5EF4-FFF2-40B4-BE49-F238E27FC236}">
                <a16:creationId xmlns:a16="http://schemas.microsoft.com/office/drawing/2014/main" id="{1B690F26-FA61-B384-EA42-EDC97D487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221339"/>
            <a:ext cx="533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5" name="Text Box 13">
            <a:extLst>
              <a:ext uri="{FF2B5EF4-FFF2-40B4-BE49-F238E27FC236}">
                <a16:creationId xmlns:a16="http://schemas.microsoft.com/office/drawing/2014/main" id="{CDABAD28-8128-2E2E-8EF3-777C62558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6425" y="5189589"/>
            <a:ext cx="16541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T( n / 2) </a:t>
            </a:r>
          </a:p>
        </p:txBody>
      </p:sp>
      <p:sp>
        <p:nvSpPr>
          <p:cNvPr id="6" name="Text Box 14">
            <a:extLst>
              <a:ext uri="{FF2B5EF4-FFF2-40B4-BE49-F238E27FC236}">
                <a16:creationId xmlns:a16="http://schemas.microsoft.com/office/drawing/2014/main" id="{11600C7A-6831-36EE-8970-21AC7B9E6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5251501"/>
            <a:ext cx="1143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O( n)</a:t>
            </a:r>
            <a:endParaRPr lang="en-US" sz="3200">
              <a:latin typeface="Arial" charset="0"/>
              <a:cs typeface="Arial" charset="0"/>
            </a:endParaRPr>
          </a:p>
        </p:txBody>
      </p:sp>
      <p:sp>
        <p:nvSpPr>
          <p:cNvPr id="7" name="Text Box 15">
            <a:extLst>
              <a:ext uri="{FF2B5EF4-FFF2-40B4-BE49-F238E27FC236}">
                <a16:creationId xmlns:a16="http://schemas.microsoft.com/office/drawing/2014/main" id="{292FBCE2-44E6-E6A9-DB65-1CA87D2DA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310239"/>
            <a:ext cx="533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/>
              <a:t>*</a:t>
            </a:r>
          </a:p>
        </p:txBody>
      </p:sp>
      <p:sp>
        <p:nvSpPr>
          <p:cNvPr id="8" name="Text Box 16">
            <a:extLst>
              <a:ext uri="{FF2B5EF4-FFF2-40B4-BE49-F238E27FC236}">
                <a16:creationId xmlns:a16="http://schemas.microsoft.com/office/drawing/2014/main" id="{B299527A-9A9B-D5A1-C1C2-7ED3A5599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2550" y="5297539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+</a:t>
            </a:r>
          </a:p>
        </p:txBody>
      </p:sp>
      <p:sp>
        <p:nvSpPr>
          <p:cNvPr id="9" name="Text Box 17">
            <a:extLst>
              <a:ext uri="{FF2B5EF4-FFF2-40B4-BE49-F238E27FC236}">
                <a16:creationId xmlns:a16="http://schemas.microsoft.com/office/drawing/2014/main" id="{893B2A35-EC4E-8885-D870-CC42AAC03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875389"/>
            <a:ext cx="19050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i="1" dirty="0"/>
              <a:t>Number Of Subproblems</a:t>
            </a:r>
          </a:p>
        </p:txBody>
      </p:sp>
      <p:sp>
        <p:nvSpPr>
          <p:cNvPr id="10" name="Text Box 18">
            <a:extLst>
              <a:ext uri="{FF2B5EF4-FFF2-40B4-BE49-F238E27FC236}">
                <a16:creationId xmlns:a16="http://schemas.microsoft.com/office/drawing/2014/main" id="{12BFDD4B-6E39-CCAE-DE34-F9AADD56B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5" y="5872214"/>
            <a:ext cx="22098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i="1" dirty="0"/>
              <a:t>Time required for each Subproblem</a:t>
            </a:r>
          </a:p>
        </p:txBody>
      </p:sp>
      <p:sp>
        <p:nvSpPr>
          <p:cNvPr id="11" name="Text Box 19">
            <a:extLst>
              <a:ext uri="{FF2B5EF4-FFF2-40B4-BE49-F238E27FC236}">
                <a16:creationId xmlns:a16="http://schemas.microsoft.com/office/drawing/2014/main" id="{08E02465-EA35-EFBA-9017-6CA881AC4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684889"/>
            <a:ext cx="2362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12" name="Text Box 20">
            <a:extLst>
              <a:ext uri="{FF2B5EF4-FFF2-40B4-BE49-F238E27FC236}">
                <a16:creationId xmlns:a16="http://schemas.microsoft.com/office/drawing/2014/main" id="{C77279F0-3225-0E8B-FE32-B5B4D0EEA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5876976"/>
            <a:ext cx="21336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i="1"/>
              <a:t>Work Dividing and Combining</a:t>
            </a:r>
          </a:p>
        </p:txBody>
      </p:sp>
      <p:sp>
        <p:nvSpPr>
          <p:cNvPr id="13" name="Text Box 23">
            <a:extLst>
              <a:ext uri="{FF2B5EF4-FFF2-40B4-BE49-F238E27FC236}">
                <a16:creationId xmlns:a16="http://schemas.microsoft.com/office/drawing/2014/main" id="{629AFFF3-B6E7-2475-0711-8E378BB13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4787174"/>
            <a:ext cx="1676400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i="1" dirty="0"/>
              <a:t>Sub-problem </a:t>
            </a:r>
          </a:p>
          <a:p>
            <a:pPr eaLnBrk="1" hangingPunct="1"/>
            <a:r>
              <a:rPr lang="en-US" altLang="en-US" b="1" i="1" dirty="0"/>
              <a:t>Size (n/2)</a:t>
            </a:r>
            <a:endParaRPr lang="en-US" altLang="en-US" dirty="0"/>
          </a:p>
        </p:txBody>
      </p:sp>
      <p:cxnSp>
        <p:nvCxnSpPr>
          <p:cNvPr id="14" name="AutoShape 24">
            <a:extLst>
              <a:ext uri="{FF2B5EF4-FFF2-40B4-BE49-F238E27FC236}">
                <a16:creationId xmlns:a16="http://schemas.microsoft.com/office/drawing/2014/main" id="{8CCFC00F-7146-64F8-1A8F-CE192C53DD44}"/>
              </a:ext>
            </a:extLst>
          </p:cNvPr>
          <p:cNvCxnSpPr>
            <a:cxnSpLocks noChangeShapeType="1"/>
            <a:stCxn id="13" idx="1"/>
          </p:cNvCxnSpPr>
          <p:nvPr/>
        </p:nvCxnSpPr>
        <p:spPr bwMode="auto">
          <a:xfrm rot="10800000" flipV="1">
            <a:off x="3973514" y="5110339"/>
            <a:ext cx="3113087" cy="219929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Subtitle 2">
            <a:extLst>
              <a:ext uri="{FF2B5EF4-FFF2-40B4-BE49-F238E27FC236}">
                <a16:creationId xmlns:a16="http://schemas.microsoft.com/office/drawing/2014/main" id="{367592B3-854A-A1E6-96D2-5F9471815B08}"/>
              </a:ext>
            </a:extLst>
          </p:cNvPr>
          <p:cNvSpPr txBox="1">
            <a:spLocks/>
          </p:cNvSpPr>
          <p:nvPr/>
        </p:nvSpPr>
        <p:spPr>
          <a:xfrm>
            <a:off x="335493" y="731161"/>
            <a:ext cx="7303264" cy="915934"/>
          </a:xfrm>
          <a:prstGeom prst="rect">
            <a:avLst/>
          </a:prstGeom>
        </p:spPr>
        <p:txBody>
          <a:bodyPr>
            <a:normAutofit fontScale="400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0" b="0" dirty="0"/>
              <a:t>The divide- and- conquer design paradigm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25" name="Text Box 10">
            <a:extLst>
              <a:ext uri="{FF2B5EF4-FFF2-40B4-BE49-F238E27FC236}">
                <a16:creationId xmlns:a16="http://schemas.microsoft.com/office/drawing/2014/main" id="{23583653-219C-47E3-CECC-8DF3E53AB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6014" y="5929313"/>
            <a:ext cx="533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077087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 animBg="1"/>
      <p:bldP spid="10" grpId="0" animBg="1"/>
      <p:bldP spid="12" grpId="0" animBg="1"/>
      <p:bldP spid="13" grpId="0" animBg="1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56880A25-459C-BD77-1CD7-0A5D2F4FFE63}"/>
              </a:ext>
            </a:extLst>
          </p:cNvPr>
          <p:cNvSpPr txBox="1">
            <a:spLocks noChangeArrowheads="1"/>
          </p:cNvSpPr>
          <p:nvPr/>
        </p:nvSpPr>
        <p:spPr>
          <a:xfrm>
            <a:off x="656495" y="1698672"/>
            <a:ext cx="8458200" cy="4530725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b="1" dirty="0">
                <a:solidFill>
                  <a:srgbClr val="080808"/>
                </a:solidFill>
              </a:rPr>
              <a:t>Binary search</a:t>
            </a:r>
            <a:endParaRPr lang="en-US" dirty="0">
              <a:solidFill>
                <a:srgbClr val="080808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dirty="0">
                <a:solidFill>
                  <a:srgbClr val="080808"/>
                </a:solidFill>
              </a:rPr>
              <a:t>Find an element in a sorted array:</a:t>
            </a:r>
            <a:endParaRPr lang="en-US" dirty="0">
              <a:solidFill>
                <a:srgbClr val="080808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b="1" i="1" dirty="0">
                <a:solidFill>
                  <a:srgbClr val="080808"/>
                </a:solidFill>
              </a:rPr>
              <a:t>1. Divide: </a:t>
            </a:r>
            <a:r>
              <a:rPr lang="en-US" dirty="0">
                <a:solidFill>
                  <a:srgbClr val="080808"/>
                </a:solidFill>
              </a:rPr>
              <a:t>Check middle element.</a:t>
            </a:r>
            <a:endParaRPr lang="en-US" dirty="0">
              <a:solidFill>
                <a:srgbClr val="080808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b="1" i="1" dirty="0">
                <a:solidFill>
                  <a:srgbClr val="080808"/>
                </a:solidFill>
              </a:rPr>
              <a:t>2. Conquer: </a:t>
            </a:r>
            <a:r>
              <a:rPr lang="en-US" dirty="0">
                <a:solidFill>
                  <a:srgbClr val="080808"/>
                </a:solidFill>
              </a:rPr>
              <a:t>Recursively search 1 subarray.</a:t>
            </a:r>
            <a:endParaRPr lang="en-US" dirty="0">
              <a:solidFill>
                <a:srgbClr val="080808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b="1" i="1" dirty="0">
                <a:solidFill>
                  <a:srgbClr val="080808"/>
                </a:solidFill>
              </a:rPr>
              <a:t>3. Combine: </a:t>
            </a:r>
            <a:r>
              <a:rPr lang="en-US" dirty="0">
                <a:solidFill>
                  <a:srgbClr val="080808"/>
                </a:solidFill>
              </a:rPr>
              <a:t>Trivial.</a:t>
            </a:r>
            <a:endParaRPr lang="en-US" dirty="0">
              <a:solidFill>
                <a:srgbClr val="080808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b="1" dirty="0">
                <a:solidFill>
                  <a:srgbClr val="080808"/>
                </a:solidFill>
              </a:rPr>
              <a:t>Recurrence for binary search</a:t>
            </a:r>
            <a:endParaRPr lang="en-US" dirty="0">
              <a:solidFill>
                <a:srgbClr val="080808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buFontTx/>
              <a:buNone/>
              <a:defRPr/>
            </a:pPr>
            <a:r>
              <a:rPr lang="en-US" dirty="0">
                <a:solidFill>
                  <a:srgbClr val="080808"/>
                </a:solidFill>
              </a:rPr>
              <a:t> </a:t>
            </a:r>
            <a:r>
              <a:rPr lang="en-US" sz="3200" dirty="0">
                <a:solidFill>
                  <a:srgbClr val="080808"/>
                </a:solidFill>
              </a:rPr>
              <a:t>T( n) =</a:t>
            </a:r>
            <a:r>
              <a:rPr lang="en-US" dirty="0">
                <a:solidFill>
                  <a:srgbClr val="080808"/>
                </a:solidFill>
              </a:rPr>
              <a:t>	</a:t>
            </a:r>
            <a:r>
              <a:rPr lang="en-US" i="1" dirty="0">
                <a:solidFill>
                  <a:srgbClr val="080808"/>
                </a:solidFill>
              </a:rPr>
              <a:t>             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800" i="1" dirty="0">
                <a:solidFill>
                  <a:srgbClr val="080808"/>
                </a:solidFill>
              </a:rPr>
              <a:t>          </a:t>
            </a:r>
          </a:p>
        </p:txBody>
      </p:sp>
      <p:sp>
        <p:nvSpPr>
          <p:cNvPr id="3" name="Text Box 7">
            <a:extLst>
              <a:ext uri="{FF2B5EF4-FFF2-40B4-BE49-F238E27FC236}">
                <a16:creationId xmlns:a16="http://schemas.microsoft.com/office/drawing/2014/main" id="{245EC20A-A10C-7F6F-95FB-B0C4E50B6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2045" y="5882546"/>
            <a:ext cx="533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/>
              <a:t>*</a:t>
            </a:r>
          </a:p>
        </p:txBody>
      </p:sp>
      <p:sp>
        <p:nvSpPr>
          <p:cNvPr id="4" name="Text Box 8">
            <a:extLst>
              <a:ext uri="{FF2B5EF4-FFF2-40B4-BE49-F238E27FC236}">
                <a16:creationId xmlns:a16="http://schemas.microsoft.com/office/drawing/2014/main" id="{27E1882B-40BE-9BE4-924E-BB8CFF989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8220" y="5869846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+</a:t>
            </a:r>
          </a:p>
        </p:txBody>
      </p:sp>
      <p:sp>
        <p:nvSpPr>
          <p:cNvPr id="5" name="Text Box 9">
            <a:extLst>
              <a:ext uri="{FF2B5EF4-FFF2-40B4-BE49-F238E27FC236}">
                <a16:creationId xmlns:a16="http://schemas.microsoft.com/office/drawing/2014/main" id="{5088B4E2-9E9A-20C9-35E5-99E26FC65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5295" y="5076096"/>
            <a:ext cx="53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 dirty="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C4CFB59A-D216-2C26-62C6-E88BD864D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8295" y="5082446"/>
            <a:ext cx="16541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 dirty="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T( n / 2) </a:t>
            </a:r>
          </a:p>
        </p:txBody>
      </p:sp>
      <p:sp>
        <p:nvSpPr>
          <p:cNvPr id="7" name="Text Box 11">
            <a:extLst>
              <a:ext uri="{FF2B5EF4-FFF2-40B4-BE49-F238E27FC236}">
                <a16:creationId xmlns:a16="http://schemas.microsoft.com/office/drawing/2014/main" id="{6F8D2643-43FF-C3BD-3691-DBE2CE89E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6695" y="5106259"/>
            <a:ext cx="1143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Θ(1)</a:t>
            </a:r>
          </a:p>
        </p:txBody>
      </p:sp>
      <p:sp>
        <p:nvSpPr>
          <p:cNvPr id="8" name="Text Box 12">
            <a:extLst>
              <a:ext uri="{FF2B5EF4-FFF2-40B4-BE49-F238E27FC236}">
                <a16:creationId xmlns:a16="http://schemas.microsoft.com/office/drawing/2014/main" id="{71867D97-CF35-EA7A-3A61-269291ED2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4895" y="5164996"/>
            <a:ext cx="533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/>
              <a:t>*</a:t>
            </a:r>
          </a:p>
        </p:txBody>
      </p:sp>
      <p:sp>
        <p:nvSpPr>
          <p:cNvPr id="9" name="Text Box 13">
            <a:extLst>
              <a:ext uri="{FF2B5EF4-FFF2-40B4-BE49-F238E27FC236}">
                <a16:creationId xmlns:a16="http://schemas.microsoft.com/office/drawing/2014/main" id="{DCDC5ACC-C41F-5B3E-BE54-54CA294EC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0445" y="5152296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+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8729C0BA-1C4B-96BF-2107-E57D69AA2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6095" y="5730146"/>
            <a:ext cx="19050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i="1"/>
              <a:t>Number Of Subproblems</a:t>
            </a:r>
          </a:p>
        </p:txBody>
      </p:sp>
      <p:sp>
        <p:nvSpPr>
          <p:cNvPr id="11" name="Text Box 15">
            <a:extLst>
              <a:ext uri="{FF2B5EF4-FFF2-40B4-BE49-F238E27FC236}">
                <a16:creationId xmlns:a16="http://schemas.microsoft.com/office/drawing/2014/main" id="{1B9C34E4-FB46-8342-DC95-1FADC3201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8270" y="5726971"/>
            <a:ext cx="22098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i="1"/>
              <a:t>Time required for each Subproblem</a:t>
            </a:r>
          </a:p>
        </p:txBody>
      </p:sp>
      <p:sp>
        <p:nvSpPr>
          <p:cNvPr id="12" name="Text Box 16">
            <a:extLst>
              <a:ext uri="{FF2B5EF4-FFF2-40B4-BE49-F238E27FC236}">
                <a16:creationId xmlns:a16="http://schemas.microsoft.com/office/drawing/2014/main" id="{7B451E3D-BEA6-9CA2-791D-FBD44C42E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6695" y="5731734"/>
            <a:ext cx="21336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i="1"/>
              <a:t>Work Dividing and Combining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61DD4D2-6061-CA5A-FE87-CE9A5A5AB6E1}"/>
              </a:ext>
            </a:extLst>
          </p:cNvPr>
          <p:cNvSpPr txBox="1">
            <a:spLocks/>
          </p:cNvSpPr>
          <p:nvPr/>
        </p:nvSpPr>
        <p:spPr>
          <a:xfrm>
            <a:off x="335493" y="731161"/>
            <a:ext cx="7303264" cy="915934"/>
          </a:xfrm>
          <a:prstGeom prst="rect">
            <a:avLst/>
          </a:prstGeom>
        </p:spPr>
        <p:txBody>
          <a:bodyPr>
            <a:normAutofit fontScale="400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0" b="0" dirty="0"/>
              <a:t>The divide- and- conquer design paradigm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19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4E9163B-7360-33CB-F166-7AC599488C3D}"/>
              </a:ext>
            </a:extLst>
          </p:cNvPr>
          <p:cNvSpPr txBox="1">
            <a:spLocks noChangeArrowheads="1"/>
          </p:cNvSpPr>
          <p:nvPr/>
        </p:nvSpPr>
        <p:spPr>
          <a:xfrm>
            <a:off x="343486" y="1717432"/>
            <a:ext cx="8772378" cy="5181600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/>
              <a:t>Repeated (backward) substitution method</a:t>
            </a:r>
          </a:p>
          <a:p>
            <a:pPr lvl="1">
              <a:defRPr/>
            </a:pPr>
            <a:r>
              <a:rPr lang="en-US"/>
              <a:t>Expanding the recurrence by substitution and noticing a pattern (this is not a strictly formal proof).</a:t>
            </a:r>
          </a:p>
          <a:p>
            <a:pPr>
              <a:defRPr/>
            </a:pPr>
            <a:r>
              <a:rPr lang="en-US" b="1"/>
              <a:t>Substitution method</a:t>
            </a:r>
          </a:p>
          <a:p>
            <a:pPr lvl="1">
              <a:defRPr/>
            </a:pPr>
            <a:r>
              <a:rPr lang="en-US"/>
              <a:t>guessing the solutions</a:t>
            </a:r>
          </a:p>
          <a:p>
            <a:pPr lvl="1">
              <a:defRPr/>
            </a:pPr>
            <a:r>
              <a:rPr lang="en-US"/>
              <a:t>verifying the solution by the mathematical induction</a:t>
            </a:r>
          </a:p>
          <a:p>
            <a:pPr>
              <a:defRPr/>
            </a:pPr>
            <a:r>
              <a:rPr lang="en-US" b="1"/>
              <a:t>Recursion-trees</a:t>
            </a:r>
          </a:p>
          <a:p>
            <a:pPr>
              <a:defRPr/>
            </a:pPr>
            <a:r>
              <a:rPr lang="en-US" b="1"/>
              <a:t>Master method</a:t>
            </a:r>
          </a:p>
          <a:p>
            <a:pPr lvl="1">
              <a:defRPr/>
            </a:pPr>
            <a:r>
              <a:rPr lang="en-US"/>
              <a:t>templates for different classes of recurrences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8A17F1-C1A8-8460-E680-B69B04683868}"/>
              </a:ext>
            </a:extLst>
          </p:cNvPr>
          <p:cNvSpPr txBox="1">
            <a:spLocks/>
          </p:cNvSpPr>
          <p:nvPr/>
        </p:nvSpPr>
        <p:spPr>
          <a:xfrm>
            <a:off x="335493" y="731161"/>
            <a:ext cx="7303264" cy="915934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600" b="0" dirty="0"/>
              <a:t>Solving Recurrences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97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B4944A5C-0AD5-CF3A-8846-D34300E0D510}"/>
              </a:ext>
            </a:extLst>
          </p:cNvPr>
          <p:cNvSpPr txBox="1">
            <a:spLocks/>
          </p:cNvSpPr>
          <p:nvPr/>
        </p:nvSpPr>
        <p:spPr>
          <a:xfrm>
            <a:off x="335493" y="463875"/>
            <a:ext cx="7303264" cy="91593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0" dirty="0"/>
              <a:t>Repeated Substitution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B2DA01D-5157-EBDA-95EA-F7C1F288961C}"/>
              </a:ext>
            </a:extLst>
          </p:cNvPr>
          <p:cNvSpPr txBox="1">
            <a:spLocks noChangeArrowheads="1"/>
          </p:cNvSpPr>
          <p:nvPr/>
        </p:nvSpPr>
        <p:spPr>
          <a:xfrm>
            <a:off x="76200" y="1071491"/>
            <a:ext cx="9067800" cy="944563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800"/>
              <a:t>Let’s find the running time of the merge sort</a:t>
            </a: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941EB41E-DE3D-4BDF-D0D5-D0D319DDAF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3286153"/>
              </p:ext>
            </p:extLst>
          </p:nvPr>
        </p:nvGraphicFramePr>
        <p:xfrm>
          <a:off x="2362200" y="1604891"/>
          <a:ext cx="394017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03240" imgH="457200" progId="Equation.DSMT4">
                  <p:embed/>
                </p:oleObj>
              </mc:Choice>
              <mc:Fallback>
                <p:oleObj name="Equation" r:id="rId2" imgW="1803240" imgH="457200" progId="Equation.DSMT4">
                  <p:embed/>
                  <p:pic>
                    <p:nvPicPr>
                      <p:cNvPr id="2050" name="Object 4">
                        <a:extLst>
                          <a:ext uri="{FF2B5EF4-FFF2-40B4-BE49-F238E27FC236}">
                            <a16:creationId xmlns:a16="http://schemas.microsoft.com/office/drawing/2014/main" id="{5C8D5D3A-6559-22CF-73DB-299F3D8922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604891"/>
                        <a:ext cx="3940175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>
            <a:extLst>
              <a:ext uri="{FF2B5EF4-FFF2-40B4-BE49-F238E27FC236}">
                <a16:creationId xmlns:a16="http://schemas.microsoft.com/office/drawing/2014/main" id="{8D233C4C-B577-62F9-392A-0E167B25A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519291"/>
            <a:ext cx="6291263" cy="432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40000"/>
              </a:spcBef>
              <a:defRPr/>
            </a:pPr>
            <a:r>
              <a:rPr lang="en-US" sz="2400" i="1" dirty="0">
                <a:latin typeface="Tahoma" pitchFamily="34" charset="0"/>
                <a:cs typeface="Arial" charset="0"/>
              </a:rPr>
              <a:t>T(n)	= 2</a:t>
            </a:r>
            <a:r>
              <a:rPr lang="en-US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T(n/2)</a:t>
            </a:r>
            <a:r>
              <a:rPr lang="en-US" sz="2400" i="1" dirty="0">
                <a:latin typeface="Tahoma" pitchFamily="34" charset="0"/>
                <a:cs typeface="Arial" charset="0"/>
              </a:rPr>
              <a:t> + n</a:t>
            </a:r>
            <a:r>
              <a:rPr lang="en-US" sz="2400" dirty="0">
                <a:latin typeface="Tahoma" pitchFamily="34" charset="0"/>
                <a:cs typeface="Arial" charset="0"/>
              </a:rPr>
              <a:t>  </a:t>
            </a:r>
            <a:r>
              <a:rPr lang="en-US" sz="24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substitute</a:t>
            </a:r>
          </a:p>
          <a:p>
            <a:pPr>
              <a:spcBef>
                <a:spcPct val="40000"/>
              </a:spcBef>
              <a:defRPr/>
            </a:pPr>
            <a:r>
              <a:rPr lang="en-US" sz="2400" dirty="0">
                <a:latin typeface="Tahoma" pitchFamily="34" charset="0"/>
                <a:cs typeface="Arial" charset="0"/>
              </a:rPr>
              <a:t>	</a:t>
            </a:r>
            <a:r>
              <a:rPr lang="en-US" sz="2400" i="1" dirty="0">
                <a:latin typeface="Tahoma" pitchFamily="34" charset="0"/>
                <a:cs typeface="Arial" charset="0"/>
              </a:rPr>
              <a:t>= 2(</a:t>
            </a:r>
            <a:r>
              <a:rPr lang="en-US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2T(n/4) + n/2</a:t>
            </a:r>
            <a:r>
              <a:rPr lang="en-US" sz="2400" i="1" dirty="0">
                <a:latin typeface="Tahoma" pitchFamily="34" charset="0"/>
                <a:cs typeface="Arial" charset="0"/>
              </a:rPr>
              <a:t>) + n</a:t>
            </a:r>
            <a:r>
              <a:rPr lang="en-US" sz="2400" dirty="0">
                <a:latin typeface="Tahoma" pitchFamily="34" charset="0"/>
                <a:cs typeface="Arial" charset="0"/>
              </a:rPr>
              <a:t>  </a:t>
            </a:r>
            <a:r>
              <a:rPr lang="en-US" sz="24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expand</a:t>
            </a:r>
          </a:p>
          <a:p>
            <a:pPr>
              <a:spcBef>
                <a:spcPct val="40000"/>
              </a:spcBef>
              <a:defRPr/>
            </a:pPr>
            <a:r>
              <a:rPr lang="en-US" sz="2400" dirty="0">
                <a:latin typeface="Tahoma" pitchFamily="34" charset="0"/>
                <a:cs typeface="Arial" charset="0"/>
              </a:rPr>
              <a:t>	= </a:t>
            </a:r>
            <a:r>
              <a:rPr lang="en-US" sz="2400" i="1" dirty="0">
                <a:latin typeface="Tahoma" pitchFamily="34" charset="0"/>
                <a:cs typeface="Arial" charset="0"/>
              </a:rPr>
              <a:t>2</a:t>
            </a:r>
            <a:r>
              <a:rPr lang="en-US" sz="2400" i="1" baseline="30000" dirty="0">
                <a:latin typeface="Tahoma" pitchFamily="34" charset="0"/>
                <a:cs typeface="Arial" charset="0"/>
              </a:rPr>
              <a:t>2</a:t>
            </a:r>
            <a:r>
              <a:rPr lang="en-US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T(n/4)</a:t>
            </a:r>
            <a:r>
              <a:rPr lang="en-US" sz="2400" i="1" dirty="0">
                <a:solidFill>
                  <a:schemeClr val="folHlink"/>
                </a:solidFill>
                <a:latin typeface="Tahoma" pitchFamily="34" charset="0"/>
                <a:cs typeface="Arial" charset="0"/>
              </a:rPr>
              <a:t> </a:t>
            </a:r>
            <a:r>
              <a:rPr lang="en-US" sz="2400" i="1" dirty="0">
                <a:latin typeface="Tahoma" pitchFamily="34" charset="0"/>
                <a:cs typeface="Arial" charset="0"/>
              </a:rPr>
              <a:t>+ 2n</a:t>
            </a:r>
            <a:r>
              <a:rPr lang="en-US" sz="2400" dirty="0">
                <a:latin typeface="Tahoma" pitchFamily="34" charset="0"/>
                <a:cs typeface="Arial" charset="0"/>
              </a:rPr>
              <a:t>  </a:t>
            </a:r>
            <a:r>
              <a:rPr lang="en-US" sz="24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substitute</a:t>
            </a:r>
          </a:p>
          <a:p>
            <a:pPr>
              <a:spcBef>
                <a:spcPct val="40000"/>
              </a:spcBef>
              <a:defRPr/>
            </a:pPr>
            <a:r>
              <a:rPr lang="en-US" sz="2400" dirty="0">
                <a:latin typeface="Tahoma" pitchFamily="34" charset="0"/>
                <a:cs typeface="Arial" charset="0"/>
              </a:rPr>
              <a:t>	= </a:t>
            </a:r>
            <a:r>
              <a:rPr lang="en-US" sz="2400" i="1" dirty="0">
                <a:latin typeface="Tahoma" pitchFamily="34" charset="0"/>
                <a:cs typeface="Arial" charset="0"/>
              </a:rPr>
              <a:t>2</a:t>
            </a:r>
            <a:r>
              <a:rPr lang="en-US" sz="2400" i="1" baseline="30000" dirty="0">
                <a:latin typeface="Tahoma" pitchFamily="34" charset="0"/>
                <a:cs typeface="Arial" charset="0"/>
              </a:rPr>
              <a:t>2</a:t>
            </a:r>
            <a:r>
              <a:rPr lang="en-US" sz="2400" i="1" dirty="0">
                <a:latin typeface="Tahoma" pitchFamily="34" charset="0"/>
                <a:cs typeface="Arial" charset="0"/>
              </a:rPr>
              <a:t>(</a:t>
            </a:r>
            <a:r>
              <a:rPr lang="en-US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2T(n/8) + n/4</a:t>
            </a:r>
            <a:r>
              <a:rPr lang="en-US" sz="2400" i="1" dirty="0">
                <a:latin typeface="Tahoma" pitchFamily="34" charset="0"/>
                <a:cs typeface="Arial" charset="0"/>
              </a:rPr>
              <a:t>) + 2n</a:t>
            </a:r>
            <a:r>
              <a:rPr lang="en-US" sz="2400" dirty="0">
                <a:latin typeface="Tahoma" pitchFamily="34" charset="0"/>
                <a:cs typeface="Arial" charset="0"/>
              </a:rPr>
              <a:t>  </a:t>
            </a:r>
            <a:r>
              <a:rPr lang="en-US" sz="24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expand</a:t>
            </a:r>
          </a:p>
          <a:p>
            <a:pPr>
              <a:spcBef>
                <a:spcPct val="40000"/>
              </a:spcBef>
              <a:defRPr/>
            </a:pPr>
            <a:r>
              <a:rPr lang="en-US" sz="2400" dirty="0">
                <a:latin typeface="Tahoma" pitchFamily="34" charset="0"/>
                <a:cs typeface="Arial" charset="0"/>
              </a:rPr>
              <a:t>	= </a:t>
            </a:r>
            <a:r>
              <a:rPr lang="en-US" sz="2400" i="1" dirty="0">
                <a:latin typeface="Tahoma" pitchFamily="34" charset="0"/>
                <a:cs typeface="Arial" charset="0"/>
              </a:rPr>
              <a:t>2</a:t>
            </a:r>
            <a:r>
              <a:rPr lang="en-US" sz="2400" i="1" baseline="30000" dirty="0">
                <a:latin typeface="Tahoma" pitchFamily="34" charset="0"/>
                <a:cs typeface="Arial" charset="0"/>
              </a:rPr>
              <a:t>3</a:t>
            </a:r>
            <a:r>
              <a:rPr lang="en-US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T(n/8)</a:t>
            </a:r>
            <a:r>
              <a:rPr lang="en-US" sz="2400" i="1" dirty="0">
                <a:latin typeface="Tahoma" pitchFamily="34" charset="0"/>
                <a:cs typeface="Arial" charset="0"/>
              </a:rPr>
              <a:t> + 3n</a:t>
            </a:r>
            <a:r>
              <a:rPr lang="en-US" sz="2400" dirty="0">
                <a:latin typeface="Tahoma" pitchFamily="34" charset="0"/>
                <a:cs typeface="Arial" charset="0"/>
              </a:rPr>
              <a:t>  </a:t>
            </a:r>
            <a:r>
              <a:rPr lang="en-US" sz="24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observe pattern</a:t>
            </a:r>
          </a:p>
          <a:p>
            <a:pPr>
              <a:defRPr/>
            </a:pPr>
            <a:r>
              <a:rPr lang="en-US" i="1" dirty="0">
                <a:latin typeface="Arial" charset="0"/>
                <a:cs typeface="Arial" charset="0"/>
              </a:rPr>
              <a:t>	</a:t>
            </a:r>
            <a:r>
              <a:rPr lang="en-US" sz="2400" dirty="0">
                <a:latin typeface="Tahoma" pitchFamily="34" charset="0"/>
                <a:cs typeface="Arial" charset="0"/>
              </a:rPr>
              <a:t>= </a:t>
            </a:r>
            <a:r>
              <a:rPr lang="en-US" sz="2400" i="1" dirty="0">
                <a:latin typeface="Tahoma" pitchFamily="34" charset="0"/>
                <a:cs typeface="Arial" charset="0"/>
              </a:rPr>
              <a:t>2</a:t>
            </a:r>
            <a:r>
              <a:rPr lang="en-US" sz="2400" i="1" baseline="30000" dirty="0">
                <a:latin typeface="Tahoma" pitchFamily="34" charset="0"/>
                <a:cs typeface="Arial" charset="0"/>
              </a:rPr>
              <a:t>3</a:t>
            </a:r>
            <a:r>
              <a:rPr lang="en-US" sz="2400" i="1" dirty="0">
                <a:latin typeface="Tahoma" pitchFamily="34" charset="0"/>
                <a:cs typeface="Arial" charset="0"/>
              </a:rPr>
              <a:t>T(n/2</a:t>
            </a:r>
            <a:r>
              <a:rPr lang="en-US" sz="2400" i="1" baseline="30000" dirty="0">
                <a:latin typeface="Tahoma" pitchFamily="34" charset="0"/>
                <a:cs typeface="Arial" charset="0"/>
              </a:rPr>
              <a:t>3</a:t>
            </a:r>
            <a:r>
              <a:rPr lang="en-US" sz="2400" i="1" dirty="0">
                <a:latin typeface="Tahoma" pitchFamily="34" charset="0"/>
                <a:cs typeface="Arial" charset="0"/>
              </a:rPr>
              <a:t>) + 3n    </a:t>
            </a:r>
            <a:r>
              <a:rPr lang="en-US" sz="24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observe pattern</a:t>
            </a:r>
          </a:p>
          <a:p>
            <a:pPr>
              <a:defRPr/>
            </a:pPr>
            <a:endParaRPr lang="en-US" sz="2400" i="1" dirty="0">
              <a:latin typeface="Tahoma" pitchFamily="34" charset="0"/>
              <a:cs typeface="Arial" charset="0"/>
            </a:endParaRPr>
          </a:p>
          <a:p>
            <a:pPr>
              <a:defRPr/>
            </a:pPr>
            <a:r>
              <a:rPr lang="en-US" sz="2400" b="1" i="1" dirty="0">
                <a:latin typeface="Tahoma" pitchFamily="34" charset="0"/>
                <a:cs typeface="Arial" charset="0"/>
              </a:rPr>
              <a:t>T</a:t>
            </a:r>
            <a:r>
              <a:rPr lang="en-US" sz="2400" b="1" dirty="0">
                <a:latin typeface="Tahoma" pitchFamily="34" charset="0"/>
                <a:cs typeface="Arial" charset="0"/>
              </a:rPr>
              <a:t>( </a:t>
            </a:r>
            <a:r>
              <a:rPr lang="en-US" sz="2400" b="1" i="1" dirty="0">
                <a:latin typeface="Tahoma" pitchFamily="34" charset="0"/>
                <a:cs typeface="Arial" charset="0"/>
              </a:rPr>
              <a:t>n </a:t>
            </a:r>
            <a:r>
              <a:rPr lang="en-US" sz="2400" b="1" dirty="0">
                <a:latin typeface="Tahoma" pitchFamily="34" charset="0"/>
                <a:cs typeface="Arial" charset="0"/>
              </a:rPr>
              <a:t>)</a:t>
            </a:r>
            <a:r>
              <a:rPr lang="en-US" sz="2400" b="1" i="1" dirty="0">
                <a:latin typeface="Tahoma" pitchFamily="34" charset="0"/>
                <a:cs typeface="Arial" charset="0"/>
              </a:rPr>
              <a:t>	= 2</a:t>
            </a:r>
            <a:r>
              <a:rPr lang="en-US" sz="2400" b="1" i="1" baseline="30000" dirty="0">
                <a:latin typeface="Tahoma" pitchFamily="34" charset="0"/>
                <a:cs typeface="Arial" charset="0"/>
              </a:rPr>
              <a:t>k</a:t>
            </a:r>
            <a:r>
              <a:rPr lang="en-US" sz="2400" b="1" i="1" dirty="0">
                <a:latin typeface="Tahoma" pitchFamily="34" charset="0"/>
                <a:cs typeface="Arial" charset="0"/>
              </a:rPr>
              <a:t>T(n/2</a:t>
            </a:r>
            <a:r>
              <a:rPr lang="en-US" sz="2400" b="1" i="1" baseline="30000" dirty="0">
                <a:latin typeface="Tahoma" pitchFamily="34" charset="0"/>
                <a:cs typeface="Arial" charset="0"/>
              </a:rPr>
              <a:t>k</a:t>
            </a:r>
            <a:r>
              <a:rPr lang="en-US" sz="2400" b="1" i="1" dirty="0">
                <a:latin typeface="Tahoma" pitchFamily="34" charset="0"/>
                <a:cs typeface="Arial" charset="0"/>
              </a:rPr>
              <a:t>) + </a:t>
            </a:r>
            <a:r>
              <a:rPr lang="en-US" sz="2400" b="1" i="1" dirty="0" err="1">
                <a:latin typeface="Tahoma" pitchFamily="34" charset="0"/>
                <a:cs typeface="Arial" charset="0"/>
              </a:rPr>
              <a:t>kn</a:t>
            </a:r>
            <a:r>
              <a:rPr lang="en-US" i="1" dirty="0">
                <a:latin typeface="Arial" charset="0"/>
                <a:cs typeface="Arial" charset="0"/>
              </a:rPr>
              <a:t> </a:t>
            </a:r>
          </a:p>
          <a:p>
            <a:pPr>
              <a:defRPr/>
            </a:pPr>
            <a:r>
              <a:rPr lang="en-US" sz="2400" i="1" dirty="0">
                <a:latin typeface="Tahoma" pitchFamily="34" charset="0"/>
                <a:cs typeface="Arial" charset="0"/>
              </a:rPr>
              <a:t>	</a:t>
            </a:r>
            <a:r>
              <a:rPr lang="en-US" sz="2400" b="1" i="1" dirty="0">
                <a:latin typeface="Tahoma" pitchFamily="34" charset="0"/>
                <a:cs typeface="Arial" charset="0"/>
              </a:rPr>
              <a:t>= n T(n/n) + n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lg</a:t>
            </a:r>
            <a:r>
              <a:rPr lang="en-US" sz="2400" b="1" i="1" dirty="0">
                <a:latin typeface="Tahoma" pitchFamily="34" charset="0"/>
                <a:cs typeface="Arial" charset="0"/>
              </a:rPr>
              <a:t> n</a:t>
            </a:r>
          </a:p>
          <a:p>
            <a:pPr>
              <a:defRPr/>
            </a:pPr>
            <a:r>
              <a:rPr lang="en-US" sz="2400" b="1" i="1" dirty="0">
                <a:latin typeface="Tahoma" pitchFamily="34" charset="0"/>
                <a:cs typeface="Arial" charset="0"/>
              </a:rPr>
              <a:t>	= n + n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lg</a:t>
            </a:r>
            <a:r>
              <a:rPr lang="en-US" sz="2400" b="1" i="1" dirty="0">
                <a:latin typeface="Tahoma" pitchFamily="34" charset="0"/>
                <a:cs typeface="Arial" charset="0"/>
              </a:rPr>
              <a:t> n</a:t>
            </a:r>
            <a:endParaRPr lang="en-US" sz="2400" b="1" u="sng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cs typeface="Arial" charset="0"/>
            </a:endParaRP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CF134115-D52F-989F-C1D4-133985B61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595491"/>
            <a:ext cx="2667000" cy="2073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assume 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2</a:t>
            </a:r>
            <a:r>
              <a:rPr lang="en-US" sz="2400" b="1" i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k-1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&lt; n ≤ 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2</a:t>
            </a:r>
            <a:r>
              <a:rPr lang="en-US" sz="2400" b="1" i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k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.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cs typeface="Arial" charset="0"/>
              </a:rPr>
              <a:t>So upper bound for </a:t>
            </a:r>
            <a:r>
              <a:rPr lang="en-US" sz="2400" b="1" i="1">
                <a:latin typeface="Arial" charset="0"/>
                <a:cs typeface="Arial" charset="0"/>
              </a:rPr>
              <a:t>k</a:t>
            </a:r>
            <a:r>
              <a:rPr lang="en-US" i="1">
                <a:latin typeface="Arial" charset="0"/>
                <a:cs typeface="Arial" charset="0"/>
              </a:rPr>
              <a:t> </a:t>
            </a:r>
            <a:r>
              <a:rPr lang="en-US">
                <a:latin typeface="Arial" charset="0"/>
                <a:cs typeface="Arial" charset="0"/>
              </a:rPr>
              <a:t>is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i="1">
                <a:latin typeface="Arial" charset="0"/>
                <a:cs typeface="Arial" charset="0"/>
              </a:rPr>
              <a:t>n</a:t>
            </a:r>
            <a:r>
              <a:rPr lang="en-US" sz="2400" b="1">
                <a:latin typeface="Arial" charset="0"/>
                <a:cs typeface="Arial" charset="0"/>
              </a:rPr>
              <a:t> = 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2</a:t>
            </a:r>
            <a:r>
              <a:rPr lang="en-US" sz="2400" b="1" i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k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K 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=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sz="24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2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n = 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lg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 n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5027ED0A-1D51-A62B-9A08-90207BB53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872091"/>
            <a:ext cx="33528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 b="1" i="1"/>
              <a:t>T</a:t>
            </a:r>
            <a:r>
              <a:rPr lang="en-US" altLang="en-US" sz="3600" b="1"/>
              <a:t>(</a:t>
            </a:r>
            <a:r>
              <a:rPr lang="en-US" altLang="en-US" sz="3600" b="1" i="1"/>
              <a:t>n</a:t>
            </a:r>
            <a:r>
              <a:rPr lang="en-US" altLang="en-US" sz="3600" b="1"/>
              <a:t>) = O(</a:t>
            </a:r>
            <a:r>
              <a:rPr lang="en-US" altLang="en-US" sz="3600" b="1" i="1"/>
              <a:t>n</a:t>
            </a:r>
            <a:r>
              <a:rPr lang="en-US" altLang="en-US" sz="3600" b="1">
                <a:latin typeface="Courier New" panose="02070309020205020404" pitchFamily="49" charset="0"/>
              </a:rPr>
              <a:t>lg</a:t>
            </a:r>
            <a:r>
              <a:rPr lang="en-US" altLang="en-US" sz="3600" b="1" i="1"/>
              <a:t>n)</a:t>
            </a:r>
          </a:p>
        </p:txBody>
      </p:sp>
    </p:spTree>
    <p:extLst>
      <p:ext uri="{BB962C8B-B14F-4D97-AF65-F5344CB8AC3E}">
        <p14:creationId xmlns:p14="http://schemas.microsoft.com/office/powerpoint/2010/main" val="247587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7B744B2-7175-E26C-EB19-2C951F68CBA4}"/>
              </a:ext>
            </a:extLst>
          </p:cNvPr>
          <p:cNvSpPr txBox="1">
            <a:spLocks/>
          </p:cNvSpPr>
          <p:nvPr/>
        </p:nvSpPr>
        <p:spPr>
          <a:xfrm>
            <a:off x="335493" y="731161"/>
            <a:ext cx="7303264" cy="91593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0" dirty="0"/>
              <a:t>Repeated Substitution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EE3ACA-BEB9-C998-F144-94C5695D0D97}"/>
              </a:ext>
            </a:extLst>
          </p:cNvPr>
          <p:cNvSpPr txBox="1">
            <a:spLocks noChangeArrowheads="1"/>
          </p:cNvSpPr>
          <p:nvPr/>
        </p:nvSpPr>
        <p:spPr>
          <a:xfrm>
            <a:off x="211138" y="1416149"/>
            <a:ext cx="8704262" cy="5257800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  <a:defRPr/>
            </a:pPr>
            <a:r>
              <a:rPr lang="en-US" sz="2800"/>
              <a:t>The procedure is straightforward:</a:t>
            </a:r>
          </a:p>
          <a:p>
            <a:pPr lvl="1">
              <a:lnSpc>
                <a:spcPct val="140000"/>
              </a:lnSpc>
              <a:defRPr/>
            </a:pPr>
            <a:r>
              <a:rPr lang="en-US" sz="2400" b="1"/>
              <a:t>Substitute</a:t>
            </a:r>
            <a:r>
              <a:rPr lang="en-US" sz="2400"/>
              <a:t>, </a:t>
            </a:r>
            <a:r>
              <a:rPr lang="en-US" sz="2400" b="1"/>
              <a:t>Expand</a:t>
            </a:r>
            <a:r>
              <a:rPr lang="en-US" sz="2400"/>
              <a:t>, </a:t>
            </a:r>
            <a:r>
              <a:rPr lang="en-US" sz="2400" b="1"/>
              <a:t>Substitute</a:t>
            </a:r>
            <a:r>
              <a:rPr lang="en-US" sz="2400"/>
              <a:t>, </a:t>
            </a:r>
            <a:r>
              <a:rPr lang="en-US" sz="2400" b="1"/>
              <a:t>Expand</a:t>
            </a:r>
            <a:r>
              <a:rPr lang="en-US" sz="2400"/>
              <a:t>, …</a:t>
            </a:r>
          </a:p>
          <a:p>
            <a:pPr lvl="1">
              <a:lnSpc>
                <a:spcPct val="140000"/>
              </a:lnSpc>
              <a:defRPr/>
            </a:pPr>
            <a:r>
              <a:rPr lang="en-US" sz="2400"/>
              <a:t>Observe a </a:t>
            </a:r>
            <a:r>
              <a:rPr lang="en-US" sz="2400" b="1" i="1"/>
              <a:t>pattern</a:t>
            </a:r>
            <a:r>
              <a:rPr lang="en-US" sz="2400"/>
              <a:t> and determine the expression after the </a:t>
            </a:r>
            <a:r>
              <a:rPr lang="en-US" sz="2400" i="1"/>
              <a:t>k</a:t>
            </a:r>
            <a:r>
              <a:rPr lang="en-US" sz="2400"/>
              <a:t>-th substitution.</a:t>
            </a:r>
          </a:p>
          <a:p>
            <a:pPr lvl="1">
              <a:lnSpc>
                <a:spcPct val="140000"/>
              </a:lnSpc>
              <a:defRPr/>
            </a:pPr>
            <a:r>
              <a:rPr lang="en-US" sz="2400"/>
              <a:t>Find out what the highest value of </a:t>
            </a:r>
            <a:r>
              <a:rPr lang="en-US" sz="2400" i="1"/>
              <a:t>k </a:t>
            </a:r>
            <a:r>
              <a:rPr lang="en-US" sz="2400"/>
              <a:t>(number of iterations, e.g., 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lg</a:t>
            </a:r>
            <a:r>
              <a:rPr lang="en-US" sz="2400" i="1"/>
              <a:t> n</a:t>
            </a:r>
            <a:r>
              <a:rPr lang="en-US" sz="2400"/>
              <a:t>) should be to get to the base case of the recurrence (e.g., </a:t>
            </a:r>
            <a:r>
              <a:rPr lang="en-US" sz="2400" i="1"/>
              <a:t>T(1)</a:t>
            </a:r>
            <a:r>
              <a:rPr lang="en-US" sz="2400"/>
              <a:t>).</a:t>
            </a:r>
          </a:p>
          <a:p>
            <a:pPr lvl="1">
              <a:lnSpc>
                <a:spcPct val="140000"/>
              </a:lnSpc>
              <a:defRPr/>
            </a:pPr>
            <a:r>
              <a:rPr lang="en-US" sz="2400"/>
              <a:t>Insert the value of </a:t>
            </a:r>
            <a:r>
              <a:rPr lang="en-US" sz="2400" i="1"/>
              <a:t>T(1)</a:t>
            </a:r>
            <a:r>
              <a:rPr lang="en-US" sz="2400"/>
              <a:t> and the expression of </a:t>
            </a:r>
            <a:r>
              <a:rPr lang="en-US" sz="2400" i="1"/>
              <a:t>k </a:t>
            </a:r>
            <a:r>
              <a:rPr lang="en-US" sz="2400"/>
              <a:t>into your expression.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985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F63A9B75-FF00-6328-2F08-1D6B1874FC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0734399"/>
              </p:ext>
            </p:extLst>
          </p:nvPr>
        </p:nvGraphicFramePr>
        <p:xfrm>
          <a:off x="228600" y="1386836"/>
          <a:ext cx="455295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82600" imgH="457200" progId="Equation.DSMT4">
                  <p:embed/>
                </p:oleObj>
              </mc:Choice>
              <mc:Fallback>
                <p:oleObj name="Equation" r:id="rId2" imgW="2082600" imgH="457200" progId="Equation.DSMT4">
                  <p:embed/>
                  <p:pic>
                    <p:nvPicPr>
                      <p:cNvPr id="3074" name="Object 4">
                        <a:extLst>
                          <a:ext uri="{FF2B5EF4-FFF2-40B4-BE49-F238E27FC236}">
                            <a16:creationId xmlns:a16="http://schemas.microsoft.com/office/drawing/2014/main" id="{BAE12F00-01C6-C702-2896-04948B0B99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386836"/>
                        <a:ext cx="455295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5">
            <a:extLst>
              <a:ext uri="{FF2B5EF4-FFF2-40B4-BE49-F238E27FC236}">
                <a16:creationId xmlns:a16="http://schemas.microsoft.com/office/drawing/2014/main" id="{3F4DBA5B-7EBE-B18A-C5A1-EC4306395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377436"/>
            <a:ext cx="8610600" cy="447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40000"/>
              </a:spcBef>
              <a:defRPr/>
            </a:pPr>
            <a:r>
              <a:rPr lang="en-US" sz="2400" i="1">
                <a:latin typeface="Tahoma" pitchFamily="34" charset="0"/>
                <a:cs typeface="Arial" charset="0"/>
              </a:rPr>
              <a:t>T(n)	</a:t>
            </a:r>
            <a:r>
              <a:rPr lang="en-US" sz="2400">
                <a:latin typeface="Tahoma" pitchFamily="34" charset="0"/>
                <a:cs typeface="Arial" charset="0"/>
              </a:rPr>
              <a:t>=</a:t>
            </a:r>
            <a:r>
              <a:rPr lang="en-US" sz="2400" i="1">
                <a:latin typeface="Tahoma" pitchFamily="34" charset="0"/>
                <a:cs typeface="Arial" charset="0"/>
              </a:rPr>
              <a:t> 2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T(n/2)</a:t>
            </a:r>
            <a:r>
              <a:rPr lang="en-US" sz="2400" i="1">
                <a:latin typeface="Tahoma" pitchFamily="34" charset="0"/>
                <a:cs typeface="Arial" charset="0"/>
              </a:rPr>
              <a:t> + 2n + 3</a:t>
            </a:r>
            <a:r>
              <a:rPr lang="en-US" sz="2400">
                <a:latin typeface="Tahoma" pitchFamily="34" charset="0"/>
                <a:cs typeface="Arial" charset="0"/>
              </a:rPr>
              <a:t>  </a:t>
            </a:r>
            <a:r>
              <a:rPr lang="en-US" sz="2400" b="1" u="sng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substitute</a:t>
            </a:r>
          </a:p>
          <a:p>
            <a:pPr>
              <a:spcBef>
                <a:spcPct val="40000"/>
              </a:spcBef>
              <a:defRPr/>
            </a:pPr>
            <a:r>
              <a:rPr lang="en-US" sz="2400">
                <a:latin typeface="Tahoma" pitchFamily="34" charset="0"/>
                <a:cs typeface="Arial" charset="0"/>
              </a:rPr>
              <a:t>	=</a:t>
            </a:r>
            <a:r>
              <a:rPr lang="en-US" sz="2400" i="1">
                <a:latin typeface="Tahoma" pitchFamily="34" charset="0"/>
                <a:cs typeface="Arial" charset="0"/>
              </a:rPr>
              <a:t> 2(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2T(n/4) + n + 3</a:t>
            </a:r>
            <a:r>
              <a:rPr lang="en-US" sz="2400" i="1">
                <a:latin typeface="Tahoma" pitchFamily="34" charset="0"/>
                <a:cs typeface="Arial" charset="0"/>
              </a:rPr>
              <a:t>) + 2n +3</a:t>
            </a:r>
            <a:r>
              <a:rPr lang="en-US" sz="2400">
                <a:latin typeface="Tahoma" pitchFamily="34" charset="0"/>
                <a:cs typeface="Arial" charset="0"/>
              </a:rPr>
              <a:t>  </a:t>
            </a:r>
            <a:r>
              <a:rPr lang="en-US" sz="2400" b="1" u="sng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expand</a:t>
            </a:r>
          </a:p>
          <a:p>
            <a:pPr>
              <a:spcBef>
                <a:spcPct val="40000"/>
              </a:spcBef>
              <a:defRPr/>
            </a:pPr>
            <a:r>
              <a:rPr lang="en-US" sz="2400">
                <a:latin typeface="Tahoma" pitchFamily="34" charset="0"/>
                <a:cs typeface="Arial" charset="0"/>
              </a:rPr>
              <a:t>	= </a:t>
            </a:r>
            <a:r>
              <a:rPr lang="en-US" sz="2400" i="1">
                <a:latin typeface="Tahoma" pitchFamily="34" charset="0"/>
                <a:cs typeface="Arial" charset="0"/>
              </a:rPr>
              <a:t>2</a:t>
            </a:r>
            <a:r>
              <a:rPr lang="en-US" sz="2400" i="1" baseline="30000">
                <a:latin typeface="Tahoma" pitchFamily="34" charset="0"/>
                <a:cs typeface="Arial" charset="0"/>
              </a:rPr>
              <a:t>2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T(n/4)</a:t>
            </a:r>
            <a:r>
              <a:rPr lang="en-US" sz="2400" i="1">
                <a:solidFill>
                  <a:schemeClr val="folHlink"/>
                </a:solidFill>
                <a:latin typeface="Tahoma" pitchFamily="34" charset="0"/>
                <a:cs typeface="Arial" charset="0"/>
              </a:rPr>
              <a:t> </a:t>
            </a:r>
            <a:r>
              <a:rPr lang="en-US" sz="2400" i="1">
                <a:latin typeface="Tahoma" pitchFamily="34" charset="0"/>
                <a:cs typeface="Arial" charset="0"/>
              </a:rPr>
              <a:t>+ 4n + 2x3 + 3</a:t>
            </a:r>
            <a:r>
              <a:rPr lang="en-US" sz="2400">
                <a:latin typeface="Tahoma" pitchFamily="34" charset="0"/>
                <a:cs typeface="Arial" charset="0"/>
              </a:rPr>
              <a:t>  </a:t>
            </a:r>
            <a:r>
              <a:rPr lang="en-US" sz="2400" b="1" u="sng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substitute</a:t>
            </a:r>
          </a:p>
          <a:p>
            <a:pPr>
              <a:spcBef>
                <a:spcPct val="40000"/>
              </a:spcBef>
              <a:defRPr/>
            </a:pPr>
            <a:r>
              <a:rPr lang="en-US" sz="2400">
                <a:latin typeface="Tahoma" pitchFamily="34" charset="0"/>
                <a:cs typeface="Arial" charset="0"/>
              </a:rPr>
              <a:t>	= </a:t>
            </a:r>
            <a:r>
              <a:rPr lang="en-US" sz="2400" i="1">
                <a:latin typeface="Tahoma" pitchFamily="34" charset="0"/>
                <a:cs typeface="Arial" charset="0"/>
              </a:rPr>
              <a:t>2</a:t>
            </a:r>
            <a:r>
              <a:rPr lang="en-US" sz="2400" i="1" baseline="30000">
                <a:latin typeface="Tahoma" pitchFamily="34" charset="0"/>
                <a:cs typeface="Arial" charset="0"/>
              </a:rPr>
              <a:t>2</a:t>
            </a:r>
            <a:r>
              <a:rPr lang="en-US" sz="2400" i="1">
                <a:latin typeface="Tahoma" pitchFamily="34" charset="0"/>
                <a:cs typeface="Arial" charset="0"/>
              </a:rPr>
              <a:t>(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2T(n/8) + n/2 + 3</a:t>
            </a:r>
            <a:r>
              <a:rPr lang="en-US" sz="2400" i="1">
                <a:latin typeface="Tahoma" pitchFamily="34" charset="0"/>
                <a:cs typeface="Arial" charset="0"/>
              </a:rPr>
              <a:t>) + 4n + 2x3 + 3</a:t>
            </a:r>
            <a:r>
              <a:rPr lang="en-US" sz="2400">
                <a:latin typeface="Tahoma" pitchFamily="34" charset="0"/>
                <a:cs typeface="Arial" charset="0"/>
              </a:rPr>
              <a:t>  </a:t>
            </a:r>
            <a:r>
              <a:rPr lang="en-US" sz="2400" b="1" u="sng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expand</a:t>
            </a:r>
          </a:p>
          <a:p>
            <a:pPr>
              <a:spcBef>
                <a:spcPct val="40000"/>
              </a:spcBef>
              <a:defRPr/>
            </a:pPr>
            <a:r>
              <a:rPr lang="en-US" sz="2400">
                <a:latin typeface="Tahoma" pitchFamily="34" charset="0"/>
                <a:cs typeface="Arial" charset="0"/>
              </a:rPr>
              <a:t>	= </a:t>
            </a:r>
            <a:r>
              <a:rPr lang="en-US" sz="2400" i="1">
                <a:latin typeface="Tahoma" pitchFamily="34" charset="0"/>
                <a:cs typeface="Arial" charset="0"/>
              </a:rPr>
              <a:t>2</a:t>
            </a:r>
            <a:r>
              <a:rPr lang="en-US" sz="2400" i="1" baseline="30000">
                <a:latin typeface="Tahoma" pitchFamily="34" charset="0"/>
                <a:cs typeface="Arial" charset="0"/>
              </a:rPr>
              <a:t>3</a:t>
            </a:r>
            <a:r>
              <a:rPr lang="en-US" sz="2400" i="1">
                <a:latin typeface="Tahoma" pitchFamily="34" charset="0"/>
                <a:cs typeface="Arial" charset="0"/>
              </a:rPr>
              <a:t>T(n/2</a:t>
            </a:r>
            <a:r>
              <a:rPr lang="en-US" sz="2400" i="1" baseline="30000">
                <a:latin typeface="Tahoma" pitchFamily="34" charset="0"/>
                <a:cs typeface="Arial" charset="0"/>
              </a:rPr>
              <a:t>3</a:t>
            </a:r>
            <a:r>
              <a:rPr lang="en-US" sz="2400" i="1">
                <a:latin typeface="Tahoma" pitchFamily="34" charset="0"/>
                <a:cs typeface="Arial" charset="0"/>
              </a:rPr>
              <a:t>) + 2x3n + 3</a:t>
            </a:r>
            <a:r>
              <a:rPr lang="en-US" sz="2400" i="1">
                <a:latin typeface="Arial" charset="0"/>
                <a:cs typeface="Arial" charset="0"/>
              </a:rPr>
              <a:t>x</a:t>
            </a:r>
            <a:r>
              <a:rPr lang="en-US" sz="2400" i="1">
                <a:latin typeface="Tahoma" pitchFamily="34" charset="0"/>
                <a:cs typeface="Arial" charset="0"/>
              </a:rPr>
              <a:t>(2</a:t>
            </a:r>
            <a:r>
              <a:rPr lang="en-US" sz="2400" i="1" baseline="30000">
                <a:latin typeface="Tahoma" pitchFamily="34" charset="0"/>
                <a:cs typeface="Arial" charset="0"/>
              </a:rPr>
              <a:t>2+</a:t>
            </a:r>
            <a:r>
              <a:rPr lang="en-US" sz="2400" i="1">
                <a:latin typeface="Tahoma" pitchFamily="34" charset="0"/>
                <a:cs typeface="Arial" charset="0"/>
              </a:rPr>
              <a:t>2</a:t>
            </a:r>
            <a:r>
              <a:rPr lang="en-US" sz="2400" i="1" baseline="30000">
                <a:latin typeface="Tahoma" pitchFamily="34" charset="0"/>
                <a:cs typeface="Arial" charset="0"/>
              </a:rPr>
              <a:t>1+</a:t>
            </a:r>
            <a:r>
              <a:rPr lang="en-US" sz="2400" i="1">
                <a:latin typeface="Tahoma" pitchFamily="34" charset="0"/>
                <a:cs typeface="Arial" charset="0"/>
              </a:rPr>
              <a:t>2</a:t>
            </a:r>
            <a:r>
              <a:rPr lang="en-US" sz="2400" i="1" baseline="30000">
                <a:latin typeface="Tahoma" pitchFamily="34" charset="0"/>
                <a:cs typeface="Arial" charset="0"/>
              </a:rPr>
              <a:t>0</a:t>
            </a:r>
            <a:r>
              <a:rPr lang="en-US" sz="2400" i="1">
                <a:latin typeface="Tahoma" pitchFamily="34" charset="0"/>
                <a:cs typeface="Arial" charset="0"/>
              </a:rPr>
              <a:t>)</a:t>
            </a:r>
            <a:r>
              <a:rPr lang="en-US" sz="2400">
                <a:latin typeface="Tahoma" pitchFamily="34" charset="0"/>
                <a:cs typeface="Arial" charset="0"/>
              </a:rPr>
              <a:t> </a:t>
            </a:r>
            <a:r>
              <a:rPr lang="en-US" sz="2400" b="1" u="sng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observe pattern</a:t>
            </a:r>
          </a:p>
          <a:p>
            <a:pPr>
              <a:defRPr/>
            </a:pPr>
            <a:endParaRPr lang="en-US" sz="1000" i="1">
              <a:latin typeface="Tahoma" pitchFamily="34" charset="0"/>
              <a:cs typeface="Arial" charset="0"/>
            </a:endParaRPr>
          </a:p>
          <a:p>
            <a:pPr>
              <a:defRPr/>
            </a:pPr>
            <a:r>
              <a:rPr lang="en-US" sz="2400" i="1">
                <a:latin typeface="Tahoma" pitchFamily="34" charset="0"/>
                <a:cs typeface="Arial" charset="0"/>
              </a:rPr>
              <a:t>T(n)	</a:t>
            </a:r>
            <a:r>
              <a:rPr lang="en-US" sz="2400">
                <a:latin typeface="Tahoma" pitchFamily="34" charset="0"/>
                <a:cs typeface="Arial" charset="0"/>
              </a:rPr>
              <a:t>=</a:t>
            </a:r>
            <a:r>
              <a:rPr lang="en-US" sz="2400" i="1">
                <a:latin typeface="Tahoma" pitchFamily="34" charset="0"/>
                <a:cs typeface="Arial" charset="0"/>
              </a:rPr>
              <a:t> 2</a:t>
            </a:r>
            <a:r>
              <a:rPr lang="en-US" sz="2400" i="1" baseline="30000">
                <a:latin typeface="Tahoma" pitchFamily="34" charset="0"/>
                <a:cs typeface="Arial" charset="0"/>
              </a:rPr>
              <a:t>k</a:t>
            </a:r>
            <a:r>
              <a:rPr lang="en-US" sz="2400" i="1">
                <a:latin typeface="Tahoma" pitchFamily="34" charset="0"/>
                <a:cs typeface="Arial" charset="0"/>
              </a:rPr>
              <a:t>T(n/2</a:t>
            </a:r>
            <a:r>
              <a:rPr lang="en-US" sz="2400" i="1" baseline="30000">
                <a:latin typeface="Tahoma" pitchFamily="34" charset="0"/>
                <a:cs typeface="Arial" charset="0"/>
              </a:rPr>
              <a:t>k</a:t>
            </a:r>
            <a:r>
              <a:rPr lang="en-US" sz="2400" i="1">
                <a:latin typeface="Tahoma" pitchFamily="34" charset="0"/>
                <a:cs typeface="Arial" charset="0"/>
              </a:rPr>
              <a:t>) + 2nk + 3</a:t>
            </a:r>
            <a:r>
              <a:rPr lang="en-US" sz="2400" i="1">
                <a:latin typeface="Arial" charset="0"/>
                <a:cs typeface="Arial" charset="0"/>
              </a:rPr>
              <a:t> </a:t>
            </a:r>
          </a:p>
          <a:p>
            <a:pPr>
              <a:defRPr/>
            </a:pPr>
            <a:r>
              <a:rPr lang="en-US" sz="2400" b="1" i="1">
                <a:latin typeface="Tahoma" pitchFamily="34" charset="0"/>
                <a:cs typeface="Arial" charset="0"/>
              </a:rPr>
              <a:t>	</a:t>
            </a:r>
            <a:r>
              <a:rPr lang="en-US" sz="2400">
                <a:latin typeface="Tahoma" pitchFamily="34" charset="0"/>
                <a:cs typeface="Arial" charset="0"/>
              </a:rPr>
              <a:t>=</a:t>
            </a:r>
            <a:r>
              <a:rPr lang="en-US" sz="2400" i="1">
                <a:latin typeface="Tahoma" pitchFamily="34" charset="0"/>
                <a:cs typeface="Arial" charset="0"/>
              </a:rPr>
              <a:t> 2</a:t>
            </a:r>
            <a:r>
              <a:rPr lang="en-US" sz="2400" i="1" baseline="30000">
                <a:latin typeface="Tahoma" pitchFamily="34" charset="0"/>
                <a:cs typeface="Arial" charset="0"/>
              </a:rPr>
              <a:t>k</a:t>
            </a:r>
            <a:r>
              <a:rPr lang="en-US" sz="2400" i="1">
                <a:latin typeface="Tahoma" pitchFamily="34" charset="0"/>
                <a:cs typeface="Arial" charset="0"/>
              </a:rPr>
              <a:t>T(n/2</a:t>
            </a:r>
            <a:r>
              <a:rPr lang="en-US" sz="2400" i="1" baseline="30000">
                <a:latin typeface="Tahoma" pitchFamily="34" charset="0"/>
                <a:cs typeface="Arial" charset="0"/>
              </a:rPr>
              <a:t>k</a:t>
            </a:r>
            <a:r>
              <a:rPr lang="en-US" sz="2400" i="1">
                <a:latin typeface="Tahoma" pitchFamily="34" charset="0"/>
                <a:cs typeface="Arial" charset="0"/>
              </a:rPr>
              <a:t>) + 2nk + 3</a:t>
            </a:r>
            <a:r>
              <a:rPr lang="en-US" sz="2400">
                <a:latin typeface="Tahoma" pitchFamily="34" charset="0"/>
                <a:cs typeface="Arial" charset="0"/>
              </a:rPr>
              <a:t> </a:t>
            </a:r>
            <a:r>
              <a:rPr lang="en-US" sz="2400" i="1">
                <a:latin typeface="Tahoma" pitchFamily="34" charset="0"/>
                <a:cs typeface="Arial" charset="0"/>
              </a:rPr>
              <a:t>(2</a:t>
            </a:r>
            <a:r>
              <a:rPr lang="en-US" sz="2400" i="1" baseline="30000">
                <a:latin typeface="Tahoma" pitchFamily="34" charset="0"/>
                <a:cs typeface="Arial" charset="0"/>
              </a:rPr>
              <a:t>k</a:t>
            </a:r>
            <a:r>
              <a:rPr lang="en-US" sz="2400" i="1">
                <a:latin typeface="Tahoma" pitchFamily="34" charset="0"/>
                <a:cs typeface="Arial" charset="0"/>
              </a:rPr>
              <a:t>-1)</a:t>
            </a:r>
            <a:endParaRPr lang="en-US" sz="2400" i="1" baseline="30000">
              <a:latin typeface="Tahoma" pitchFamily="34" charset="0"/>
              <a:cs typeface="Arial" charset="0"/>
            </a:endParaRPr>
          </a:p>
          <a:p>
            <a:pPr>
              <a:defRPr/>
            </a:pPr>
            <a:r>
              <a:rPr lang="en-US" sz="2400" b="1" i="1">
                <a:latin typeface="Tahoma" pitchFamily="34" charset="0"/>
                <a:cs typeface="Arial" charset="0"/>
              </a:rPr>
              <a:t>	</a:t>
            </a:r>
            <a:r>
              <a:rPr lang="en-US" sz="2400">
                <a:latin typeface="Tahoma" pitchFamily="34" charset="0"/>
                <a:cs typeface="Arial" charset="0"/>
              </a:rPr>
              <a:t>=</a:t>
            </a:r>
            <a:r>
              <a:rPr lang="en-US" sz="2400" b="1" i="1">
                <a:latin typeface="Tahoma" pitchFamily="34" charset="0"/>
                <a:cs typeface="Arial" charset="0"/>
              </a:rPr>
              <a:t> nT(n/n) + 2n 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lg</a:t>
            </a:r>
            <a:r>
              <a:rPr lang="en-US" sz="2400" b="1" i="1">
                <a:latin typeface="Tahoma" pitchFamily="34" charset="0"/>
                <a:cs typeface="Arial" charset="0"/>
              </a:rPr>
              <a:t> n + 3(n - 1)</a:t>
            </a:r>
          </a:p>
          <a:p>
            <a:pPr>
              <a:defRPr/>
            </a:pPr>
            <a:r>
              <a:rPr lang="en-US" sz="2400" b="1" i="1">
                <a:latin typeface="Tahoma" pitchFamily="34" charset="0"/>
                <a:cs typeface="Arial" charset="0"/>
              </a:rPr>
              <a:t>	</a:t>
            </a:r>
            <a:r>
              <a:rPr lang="en-US" sz="2400">
                <a:latin typeface="Tahoma" pitchFamily="34" charset="0"/>
                <a:cs typeface="Arial" charset="0"/>
              </a:rPr>
              <a:t>=</a:t>
            </a:r>
            <a:r>
              <a:rPr lang="en-US" sz="2400" b="1" i="1">
                <a:latin typeface="Tahoma" pitchFamily="34" charset="0"/>
                <a:cs typeface="Arial" charset="0"/>
              </a:rPr>
              <a:t> 2n+2n 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lg</a:t>
            </a:r>
            <a:r>
              <a:rPr lang="en-US" sz="2400" b="1" i="1">
                <a:latin typeface="Tahoma" pitchFamily="34" charset="0"/>
                <a:cs typeface="Arial" charset="0"/>
              </a:rPr>
              <a:t> n + 3n - 3</a:t>
            </a:r>
            <a:endParaRPr lang="en-US" sz="2400">
              <a:latin typeface="Tahoma" pitchFamily="34" charset="0"/>
              <a:cs typeface="Arial" charset="0"/>
            </a:endParaRPr>
          </a:p>
          <a:p>
            <a:pPr>
              <a:defRPr/>
            </a:pPr>
            <a:r>
              <a:rPr lang="en-US" sz="2400" b="1" i="1">
                <a:latin typeface="Tahoma" pitchFamily="34" charset="0"/>
                <a:cs typeface="Arial" charset="0"/>
              </a:rPr>
              <a:t>	</a:t>
            </a:r>
            <a:r>
              <a:rPr lang="en-US" sz="2400">
                <a:latin typeface="Tahoma" pitchFamily="34" charset="0"/>
                <a:cs typeface="Arial" charset="0"/>
              </a:rPr>
              <a:t>=</a:t>
            </a:r>
            <a:r>
              <a:rPr lang="en-US" sz="2400" b="1" i="1">
                <a:latin typeface="Tahoma" pitchFamily="34" charset="0"/>
                <a:cs typeface="Arial" charset="0"/>
              </a:rPr>
              <a:t> 5n + 2n 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lg</a:t>
            </a:r>
            <a:r>
              <a:rPr lang="en-US" sz="2400" b="1" i="1">
                <a:latin typeface="Tahoma" pitchFamily="34" charset="0"/>
                <a:cs typeface="Arial" charset="0"/>
              </a:rPr>
              <a:t> n – 3</a:t>
            </a:r>
            <a:endParaRPr lang="en-US" sz="2400" b="1" u="sng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cs typeface="Arial" charset="0"/>
            </a:endParaRPr>
          </a:p>
        </p:txBody>
      </p:sp>
      <p:graphicFrame>
        <p:nvGraphicFramePr>
          <p:cNvPr id="4" name="Object 7">
            <a:extLst>
              <a:ext uri="{FF2B5EF4-FFF2-40B4-BE49-F238E27FC236}">
                <a16:creationId xmlns:a16="http://schemas.microsoft.com/office/drawing/2014/main" id="{8828E121-5DAC-8FF6-68C9-8D4D96D162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3904453"/>
              </p:ext>
            </p:extLst>
          </p:nvPr>
        </p:nvGraphicFramePr>
        <p:xfrm>
          <a:off x="4067175" y="4739636"/>
          <a:ext cx="114300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69800" imgH="304560" progId="Equation.3">
                  <p:embed/>
                </p:oleObj>
              </mc:Choice>
              <mc:Fallback>
                <p:oleObj name="Equation" r:id="rId4" imgW="469800" imgH="304560" progId="Equation.3">
                  <p:embed/>
                  <p:pic>
                    <p:nvPicPr>
                      <p:cNvPr id="8199" name="Object 7">
                        <a:extLst>
                          <a:ext uri="{FF2B5EF4-FFF2-40B4-BE49-F238E27FC236}">
                            <a16:creationId xmlns:a16="http://schemas.microsoft.com/office/drawing/2014/main" id="{0A6E7195-E232-F942-07D2-5C843E3090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4739636"/>
                        <a:ext cx="1143000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9">
            <a:extLst>
              <a:ext uri="{FF2B5EF4-FFF2-40B4-BE49-F238E27FC236}">
                <a16:creationId xmlns:a16="http://schemas.microsoft.com/office/drawing/2014/main" id="{4EFB486D-9B7B-DC0B-7FED-49EB8F6F3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310636"/>
            <a:ext cx="2667000" cy="1525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assume 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2</a:t>
            </a:r>
            <a:r>
              <a:rPr lang="en-US" sz="2400" b="1" i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k-1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&lt; n ≤ 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2</a:t>
            </a:r>
            <a:r>
              <a:rPr lang="en-US" sz="2400" b="1" i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k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.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>
                <a:latin typeface="Arial" charset="0"/>
                <a:cs typeface="Arial" charset="0"/>
              </a:rPr>
              <a:t>So upper bound for </a:t>
            </a:r>
            <a:r>
              <a:rPr lang="en-US" sz="2400" b="1" i="1">
                <a:latin typeface="Arial" charset="0"/>
                <a:cs typeface="Arial" charset="0"/>
              </a:rPr>
              <a:t>k</a:t>
            </a:r>
            <a:r>
              <a:rPr lang="en-US" i="1">
                <a:latin typeface="Arial" charset="0"/>
                <a:cs typeface="Arial" charset="0"/>
              </a:rPr>
              <a:t> </a:t>
            </a:r>
            <a:r>
              <a:rPr lang="en-US">
                <a:latin typeface="Arial" charset="0"/>
                <a:cs typeface="Arial" charset="0"/>
              </a:rPr>
              <a:t>is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sz="2400" b="1" i="1">
                <a:latin typeface="Arial" charset="0"/>
                <a:cs typeface="Arial" charset="0"/>
              </a:rPr>
              <a:t>n</a:t>
            </a:r>
            <a:r>
              <a:rPr lang="en-US" sz="2400" b="1">
                <a:latin typeface="Arial" charset="0"/>
                <a:cs typeface="Arial" charset="0"/>
              </a:rPr>
              <a:t> = 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2</a:t>
            </a:r>
            <a:r>
              <a:rPr lang="en-US" sz="2400" b="1" i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k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K 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=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sz="24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2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n = 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lg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 n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EB0F64F3-A747-1382-F883-8125568EB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6111236"/>
            <a:ext cx="33528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 b="1" i="1"/>
              <a:t>T</a:t>
            </a:r>
            <a:r>
              <a:rPr lang="en-US" altLang="en-US" sz="3600" b="1"/>
              <a:t>(</a:t>
            </a:r>
            <a:r>
              <a:rPr lang="en-US" altLang="en-US" sz="3600" b="1" i="1"/>
              <a:t>n</a:t>
            </a:r>
            <a:r>
              <a:rPr lang="en-US" altLang="en-US" sz="3600" b="1"/>
              <a:t>) = O(</a:t>
            </a:r>
            <a:r>
              <a:rPr lang="en-US" altLang="en-US" sz="3600" b="1" i="1"/>
              <a:t>n</a:t>
            </a:r>
            <a:r>
              <a:rPr lang="en-US" altLang="en-US" sz="3600" b="1">
                <a:latin typeface="Courier New" panose="02070309020205020404" pitchFamily="49" charset="0"/>
              </a:rPr>
              <a:t>lg</a:t>
            </a:r>
            <a:r>
              <a:rPr lang="en-US" altLang="en-US" sz="3600" b="1" i="1"/>
              <a:t>n)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509B70E-F86B-B2A3-D04E-0ED9006F82A5}"/>
              </a:ext>
            </a:extLst>
          </p:cNvPr>
          <p:cNvSpPr txBox="1">
            <a:spLocks/>
          </p:cNvSpPr>
          <p:nvPr/>
        </p:nvSpPr>
        <p:spPr>
          <a:xfrm>
            <a:off x="335493" y="590481"/>
            <a:ext cx="7303264" cy="91593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0" dirty="0"/>
              <a:t>Repeated Substitution (Example)</a:t>
            </a:r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33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6" grpId="0" animBg="1"/>
    </p:bld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193</TotalTime>
  <Words>2204</Words>
  <Application>Microsoft Office PowerPoint</Application>
  <PresentationFormat>On-screen Show (4:3)</PresentationFormat>
  <Paragraphs>266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Arial</vt:lpstr>
      <vt:lpstr>Calibri</vt:lpstr>
      <vt:lpstr>Corbel</vt:lpstr>
      <vt:lpstr>Courier New</vt:lpstr>
      <vt:lpstr>Symbol</vt:lpstr>
      <vt:lpstr>Tahoma</vt:lpstr>
      <vt:lpstr>Times New Roman</vt:lpstr>
      <vt:lpstr>Wingdings</vt:lpstr>
      <vt:lpstr>Spectrum</vt:lpstr>
      <vt:lpstr>Equation</vt:lpstr>
      <vt:lpstr>Photo Editor Photo</vt:lpstr>
      <vt:lpstr>Recurrences &amp; Master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Abdus Salam</cp:lastModifiedBy>
  <cp:revision>18</cp:revision>
  <dcterms:created xsi:type="dcterms:W3CDTF">2018-12-10T17:20:29Z</dcterms:created>
  <dcterms:modified xsi:type="dcterms:W3CDTF">2022-10-13T17:31:56Z</dcterms:modified>
</cp:coreProperties>
</file>