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0"/>
  </p:notesMasterIdLst>
  <p:sldIdLst>
    <p:sldId id="257" r:id="rId2"/>
    <p:sldId id="275" r:id="rId3"/>
    <p:sldId id="263" r:id="rId4"/>
    <p:sldId id="262" r:id="rId5"/>
    <p:sldId id="272" r:id="rId6"/>
    <p:sldId id="277" r:id="rId7"/>
    <p:sldId id="278" r:id="rId8"/>
    <p:sldId id="258" r:id="rId9"/>
    <p:sldId id="280" r:id="rId10"/>
    <p:sldId id="265" r:id="rId11"/>
    <p:sldId id="264" r:id="rId12"/>
    <p:sldId id="260" r:id="rId13"/>
    <p:sldId id="282" r:id="rId14"/>
    <p:sldId id="283" r:id="rId15"/>
    <p:sldId id="270" r:id="rId16"/>
    <p:sldId id="274" r:id="rId17"/>
    <p:sldId id="271" r:id="rId18"/>
    <p:sldId id="276" r:id="rId19"/>
  </p:sldIdLst>
  <p:sldSz cx="9144000" cy="5143500" type="screen16x9"/>
  <p:notesSz cx="6858000" cy="9144000"/>
  <p:embeddedFontLst>
    <p:embeddedFont>
      <p:font typeface="Oswald" panose="020B0604020202020204" charset="0"/>
      <p:regular r:id="rId21"/>
      <p:bold r:id="rId22"/>
    </p:embeddedFont>
    <p:embeddedFont>
      <p:font typeface="Centaur" panose="02030504050205020304" pitchFamily="18" charset="0"/>
      <p:regular r:id="rId23"/>
    </p:embeddedFont>
    <p:embeddedFont>
      <p:font typeface="Malgun Gothic" panose="020B0503020000020004" pitchFamily="34" charset="-127"/>
      <p:regular r:id="rId24"/>
      <p:bold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rbel" panose="020B0503020204020204" pitchFamily="34" charset="0"/>
      <p:regular r:id="rId36"/>
      <p:bold r:id="rId37"/>
      <p:italic r:id="rId38"/>
      <p:boldItalic r:id="rId39"/>
    </p:embeddedFont>
    <p:embeddedFont>
      <p:font typeface="Tenorite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48" autoAdjust="0"/>
  </p:normalViewPr>
  <p:slideViewPr>
    <p:cSldViewPr snapToGrid="0">
      <p:cViewPr varScale="1">
        <p:scale>
          <a:sx n="87" d="100"/>
          <a:sy n="87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Sheet1!$A$1:$A$4</c:f>
              <c:strCache>
                <c:ptCount val="4"/>
                <c:pt idx="0">
                  <c:v>&lt;1 year</c:v>
                </c:pt>
                <c:pt idx="1">
                  <c:v>1-3 years</c:v>
                </c:pt>
                <c:pt idx="2">
                  <c:v>3-5 years</c:v>
                </c:pt>
                <c:pt idx="3">
                  <c:v>5 years and above</c:v>
                </c:pt>
              </c:strCache>
            </c:strRef>
          </c:cat>
          <c:val>
            <c:numRef>
              <c:f>Sheet1!$B$1:$B$4</c:f>
              <c:numCache>
                <c:formatCode>0.00%</c:formatCode>
                <c:ptCount val="4"/>
                <c:pt idx="0">
                  <c:v>0.253</c:v>
                </c:pt>
                <c:pt idx="1">
                  <c:v>0.33300000000000002</c:v>
                </c:pt>
                <c:pt idx="2">
                  <c:v>0.17199999999999999</c:v>
                </c:pt>
                <c:pt idx="3">
                  <c:v>0.24199999999999999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1F-4116-B1C9-4768320A98C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79353648"/>
        <c:axId val="1579359632"/>
      </c:barChart>
      <c:catAx>
        <c:axId val="157935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359632"/>
        <c:crosses val="autoZero"/>
        <c:auto val="1"/>
        <c:lblAlgn val="ctr"/>
        <c:lblOffset val="100"/>
        <c:noMultiLvlLbl val="0"/>
      </c:catAx>
      <c:valAx>
        <c:axId val="15793596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35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115196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3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83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668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12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61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43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91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76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3577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86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94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85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21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529258" y="469623"/>
            <a:ext cx="2191500" cy="34515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2835137" y="1254815"/>
            <a:ext cx="2191500" cy="3451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591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25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90686" y="3011007"/>
            <a:ext cx="8362500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D1700"/>
              </a:buClr>
              <a:buSzPts val="1100"/>
              <a:buFont typeface="Montserrat"/>
              <a:buNone/>
              <a:defRPr sz="1100">
                <a:solidFill>
                  <a:srgbClr val="2D17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0686" y="2080040"/>
            <a:ext cx="8362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Oswald"/>
              <a:buNone/>
              <a:defRPr sz="4500" b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001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>
  <p:cSld name="4_사용자 지정 레이아웃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65470" y="2001385"/>
            <a:ext cx="6219900" cy="25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D1700"/>
              </a:buClr>
              <a:buSzPts val="1100"/>
              <a:buFont typeface="Montserrat"/>
              <a:buNone/>
              <a:defRPr sz="1100">
                <a:solidFill>
                  <a:srgbClr val="2D17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65471" y="562390"/>
            <a:ext cx="6219900" cy="12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Oswald"/>
              <a:buNone/>
              <a:defRPr sz="4500" b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5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5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2649269" y="-2"/>
            <a:ext cx="1182592" cy="5143500"/>
          </a:xfrm>
          <a:prstGeom prst="rect">
            <a:avLst/>
          </a:prstGeom>
          <a:solidFill>
            <a:srgbClr val="6D36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-21228" y="-2"/>
            <a:ext cx="2694738" cy="5143501"/>
          </a:xfrm>
          <a:prstGeom prst="rect">
            <a:avLst/>
          </a:prstGeom>
          <a:solidFill>
            <a:srgbClr val="232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70;p9">
            <a:extLst>
              <a:ext uri="{FF2B5EF4-FFF2-40B4-BE49-F238E27FC236}">
                <a16:creationId xmlns:a16="http://schemas.microsoft.com/office/drawing/2014/main" xmlns="" id="{0B71D4A6-111B-4482-7EC0-E728BF5330A5}"/>
              </a:ext>
            </a:extLst>
          </p:cNvPr>
          <p:cNvSpPr/>
          <p:nvPr/>
        </p:nvSpPr>
        <p:spPr>
          <a:xfrm>
            <a:off x="673277" y="4009872"/>
            <a:ext cx="3136055" cy="602166"/>
          </a:xfrm>
          <a:prstGeom prst="rect">
            <a:avLst/>
          </a:prstGeom>
          <a:solidFill>
            <a:srgbClr val="C762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71;p9">
            <a:extLst>
              <a:ext uri="{FF2B5EF4-FFF2-40B4-BE49-F238E27FC236}">
                <a16:creationId xmlns:a16="http://schemas.microsoft.com/office/drawing/2014/main" xmlns="" id="{104F7A2A-56B8-E03C-BEAF-2D29AD569E67}"/>
              </a:ext>
            </a:extLst>
          </p:cNvPr>
          <p:cNvSpPr/>
          <p:nvPr/>
        </p:nvSpPr>
        <p:spPr>
          <a:xfrm>
            <a:off x="-170996" y="4043380"/>
            <a:ext cx="4824600" cy="56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Green HRM</a:t>
            </a:r>
            <a:endParaRPr sz="2800" b="1" i="0" u="none" strike="noStrike" cap="none" dirty="0">
              <a:solidFill>
                <a:schemeClr val="accent2">
                  <a:lumMod val="20000"/>
                  <a:lumOff val="8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128;p11">
            <a:extLst>
              <a:ext uri="{FF2B5EF4-FFF2-40B4-BE49-F238E27FC236}">
                <a16:creationId xmlns:a16="http://schemas.microsoft.com/office/drawing/2014/main" xmlns="" id="{FDE96E34-2E42-D300-0F57-FE0F718FDA82}"/>
              </a:ext>
            </a:extLst>
          </p:cNvPr>
          <p:cNvSpPr txBox="1">
            <a:spLocks/>
          </p:cNvSpPr>
          <p:nvPr/>
        </p:nvSpPr>
        <p:spPr>
          <a:xfrm>
            <a:off x="4197835" y="324863"/>
            <a:ext cx="4652681" cy="176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Role of Green Human Resources Management for Sustainable </a:t>
            </a:r>
          </a:p>
          <a:p>
            <a:pPr algn="ctr"/>
            <a:r>
              <a:rPr 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 Development in Bangladesh</a:t>
            </a:r>
            <a:endParaRPr lang="en-US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9760033-CF13-1699-4710-01AD8F658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" y="172923"/>
            <a:ext cx="3671813" cy="3842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1C4293-13C8-5EAE-DC3C-F2B902E93792}"/>
              </a:ext>
            </a:extLst>
          </p:cNvPr>
          <p:cNvSpPr txBox="1"/>
          <p:nvPr/>
        </p:nvSpPr>
        <p:spPr>
          <a:xfrm>
            <a:off x="4403878" y="3649236"/>
            <a:ext cx="45831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effectLst/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Suborna</a:t>
            </a:r>
            <a:r>
              <a:rPr lang="en-US" b="1" dirty="0" smtClean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Akter</a:t>
            </a:r>
            <a:endParaRPr lang="en-US" b="1" dirty="0">
              <a:solidFill>
                <a:srgbClr val="002060"/>
              </a:solidFill>
              <a:latin typeface="Tenorite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Roll: 18019015</a:t>
            </a:r>
            <a:endParaRPr lang="en-US" b="1" dirty="0">
              <a:solidFill>
                <a:srgbClr val="002060"/>
              </a:solidFill>
              <a:effectLst/>
              <a:latin typeface="Tenorite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Major in HRM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Bangladesh University Of Professionals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xmlns="" id="{D0AE86BD-4FFA-B591-3CAE-203DD29C3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255" y="1977030"/>
            <a:ext cx="5137839" cy="1475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/>
          <p:nvPr/>
        </p:nvSpPr>
        <p:spPr>
          <a:xfrm rot="-5400000">
            <a:off x="1692421" y="-236256"/>
            <a:ext cx="638800" cy="3665034"/>
          </a:xfrm>
          <a:custGeom>
            <a:avLst/>
            <a:gdLst/>
            <a:ahLst/>
            <a:cxnLst/>
            <a:rect l="l" t="t" r="r" b="b"/>
            <a:pathLst>
              <a:path w="856310" h="5588733" extrusionOk="0">
                <a:moveTo>
                  <a:pt x="2" y="0"/>
                </a:moveTo>
                <a:lnTo>
                  <a:pt x="856310" y="0"/>
                </a:lnTo>
                <a:lnTo>
                  <a:pt x="856310" y="5160579"/>
                </a:lnTo>
                <a:lnTo>
                  <a:pt x="856308" y="5160579"/>
                </a:lnTo>
                <a:cubicBezTo>
                  <a:pt x="856308" y="5397042"/>
                  <a:pt x="664617" y="5588733"/>
                  <a:pt x="428154" y="5588733"/>
                </a:cubicBezTo>
                <a:cubicBezTo>
                  <a:pt x="191691" y="5588733"/>
                  <a:pt x="0" y="5397042"/>
                  <a:pt x="0" y="5160579"/>
                </a:cubicBezTo>
                <a:lnTo>
                  <a:pt x="2" y="5160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179303" y="1430759"/>
            <a:ext cx="344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0485" marR="0">
              <a:spcBef>
                <a:spcPts val="100"/>
              </a:spcBef>
              <a:spcAft>
                <a:spcPts val="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Respondents</a:t>
            </a:r>
            <a:r>
              <a:rPr lang="en-US" b="1" spc="-15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r>
              <a:rPr lang="en-US" b="1" spc="-1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(Age</a:t>
            </a:r>
            <a:r>
              <a:rPr lang="en-US" b="1" spc="-1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en-US" b="1" spc="-1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wise)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1ADA3C2-1452-6F9C-50F3-2558FBACB21D}"/>
              </a:ext>
            </a:extLst>
          </p:cNvPr>
          <p:cNvSpPr txBox="1"/>
          <p:nvPr/>
        </p:nvSpPr>
        <p:spPr>
          <a:xfrm>
            <a:off x="1807029" y="329811"/>
            <a:ext cx="5312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smtClean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Demographic profile of Respondents </a:t>
            </a:r>
            <a:endParaRPr lang="en-US" sz="2800" b="0" i="0" u="none" strike="noStrike" cap="none" dirty="0">
              <a:solidFill>
                <a:srgbClr val="00206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1D91955-91BE-874E-BCF3-A88E212CD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2951"/>
              </p:ext>
            </p:extLst>
          </p:nvPr>
        </p:nvGraphicFramePr>
        <p:xfrm>
          <a:off x="4982966" y="1046161"/>
          <a:ext cx="3287731" cy="16559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00132">
                  <a:extLst>
                    <a:ext uri="{9D8B030D-6E8A-4147-A177-3AD203B41FA5}">
                      <a16:colId xmlns:a16="http://schemas.microsoft.com/office/drawing/2014/main" xmlns="" val="3635728466"/>
                    </a:ext>
                  </a:extLst>
                </a:gridCol>
                <a:gridCol w="1387599">
                  <a:extLst>
                    <a:ext uri="{9D8B030D-6E8A-4147-A177-3AD203B41FA5}">
                      <a16:colId xmlns:a16="http://schemas.microsoft.com/office/drawing/2014/main" xmlns="" val="3201267480"/>
                    </a:ext>
                  </a:extLst>
                </a:gridCol>
              </a:tblGrid>
              <a:tr h="601658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r>
                        <a:rPr lang="en-U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Level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Percentage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16028798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67945" marR="0">
                        <a:lnSpc>
                          <a:spcPts val="130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24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60960" algn="r">
                        <a:lnSpc>
                          <a:spcPts val="130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62%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800145785"/>
                  </a:ext>
                </a:extLst>
              </a:tr>
              <a:tr h="210283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31 -</a:t>
                      </a:r>
                      <a:r>
                        <a:rPr lang="en-US" sz="120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60960" algn="r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33%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06024545"/>
                  </a:ext>
                </a:extLst>
              </a:tr>
              <a:tr h="210283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36 -</a:t>
                      </a:r>
                      <a:r>
                        <a:rPr lang="en-U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60960" algn="r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65286074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67945" marR="0">
                        <a:lnSpc>
                          <a:spcPts val="130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45 -Above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60960" algn="r">
                        <a:lnSpc>
                          <a:spcPts val="130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648705108"/>
                  </a:ext>
                </a:extLst>
              </a:tr>
              <a:tr h="243191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60960" algn="r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74174995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16B07AE-1993-B543-41B8-11F984C1754B}"/>
              </a:ext>
            </a:extLst>
          </p:cNvPr>
          <p:cNvGrpSpPr/>
          <p:nvPr/>
        </p:nvGrpSpPr>
        <p:grpSpPr>
          <a:xfrm>
            <a:off x="4982966" y="2839966"/>
            <a:ext cx="3400747" cy="1886146"/>
            <a:chOff x="4618195" y="2240200"/>
            <a:chExt cx="4159939" cy="2417556"/>
          </a:xfrm>
          <a:solidFill>
            <a:schemeClr val="accent1"/>
          </a:solidFill>
        </p:grpSpPr>
        <p:sp>
          <p:nvSpPr>
            <p:cNvPr id="7" name="Freeform: Shape 19">
              <a:extLst>
                <a:ext uri="{FF2B5EF4-FFF2-40B4-BE49-F238E27FC236}">
                  <a16:creationId xmlns:a16="http://schemas.microsoft.com/office/drawing/2014/main" xmlns="" id="{A15E0155-7797-0269-0867-11CF8949B5FD}"/>
                </a:ext>
              </a:extLst>
            </p:cNvPr>
            <p:cNvSpPr/>
            <p:nvPr/>
          </p:nvSpPr>
          <p:spPr>
            <a:xfrm>
              <a:off x="4618195" y="2240200"/>
              <a:ext cx="2417556" cy="2417556"/>
            </a:xfrm>
            <a:custGeom>
              <a:avLst/>
              <a:gdLst>
                <a:gd name="connsiteX0" fmla="*/ 0 w 2417556"/>
                <a:gd name="connsiteY0" fmla="*/ 1208778 h 2417556"/>
                <a:gd name="connsiteX1" fmla="*/ 1208778 w 2417556"/>
                <a:gd name="connsiteY1" fmla="*/ 0 h 2417556"/>
                <a:gd name="connsiteX2" fmla="*/ 2417556 w 2417556"/>
                <a:gd name="connsiteY2" fmla="*/ 1208778 h 2417556"/>
                <a:gd name="connsiteX3" fmla="*/ 1208778 w 2417556"/>
                <a:gd name="connsiteY3" fmla="*/ 2417556 h 2417556"/>
                <a:gd name="connsiteX4" fmla="*/ 0 w 2417556"/>
                <a:gd name="connsiteY4" fmla="*/ 1208778 h 24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556" h="2417556">
                  <a:moveTo>
                    <a:pt x="0" y="1208778"/>
                  </a:moveTo>
                  <a:cubicBezTo>
                    <a:pt x="0" y="541188"/>
                    <a:pt x="541188" y="0"/>
                    <a:pt x="1208778" y="0"/>
                  </a:cubicBezTo>
                  <a:cubicBezTo>
                    <a:pt x="1876368" y="0"/>
                    <a:pt x="2417556" y="541188"/>
                    <a:pt x="2417556" y="1208778"/>
                  </a:cubicBezTo>
                  <a:cubicBezTo>
                    <a:pt x="2417556" y="1876368"/>
                    <a:pt x="1876368" y="2417556"/>
                    <a:pt x="1208778" y="2417556"/>
                  </a:cubicBezTo>
                  <a:cubicBezTo>
                    <a:pt x="541188" y="2417556"/>
                    <a:pt x="0" y="1876368"/>
                    <a:pt x="0" y="1208778"/>
                  </a:cubicBezTo>
                  <a:close/>
                </a:path>
              </a:pathLst>
            </a:cu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7587" tIns="285082" rIns="686063" bIns="285082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i="0" kern="1200" dirty="0"/>
                <a:t>PERCENTAGE</a:t>
              </a:r>
              <a:endParaRPr lang="en-US" sz="1200" kern="1200" dirty="0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xmlns="" id="{75D86DF7-2978-DB30-35FD-2EC75780CA9E}"/>
                </a:ext>
              </a:extLst>
            </p:cNvPr>
            <p:cNvSpPr/>
            <p:nvPr/>
          </p:nvSpPr>
          <p:spPr>
            <a:xfrm>
              <a:off x="6360578" y="2240200"/>
              <a:ext cx="2417556" cy="2417556"/>
            </a:xfrm>
            <a:custGeom>
              <a:avLst/>
              <a:gdLst>
                <a:gd name="connsiteX0" fmla="*/ 0 w 2417556"/>
                <a:gd name="connsiteY0" fmla="*/ 1208778 h 2417556"/>
                <a:gd name="connsiteX1" fmla="*/ 1208778 w 2417556"/>
                <a:gd name="connsiteY1" fmla="*/ 0 h 2417556"/>
                <a:gd name="connsiteX2" fmla="*/ 2417556 w 2417556"/>
                <a:gd name="connsiteY2" fmla="*/ 1208778 h 2417556"/>
                <a:gd name="connsiteX3" fmla="*/ 1208778 w 2417556"/>
                <a:gd name="connsiteY3" fmla="*/ 2417556 h 2417556"/>
                <a:gd name="connsiteX4" fmla="*/ 0 w 2417556"/>
                <a:gd name="connsiteY4" fmla="*/ 1208778 h 24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556" h="2417556">
                  <a:moveTo>
                    <a:pt x="0" y="1208778"/>
                  </a:moveTo>
                  <a:cubicBezTo>
                    <a:pt x="0" y="541188"/>
                    <a:pt x="541188" y="0"/>
                    <a:pt x="1208778" y="0"/>
                  </a:cubicBezTo>
                  <a:cubicBezTo>
                    <a:pt x="1876368" y="0"/>
                    <a:pt x="2417556" y="541188"/>
                    <a:pt x="2417556" y="1208778"/>
                  </a:cubicBezTo>
                  <a:cubicBezTo>
                    <a:pt x="2417556" y="1876368"/>
                    <a:pt x="1876368" y="2417556"/>
                    <a:pt x="1208778" y="2417556"/>
                  </a:cubicBezTo>
                  <a:cubicBezTo>
                    <a:pt x="541188" y="2417556"/>
                    <a:pt x="0" y="1876368"/>
                    <a:pt x="0" y="1208778"/>
                  </a:cubicBezTo>
                  <a:close/>
                </a:path>
              </a:pathLst>
            </a:cu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86064" tIns="285082" rIns="337586" bIns="285082" numCol="1" spcCol="1270" anchor="ctr" anchorCtr="1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0" i="0" kern="12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Male</a:t>
              </a:r>
            </a:p>
            <a:p>
              <a:pPr marL="285750" indent="-28575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b="1" i="0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64%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0" i="0" kern="12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Female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14300" lvl="1" indent="-11430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b="1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36</a:t>
              </a:r>
              <a:r>
                <a:rPr lang="en-US" b="1" i="0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%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9" name="Google Shape;127;p11"/>
          <p:cNvSpPr/>
          <p:nvPr/>
        </p:nvSpPr>
        <p:spPr>
          <a:xfrm rot="16200000">
            <a:off x="1720627" y="1875038"/>
            <a:ext cx="642233" cy="3724878"/>
          </a:xfrm>
          <a:custGeom>
            <a:avLst/>
            <a:gdLst/>
            <a:ahLst/>
            <a:cxnLst/>
            <a:rect l="l" t="t" r="r" b="b"/>
            <a:pathLst>
              <a:path w="856310" h="5588733" extrusionOk="0">
                <a:moveTo>
                  <a:pt x="2" y="0"/>
                </a:moveTo>
                <a:lnTo>
                  <a:pt x="856310" y="0"/>
                </a:lnTo>
                <a:lnTo>
                  <a:pt x="856310" y="5160579"/>
                </a:lnTo>
                <a:lnTo>
                  <a:pt x="856308" y="5160579"/>
                </a:lnTo>
                <a:cubicBezTo>
                  <a:pt x="856308" y="5397042"/>
                  <a:pt x="664617" y="5588733"/>
                  <a:pt x="428154" y="5588733"/>
                </a:cubicBezTo>
                <a:cubicBezTo>
                  <a:pt x="191691" y="5588733"/>
                  <a:pt x="0" y="5397042"/>
                  <a:pt x="0" y="5160579"/>
                </a:cubicBezTo>
                <a:lnTo>
                  <a:pt x="2" y="5160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30;p11"/>
          <p:cNvSpPr/>
          <p:nvPr/>
        </p:nvSpPr>
        <p:spPr>
          <a:xfrm>
            <a:off x="179303" y="3549537"/>
            <a:ext cx="344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0485" marR="0">
              <a:spcBef>
                <a:spcPts val="10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Respondents Age</a:t>
            </a:r>
            <a:endParaRPr lang="en-US" b="1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0438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/>
          <p:nvPr/>
        </p:nvSpPr>
        <p:spPr>
          <a:xfrm rot="-5400000">
            <a:off x="1915407" y="-179361"/>
            <a:ext cx="642233" cy="4191550"/>
          </a:xfrm>
          <a:custGeom>
            <a:avLst/>
            <a:gdLst/>
            <a:ahLst/>
            <a:cxnLst/>
            <a:rect l="l" t="t" r="r" b="b"/>
            <a:pathLst>
              <a:path w="856310" h="5588733" extrusionOk="0">
                <a:moveTo>
                  <a:pt x="2" y="0"/>
                </a:moveTo>
                <a:lnTo>
                  <a:pt x="856310" y="0"/>
                </a:lnTo>
                <a:lnTo>
                  <a:pt x="856310" y="5160579"/>
                </a:lnTo>
                <a:lnTo>
                  <a:pt x="856308" y="5160579"/>
                </a:lnTo>
                <a:cubicBezTo>
                  <a:pt x="856308" y="5397042"/>
                  <a:pt x="664617" y="5588733"/>
                  <a:pt x="428154" y="5588733"/>
                </a:cubicBezTo>
                <a:cubicBezTo>
                  <a:pt x="191691" y="5588733"/>
                  <a:pt x="0" y="5397042"/>
                  <a:pt x="0" y="5160579"/>
                </a:cubicBezTo>
                <a:lnTo>
                  <a:pt x="2" y="5160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-20548" y="1655192"/>
            <a:ext cx="3441900" cy="42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Tenure of employment</a:t>
            </a:r>
            <a:endParaRPr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  <a:sym typeface="Oswa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1ADA3C2-1452-6F9C-50F3-2558FBACB21D}"/>
              </a:ext>
            </a:extLst>
          </p:cNvPr>
          <p:cNvSpPr txBox="1"/>
          <p:nvPr/>
        </p:nvSpPr>
        <p:spPr>
          <a:xfrm>
            <a:off x="1504000" y="264315"/>
            <a:ext cx="5404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Demographic profile of Respondents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oel="http://schemas.microsoft.com/office/2019/extlst" xmlns:v="urn:schemas-microsoft-com:vml" xmlns:w10="urn:schemas-microsoft-com:office:word" xmlns:w="http://schemas.openxmlformats.org/wordprocessingml/2006/main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a16="http://schemas.microsoft.com/office/drawing/2014/main" xmlns:arto="http://schemas.microsoft.com/office/word/2006/arto" xmlns:lc="http://schemas.openxmlformats.org/drawingml/2006/lockedCanvas" id="{2374209D-25BE-9B67-CBEB-097B3A8AA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042214"/>
              </p:ext>
            </p:extLst>
          </p:nvPr>
        </p:nvGraphicFramePr>
        <p:xfrm>
          <a:off x="4810447" y="961055"/>
          <a:ext cx="3756610" cy="167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127;p11"/>
          <p:cNvSpPr/>
          <p:nvPr/>
        </p:nvSpPr>
        <p:spPr>
          <a:xfrm rot="16200000">
            <a:off x="1832211" y="1787050"/>
            <a:ext cx="655644" cy="4061812"/>
          </a:xfrm>
          <a:custGeom>
            <a:avLst/>
            <a:gdLst/>
            <a:ahLst/>
            <a:cxnLst/>
            <a:rect l="l" t="t" r="r" b="b"/>
            <a:pathLst>
              <a:path w="856310" h="5588733" extrusionOk="0">
                <a:moveTo>
                  <a:pt x="2" y="0"/>
                </a:moveTo>
                <a:lnTo>
                  <a:pt x="856310" y="0"/>
                </a:lnTo>
                <a:lnTo>
                  <a:pt x="856310" y="5160579"/>
                </a:lnTo>
                <a:lnTo>
                  <a:pt x="856308" y="5160579"/>
                </a:lnTo>
                <a:cubicBezTo>
                  <a:pt x="856308" y="5397042"/>
                  <a:pt x="664617" y="5588733"/>
                  <a:pt x="428154" y="5588733"/>
                </a:cubicBezTo>
                <a:cubicBezTo>
                  <a:pt x="191691" y="5588733"/>
                  <a:pt x="0" y="5397042"/>
                  <a:pt x="0" y="5160579"/>
                </a:cubicBezTo>
                <a:lnTo>
                  <a:pt x="2" y="5160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vert="vert" wrap="square" lIns="68575" tIns="34275" rIns="68575" bIns="34275" anchor="ctr" anchorCtr="0">
            <a:noAutofit/>
          </a:bodyPr>
          <a:lstStyle/>
          <a:p>
            <a:pPr marL="70485" lvl="0">
              <a:spcBef>
                <a:spcPts val="100"/>
              </a:spcBef>
            </a:pPr>
            <a:r>
              <a:rPr lang="en-US" sz="1800" b="1" dirty="0" smtClean="0">
                <a:solidFill>
                  <a:srgbClr val="565349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Concept </a:t>
            </a:r>
            <a:r>
              <a:rPr lang="en-US" sz="1800" b="1" dirty="0">
                <a:solidFill>
                  <a:srgbClr val="565349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Green HRM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Google Shape;130;p11"/>
          <p:cNvSpPr/>
          <p:nvPr/>
        </p:nvSpPr>
        <p:spPr>
          <a:xfrm>
            <a:off x="-503433" y="3587256"/>
            <a:ext cx="344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  <a:sym typeface="Oswal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16B07AE-1993-B543-41B8-11F984C1754B}"/>
              </a:ext>
            </a:extLst>
          </p:cNvPr>
          <p:cNvGrpSpPr/>
          <p:nvPr/>
        </p:nvGrpSpPr>
        <p:grpSpPr>
          <a:xfrm>
            <a:off x="4932479" y="2980379"/>
            <a:ext cx="3400747" cy="1886146"/>
            <a:chOff x="4618195" y="2240200"/>
            <a:chExt cx="4159939" cy="2417556"/>
          </a:xfrm>
          <a:solidFill>
            <a:schemeClr val="accent1"/>
          </a:solidFill>
        </p:grpSpPr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xmlns="" id="{A15E0155-7797-0269-0867-11CF8949B5FD}"/>
                </a:ext>
              </a:extLst>
            </p:cNvPr>
            <p:cNvSpPr/>
            <p:nvPr/>
          </p:nvSpPr>
          <p:spPr>
            <a:xfrm>
              <a:off x="4618195" y="2240200"/>
              <a:ext cx="2417556" cy="2417556"/>
            </a:xfrm>
            <a:custGeom>
              <a:avLst/>
              <a:gdLst>
                <a:gd name="connsiteX0" fmla="*/ 0 w 2417556"/>
                <a:gd name="connsiteY0" fmla="*/ 1208778 h 2417556"/>
                <a:gd name="connsiteX1" fmla="*/ 1208778 w 2417556"/>
                <a:gd name="connsiteY1" fmla="*/ 0 h 2417556"/>
                <a:gd name="connsiteX2" fmla="*/ 2417556 w 2417556"/>
                <a:gd name="connsiteY2" fmla="*/ 1208778 h 2417556"/>
                <a:gd name="connsiteX3" fmla="*/ 1208778 w 2417556"/>
                <a:gd name="connsiteY3" fmla="*/ 2417556 h 2417556"/>
                <a:gd name="connsiteX4" fmla="*/ 0 w 2417556"/>
                <a:gd name="connsiteY4" fmla="*/ 1208778 h 24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556" h="2417556">
                  <a:moveTo>
                    <a:pt x="0" y="1208778"/>
                  </a:moveTo>
                  <a:cubicBezTo>
                    <a:pt x="0" y="541188"/>
                    <a:pt x="541188" y="0"/>
                    <a:pt x="1208778" y="0"/>
                  </a:cubicBezTo>
                  <a:cubicBezTo>
                    <a:pt x="1876368" y="0"/>
                    <a:pt x="2417556" y="541188"/>
                    <a:pt x="2417556" y="1208778"/>
                  </a:cubicBezTo>
                  <a:cubicBezTo>
                    <a:pt x="2417556" y="1876368"/>
                    <a:pt x="1876368" y="2417556"/>
                    <a:pt x="1208778" y="2417556"/>
                  </a:cubicBezTo>
                  <a:cubicBezTo>
                    <a:pt x="541188" y="2417556"/>
                    <a:pt x="0" y="1876368"/>
                    <a:pt x="0" y="1208778"/>
                  </a:cubicBezTo>
                  <a:close/>
                </a:path>
              </a:pathLst>
            </a:cu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7587" tIns="285082" rIns="686063" bIns="285082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i="0" kern="1200" dirty="0"/>
                <a:t>PERCENTAGE</a:t>
              </a:r>
              <a:endParaRPr lang="en-US" sz="1200" kern="1200" dirty="0"/>
            </a:p>
          </p:txBody>
        </p:sp>
        <p:sp>
          <p:nvSpPr>
            <p:cNvPr id="14" name="Freeform: Shape 26">
              <a:extLst>
                <a:ext uri="{FF2B5EF4-FFF2-40B4-BE49-F238E27FC236}">
                  <a16:creationId xmlns:a16="http://schemas.microsoft.com/office/drawing/2014/main" xmlns="" id="{75D86DF7-2978-DB30-35FD-2EC75780CA9E}"/>
                </a:ext>
              </a:extLst>
            </p:cNvPr>
            <p:cNvSpPr/>
            <p:nvPr/>
          </p:nvSpPr>
          <p:spPr>
            <a:xfrm>
              <a:off x="6360578" y="2240200"/>
              <a:ext cx="2417556" cy="2417556"/>
            </a:xfrm>
            <a:custGeom>
              <a:avLst/>
              <a:gdLst>
                <a:gd name="connsiteX0" fmla="*/ 0 w 2417556"/>
                <a:gd name="connsiteY0" fmla="*/ 1208778 h 2417556"/>
                <a:gd name="connsiteX1" fmla="*/ 1208778 w 2417556"/>
                <a:gd name="connsiteY1" fmla="*/ 0 h 2417556"/>
                <a:gd name="connsiteX2" fmla="*/ 2417556 w 2417556"/>
                <a:gd name="connsiteY2" fmla="*/ 1208778 h 2417556"/>
                <a:gd name="connsiteX3" fmla="*/ 1208778 w 2417556"/>
                <a:gd name="connsiteY3" fmla="*/ 2417556 h 2417556"/>
                <a:gd name="connsiteX4" fmla="*/ 0 w 2417556"/>
                <a:gd name="connsiteY4" fmla="*/ 1208778 h 24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556" h="2417556">
                  <a:moveTo>
                    <a:pt x="0" y="1208778"/>
                  </a:moveTo>
                  <a:cubicBezTo>
                    <a:pt x="0" y="541188"/>
                    <a:pt x="541188" y="0"/>
                    <a:pt x="1208778" y="0"/>
                  </a:cubicBezTo>
                  <a:cubicBezTo>
                    <a:pt x="1876368" y="0"/>
                    <a:pt x="2417556" y="541188"/>
                    <a:pt x="2417556" y="1208778"/>
                  </a:cubicBezTo>
                  <a:cubicBezTo>
                    <a:pt x="2417556" y="1876368"/>
                    <a:pt x="1876368" y="2417556"/>
                    <a:pt x="1208778" y="2417556"/>
                  </a:cubicBezTo>
                  <a:cubicBezTo>
                    <a:pt x="541188" y="2417556"/>
                    <a:pt x="0" y="1876368"/>
                    <a:pt x="0" y="1208778"/>
                  </a:cubicBezTo>
                  <a:close/>
                </a:path>
              </a:pathLst>
            </a:cu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86064" tIns="285082" rIns="337586" bIns="285082" numCol="1" spcCol="1270" anchor="ctr" anchorCtr="1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Y</a:t>
              </a:r>
              <a:r>
                <a:rPr lang="en-US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es</a:t>
              </a:r>
              <a:endParaRPr lang="en-US" b="0" i="0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85750" indent="-28575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b="1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75</a:t>
              </a:r>
              <a:r>
                <a:rPr lang="en-US" b="1" i="0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%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No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85750" lvl="1" indent="-28575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b="1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25</a:t>
              </a:r>
              <a:r>
                <a:rPr lang="en-US" b="1" i="0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%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9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>
            <a:off x="375677" y="1017142"/>
            <a:ext cx="8470372" cy="3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70485" marR="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</a:pPr>
            <a:r>
              <a:rPr lang="en-US" b="1" dirty="0" smtClean="0"/>
              <a:t>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" marR="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H1a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a significant relationship between recruitment &amp; selecting and sustainable organizational development.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H1b: Concept of GHRM can Mediates relation between recruitment &amp; selecting and sustainable organization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H2a: There is a relationship between training &amp; development and sustainable organization development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H2b: Concept of GHRM can Mediates relation between training &amp; development and sustainable organization development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H3a: There is a relationship between performance Management &amp; appraisal and sustainable organization development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H3b: Concept of GHRM can Mediates relation between performance management &amp; appraisal and sustainable organization development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2"/>
          </p:nvPr>
        </p:nvSpPr>
        <p:spPr>
          <a:xfrm>
            <a:off x="1241979" y="449837"/>
            <a:ext cx="6196511" cy="5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Hypotheses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8121016" y="1981674"/>
            <a:ext cx="1167600" cy="46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Organization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CULTURE</a:t>
            </a:r>
            <a:endParaRPr sz="9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39437" y="976044"/>
            <a:ext cx="8393597" cy="3698697"/>
          </a:xfrm>
        </p:spPr>
        <p:txBody>
          <a:bodyPr>
            <a:no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H4a: There is a relationship between Green Compensation &amp; rewards and sustainable organization development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H4b: Concept of GHRM can Mediates relation between Compensation &amp; rewards and sustainable organization development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H5a: There is a significant relationship between organizational culture and sustainable organization development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H5b: Concept of GHRM can Mediates relation between Organizational Culture and sustainable organization development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6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H6a: There is a significant relationship between Safety &amp; health and sustainable organization development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H6b: Concept of GHRM can Mediates relation between Safety &amp; health and sustainable organization development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866882" y="254165"/>
            <a:ext cx="4181190" cy="896539"/>
          </a:xfrm>
        </p:spPr>
        <p:txBody>
          <a:bodyPr/>
          <a:lstStyle/>
          <a:p>
            <a:pPr lvl="0"/>
            <a:r>
              <a:rPr lang="en-US" sz="3200" dirty="0" smtClean="0">
                <a:solidFill>
                  <a:srgbClr val="002060"/>
                </a:solidFill>
              </a:rPr>
              <a:t>Hypotheses</a:t>
            </a:r>
            <a:endParaRPr lang="en-US" sz="3200" dirty="0">
              <a:solidFill>
                <a:srgbClr val="002060"/>
              </a:solidFill>
            </a:endParaRPr>
          </a:p>
          <a:p>
            <a:r>
              <a:rPr lang="en-US" sz="3200" dirty="0" smtClean="0"/>
              <a:t>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03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87331"/>
            <a:ext cx="7406640" cy="10172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Oswald" panose="020B0604020202020204" charset="0"/>
                <a:cs typeface="Times New Roman" panose="02020603050405020304" pitchFamily="18" charset="0"/>
              </a:rPr>
              <a:t>Data analysis in SPSS software</a:t>
            </a:r>
            <a:endParaRPr lang="en-US" b="1" dirty="0">
              <a:solidFill>
                <a:schemeClr val="tx1"/>
              </a:solidFill>
              <a:latin typeface="Oswa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238" y="986319"/>
            <a:ext cx="7404653" cy="33443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Normality Analysis (above 0.05)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Analysis ( 0.859)-Good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Pearson </a:t>
            </a: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orrelation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the variables (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Independent, Dependent,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Mediating</a:t>
            </a:r>
            <a:r>
              <a:rPr lang="en-US" sz="16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kern="1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</a:t>
            </a:r>
            <a:r>
              <a:rPr lang="en-US" sz="16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</a:t>
            </a: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variable: GHRM practices</a:t>
            </a:r>
            <a:r>
              <a:rPr lang="en-US" sz="16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(RS,TD,PMA,CR,OS,SH</a:t>
            </a: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Dependent Variable: SOD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 Tables generate to interpret the GHRM practices on SOD </a:t>
            </a:r>
            <a:endParaRPr lang="en-US" sz="16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Mediation Analysis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epresent </a:t>
            </a:r>
            <a:r>
              <a:rPr lang="en-US" sz="14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a third variable between the relationship of independent and dependent variables</a:t>
            </a:r>
            <a:endParaRPr lang="en-US" sz="145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B97D1D3-9DF0-2759-6E23-08EEAE25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020" y="287911"/>
            <a:ext cx="2527611" cy="58742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Oswald" panose="020B0604020202020204" charset="0"/>
              </a:rPr>
              <a:t>Key Findings</a:t>
            </a:r>
            <a:endParaRPr lang="en-US" sz="2400" b="1" dirty="0">
              <a:solidFill>
                <a:srgbClr val="002060"/>
              </a:solidFill>
              <a:latin typeface="Oswald" panose="020B0604020202020204" charset="0"/>
            </a:endParaRPr>
          </a:p>
        </p:txBody>
      </p:sp>
      <p:sp>
        <p:nvSpPr>
          <p:cNvPr id="4" name="Google Shape;81;p10">
            <a:extLst>
              <a:ext uri="{FF2B5EF4-FFF2-40B4-BE49-F238E27FC236}">
                <a16:creationId xmlns:a16="http://schemas.microsoft.com/office/drawing/2014/main" xmlns="" id="{2B925AFB-F662-C316-DE95-1071B4E1058F}"/>
              </a:ext>
            </a:extLst>
          </p:cNvPr>
          <p:cNvSpPr/>
          <p:nvPr/>
        </p:nvSpPr>
        <p:spPr>
          <a:xfrm>
            <a:off x="209600" y="251834"/>
            <a:ext cx="8724800" cy="4743912"/>
          </a:xfrm>
          <a:prstGeom prst="rect">
            <a:avLst/>
          </a:prstGeom>
          <a:noFill/>
          <a:ln w="25400" cap="flat" cmpd="sng">
            <a:solidFill>
              <a:srgbClr val="23271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27C9B0-39A4-5649-79B0-D169B3FE71D5}"/>
              </a:ext>
            </a:extLst>
          </p:cNvPr>
          <p:cNvSpPr txBox="1"/>
          <p:nvPr/>
        </p:nvSpPr>
        <p:spPr>
          <a:xfrm>
            <a:off x="622479" y="1115685"/>
            <a:ext cx="775069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a strong positive relationship between Green Human Resource Management (GHRM) practices and Sustainable Organizational Development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empirical support for the notion that integrating GHRM practices can enhance an organization's sustainable development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relationships between RS, TD, CR, and OC with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GHRM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does not mediate the relationships between performance management and appraisal and safety and health with SOD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7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B97D1D3-9DF0-2759-6E23-08EEAE25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2901" y="133685"/>
            <a:ext cx="3122342" cy="58742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Oswald" panose="020B0604020202020204" charset="0"/>
              </a:rPr>
              <a:t>Conclusion</a:t>
            </a:r>
            <a:endParaRPr lang="en-US" sz="2800" b="1" dirty="0">
              <a:solidFill>
                <a:srgbClr val="002060"/>
              </a:solidFill>
              <a:latin typeface="Oswald" panose="020B0604020202020204" charset="0"/>
            </a:endParaRPr>
          </a:p>
        </p:txBody>
      </p:sp>
      <p:sp>
        <p:nvSpPr>
          <p:cNvPr id="5" name="Google Shape;81;p10">
            <a:extLst>
              <a:ext uri="{FF2B5EF4-FFF2-40B4-BE49-F238E27FC236}">
                <a16:creationId xmlns:a16="http://schemas.microsoft.com/office/drawing/2014/main" xmlns="" id="{7604D0F7-BD9C-5822-97FE-9BC45A7F8834}"/>
              </a:ext>
            </a:extLst>
          </p:cNvPr>
          <p:cNvSpPr/>
          <p:nvPr/>
        </p:nvSpPr>
        <p:spPr>
          <a:xfrm>
            <a:off x="209600" y="222098"/>
            <a:ext cx="8724800" cy="4743912"/>
          </a:xfrm>
          <a:prstGeom prst="rect">
            <a:avLst/>
          </a:prstGeom>
          <a:noFill/>
          <a:ln w="25400" cap="flat" cmpd="sng">
            <a:solidFill>
              <a:srgbClr val="23271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66E6945-DF93-4CF5-094F-A73D2882D387}"/>
              </a:ext>
            </a:extLst>
          </p:cNvPr>
          <p:cNvSpPr txBox="1"/>
          <p:nvPr/>
        </p:nvSpPr>
        <p:spPr>
          <a:xfrm>
            <a:off x="798629" y="991987"/>
            <a:ext cx="75467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Human Resource Management (GHRM) is an emerging field that holds immense potential in addressing environmental concerns and fostering sustainability within organizations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Based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on discussion, analysis, findings, it implies that the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role of GHRM</a:t>
            </a:r>
            <a:r>
              <a:rPr lang="en-US" sz="1600" spc="5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has a positive and</a:t>
            </a:r>
            <a:r>
              <a:rPr lang="en-US" sz="1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significant influence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for sustainable organization Development.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 research highlights the mediating role of GHRM in enhancing the relationships between these practices and SOD. This emphasizes the interconnectedness of these practices and the need for a comprehensive GHRM approach that transcends individual components.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B97D1D3-9DF0-2759-6E23-08EEAE25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5015" y="130934"/>
            <a:ext cx="3122342" cy="58742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Oswald" panose="020B0604020202020204" charset="0"/>
              </a:rPr>
              <a:t>Recommendations</a:t>
            </a:r>
          </a:p>
        </p:txBody>
      </p:sp>
      <p:sp>
        <p:nvSpPr>
          <p:cNvPr id="4" name="Google Shape;81;p10">
            <a:extLst>
              <a:ext uri="{FF2B5EF4-FFF2-40B4-BE49-F238E27FC236}">
                <a16:creationId xmlns:a16="http://schemas.microsoft.com/office/drawing/2014/main" xmlns="" id="{2B925AFB-F662-C316-DE95-1071B4E1058F}"/>
              </a:ext>
            </a:extLst>
          </p:cNvPr>
          <p:cNvSpPr/>
          <p:nvPr/>
        </p:nvSpPr>
        <p:spPr>
          <a:xfrm>
            <a:off x="209600" y="251834"/>
            <a:ext cx="8724800" cy="4743912"/>
          </a:xfrm>
          <a:prstGeom prst="rect">
            <a:avLst/>
          </a:prstGeom>
          <a:noFill/>
          <a:ln w="25400" cap="flat" cmpd="sng">
            <a:solidFill>
              <a:srgbClr val="23271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9705A0-000D-EA83-A75C-C66523ADF219}"/>
              </a:ext>
            </a:extLst>
          </p:cNvPr>
          <p:cNvSpPr txBox="1"/>
          <p:nvPr/>
        </p:nvSpPr>
        <p:spPr>
          <a:xfrm>
            <a:off x="346409" y="839260"/>
            <a:ext cx="845118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GHRM Practices: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Green Human Resource Management (GHRM) practices into their HR strategies, with a particular emphasis on the practices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Organizational Development (SOD).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Embracing the GHRM Concept: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Organizations should not view GHRM as a collection of isolated practices but rather embrace the broader concept of GHRM.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and Evaluation: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should implement continuous improvement processes and regularly evaluate the effectiveness of their GHRM practices in achieving sustainability goals.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Industry-Specific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research can delve into industry-specific analysis, examining how GHRM practices impact sustainable development in different sectors within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14070" algn="just">
              <a:buSzPts val="1200"/>
              <a:tabLst>
                <a:tab pos="1283335" algn="l"/>
              </a:tabLst>
            </a:pPr>
            <a:endParaRPr lang="en-US" b="1" spc="-3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14070" algn="just">
              <a:buSzPts val="1200"/>
              <a:tabLst>
                <a:tab pos="1283335" algn="l"/>
              </a:tabLst>
            </a:pPr>
            <a:endParaRPr lang="en-US" b="1" spc="-45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14070" lvl="0" algn="just">
              <a:spcBef>
                <a:spcPts val="0"/>
              </a:spcBef>
              <a:spcAft>
                <a:spcPts val="0"/>
              </a:spcAft>
              <a:buSzPts val="1200"/>
              <a:tabLst>
                <a:tab pos="1283335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;p10">
            <a:extLst>
              <a:ext uri="{FF2B5EF4-FFF2-40B4-BE49-F238E27FC236}">
                <a16:creationId xmlns:a16="http://schemas.microsoft.com/office/drawing/2014/main" xmlns="" id="{106239FD-377C-6F41-A22C-0517C1B3B8BC}"/>
              </a:ext>
            </a:extLst>
          </p:cNvPr>
          <p:cNvPicPr preferRelativeResize="0"/>
          <p:nvPr/>
        </p:nvPicPr>
        <p:blipFill>
          <a:blip r:embed="rId3"/>
          <a:srcRect t="21875" b="21875"/>
          <a:stretch/>
        </p:blipFill>
        <p:spPr>
          <a:xfrm>
            <a:off x="0" y="1843668"/>
            <a:ext cx="4230029" cy="3299832"/>
          </a:xfrm>
          <a:prstGeom prst="rtTriangle">
            <a:avLst/>
          </a:prstGeom>
          <a:noFill/>
          <a:ln>
            <a:noFill/>
          </a:ln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xmlns="" id="{4D85B9AE-F2B2-50AA-D5B0-A725935AD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25" b="22985"/>
          <a:stretch/>
        </p:blipFill>
        <p:spPr>
          <a:xfrm>
            <a:off x="4104097" y="331863"/>
            <a:ext cx="4762500" cy="26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2649269" y="-2"/>
            <a:ext cx="1182592" cy="5143500"/>
          </a:xfrm>
          <a:prstGeom prst="rect">
            <a:avLst/>
          </a:prstGeom>
          <a:solidFill>
            <a:srgbClr val="6D36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-21228" y="-2"/>
            <a:ext cx="2694738" cy="5143501"/>
          </a:xfrm>
          <a:prstGeom prst="rect">
            <a:avLst/>
          </a:prstGeom>
          <a:solidFill>
            <a:srgbClr val="232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4289895" y="287315"/>
            <a:ext cx="3434183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4400" b="0" i="0" u="none" strike="noStrike" cap="none" dirty="0">
              <a:solidFill>
                <a:srgbClr val="00206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Google Shape;70;p9">
            <a:extLst>
              <a:ext uri="{FF2B5EF4-FFF2-40B4-BE49-F238E27FC236}">
                <a16:creationId xmlns:a16="http://schemas.microsoft.com/office/drawing/2014/main" xmlns="" id="{0B71D4A6-111B-4482-7EC0-E728BF5330A5}"/>
              </a:ext>
            </a:extLst>
          </p:cNvPr>
          <p:cNvSpPr/>
          <p:nvPr/>
        </p:nvSpPr>
        <p:spPr>
          <a:xfrm>
            <a:off x="1032884" y="4012731"/>
            <a:ext cx="2890800" cy="652200"/>
          </a:xfrm>
          <a:prstGeom prst="rect">
            <a:avLst/>
          </a:prstGeom>
          <a:solidFill>
            <a:srgbClr val="C762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71;p9">
            <a:extLst>
              <a:ext uri="{FF2B5EF4-FFF2-40B4-BE49-F238E27FC236}">
                <a16:creationId xmlns:a16="http://schemas.microsoft.com/office/drawing/2014/main" xmlns="" id="{104F7A2A-56B8-E03C-BEAF-2D29AD569E67}"/>
              </a:ext>
            </a:extLst>
          </p:cNvPr>
          <p:cNvSpPr/>
          <p:nvPr/>
        </p:nvSpPr>
        <p:spPr>
          <a:xfrm>
            <a:off x="-240548" y="4108131"/>
            <a:ext cx="4824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AC57"/>
                </a:solidFill>
                <a:latin typeface="Oswald"/>
                <a:ea typeface="Oswald"/>
                <a:cs typeface="Oswald"/>
                <a:sym typeface="Oswald"/>
              </a:rPr>
              <a:t>Green HRM</a:t>
            </a:r>
            <a:endParaRPr sz="2400" b="0" i="0" u="none" strike="noStrike" cap="none" dirty="0">
              <a:solidFill>
                <a:srgbClr val="FFAC5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128;p11">
            <a:extLst>
              <a:ext uri="{FF2B5EF4-FFF2-40B4-BE49-F238E27FC236}">
                <a16:creationId xmlns:a16="http://schemas.microsoft.com/office/drawing/2014/main" xmlns="" id="{FDE96E34-2E42-D300-0F57-FE0F718FDA82}"/>
              </a:ext>
            </a:extLst>
          </p:cNvPr>
          <p:cNvSpPr txBox="1">
            <a:spLocks/>
          </p:cNvSpPr>
          <p:nvPr/>
        </p:nvSpPr>
        <p:spPr>
          <a:xfrm>
            <a:off x="4069419" y="1027415"/>
            <a:ext cx="4757771" cy="353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2D1700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Green HRM is a strategic approach to HR with a focus on sustainability and environmental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responsibility</a:t>
            </a:r>
          </a:p>
          <a:p>
            <a:pPr>
              <a:lnSpc>
                <a:spcPct val="150000"/>
              </a:lnSpc>
              <a:buClr>
                <a:srgbClr val="2D1700"/>
              </a:buClr>
              <a:buSzPts val="1100"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2D1700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Green HRM ensures that the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organization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complies with environmental regulations and reporting requirements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2D1700"/>
              </a:buClr>
              <a:buSzPts val="1100"/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2D1700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It aligns HR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practices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with the broader goal of sustainable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organization development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9760033-CF13-1699-4710-01AD8F658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" y="227394"/>
            <a:ext cx="3616503" cy="36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21228" y="-2"/>
            <a:ext cx="2600877" cy="5143501"/>
          </a:xfrm>
          <a:prstGeom prst="rect">
            <a:avLst/>
          </a:prstGeom>
          <a:solidFill>
            <a:srgbClr val="232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3992137" y="463256"/>
            <a:ext cx="4720681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0485" marR="0" algn="ctr">
              <a:spcBef>
                <a:spcPts val="10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2060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Background of the Study</a:t>
            </a:r>
            <a:endParaRPr lang="en-US" sz="3200" dirty="0">
              <a:solidFill>
                <a:srgbClr val="002060"/>
              </a:solidFill>
              <a:effectLst/>
              <a:latin typeface="Oswald" panose="00000500000000000000" pitchFamily="2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45"/>
              </a:spcBef>
              <a:spcAft>
                <a:spcPts val="0"/>
              </a:spcAft>
            </a:pPr>
            <a:r>
              <a:rPr lang="en-US" sz="3200" dirty="0">
                <a:solidFill>
                  <a:srgbClr val="0070C0"/>
                </a:solidFill>
                <a:effectLst/>
                <a:latin typeface="Oswald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solidFill>
                <a:srgbClr val="0070C0"/>
              </a:solidFill>
              <a:effectLst/>
              <a:latin typeface="Oswald" panose="0000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13" name="Google Shape;128;p11">
            <a:extLst>
              <a:ext uri="{FF2B5EF4-FFF2-40B4-BE49-F238E27FC236}">
                <a16:creationId xmlns:a16="http://schemas.microsoft.com/office/drawing/2014/main" xmlns="" id="{FDE96E34-2E42-D300-0F57-FE0F718FDA82}"/>
              </a:ext>
            </a:extLst>
          </p:cNvPr>
          <p:cNvSpPr txBox="1">
            <a:spLocks/>
          </p:cNvSpPr>
          <p:nvPr/>
        </p:nvSpPr>
        <p:spPr>
          <a:xfrm>
            <a:off x="3992137" y="1155656"/>
            <a:ext cx="4780156" cy="376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GHRM becomes crucial for organizations in Bangladesh to adopt environmentally friendly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practices. 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sustainable organizational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Sustainable development implies growth that does not negatively impact resources to the extent that future generations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suffer. </a:t>
            </a:r>
            <a:endParaRPr lang="en-US" dirty="0"/>
          </a:p>
          <a:p>
            <a:pPr>
              <a:lnSpc>
                <a:spcPct val="150000"/>
              </a:lnSpc>
              <a:buClr>
                <a:srgbClr val="2D1700"/>
              </a:buClr>
              <a:buSzPts val="1100"/>
            </a:pPr>
            <a:endParaRPr lang="en-US" dirty="0"/>
          </a:p>
        </p:txBody>
      </p:sp>
      <p:sp>
        <p:nvSpPr>
          <p:cNvPr id="7" name="Google Shape;66;p9">
            <a:extLst>
              <a:ext uri="{FF2B5EF4-FFF2-40B4-BE49-F238E27FC236}">
                <a16:creationId xmlns:a16="http://schemas.microsoft.com/office/drawing/2014/main" xmlns="" id="{3DBAE7E6-F902-FCFE-B6E3-44B0650556DB}"/>
              </a:ext>
            </a:extLst>
          </p:cNvPr>
          <p:cNvSpPr/>
          <p:nvPr/>
        </p:nvSpPr>
        <p:spPr>
          <a:xfrm>
            <a:off x="2380020" y="0"/>
            <a:ext cx="1431420" cy="5143500"/>
          </a:xfrm>
          <a:prstGeom prst="rect">
            <a:avLst/>
          </a:prstGeom>
          <a:solidFill>
            <a:srgbClr val="6D36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5646C86-330B-83BC-7D47-FC8BADEF0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0683"/>
            <a:ext cx="3657600" cy="3439561"/>
          </a:xfrm>
          <a:prstGeom prst="rect">
            <a:avLst/>
          </a:prstGeom>
        </p:spPr>
      </p:pic>
      <p:sp>
        <p:nvSpPr>
          <p:cNvPr id="2" name="Google Shape;70;p9">
            <a:extLst>
              <a:ext uri="{FF2B5EF4-FFF2-40B4-BE49-F238E27FC236}">
                <a16:creationId xmlns:a16="http://schemas.microsoft.com/office/drawing/2014/main" xmlns="" id="{ADE26DE9-1A8E-962A-1454-3D2965A04E2D}"/>
              </a:ext>
            </a:extLst>
          </p:cNvPr>
          <p:cNvSpPr/>
          <p:nvPr/>
        </p:nvSpPr>
        <p:spPr>
          <a:xfrm>
            <a:off x="766801" y="3714671"/>
            <a:ext cx="2890800" cy="652200"/>
          </a:xfrm>
          <a:prstGeom prst="rect">
            <a:avLst/>
          </a:prstGeom>
          <a:solidFill>
            <a:srgbClr val="C762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FFAC57"/>
                </a:solidFill>
                <a:latin typeface="Oswald"/>
                <a:ea typeface="Oswald"/>
                <a:cs typeface="Oswald"/>
                <a:sym typeface="Oswald"/>
              </a:rPr>
              <a:t>Green HRM</a:t>
            </a:r>
            <a:endParaRPr lang="en-US" sz="1600" b="1" i="0" u="none" strike="noStrike" cap="none" dirty="0">
              <a:solidFill>
                <a:srgbClr val="FFAC5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467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671282" y="1099335"/>
            <a:ext cx="6298058" cy="349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43000" lvl="2" indent="-228600" algn="just">
              <a:lnSpc>
                <a:spcPct val="150000"/>
              </a:lnSpc>
              <a:spcBef>
                <a:spcPts val="795"/>
              </a:spcBef>
              <a:buSzPts val="1200"/>
              <a:buFont typeface="Wingdings" panose="05000000000000000000" pitchFamily="2" charset="2"/>
              <a:buChar char=""/>
              <a:tabLst>
                <a:tab pos="54991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role of Green Human Resources Management (GHRM) in promoting sustainable organizational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development?</a:t>
            </a:r>
          </a:p>
          <a:p>
            <a:pPr marL="1143000" lvl="2" indent="-228600" algn="just">
              <a:lnSpc>
                <a:spcPct val="150000"/>
              </a:lnSpc>
              <a:spcBef>
                <a:spcPts val="795"/>
              </a:spcBef>
              <a:buSzPts val="1200"/>
              <a:buFont typeface="Wingdings" panose="05000000000000000000" pitchFamily="2" charset="2"/>
              <a:buChar char=""/>
              <a:tabLst>
                <a:tab pos="549910" algn="l"/>
              </a:tabLs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GHRM Practices have an impact on sustainable organizational development through a possible mediating effect of concept of Green HRM?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67;p9">
            <a:extLst>
              <a:ext uri="{FF2B5EF4-FFF2-40B4-BE49-F238E27FC236}">
                <a16:creationId xmlns:a16="http://schemas.microsoft.com/office/drawing/2014/main" xmlns="" id="{9A9F9939-DD39-BD83-1781-0C984FD36597}"/>
              </a:ext>
            </a:extLst>
          </p:cNvPr>
          <p:cNvSpPr/>
          <p:nvPr/>
        </p:nvSpPr>
        <p:spPr>
          <a:xfrm>
            <a:off x="0" y="0"/>
            <a:ext cx="1999785" cy="5143500"/>
          </a:xfrm>
          <a:prstGeom prst="rect">
            <a:avLst/>
          </a:prstGeom>
          <a:solidFill>
            <a:srgbClr val="232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6;p9">
            <a:extLst>
              <a:ext uri="{FF2B5EF4-FFF2-40B4-BE49-F238E27FC236}">
                <a16:creationId xmlns:a16="http://schemas.microsoft.com/office/drawing/2014/main" xmlns="" id="{EA147FF9-6D35-A101-C5B3-FB31E228F9DD}"/>
              </a:ext>
            </a:extLst>
          </p:cNvPr>
          <p:cNvSpPr/>
          <p:nvPr/>
        </p:nvSpPr>
        <p:spPr>
          <a:xfrm>
            <a:off x="1739588" y="0"/>
            <a:ext cx="1653967" cy="5143500"/>
          </a:xfrm>
          <a:prstGeom prst="rect">
            <a:avLst/>
          </a:prstGeom>
          <a:solidFill>
            <a:srgbClr val="6D36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70;p9">
            <a:extLst>
              <a:ext uri="{FF2B5EF4-FFF2-40B4-BE49-F238E27FC236}">
                <a16:creationId xmlns:a16="http://schemas.microsoft.com/office/drawing/2014/main" xmlns="" id="{20C8D032-1858-4D2B-9B1C-4C93C979193F}"/>
              </a:ext>
            </a:extLst>
          </p:cNvPr>
          <p:cNvSpPr/>
          <p:nvPr/>
        </p:nvSpPr>
        <p:spPr>
          <a:xfrm>
            <a:off x="418096" y="3438439"/>
            <a:ext cx="2791389" cy="652200"/>
          </a:xfrm>
          <a:prstGeom prst="rect">
            <a:avLst/>
          </a:prstGeom>
          <a:solidFill>
            <a:srgbClr val="C762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  <a:latin typeface="Oswald" panose="00000500000000000000" pitchFamily="2" charset="0"/>
                <a:ea typeface="Oswald"/>
              </a:rPr>
              <a:t>Green HRM</a:t>
            </a:r>
            <a:endParaRPr lang="en-US" sz="2400" b="0" i="0" strike="noStrike" cap="none" dirty="0">
              <a:solidFill>
                <a:schemeClr val="bg1"/>
              </a:solidFill>
              <a:latin typeface="Oswald" panose="00000500000000000000" pitchFamily="2" charset="0"/>
              <a:ea typeface="Oswald"/>
              <a:cs typeface="Oswald"/>
              <a:sym typeface="Oswa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0012484-3F8F-8AE3-7D4A-5850C4E7F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365"/>
            <a:ext cx="3209485" cy="30308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D24A0DA-9584-7BE4-73FB-EE4231D495FF}"/>
              </a:ext>
            </a:extLst>
          </p:cNvPr>
          <p:cNvSpPr txBox="1"/>
          <p:nvPr/>
        </p:nvSpPr>
        <p:spPr>
          <a:xfrm>
            <a:off x="3754243" y="404958"/>
            <a:ext cx="4579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0485" marR="0" algn="ctr">
              <a:spcBef>
                <a:spcPts val="1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Research Question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5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05611" y="1063136"/>
            <a:ext cx="6170344" cy="388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11250" marR="812165" indent="-285750" algn="just">
              <a:lnSpc>
                <a:spcPct val="15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123444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To explore the significance of GHRM practices sustainable growth in the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organization</a:t>
            </a:r>
          </a:p>
          <a:p>
            <a:pPr marL="1111250" marR="812165" indent="-285750" algn="just">
              <a:lnSpc>
                <a:spcPct val="15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123444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understand how GHRM can facilitate the integration of sustainability into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organization Development.</a:t>
            </a:r>
          </a:p>
          <a:p>
            <a:pPr marL="1111250" marR="812165" indent="-285750" algn="just">
              <a:lnSpc>
                <a:spcPct val="15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123444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assess the relationships between specific GHRM practices and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SOD </a:t>
            </a:r>
          </a:p>
          <a:p>
            <a:pPr marL="1111250" marR="812165" indent="-285750" algn="just">
              <a:lnSpc>
                <a:spcPct val="15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123444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investigate the mediating role of the GHRM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concep</a:t>
            </a:r>
            <a:r>
              <a:rPr lang="en-US" dirty="0" smtClean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t.</a:t>
            </a:r>
            <a:endParaRPr lang="en-US" dirty="0"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825500" marR="812165">
              <a:lnSpc>
                <a:spcPct val="150000"/>
              </a:lnSpc>
              <a:spcBef>
                <a:spcPts val="330"/>
              </a:spcBef>
              <a:spcAft>
                <a:spcPts val="0"/>
              </a:spcAft>
              <a:tabLst>
                <a:tab pos="123444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Google Shape;67;p9">
            <a:extLst>
              <a:ext uri="{FF2B5EF4-FFF2-40B4-BE49-F238E27FC236}">
                <a16:creationId xmlns:a16="http://schemas.microsoft.com/office/drawing/2014/main" xmlns="" id="{9A9F9939-DD39-BD83-1781-0C984FD36597}"/>
              </a:ext>
            </a:extLst>
          </p:cNvPr>
          <p:cNvSpPr/>
          <p:nvPr/>
        </p:nvSpPr>
        <p:spPr>
          <a:xfrm>
            <a:off x="0" y="0"/>
            <a:ext cx="1739589" cy="5143500"/>
          </a:xfrm>
          <a:prstGeom prst="rect">
            <a:avLst/>
          </a:prstGeom>
          <a:solidFill>
            <a:srgbClr val="232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6;p9">
            <a:extLst>
              <a:ext uri="{FF2B5EF4-FFF2-40B4-BE49-F238E27FC236}">
                <a16:creationId xmlns:a16="http://schemas.microsoft.com/office/drawing/2014/main" xmlns="" id="{EA147FF9-6D35-A101-C5B3-FB31E228F9DD}"/>
              </a:ext>
            </a:extLst>
          </p:cNvPr>
          <p:cNvSpPr/>
          <p:nvPr/>
        </p:nvSpPr>
        <p:spPr>
          <a:xfrm>
            <a:off x="1739589" y="0"/>
            <a:ext cx="1653966" cy="5143500"/>
          </a:xfrm>
          <a:prstGeom prst="rect">
            <a:avLst/>
          </a:prstGeom>
          <a:solidFill>
            <a:srgbClr val="6D36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70;p9">
            <a:extLst>
              <a:ext uri="{FF2B5EF4-FFF2-40B4-BE49-F238E27FC236}">
                <a16:creationId xmlns:a16="http://schemas.microsoft.com/office/drawing/2014/main" xmlns="" id="{20C8D032-1858-4D2B-9B1C-4C93C979193F}"/>
              </a:ext>
            </a:extLst>
          </p:cNvPr>
          <p:cNvSpPr/>
          <p:nvPr/>
        </p:nvSpPr>
        <p:spPr>
          <a:xfrm>
            <a:off x="448054" y="3563764"/>
            <a:ext cx="2791389" cy="652200"/>
          </a:xfrm>
          <a:prstGeom prst="rect">
            <a:avLst/>
          </a:prstGeom>
          <a:solidFill>
            <a:srgbClr val="C762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  <a:latin typeface="Oswald" panose="00000500000000000000" pitchFamily="2" charset="0"/>
                <a:ea typeface="Oswald"/>
              </a:rPr>
              <a:t>Green HRM</a:t>
            </a:r>
            <a:endParaRPr lang="en-US" sz="2400" b="0" i="0" strike="noStrike" cap="none" dirty="0">
              <a:solidFill>
                <a:schemeClr val="bg1"/>
              </a:solidFill>
              <a:latin typeface="Oswald" panose="00000500000000000000" pitchFamily="2" charset="0"/>
              <a:ea typeface="Oswald"/>
              <a:cs typeface="Oswald"/>
              <a:sym typeface="Oswa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0012484-3F8F-8AE3-7D4A-5850C4E7F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477"/>
            <a:ext cx="3322501" cy="3053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D24A0DA-9584-7BE4-73FB-EE4231D495FF}"/>
              </a:ext>
            </a:extLst>
          </p:cNvPr>
          <p:cNvSpPr txBox="1"/>
          <p:nvPr/>
        </p:nvSpPr>
        <p:spPr>
          <a:xfrm>
            <a:off x="3791415" y="348477"/>
            <a:ext cx="4579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0485" marR="0" algn="ctr">
              <a:spcBef>
                <a:spcPts val="1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Research Objective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18153"/>
            <a:ext cx="7406640" cy="75515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Oswald" panose="020B0604020202020204" charset="0"/>
                <a:cs typeface="Times New Roman" panose="02020603050405020304" pitchFamily="18" charset="0"/>
              </a:rPr>
              <a:t>Research Gap</a:t>
            </a:r>
            <a:endParaRPr lang="en-US" sz="3600" dirty="0">
              <a:solidFill>
                <a:schemeClr val="tx1"/>
              </a:solidFill>
              <a:latin typeface="Oswa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90" y="986575"/>
            <a:ext cx="8280970" cy="35546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in "The Role of Green Human Resource Management for Sustainable Organization Development in Bangladesh" lacks empirical studies within the Bangladeshi context.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global knowledge on Green HRM is emerging, there is a dearth of empirical studies focused on specific HR practices within Bangladeshi organizations.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 of empirical research makes it challenging to assess the impact of Green HRM on sustainable organizational development in Bangladesh.</a:t>
            </a:r>
          </a:p>
        </p:txBody>
      </p:sp>
    </p:spTree>
    <p:extLst>
      <p:ext uri="{BB962C8B-B14F-4D97-AF65-F5344CB8AC3E}">
        <p14:creationId xmlns:p14="http://schemas.microsoft.com/office/powerpoint/2010/main" val="3177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2" y="56510"/>
            <a:ext cx="7406640" cy="7962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Oswald" panose="020B0604020202020204" charset="0"/>
              </a:rPr>
              <a:t>Research Model</a:t>
            </a:r>
            <a:endParaRPr lang="en-US" sz="3200" b="1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2" y="852755"/>
            <a:ext cx="7704590" cy="4202129"/>
          </a:xfrm>
        </p:spPr>
      </p:pic>
    </p:spTree>
    <p:extLst>
      <p:ext uri="{BB962C8B-B14F-4D97-AF65-F5344CB8AC3E}">
        <p14:creationId xmlns:p14="http://schemas.microsoft.com/office/powerpoint/2010/main" val="24889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0"/>
          <p:cNvPicPr preferRelativeResize="0"/>
          <p:nvPr/>
        </p:nvPicPr>
        <p:blipFill>
          <a:blip r:embed="rId3"/>
          <a:srcRect t="21875" b="21875"/>
          <a:stretch/>
        </p:blipFill>
        <p:spPr>
          <a:xfrm>
            <a:off x="358283" y="2052374"/>
            <a:ext cx="5828426" cy="2798364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81" name="Google Shape;81;p10"/>
          <p:cNvSpPr/>
          <p:nvPr/>
        </p:nvSpPr>
        <p:spPr>
          <a:xfrm>
            <a:off x="358283" y="304800"/>
            <a:ext cx="8477100" cy="4533900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868655" y="204406"/>
            <a:ext cx="67269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Research Methodology</a:t>
            </a:r>
            <a:endParaRPr sz="3200" b="0" i="0" u="none" strike="noStrike" cap="none" dirty="0">
              <a:solidFill>
                <a:srgbClr val="00206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" name="Google Shape;89;p10"/>
          <p:cNvGrpSpPr/>
          <p:nvPr/>
        </p:nvGrpSpPr>
        <p:grpSpPr>
          <a:xfrm>
            <a:off x="4574104" y="2618290"/>
            <a:ext cx="244124" cy="298322"/>
            <a:chOff x="5160962" y="5224463"/>
            <a:chExt cx="836613" cy="1022350"/>
          </a:xfrm>
        </p:grpSpPr>
        <p:sp>
          <p:nvSpPr>
            <p:cNvPr id="90" name="Google Shape;90;p10"/>
            <p:cNvSpPr/>
            <p:nvPr/>
          </p:nvSpPr>
          <p:spPr>
            <a:xfrm>
              <a:off x="5214937" y="5308600"/>
              <a:ext cx="728663" cy="855663"/>
            </a:xfrm>
            <a:custGeom>
              <a:avLst/>
              <a:gdLst/>
              <a:ahLst/>
              <a:cxnLst/>
              <a:rect l="l" t="t" r="r" b="b"/>
              <a:pathLst>
                <a:path w="656" h="770" extrusionOk="0">
                  <a:moveTo>
                    <a:pt x="642" y="770"/>
                  </a:moveTo>
                  <a:cubicBezTo>
                    <a:pt x="14" y="770"/>
                    <a:pt x="14" y="770"/>
                    <a:pt x="14" y="770"/>
                  </a:cubicBezTo>
                  <a:cubicBezTo>
                    <a:pt x="10" y="770"/>
                    <a:pt x="6" y="768"/>
                    <a:pt x="4" y="766"/>
                  </a:cubicBezTo>
                  <a:cubicBezTo>
                    <a:pt x="1" y="763"/>
                    <a:pt x="0" y="760"/>
                    <a:pt x="0" y="756"/>
                  </a:cubicBezTo>
                  <a:cubicBezTo>
                    <a:pt x="2" y="557"/>
                    <a:pt x="61" y="435"/>
                    <a:pt x="178" y="384"/>
                  </a:cubicBezTo>
                  <a:cubicBezTo>
                    <a:pt x="90" y="345"/>
                    <a:pt x="34" y="263"/>
                    <a:pt x="11" y="143"/>
                  </a:cubicBezTo>
                  <a:cubicBezTo>
                    <a:pt x="10" y="135"/>
                    <a:pt x="15" y="128"/>
                    <a:pt x="23" y="126"/>
                  </a:cubicBezTo>
                  <a:cubicBezTo>
                    <a:pt x="30" y="125"/>
                    <a:pt x="38" y="130"/>
                    <a:pt x="39" y="137"/>
                  </a:cubicBezTo>
                  <a:cubicBezTo>
                    <a:pt x="63" y="265"/>
                    <a:pt x="123" y="341"/>
                    <a:pt x="223" y="371"/>
                  </a:cubicBezTo>
                  <a:cubicBezTo>
                    <a:pt x="229" y="373"/>
                    <a:pt x="233" y="378"/>
                    <a:pt x="233" y="385"/>
                  </a:cubicBezTo>
                  <a:cubicBezTo>
                    <a:pt x="233" y="391"/>
                    <a:pt x="229" y="396"/>
                    <a:pt x="223" y="398"/>
                  </a:cubicBezTo>
                  <a:cubicBezTo>
                    <a:pt x="95" y="435"/>
                    <a:pt x="33" y="544"/>
                    <a:pt x="28" y="742"/>
                  </a:cubicBezTo>
                  <a:cubicBezTo>
                    <a:pt x="627" y="742"/>
                    <a:pt x="627" y="742"/>
                    <a:pt x="627" y="742"/>
                  </a:cubicBezTo>
                  <a:cubicBezTo>
                    <a:pt x="622" y="548"/>
                    <a:pt x="558" y="436"/>
                    <a:pt x="432" y="399"/>
                  </a:cubicBezTo>
                  <a:cubicBezTo>
                    <a:pt x="426" y="397"/>
                    <a:pt x="422" y="391"/>
                    <a:pt x="422" y="385"/>
                  </a:cubicBezTo>
                  <a:cubicBezTo>
                    <a:pt x="422" y="379"/>
                    <a:pt x="426" y="373"/>
                    <a:pt x="432" y="372"/>
                  </a:cubicBezTo>
                  <a:cubicBezTo>
                    <a:pt x="560" y="335"/>
                    <a:pt x="622" y="226"/>
                    <a:pt x="6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45"/>
                    <a:pt x="29" y="62"/>
                    <a:pt x="31" y="77"/>
                  </a:cubicBezTo>
                  <a:cubicBezTo>
                    <a:pt x="31" y="85"/>
                    <a:pt x="26" y="92"/>
                    <a:pt x="18" y="93"/>
                  </a:cubicBezTo>
                  <a:cubicBezTo>
                    <a:pt x="10" y="93"/>
                    <a:pt x="4" y="88"/>
                    <a:pt x="3" y="80"/>
                  </a:cubicBezTo>
                  <a:cubicBezTo>
                    <a:pt x="1" y="59"/>
                    <a:pt x="0" y="37"/>
                    <a:pt x="0" y="14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642" y="0"/>
                    <a:pt x="642" y="0"/>
                    <a:pt x="642" y="0"/>
                  </a:cubicBezTo>
                  <a:cubicBezTo>
                    <a:pt x="645" y="0"/>
                    <a:pt x="649" y="1"/>
                    <a:pt x="652" y="4"/>
                  </a:cubicBezTo>
                  <a:cubicBezTo>
                    <a:pt x="654" y="7"/>
                    <a:pt x="656" y="10"/>
                    <a:pt x="656" y="14"/>
                  </a:cubicBezTo>
                  <a:cubicBezTo>
                    <a:pt x="653" y="212"/>
                    <a:pt x="594" y="334"/>
                    <a:pt x="477" y="385"/>
                  </a:cubicBezTo>
                  <a:cubicBezTo>
                    <a:pt x="593" y="438"/>
                    <a:pt x="653" y="562"/>
                    <a:pt x="656" y="756"/>
                  </a:cubicBezTo>
                  <a:cubicBezTo>
                    <a:pt x="656" y="760"/>
                    <a:pt x="654" y="763"/>
                    <a:pt x="652" y="766"/>
                  </a:cubicBezTo>
                  <a:cubicBezTo>
                    <a:pt x="649" y="768"/>
                    <a:pt x="645" y="770"/>
                    <a:pt x="642" y="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5160962" y="5224463"/>
              <a:ext cx="836613" cy="131763"/>
            </a:xfrm>
            <a:custGeom>
              <a:avLst/>
              <a:gdLst/>
              <a:ahLst/>
              <a:cxnLst/>
              <a:rect l="l" t="t" r="r" b="b"/>
              <a:pathLst>
                <a:path w="753" h="118" extrusionOk="0">
                  <a:moveTo>
                    <a:pt x="727" y="118"/>
                  </a:moveTo>
                  <a:cubicBezTo>
                    <a:pt x="724" y="118"/>
                    <a:pt x="721" y="117"/>
                    <a:pt x="718" y="114"/>
                  </a:cubicBezTo>
                  <a:cubicBezTo>
                    <a:pt x="712" y="110"/>
                    <a:pt x="711" y="101"/>
                    <a:pt x="716" y="95"/>
                  </a:cubicBezTo>
                  <a:cubicBezTo>
                    <a:pt x="722" y="88"/>
                    <a:pt x="725" y="78"/>
                    <a:pt x="725" y="69"/>
                  </a:cubicBezTo>
                  <a:cubicBezTo>
                    <a:pt x="725" y="46"/>
                    <a:pt x="707" y="28"/>
                    <a:pt x="685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46" y="28"/>
                    <a:pt x="28" y="46"/>
                    <a:pt x="28" y="69"/>
                  </a:cubicBezTo>
                  <a:cubicBezTo>
                    <a:pt x="28" y="78"/>
                    <a:pt x="31" y="87"/>
                    <a:pt x="37" y="94"/>
                  </a:cubicBezTo>
                  <a:cubicBezTo>
                    <a:pt x="41" y="100"/>
                    <a:pt x="40" y="109"/>
                    <a:pt x="34" y="114"/>
                  </a:cubicBezTo>
                  <a:cubicBezTo>
                    <a:pt x="28" y="118"/>
                    <a:pt x="19" y="117"/>
                    <a:pt x="14" y="111"/>
                  </a:cubicBezTo>
                  <a:cubicBezTo>
                    <a:pt x="5" y="99"/>
                    <a:pt x="0" y="84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685" y="0"/>
                    <a:pt x="685" y="0"/>
                    <a:pt x="685" y="0"/>
                  </a:cubicBezTo>
                  <a:cubicBezTo>
                    <a:pt x="723" y="0"/>
                    <a:pt x="753" y="31"/>
                    <a:pt x="753" y="69"/>
                  </a:cubicBezTo>
                  <a:cubicBezTo>
                    <a:pt x="753" y="85"/>
                    <a:pt x="748" y="100"/>
                    <a:pt x="738" y="113"/>
                  </a:cubicBezTo>
                  <a:cubicBezTo>
                    <a:pt x="735" y="116"/>
                    <a:pt x="731" y="118"/>
                    <a:pt x="727" y="1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5160962" y="6110288"/>
              <a:ext cx="836613" cy="136525"/>
            </a:xfrm>
            <a:custGeom>
              <a:avLst/>
              <a:gdLst/>
              <a:ahLst/>
              <a:cxnLst/>
              <a:rect l="l" t="t" r="r" b="b"/>
              <a:pathLst>
                <a:path w="753" h="123" extrusionOk="0">
                  <a:moveTo>
                    <a:pt x="685" y="123"/>
                  </a:moveTo>
                  <a:cubicBezTo>
                    <a:pt x="69" y="123"/>
                    <a:pt x="69" y="123"/>
                    <a:pt x="69" y="123"/>
                  </a:cubicBezTo>
                  <a:cubicBezTo>
                    <a:pt x="31" y="123"/>
                    <a:pt x="0" y="92"/>
                    <a:pt x="0" y="54"/>
                  </a:cubicBezTo>
                  <a:cubicBezTo>
                    <a:pt x="0" y="36"/>
                    <a:pt x="7" y="19"/>
                    <a:pt x="19" y="6"/>
                  </a:cubicBezTo>
                  <a:cubicBezTo>
                    <a:pt x="24" y="1"/>
                    <a:pt x="33" y="1"/>
                    <a:pt x="39" y="6"/>
                  </a:cubicBezTo>
                  <a:cubicBezTo>
                    <a:pt x="44" y="11"/>
                    <a:pt x="45" y="20"/>
                    <a:pt x="39" y="26"/>
                  </a:cubicBezTo>
                  <a:cubicBezTo>
                    <a:pt x="32" y="33"/>
                    <a:pt x="28" y="43"/>
                    <a:pt x="28" y="54"/>
                  </a:cubicBezTo>
                  <a:cubicBezTo>
                    <a:pt x="28" y="76"/>
                    <a:pt x="46" y="95"/>
                    <a:pt x="69" y="95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707" y="95"/>
                    <a:pt x="725" y="76"/>
                    <a:pt x="725" y="54"/>
                  </a:cubicBezTo>
                  <a:cubicBezTo>
                    <a:pt x="725" y="43"/>
                    <a:pt x="721" y="33"/>
                    <a:pt x="713" y="25"/>
                  </a:cubicBezTo>
                  <a:cubicBezTo>
                    <a:pt x="708" y="20"/>
                    <a:pt x="708" y="11"/>
                    <a:pt x="713" y="5"/>
                  </a:cubicBezTo>
                  <a:cubicBezTo>
                    <a:pt x="719" y="0"/>
                    <a:pt x="728" y="0"/>
                    <a:pt x="733" y="5"/>
                  </a:cubicBezTo>
                  <a:cubicBezTo>
                    <a:pt x="746" y="18"/>
                    <a:pt x="753" y="36"/>
                    <a:pt x="753" y="54"/>
                  </a:cubicBezTo>
                  <a:cubicBezTo>
                    <a:pt x="753" y="92"/>
                    <a:pt x="723" y="123"/>
                    <a:pt x="685" y="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5324475" y="5815013"/>
              <a:ext cx="506413" cy="209550"/>
            </a:xfrm>
            <a:custGeom>
              <a:avLst/>
              <a:gdLst/>
              <a:ahLst/>
              <a:cxnLst/>
              <a:rect l="l" t="t" r="r" b="b"/>
              <a:pathLst>
                <a:path w="456" h="189" extrusionOk="0">
                  <a:moveTo>
                    <a:pt x="0" y="189"/>
                  </a:moveTo>
                  <a:cubicBezTo>
                    <a:pt x="456" y="189"/>
                    <a:pt x="456" y="189"/>
                    <a:pt x="456" y="189"/>
                  </a:cubicBezTo>
                  <a:cubicBezTo>
                    <a:pt x="456" y="189"/>
                    <a:pt x="443" y="0"/>
                    <a:pt x="228" y="0"/>
                  </a:cubicBezTo>
                  <a:cubicBezTo>
                    <a:pt x="13" y="0"/>
                    <a:pt x="0" y="189"/>
                    <a:pt x="0" y="18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5407025" y="5635625"/>
              <a:ext cx="342900" cy="68263"/>
            </a:xfrm>
            <a:custGeom>
              <a:avLst/>
              <a:gdLst/>
              <a:ahLst/>
              <a:cxnLst/>
              <a:rect l="l" t="t" r="r" b="b"/>
              <a:pathLst>
                <a:path w="308" h="62" extrusionOk="0">
                  <a:moveTo>
                    <a:pt x="0" y="0"/>
                  </a:move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62" y="62"/>
                    <a:pt x="155" y="62"/>
                  </a:cubicBezTo>
                  <a:cubicBezTo>
                    <a:pt x="47" y="62"/>
                    <a:pt x="0" y="0"/>
                    <a:pt x="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5" name="Google Shape;95;p10"/>
          <p:cNvGrpSpPr/>
          <p:nvPr/>
        </p:nvGrpSpPr>
        <p:grpSpPr>
          <a:xfrm>
            <a:off x="5586382" y="2604844"/>
            <a:ext cx="316125" cy="311262"/>
            <a:chOff x="3132138" y="3779838"/>
            <a:chExt cx="928687" cy="914400"/>
          </a:xfrm>
        </p:grpSpPr>
        <p:sp>
          <p:nvSpPr>
            <p:cNvPr id="96" name="Google Shape;96;p10"/>
            <p:cNvSpPr/>
            <p:nvPr/>
          </p:nvSpPr>
          <p:spPr>
            <a:xfrm>
              <a:off x="3132138" y="4227513"/>
              <a:ext cx="276225" cy="466725"/>
            </a:xfrm>
            <a:custGeom>
              <a:avLst/>
              <a:gdLst/>
              <a:ahLst/>
              <a:cxnLst/>
              <a:rect l="l" t="t" r="r" b="b"/>
              <a:pathLst>
                <a:path w="260" h="437" extrusionOk="0">
                  <a:moveTo>
                    <a:pt x="217" y="437"/>
                  </a:moveTo>
                  <a:cubicBezTo>
                    <a:pt x="43" y="437"/>
                    <a:pt x="43" y="437"/>
                    <a:pt x="43" y="437"/>
                  </a:cubicBezTo>
                  <a:cubicBezTo>
                    <a:pt x="20" y="437"/>
                    <a:pt x="0" y="418"/>
                    <a:pt x="0" y="39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51"/>
                    <a:pt x="9" y="236"/>
                    <a:pt x="22" y="229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19" y="193"/>
                    <a:pt x="4" y="160"/>
                    <a:pt x="4" y="126"/>
                  </a:cubicBezTo>
                  <a:cubicBezTo>
                    <a:pt x="4" y="92"/>
                    <a:pt x="17" y="60"/>
                    <a:pt x="41" y="37"/>
                  </a:cubicBezTo>
                  <a:cubicBezTo>
                    <a:pt x="47" y="31"/>
                    <a:pt x="56" y="31"/>
                    <a:pt x="61" y="37"/>
                  </a:cubicBezTo>
                  <a:cubicBezTo>
                    <a:pt x="67" y="42"/>
                    <a:pt x="67" y="51"/>
                    <a:pt x="61" y="56"/>
                  </a:cubicBezTo>
                  <a:cubicBezTo>
                    <a:pt x="43" y="75"/>
                    <a:pt x="32" y="100"/>
                    <a:pt x="32" y="126"/>
                  </a:cubicBezTo>
                  <a:cubicBezTo>
                    <a:pt x="32" y="158"/>
                    <a:pt x="48" y="189"/>
                    <a:pt x="76" y="207"/>
                  </a:cubicBezTo>
                  <a:cubicBezTo>
                    <a:pt x="80" y="209"/>
                    <a:pt x="82" y="214"/>
                    <a:pt x="82" y="219"/>
                  </a:cubicBezTo>
                  <a:cubicBezTo>
                    <a:pt x="82" y="224"/>
                    <a:pt x="79" y="228"/>
                    <a:pt x="75" y="231"/>
                  </a:cubicBezTo>
                  <a:cubicBezTo>
                    <a:pt x="36" y="253"/>
                    <a:pt x="36" y="253"/>
                    <a:pt x="36" y="253"/>
                  </a:cubicBezTo>
                  <a:cubicBezTo>
                    <a:pt x="31" y="256"/>
                    <a:pt x="28" y="261"/>
                    <a:pt x="28" y="266"/>
                  </a:cubicBezTo>
                  <a:cubicBezTo>
                    <a:pt x="28" y="394"/>
                    <a:pt x="28" y="394"/>
                    <a:pt x="28" y="394"/>
                  </a:cubicBezTo>
                  <a:cubicBezTo>
                    <a:pt x="28" y="403"/>
                    <a:pt x="35" y="409"/>
                    <a:pt x="43" y="409"/>
                  </a:cubicBezTo>
                  <a:cubicBezTo>
                    <a:pt x="217" y="409"/>
                    <a:pt x="217" y="409"/>
                    <a:pt x="217" y="409"/>
                  </a:cubicBezTo>
                  <a:cubicBezTo>
                    <a:pt x="225" y="409"/>
                    <a:pt x="232" y="403"/>
                    <a:pt x="232" y="394"/>
                  </a:cubicBezTo>
                  <a:cubicBezTo>
                    <a:pt x="232" y="266"/>
                    <a:pt x="232" y="266"/>
                    <a:pt x="232" y="266"/>
                  </a:cubicBezTo>
                  <a:cubicBezTo>
                    <a:pt x="232" y="261"/>
                    <a:pt x="229" y="256"/>
                    <a:pt x="224" y="253"/>
                  </a:cubicBezTo>
                  <a:cubicBezTo>
                    <a:pt x="185" y="231"/>
                    <a:pt x="185" y="231"/>
                    <a:pt x="185" y="231"/>
                  </a:cubicBezTo>
                  <a:cubicBezTo>
                    <a:pt x="181" y="228"/>
                    <a:pt x="178" y="224"/>
                    <a:pt x="178" y="219"/>
                  </a:cubicBezTo>
                  <a:cubicBezTo>
                    <a:pt x="178" y="214"/>
                    <a:pt x="180" y="209"/>
                    <a:pt x="184" y="207"/>
                  </a:cubicBezTo>
                  <a:cubicBezTo>
                    <a:pt x="212" y="189"/>
                    <a:pt x="228" y="158"/>
                    <a:pt x="228" y="126"/>
                  </a:cubicBezTo>
                  <a:cubicBezTo>
                    <a:pt x="228" y="72"/>
                    <a:pt x="184" y="28"/>
                    <a:pt x="130" y="28"/>
                  </a:cubicBezTo>
                  <a:cubicBezTo>
                    <a:pt x="118" y="28"/>
                    <a:pt x="106" y="30"/>
                    <a:pt x="95" y="35"/>
                  </a:cubicBezTo>
                  <a:cubicBezTo>
                    <a:pt x="87" y="37"/>
                    <a:pt x="79" y="34"/>
                    <a:pt x="77" y="27"/>
                  </a:cubicBezTo>
                  <a:cubicBezTo>
                    <a:pt x="74" y="19"/>
                    <a:pt x="77" y="11"/>
                    <a:pt x="85" y="8"/>
                  </a:cubicBezTo>
                  <a:cubicBezTo>
                    <a:pt x="99" y="3"/>
                    <a:pt x="114" y="0"/>
                    <a:pt x="130" y="0"/>
                  </a:cubicBezTo>
                  <a:cubicBezTo>
                    <a:pt x="199" y="0"/>
                    <a:pt x="256" y="56"/>
                    <a:pt x="256" y="126"/>
                  </a:cubicBezTo>
                  <a:cubicBezTo>
                    <a:pt x="256" y="160"/>
                    <a:pt x="242" y="193"/>
                    <a:pt x="217" y="216"/>
                  </a:cubicBezTo>
                  <a:cubicBezTo>
                    <a:pt x="238" y="229"/>
                    <a:pt x="238" y="229"/>
                    <a:pt x="238" y="229"/>
                  </a:cubicBezTo>
                  <a:cubicBezTo>
                    <a:pt x="251" y="236"/>
                    <a:pt x="260" y="251"/>
                    <a:pt x="260" y="266"/>
                  </a:cubicBezTo>
                  <a:cubicBezTo>
                    <a:pt x="260" y="394"/>
                    <a:pt x="260" y="394"/>
                    <a:pt x="260" y="394"/>
                  </a:cubicBezTo>
                  <a:cubicBezTo>
                    <a:pt x="260" y="418"/>
                    <a:pt x="240" y="437"/>
                    <a:pt x="217" y="4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63938" y="4021138"/>
              <a:ext cx="496887" cy="404812"/>
            </a:xfrm>
            <a:custGeom>
              <a:avLst/>
              <a:gdLst/>
              <a:ahLst/>
              <a:cxnLst/>
              <a:rect l="l" t="t" r="r" b="b"/>
              <a:pathLst>
                <a:path w="467" h="380" extrusionOk="0">
                  <a:moveTo>
                    <a:pt x="378" y="380"/>
                  </a:moveTo>
                  <a:cubicBezTo>
                    <a:pt x="373" y="380"/>
                    <a:pt x="369" y="378"/>
                    <a:pt x="366" y="374"/>
                  </a:cubicBezTo>
                  <a:cubicBezTo>
                    <a:pt x="333" y="328"/>
                    <a:pt x="333" y="328"/>
                    <a:pt x="333" y="328"/>
                  </a:cubicBezTo>
                  <a:cubicBezTo>
                    <a:pt x="36" y="328"/>
                    <a:pt x="36" y="328"/>
                    <a:pt x="36" y="328"/>
                  </a:cubicBezTo>
                  <a:cubicBezTo>
                    <a:pt x="16" y="328"/>
                    <a:pt x="0" y="311"/>
                    <a:pt x="0" y="29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1"/>
                    <a:pt x="6" y="115"/>
                    <a:pt x="14" y="115"/>
                  </a:cubicBezTo>
                  <a:cubicBezTo>
                    <a:pt x="21" y="115"/>
                    <a:pt x="28" y="121"/>
                    <a:pt x="28" y="129"/>
                  </a:cubicBezTo>
                  <a:cubicBezTo>
                    <a:pt x="28" y="291"/>
                    <a:pt x="28" y="291"/>
                    <a:pt x="28" y="291"/>
                  </a:cubicBezTo>
                  <a:cubicBezTo>
                    <a:pt x="28" y="296"/>
                    <a:pt x="31" y="300"/>
                    <a:pt x="36" y="300"/>
                  </a:cubicBezTo>
                  <a:cubicBezTo>
                    <a:pt x="340" y="300"/>
                    <a:pt x="340" y="300"/>
                    <a:pt x="340" y="300"/>
                  </a:cubicBezTo>
                  <a:cubicBezTo>
                    <a:pt x="344" y="300"/>
                    <a:pt x="349" y="302"/>
                    <a:pt x="351" y="306"/>
                  </a:cubicBezTo>
                  <a:cubicBezTo>
                    <a:pt x="364" y="323"/>
                    <a:pt x="364" y="323"/>
                    <a:pt x="364" y="323"/>
                  </a:cubicBezTo>
                  <a:cubicBezTo>
                    <a:pt x="364" y="314"/>
                    <a:pt x="364" y="314"/>
                    <a:pt x="364" y="314"/>
                  </a:cubicBezTo>
                  <a:cubicBezTo>
                    <a:pt x="364" y="306"/>
                    <a:pt x="370" y="300"/>
                    <a:pt x="378" y="300"/>
                  </a:cubicBezTo>
                  <a:cubicBezTo>
                    <a:pt x="430" y="300"/>
                    <a:pt x="430" y="300"/>
                    <a:pt x="430" y="300"/>
                  </a:cubicBezTo>
                  <a:cubicBezTo>
                    <a:pt x="435" y="300"/>
                    <a:pt x="439" y="296"/>
                    <a:pt x="439" y="291"/>
                  </a:cubicBezTo>
                  <a:cubicBezTo>
                    <a:pt x="439" y="36"/>
                    <a:pt x="439" y="36"/>
                    <a:pt x="439" y="36"/>
                  </a:cubicBezTo>
                  <a:cubicBezTo>
                    <a:pt x="439" y="32"/>
                    <a:pt x="435" y="28"/>
                    <a:pt x="430" y="28"/>
                  </a:cubicBezTo>
                  <a:cubicBezTo>
                    <a:pt x="214" y="28"/>
                    <a:pt x="214" y="28"/>
                    <a:pt x="214" y="28"/>
                  </a:cubicBezTo>
                  <a:cubicBezTo>
                    <a:pt x="206" y="28"/>
                    <a:pt x="200" y="21"/>
                    <a:pt x="200" y="14"/>
                  </a:cubicBezTo>
                  <a:cubicBezTo>
                    <a:pt x="200" y="6"/>
                    <a:pt x="206" y="0"/>
                    <a:pt x="214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50" y="0"/>
                    <a:pt x="467" y="16"/>
                    <a:pt x="467" y="36"/>
                  </a:cubicBezTo>
                  <a:cubicBezTo>
                    <a:pt x="467" y="291"/>
                    <a:pt x="467" y="291"/>
                    <a:pt x="467" y="291"/>
                  </a:cubicBezTo>
                  <a:cubicBezTo>
                    <a:pt x="467" y="311"/>
                    <a:pt x="450" y="328"/>
                    <a:pt x="430" y="328"/>
                  </a:cubicBezTo>
                  <a:cubicBezTo>
                    <a:pt x="392" y="328"/>
                    <a:pt x="392" y="328"/>
                    <a:pt x="392" y="328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72"/>
                    <a:pt x="388" y="378"/>
                    <a:pt x="382" y="380"/>
                  </a:cubicBezTo>
                  <a:cubicBezTo>
                    <a:pt x="380" y="380"/>
                    <a:pt x="379" y="380"/>
                    <a:pt x="378" y="3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265488" y="3779838"/>
              <a:ext cx="496887" cy="404812"/>
            </a:xfrm>
            <a:custGeom>
              <a:avLst/>
              <a:gdLst/>
              <a:ahLst/>
              <a:cxnLst/>
              <a:rect l="l" t="t" r="r" b="b"/>
              <a:pathLst>
                <a:path w="467" h="380" extrusionOk="0">
                  <a:moveTo>
                    <a:pt x="89" y="380"/>
                  </a:moveTo>
                  <a:cubicBezTo>
                    <a:pt x="87" y="380"/>
                    <a:pt x="86" y="380"/>
                    <a:pt x="84" y="380"/>
                  </a:cubicBezTo>
                  <a:cubicBezTo>
                    <a:pt x="79" y="378"/>
                    <a:pt x="75" y="372"/>
                    <a:pt x="75" y="366"/>
                  </a:cubicBezTo>
                  <a:cubicBezTo>
                    <a:pt x="75" y="328"/>
                    <a:pt x="75" y="328"/>
                    <a:pt x="75" y="328"/>
                  </a:cubicBezTo>
                  <a:cubicBezTo>
                    <a:pt x="36" y="328"/>
                    <a:pt x="36" y="328"/>
                    <a:pt x="36" y="328"/>
                  </a:cubicBezTo>
                  <a:cubicBezTo>
                    <a:pt x="16" y="328"/>
                    <a:pt x="0" y="311"/>
                    <a:pt x="0" y="29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50" y="0"/>
                    <a:pt x="467" y="16"/>
                    <a:pt x="467" y="36"/>
                  </a:cubicBezTo>
                  <a:cubicBezTo>
                    <a:pt x="467" y="291"/>
                    <a:pt x="467" y="291"/>
                    <a:pt x="467" y="291"/>
                  </a:cubicBezTo>
                  <a:cubicBezTo>
                    <a:pt x="467" y="311"/>
                    <a:pt x="450" y="328"/>
                    <a:pt x="430" y="328"/>
                  </a:cubicBezTo>
                  <a:cubicBezTo>
                    <a:pt x="134" y="328"/>
                    <a:pt x="134" y="328"/>
                    <a:pt x="134" y="328"/>
                  </a:cubicBezTo>
                  <a:cubicBezTo>
                    <a:pt x="100" y="374"/>
                    <a:pt x="100" y="374"/>
                    <a:pt x="100" y="374"/>
                  </a:cubicBezTo>
                  <a:cubicBezTo>
                    <a:pt x="97" y="378"/>
                    <a:pt x="93" y="380"/>
                    <a:pt x="89" y="380"/>
                  </a:cubicBezTo>
                  <a:close/>
                  <a:moveTo>
                    <a:pt x="36" y="28"/>
                  </a:moveTo>
                  <a:cubicBezTo>
                    <a:pt x="31" y="28"/>
                    <a:pt x="28" y="32"/>
                    <a:pt x="28" y="36"/>
                  </a:cubicBezTo>
                  <a:cubicBezTo>
                    <a:pt x="28" y="291"/>
                    <a:pt x="28" y="291"/>
                    <a:pt x="28" y="291"/>
                  </a:cubicBezTo>
                  <a:cubicBezTo>
                    <a:pt x="28" y="296"/>
                    <a:pt x="31" y="300"/>
                    <a:pt x="36" y="300"/>
                  </a:cubicBezTo>
                  <a:cubicBezTo>
                    <a:pt x="89" y="300"/>
                    <a:pt x="89" y="300"/>
                    <a:pt x="89" y="300"/>
                  </a:cubicBezTo>
                  <a:cubicBezTo>
                    <a:pt x="96" y="300"/>
                    <a:pt x="103" y="306"/>
                    <a:pt x="103" y="314"/>
                  </a:cubicBezTo>
                  <a:cubicBezTo>
                    <a:pt x="103" y="323"/>
                    <a:pt x="103" y="323"/>
                    <a:pt x="103" y="323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8" y="302"/>
                    <a:pt x="122" y="300"/>
                    <a:pt x="126" y="300"/>
                  </a:cubicBezTo>
                  <a:cubicBezTo>
                    <a:pt x="430" y="300"/>
                    <a:pt x="430" y="300"/>
                    <a:pt x="430" y="300"/>
                  </a:cubicBezTo>
                  <a:cubicBezTo>
                    <a:pt x="435" y="300"/>
                    <a:pt x="439" y="296"/>
                    <a:pt x="439" y="291"/>
                  </a:cubicBezTo>
                  <a:cubicBezTo>
                    <a:pt x="439" y="36"/>
                    <a:pt x="439" y="36"/>
                    <a:pt x="439" y="36"/>
                  </a:cubicBezTo>
                  <a:cubicBezTo>
                    <a:pt x="439" y="32"/>
                    <a:pt x="435" y="28"/>
                    <a:pt x="430" y="28"/>
                  </a:cubicBezTo>
                  <a:lnTo>
                    <a:pt x="36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9" name="Google Shape;99;p10"/>
          <p:cNvGrpSpPr/>
          <p:nvPr/>
        </p:nvGrpSpPr>
        <p:grpSpPr>
          <a:xfrm>
            <a:off x="6654460" y="2627854"/>
            <a:ext cx="269242" cy="279890"/>
            <a:chOff x="6035675" y="5210175"/>
            <a:chExt cx="842962" cy="876300"/>
          </a:xfrm>
        </p:grpSpPr>
        <p:sp>
          <p:nvSpPr>
            <p:cNvPr id="100" name="Google Shape;100;p10"/>
            <p:cNvSpPr/>
            <p:nvPr/>
          </p:nvSpPr>
          <p:spPr>
            <a:xfrm>
              <a:off x="6035675" y="5210175"/>
              <a:ext cx="842962" cy="876300"/>
            </a:xfrm>
            <a:custGeom>
              <a:avLst/>
              <a:gdLst/>
              <a:ahLst/>
              <a:cxnLst/>
              <a:rect l="l" t="t" r="r" b="b"/>
              <a:pathLst>
                <a:path w="790" h="821" extrusionOk="0">
                  <a:moveTo>
                    <a:pt x="754" y="821"/>
                  </a:moveTo>
                  <a:cubicBezTo>
                    <a:pt x="37" y="821"/>
                    <a:pt x="37" y="821"/>
                    <a:pt x="37" y="821"/>
                  </a:cubicBezTo>
                  <a:cubicBezTo>
                    <a:pt x="17" y="821"/>
                    <a:pt x="0" y="804"/>
                    <a:pt x="0" y="78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74" y="0"/>
                    <a:pt x="790" y="16"/>
                    <a:pt x="790" y="36"/>
                  </a:cubicBezTo>
                  <a:cubicBezTo>
                    <a:pt x="790" y="784"/>
                    <a:pt x="790" y="784"/>
                    <a:pt x="790" y="784"/>
                  </a:cubicBezTo>
                  <a:cubicBezTo>
                    <a:pt x="790" y="804"/>
                    <a:pt x="774" y="821"/>
                    <a:pt x="754" y="821"/>
                  </a:cubicBezTo>
                  <a:close/>
                  <a:moveTo>
                    <a:pt x="37" y="28"/>
                  </a:moveTo>
                  <a:cubicBezTo>
                    <a:pt x="32" y="28"/>
                    <a:pt x="28" y="32"/>
                    <a:pt x="28" y="36"/>
                  </a:cubicBezTo>
                  <a:cubicBezTo>
                    <a:pt x="28" y="784"/>
                    <a:pt x="28" y="784"/>
                    <a:pt x="28" y="784"/>
                  </a:cubicBezTo>
                  <a:cubicBezTo>
                    <a:pt x="28" y="789"/>
                    <a:pt x="32" y="793"/>
                    <a:pt x="37" y="793"/>
                  </a:cubicBezTo>
                  <a:cubicBezTo>
                    <a:pt x="754" y="793"/>
                    <a:pt x="754" y="793"/>
                    <a:pt x="754" y="793"/>
                  </a:cubicBezTo>
                  <a:cubicBezTo>
                    <a:pt x="758" y="793"/>
                    <a:pt x="762" y="789"/>
                    <a:pt x="762" y="784"/>
                  </a:cubicBezTo>
                  <a:cubicBezTo>
                    <a:pt x="762" y="36"/>
                    <a:pt x="762" y="36"/>
                    <a:pt x="762" y="36"/>
                  </a:cubicBezTo>
                  <a:cubicBezTo>
                    <a:pt x="762" y="32"/>
                    <a:pt x="758" y="28"/>
                    <a:pt x="754" y="28"/>
                  </a:cubicBezTo>
                  <a:lnTo>
                    <a:pt x="37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6754813" y="5268913"/>
              <a:ext cx="47625" cy="49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6654800" y="5268913"/>
              <a:ext cx="49212" cy="49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556375" y="5268913"/>
              <a:ext cx="47625" cy="49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146800" y="5499100"/>
              <a:ext cx="623887" cy="30162"/>
            </a:xfrm>
            <a:custGeom>
              <a:avLst/>
              <a:gdLst/>
              <a:ahLst/>
              <a:cxnLst/>
              <a:rect l="l" t="t" r="r" b="b"/>
              <a:pathLst>
                <a:path w="585" h="28" extrusionOk="0">
                  <a:moveTo>
                    <a:pt x="57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578" y="0"/>
                    <a:pt x="585" y="6"/>
                    <a:pt x="585" y="14"/>
                  </a:cubicBezTo>
                  <a:cubicBezTo>
                    <a:pt x="585" y="21"/>
                    <a:pt x="578" y="28"/>
                    <a:pt x="571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146800" y="5629275"/>
              <a:ext cx="623887" cy="30162"/>
            </a:xfrm>
            <a:custGeom>
              <a:avLst/>
              <a:gdLst/>
              <a:ahLst/>
              <a:cxnLst/>
              <a:rect l="l" t="t" r="r" b="b"/>
              <a:pathLst>
                <a:path w="585" h="28" extrusionOk="0">
                  <a:moveTo>
                    <a:pt x="57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578" y="0"/>
                    <a:pt x="585" y="7"/>
                    <a:pt x="585" y="14"/>
                  </a:cubicBezTo>
                  <a:cubicBezTo>
                    <a:pt x="585" y="22"/>
                    <a:pt x="578" y="28"/>
                    <a:pt x="571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6146800" y="5761038"/>
              <a:ext cx="623887" cy="30162"/>
            </a:xfrm>
            <a:custGeom>
              <a:avLst/>
              <a:gdLst/>
              <a:ahLst/>
              <a:cxnLst/>
              <a:rect l="l" t="t" r="r" b="b"/>
              <a:pathLst>
                <a:path w="585" h="28" extrusionOk="0">
                  <a:moveTo>
                    <a:pt x="57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578" y="0"/>
                    <a:pt x="585" y="6"/>
                    <a:pt x="585" y="14"/>
                  </a:cubicBezTo>
                  <a:cubicBezTo>
                    <a:pt x="585" y="22"/>
                    <a:pt x="578" y="28"/>
                    <a:pt x="571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6146800" y="5892800"/>
              <a:ext cx="623887" cy="28575"/>
            </a:xfrm>
            <a:custGeom>
              <a:avLst/>
              <a:gdLst/>
              <a:ahLst/>
              <a:cxnLst/>
              <a:rect l="l" t="t" r="r" b="b"/>
              <a:pathLst>
                <a:path w="585" h="28" extrusionOk="0">
                  <a:moveTo>
                    <a:pt x="57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578" y="0"/>
                    <a:pt x="585" y="6"/>
                    <a:pt x="585" y="14"/>
                  </a:cubicBezTo>
                  <a:cubicBezTo>
                    <a:pt x="585" y="21"/>
                    <a:pt x="578" y="28"/>
                    <a:pt x="571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6638" y="5332413"/>
              <a:ext cx="661987" cy="30162"/>
            </a:xfrm>
            <a:custGeom>
              <a:avLst/>
              <a:gdLst/>
              <a:ahLst/>
              <a:cxnLst/>
              <a:rect l="l" t="t" r="r" b="b"/>
              <a:pathLst>
                <a:path w="620" h="28" extrusionOk="0">
                  <a:moveTo>
                    <a:pt x="606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614" y="0"/>
                    <a:pt x="620" y="6"/>
                    <a:pt x="620" y="14"/>
                  </a:cubicBezTo>
                  <a:cubicBezTo>
                    <a:pt x="620" y="22"/>
                    <a:pt x="614" y="28"/>
                    <a:pt x="606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9" name="Google Shape;109;p10"/>
          <p:cNvGrpSpPr/>
          <p:nvPr/>
        </p:nvGrpSpPr>
        <p:grpSpPr>
          <a:xfrm>
            <a:off x="7624463" y="2620694"/>
            <a:ext cx="427126" cy="301584"/>
            <a:chOff x="5054225" y="2489200"/>
            <a:chExt cx="966787" cy="682625"/>
          </a:xfrm>
        </p:grpSpPr>
        <p:sp>
          <p:nvSpPr>
            <p:cNvPr id="110" name="Google Shape;110;p10"/>
            <p:cNvSpPr/>
            <p:nvPr/>
          </p:nvSpPr>
          <p:spPr>
            <a:xfrm>
              <a:off x="5054225" y="2647950"/>
              <a:ext cx="192087" cy="209550"/>
            </a:xfrm>
            <a:custGeom>
              <a:avLst/>
              <a:gdLst/>
              <a:ahLst/>
              <a:cxnLst/>
              <a:rect l="l" t="t" r="r" b="b"/>
              <a:pathLst>
                <a:path w="178" h="194" extrusionOk="0">
                  <a:moveTo>
                    <a:pt x="163" y="194"/>
                  </a:moveTo>
                  <a:cubicBezTo>
                    <a:pt x="156" y="194"/>
                    <a:pt x="151" y="189"/>
                    <a:pt x="149" y="183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169" y="150"/>
                    <a:pt x="169" y="150"/>
                    <a:pt x="169" y="150"/>
                  </a:cubicBezTo>
                  <a:cubicBezTo>
                    <a:pt x="171" y="152"/>
                    <a:pt x="172" y="155"/>
                    <a:pt x="173" y="157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85"/>
                    <a:pt x="173" y="192"/>
                    <a:pt x="166" y="194"/>
                  </a:cubicBezTo>
                  <a:cubicBezTo>
                    <a:pt x="165" y="194"/>
                    <a:pt x="164" y="194"/>
                    <a:pt x="163" y="1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5179638" y="2751138"/>
              <a:ext cx="665162" cy="420687"/>
            </a:xfrm>
            <a:custGeom>
              <a:avLst/>
              <a:gdLst/>
              <a:ahLst/>
              <a:cxnLst/>
              <a:rect l="l" t="t" r="r" b="b"/>
              <a:pathLst>
                <a:path w="617" h="389" extrusionOk="0">
                  <a:moveTo>
                    <a:pt x="245" y="389"/>
                  </a:moveTo>
                  <a:cubicBezTo>
                    <a:pt x="233" y="389"/>
                    <a:pt x="221" y="385"/>
                    <a:pt x="211" y="375"/>
                  </a:cubicBezTo>
                  <a:cubicBezTo>
                    <a:pt x="211" y="375"/>
                    <a:pt x="210" y="374"/>
                    <a:pt x="210" y="374"/>
                  </a:cubicBezTo>
                  <a:cubicBezTo>
                    <a:pt x="210" y="373"/>
                    <a:pt x="199" y="360"/>
                    <a:pt x="198" y="341"/>
                  </a:cubicBezTo>
                  <a:cubicBezTo>
                    <a:pt x="196" y="341"/>
                    <a:pt x="193" y="342"/>
                    <a:pt x="191" y="342"/>
                  </a:cubicBezTo>
                  <a:cubicBezTo>
                    <a:pt x="176" y="344"/>
                    <a:pt x="161" y="339"/>
                    <a:pt x="147" y="327"/>
                  </a:cubicBezTo>
                  <a:cubicBezTo>
                    <a:pt x="133" y="314"/>
                    <a:pt x="125" y="300"/>
                    <a:pt x="125" y="285"/>
                  </a:cubicBezTo>
                  <a:cubicBezTo>
                    <a:pt x="125" y="285"/>
                    <a:pt x="126" y="284"/>
                    <a:pt x="126" y="283"/>
                  </a:cubicBezTo>
                  <a:cubicBezTo>
                    <a:pt x="114" y="283"/>
                    <a:pt x="102" y="279"/>
                    <a:pt x="88" y="268"/>
                  </a:cubicBezTo>
                  <a:cubicBezTo>
                    <a:pt x="72" y="255"/>
                    <a:pt x="69" y="241"/>
                    <a:pt x="68" y="232"/>
                  </a:cubicBezTo>
                  <a:cubicBezTo>
                    <a:pt x="68" y="231"/>
                    <a:pt x="68" y="230"/>
                    <a:pt x="68" y="229"/>
                  </a:cubicBezTo>
                  <a:cubicBezTo>
                    <a:pt x="68" y="229"/>
                    <a:pt x="67" y="229"/>
                    <a:pt x="67" y="229"/>
                  </a:cubicBezTo>
                  <a:cubicBezTo>
                    <a:pt x="57" y="229"/>
                    <a:pt x="42" y="225"/>
                    <a:pt x="28" y="209"/>
                  </a:cubicBezTo>
                  <a:cubicBezTo>
                    <a:pt x="0" y="179"/>
                    <a:pt x="25" y="140"/>
                    <a:pt x="42" y="124"/>
                  </a:cubicBezTo>
                  <a:cubicBezTo>
                    <a:pt x="48" y="119"/>
                    <a:pt x="57" y="119"/>
                    <a:pt x="62" y="124"/>
                  </a:cubicBezTo>
                  <a:cubicBezTo>
                    <a:pt x="67" y="130"/>
                    <a:pt x="67" y="139"/>
                    <a:pt x="62" y="144"/>
                  </a:cubicBezTo>
                  <a:cubicBezTo>
                    <a:pt x="61" y="144"/>
                    <a:pt x="32" y="173"/>
                    <a:pt x="48" y="190"/>
                  </a:cubicBezTo>
                  <a:cubicBezTo>
                    <a:pt x="54" y="197"/>
                    <a:pt x="60" y="201"/>
                    <a:pt x="67" y="201"/>
                  </a:cubicBezTo>
                  <a:cubicBezTo>
                    <a:pt x="75" y="201"/>
                    <a:pt x="83" y="196"/>
                    <a:pt x="87" y="192"/>
                  </a:cubicBezTo>
                  <a:cubicBezTo>
                    <a:pt x="88" y="191"/>
                    <a:pt x="90" y="190"/>
                    <a:pt x="90" y="189"/>
                  </a:cubicBezTo>
                  <a:cubicBezTo>
                    <a:pt x="96" y="185"/>
                    <a:pt x="104" y="185"/>
                    <a:pt x="109" y="190"/>
                  </a:cubicBezTo>
                  <a:cubicBezTo>
                    <a:pt x="114" y="196"/>
                    <a:pt x="114" y="204"/>
                    <a:pt x="109" y="210"/>
                  </a:cubicBezTo>
                  <a:cubicBezTo>
                    <a:pt x="109" y="210"/>
                    <a:pt x="108" y="211"/>
                    <a:pt x="106" y="213"/>
                  </a:cubicBezTo>
                  <a:cubicBezTo>
                    <a:pt x="102" y="217"/>
                    <a:pt x="96" y="224"/>
                    <a:pt x="96" y="231"/>
                  </a:cubicBezTo>
                  <a:cubicBezTo>
                    <a:pt x="96" y="233"/>
                    <a:pt x="97" y="239"/>
                    <a:pt x="106" y="246"/>
                  </a:cubicBezTo>
                  <a:cubicBezTo>
                    <a:pt x="123" y="260"/>
                    <a:pt x="135" y="255"/>
                    <a:pt x="141" y="250"/>
                  </a:cubicBezTo>
                  <a:cubicBezTo>
                    <a:pt x="143" y="248"/>
                    <a:pt x="145" y="247"/>
                    <a:pt x="145" y="246"/>
                  </a:cubicBezTo>
                  <a:cubicBezTo>
                    <a:pt x="151" y="242"/>
                    <a:pt x="159" y="242"/>
                    <a:pt x="164" y="247"/>
                  </a:cubicBezTo>
                  <a:cubicBezTo>
                    <a:pt x="169" y="252"/>
                    <a:pt x="169" y="261"/>
                    <a:pt x="165" y="266"/>
                  </a:cubicBezTo>
                  <a:cubicBezTo>
                    <a:pt x="163" y="268"/>
                    <a:pt x="162" y="269"/>
                    <a:pt x="160" y="271"/>
                  </a:cubicBezTo>
                  <a:cubicBezTo>
                    <a:pt x="157" y="274"/>
                    <a:pt x="153" y="280"/>
                    <a:pt x="153" y="286"/>
                  </a:cubicBezTo>
                  <a:cubicBezTo>
                    <a:pt x="153" y="292"/>
                    <a:pt x="157" y="299"/>
                    <a:pt x="165" y="305"/>
                  </a:cubicBezTo>
                  <a:cubicBezTo>
                    <a:pt x="173" y="312"/>
                    <a:pt x="180" y="315"/>
                    <a:pt x="187" y="314"/>
                  </a:cubicBezTo>
                  <a:cubicBezTo>
                    <a:pt x="198" y="313"/>
                    <a:pt x="207" y="302"/>
                    <a:pt x="207" y="302"/>
                  </a:cubicBezTo>
                  <a:cubicBezTo>
                    <a:pt x="211" y="296"/>
                    <a:pt x="219" y="294"/>
                    <a:pt x="225" y="298"/>
                  </a:cubicBezTo>
                  <a:cubicBezTo>
                    <a:pt x="231" y="302"/>
                    <a:pt x="234" y="310"/>
                    <a:pt x="231" y="316"/>
                  </a:cubicBezTo>
                  <a:cubicBezTo>
                    <a:pt x="220" y="337"/>
                    <a:pt x="229" y="353"/>
                    <a:pt x="232" y="356"/>
                  </a:cubicBezTo>
                  <a:cubicBezTo>
                    <a:pt x="249" y="372"/>
                    <a:pt x="282" y="344"/>
                    <a:pt x="284" y="342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24" y="304"/>
                    <a:pt x="332" y="304"/>
                    <a:pt x="337" y="309"/>
                  </a:cubicBezTo>
                  <a:cubicBezTo>
                    <a:pt x="338" y="309"/>
                    <a:pt x="378" y="344"/>
                    <a:pt x="395" y="327"/>
                  </a:cubicBezTo>
                  <a:cubicBezTo>
                    <a:pt x="413" y="310"/>
                    <a:pt x="386" y="277"/>
                    <a:pt x="385" y="277"/>
                  </a:cubicBezTo>
                  <a:cubicBezTo>
                    <a:pt x="380" y="271"/>
                    <a:pt x="381" y="263"/>
                    <a:pt x="387" y="258"/>
                  </a:cubicBezTo>
                  <a:cubicBezTo>
                    <a:pt x="392" y="253"/>
                    <a:pt x="401" y="253"/>
                    <a:pt x="406" y="258"/>
                  </a:cubicBezTo>
                  <a:cubicBezTo>
                    <a:pt x="414" y="266"/>
                    <a:pt x="444" y="293"/>
                    <a:pt x="457" y="280"/>
                  </a:cubicBezTo>
                  <a:cubicBezTo>
                    <a:pt x="469" y="268"/>
                    <a:pt x="455" y="247"/>
                    <a:pt x="448" y="240"/>
                  </a:cubicBezTo>
                  <a:cubicBezTo>
                    <a:pt x="447" y="238"/>
                    <a:pt x="446" y="236"/>
                    <a:pt x="445" y="236"/>
                  </a:cubicBezTo>
                  <a:cubicBezTo>
                    <a:pt x="440" y="230"/>
                    <a:pt x="441" y="221"/>
                    <a:pt x="447" y="216"/>
                  </a:cubicBezTo>
                  <a:cubicBezTo>
                    <a:pt x="452" y="212"/>
                    <a:pt x="461" y="212"/>
                    <a:pt x="466" y="217"/>
                  </a:cubicBezTo>
                  <a:cubicBezTo>
                    <a:pt x="467" y="219"/>
                    <a:pt x="469" y="220"/>
                    <a:pt x="470" y="222"/>
                  </a:cubicBezTo>
                  <a:cubicBezTo>
                    <a:pt x="477" y="229"/>
                    <a:pt x="490" y="241"/>
                    <a:pt x="502" y="241"/>
                  </a:cubicBezTo>
                  <a:cubicBezTo>
                    <a:pt x="505" y="241"/>
                    <a:pt x="510" y="241"/>
                    <a:pt x="516" y="235"/>
                  </a:cubicBezTo>
                  <a:cubicBezTo>
                    <a:pt x="539" y="213"/>
                    <a:pt x="513" y="181"/>
                    <a:pt x="512" y="180"/>
                  </a:cubicBezTo>
                  <a:cubicBezTo>
                    <a:pt x="508" y="174"/>
                    <a:pt x="508" y="166"/>
                    <a:pt x="513" y="161"/>
                  </a:cubicBezTo>
                  <a:cubicBezTo>
                    <a:pt x="519" y="156"/>
                    <a:pt x="527" y="156"/>
                    <a:pt x="533" y="161"/>
                  </a:cubicBezTo>
                  <a:cubicBezTo>
                    <a:pt x="533" y="161"/>
                    <a:pt x="563" y="188"/>
                    <a:pt x="579" y="170"/>
                  </a:cubicBezTo>
                  <a:cubicBezTo>
                    <a:pt x="588" y="160"/>
                    <a:pt x="591" y="150"/>
                    <a:pt x="586" y="137"/>
                  </a:cubicBezTo>
                  <a:cubicBezTo>
                    <a:pt x="581" y="127"/>
                    <a:pt x="574" y="119"/>
                    <a:pt x="573" y="119"/>
                  </a:cubicBezTo>
                  <a:cubicBezTo>
                    <a:pt x="573" y="119"/>
                    <a:pt x="573" y="119"/>
                    <a:pt x="573" y="119"/>
                  </a:cubicBezTo>
                  <a:cubicBezTo>
                    <a:pt x="479" y="25"/>
                    <a:pt x="479" y="25"/>
                    <a:pt x="479" y="25"/>
                  </a:cubicBezTo>
                  <a:cubicBezTo>
                    <a:pt x="474" y="19"/>
                    <a:pt x="474" y="11"/>
                    <a:pt x="479" y="5"/>
                  </a:cubicBezTo>
                  <a:cubicBezTo>
                    <a:pt x="485" y="0"/>
                    <a:pt x="493" y="0"/>
                    <a:pt x="499" y="5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6" y="102"/>
                    <a:pt x="615" y="121"/>
                    <a:pt x="616" y="148"/>
                  </a:cubicBezTo>
                  <a:cubicBezTo>
                    <a:pt x="617" y="163"/>
                    <a:pt x="611" y="177"/>
                    <a:pt x="599" y="190"/>
                  </a:cubicBezTo>
                  <a:cubicBezTo>
                    <a:pt x="585" y="205"/>
                    <a:pt x="568" y="207"/>
                    <a:pt x="553" y="203"/>
                  </a:cubicBezTo>
                  <a:cubicBezTo>
                    <a:pt x="555" y="220"/>
                    <a:pt x="552" y="239"/>
                    <a:pt x="536" y="255"/>
                  </a:cubicBezTo>
                  <a:cubicBezTo>
                    <a:pt x="526" y="265"/>
                    <a:pt x="513" y="270"/>
                    <a:pt x="500" y="269"/>
                  </a:cubicBezTo>
                  <a:cubicBezTo>
                    <a:pt x="497" y="269"/>
                    <a:pt x="493" y="268"/>
                    <a:pt x="490" y="267"/>
                  </a:cubicBezTo>
                  <a:cubicBezTo>
                    <a:pt x="490" y="279"/>
                    <a:pt x="487" y="290"/>
                    <a:pt x="477" y="300"/>
                  </a:cubicBezTo>
                  <a:cubicBezTo>
                    <a:pt x="469" y="308"/>
                    <a:pt x="459" y="312"/>
                    <a:pt x="448" y="311"/>
                  </a:cubicBezTo>
                  <a:cubicBezTo>
                    <a:pt x="441" y="311"/>
                    <a:pt x="435" y="310"/>
                    <a:pt x="429" y="307"/>
                  </a:cubicBezTo>
                  <a:cubicBezTo>
                    <a:pt x="430" y="321"/>
                    <a:pt x="427" y="335"/>
                    <a:pt x="415" y="347"/>
                  </a:cubicBezTo>
                  <a:cubicBezTo>
                    <a:pt x="390" y="372"/>
                    <a:pt x="353" y="356"/>
                    <a:pt x="329" y="338"/>
                  </a:cubicBezTo>
                  <a:cubicBezTo>
                    <a:pt x="304" y="362"/>
                    <a:pt x="304" y="362"/>
                    <a:pt x="304" y="362"/>
                  </a:cubicBezTo>
                  <a:cubicBezTo>
                    <a:pt x="304" y="362"/>
                    <a:pt x="304" y="362"/>
                    <a:pt x="303" y="362"/>
                  </a:cubicBezTo>
                  <a:cubicBezTo>
                    <a:pt x="290" y="375"/>
                    <a:pt x="267" y="389"/>
                    <a:pt x="245" y="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5425700" y="2490788"/>
              <a:ext cx="436562" cy="322262"/>
            </a:xfrm>
            <a:custGeom>
              <a:avLst/>
              <a:gdLst/>
              <a:ahLst/>
              <a:cxnLst/>
              <a:rect l="l" t="t" r="r" b="b"/>
              <a:pathLst>
                <a:path w="405" h="298" extrusionOk="0">
                  <a:moveTo>
                    <a:pt x="70" y="298"/>
                  </a:moveTo>
                  <a:cubicBezTo>
                    <a:pt x="56" y="298"/>
                    <a:pt x="42" y="294"/>
                    <a:pt x="29" y="281"/>
                  </a:cubicBezTo>
                  <a:cubicBezTo>
                    <a:pt x="0" y="251"/>
                    <a:pt x="13" y="213"/>
                    <a:pt x="25" y="197"/>
                  </a:cubicBezTo>
                  <a:cubicBezTo>
                    <a:pt x="25" y="196"/>
                    <a:pt x="26" y="196"/>
                    <a:pt x="26" y="195"/>
                  </a:cubicBezTo>
                  <a:cubicBezTo>
                    <a:pt x="77" y="144"/>
                    <a:pt x="77" y="144"/>
                    <a:pt x="77" y="144"/>
                  </a:cubicBezTo>
                  <a:cubicBezTo>
                    <a:pt x="164" y="44"/>
                    <a:pt x="252" y="85"/>
                    <a:pt x="282" y="104"/>
                  </a:cubicBezTo>
                  <a:cubicBezTo>
                    <a:pt x="380" y="5"/>
                    <a:pt x="380" y="5"/>
                    <a:pt x="380" y="5"/>
                  </a:cubicBezTo>
                  <a:cubicBezTo>
                    <a:pt x="386" y="0"/>
                    <a:pt x="394" y="0"/>
                    <a:pt x="400" y="5"/>
                  </a:cubicBezTo>
                  <a:cubicBezTo>
                    <a:pt x="405" y="10"/>
                    <a:pt x="405" y="19"/>
                    <a:pt x="400" y="25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89" y="137"/>
                    <a:pt x="281" y="137"/>
                    <a:pt x="275" y="133"/>
                  </a:cubicBezTo>
                  <a:cubicBezTo>
                    <a:pt x="271" y="130"/>
                    <a:pt x="186" y="60"/>
                    <a:pt x="98" y="163"/>
                  </a:cubicBezTo>
                  <a:cubicBezTo>
                    <a:pt x="97" y="163"/>
                    <a:pt x="97" y="164"/>
                    <a:pt x="97" y="16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3" y="219"/>
                    <a:pt x="30" y="243"/>
                    <a:pt x="49" y="261"/>
                  </a:cubicBezTo>
                  <a:cubicBezTo>
                    <a:pt x="67" y="279"/>
                    <a:pt x="96" y="263"/>
                    <a:pt x="102" y="260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8" y="213"/>
                    <a:pt x="163" y="194"/>
                    <a:pt x="187" y="192"/>
                  </a:cubicBezTo>
                  <a:cubicBezTo>
                    <a:pt x="203" y="190"/>
                    <a:pt x="219" y="196"/>
                    <a:pt x="235" y="210"/>
                  </a:cubicBezTo>
                  <a:cubicBezTo>
                    <a:pt x="240" y="215"/>
                    <a:pt x="241" y="224"/>
                    <a:pt x="235" y="230"/>
                  </a:cubicBezTo>
                  <a:cubicBezTo>
                    <a:pt x="230" y="235"/>
                    <a:pt x="221" y="236"/>
                    <a:pt x="215" y="230"/>
                  </a:cubicBezTo>
                  <a:cubicBezTo>
                    <a:pt x="207" y="222"/>
                    <a:pt x="198" y="218"/>
                    <a:pt x="190" y="219"/>
                  </a:cubicBezTo>
                  <a:cubicBezTo>
                    <a:pt x="177" y="221"/>
                    <a:pt x="167" y="235"/>
                    <a:pt x="167" y="235"/>
                  </a:cubicBezTo>
                  <a:cubicBezTo>
                    <a:pt x="166" y="236"/>
                    <a:pt x="166" y="236"/>
                    <a:pt x="165" y="237"/>
                  </a:cubicBezTo>
                  <a:cubicBezTo>
                    <a:pt x="121" y="281"/>
                    <a:pt x="121" y="281"/>
                    <a:pt x="121" y="281"/>
                  </a:cubicBezTo>
                  <a:cubicBezTo>
                    <a:pt x="120" y="282"/>
                    <a:pt x="119" y="282"/>
                    <a:pt x="119" y="283"/>
                  </a:cubicBezTo>
                  <a:cubicBezTo>
                    <a:pt x="117" y="284"/>
                    <a:pt x="95" y="298"/>
                    <a:pt x="70" y="2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5219325" y="2489200"/>
              <a:ext cx="280987" cy="160337"/>
            </a:xfrm>
            <a:custGeom>
              <a:avLst/>
              <a:gdLst/>
              <a:ahLst/>
              <a:cxnLst/>
              <a:rect l="l" t="t" r="r" b="b"/>
              <a:pathLst>
                <a:path w="261" h="149" extrusionOk="0">
                  <a:moveTo>
                    <a:pt x="135" y="149"/>
                  </a:moveTo>
                  <a:cubicBezTo>
                    <a:pt x="131" y="149"/>
                    <a:pt x="128" y="148"/>
                    <a:pt x="125" y="14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137" y="117"/>
                    <a:pt x="137" y="117"/>
                    <a:pt x="137" y="117"/>
                  </a:cubicBezTo>
                  <a:cubicBezTo>
                    <a:pt x="156" y="107"/>
                    <a:pt x="200" y="91"/>
                    <a:pt x="252" y="118"/>
                  </a:cubicBezTo>
                  <a:cubicBezTo>
                    <a:pt x="258" y="121"/>
                    <a:pt x="261" y="130"/>
                    <a:pt x="257" y="137"/>
                  </a:cubicBezTo>
                  <a:cubicBezTo>
                    <a:pt x="254" y="143"/>
                    <a:pt x="245" y="146"/>
                    <a:pt x="238" y="142"/>
                  </a:cubicBezTo>
                  <a:cubicBezTo>
                    <a:pt x="186" y="115"/>
                    <a:pt x="144" y="146"/>
                    <a:pt x="143" y="146"/>
                  </a:cubicBezTo>
                  <a:cubicBezTo>
                    <a:pt x="141" y="148"/>
                    <a:pt x="138" y="149"/>
                    <a:pt x="135" y="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5901950" y="2655888"/>
              <a:ext cx="119062" cy="117475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15" y="109"/>
                  </a:moveTo>
                  <a:cubicBezTo>
                    <a:pt x="11" y="109"/>
                    <a:pt x="8" y="108"/>
                    <a:pt x="5" y="105"/>
                  </a:cubicBezTo>
                  <a:cubicBezTo>
                    <a:pt x="0" y="99"/>
                    <a:pt x="0" y="91"/>
                    <a:pt x="5" y="8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91" y="0"/>
                    <a:pt x="99" y="0"/>
                    <a:pt x="105" y="5"/>
                  </a:cubicBezTo>
                  <a:cubicBezTo>
                    <a:pt x="110" y="11"/>
                    <a:pt x="110" y="19"/>
                    <a:pt x="105" y="2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2" y="108"/>
                    <a:pt x="19" y="109"/>
                    <a:pt x="15" y="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816225" y="2776538"/>
              <a:ext cx="82550" cy="142875"/>
            </a:xfrm>
            <a:custGeom>
              <a:avLst/>
              <a:gdLst/>
              <a:ahLst/>
              <a:cxnLst/>
              <a:rect l="l" t="t" r="r" b="b"/>
              <a:pathLst>
                <a:path w="77" h="132" extrusionOk="0">
                  <a:moveTo>
                    <a:pt x="16" y="132"/>
                  </a:moveTo>
                  <a:cubicBezTo>
                    <a:pt x="12" y="132"/>
                    <a:pt x="7" y="130"/>
                    <a:pt x="5" y="126"/>
                  </a:cubicBezTo>
                  <a:cubicBezTo>
                    <a:pt x="0" y="120"/>
                    <a:pt x="2" y="111"/>
                    <a:pt x="8" y="107"/>
                  </a:cubicBezTo>
                  <a:cubicBezTo>
                    <a:pt x="9" y="106"/>
                    <a:pt x="39" y="83"/>
                    <a:pt x="31" y="34"/>
                  </a:cubicBezTo>
                  <a:cubicBezTo>
                    <a:pt x="30" y="30"/>
                    <a:pt x="32" y="25"/>
                    <a:pt x="35" y="22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8" y="0"/>
                    <a:pt x="66" y="0"/>
                    <a:pt x="72" y="5"/>
                  </a:cubicBezTo>
                  <a:cubicBezTo>
                    <a:pt x="77" y="11"/>
                    <a:pt x="77" y="19"/>
                    <a:pt x="72" y="2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6" y="99"/>
                    <a:pt x="26" y="128"/>
                    <a:pt x="24" y="129"/>
                  </a:cubicBezTo>
                  <a:cubicBezTo>
                    <a:pt x="22" y="131"/>
                    <a:pt x="19" y="132"/>
                    <a:pt x="16" y="1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5217738" y="2816225"/>
              <a:ext cx="157162" cy="166687"/>
            </a:xfrm>
            <a:custGeom>
              <a:avLst/>
              <a:gdLst/>
              <a:ahLst/>
              <a:cxnLst/>
              <a:rect l="l" t="t" r="r" b="b"/>
              <a:pathLst>
                <a:path w="146" h="155" extrusionOk="0">
                  <a:moveTo>
                    <a:pt x="63" y="155"/>
                  </a:moveTo>
                  <a:cubicBezTo>
                    <a:pt x="60" y="155"/>
                    <a:pt x="56" y="154"/>
                    <a:pt x="53" y="151"/>
                  </a:cubicBezTo>
                  <a:cubicBezTo>
                    <a:pt x="48" y="146"/>
                    <a:pt x="48" y="137"/>
                    <a:pt x="53" y="13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3" y="79"/>
                    <a:pt x="114" y="61"/>
                    <a:pt x="101" y="46"/>
                  </a:cubicBezTo>
                  <a:cubicBezTo>
                    <a:pt x="88" y="33"/>
                    <a:pt x="72" y="45"/>
                    <a:pt x="68" y="48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19" y="91"/>
                    <a:pt x="11" y="90"/>
                    <a:pt x="6" y="84"/>
                  </a:cubicBezTo>
                  <a:cubicBezTo>
                    <a:pt x="0" y="78"/>
                    <a:pt x="1" y="70"/>
                    <a:pt x="7" y="65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4" y="15"/>
                    <a:pt x="97" y="0"/>
                    <a:pt x="122" y="28"/>
                  </a:cubicBezTo>
                  <a:cubicBezTo>
                    <a:pt x="146" y="54"/>
                    <a:pt x="132" y="86"/>
                    <a:pt x="122" y="100"/>
                  </a:cubicBezTo>
                  <a:cubicBezTo>
                    <a:pt x="122" y="100"/>
                    <a:pt x="121" y="100"/>
                    <a:pt x="121" y="101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70" y="154"/>
                    <a:pt x="67" y="155"/>
                    <a:pt x="63" y="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5263775" y="2878138"/>
              <a:ext cx="174625" cy="176212"/>
            </a:xfrm>
            <a:custGeom>
              <a:avLst/>
              <a:gdLst/>
              <a:ahLst/>
              <a:cxnLst/>
              <a:rect l="l" t="t" r="r" b="b"/>
              <a:pathLst>
                <a:path w="161" h="163" extrusionOk="0">
                  <a:moveTo>
                    <a:pt x="66" y="163"/>
                  </a:moveTo>
                  <a:cubicBezTo>
                    <a:pt x="62" y="163"/>
                    <a:pt x="59" y="162"/>
                    <a:pt x="56" y="159"/>
                  </a:cubicBezTo>
                  <a:cubicBezTo>
                    <a:pt x="51" y="153"/>
                    <a:pt x="51" y="144"/>
                    <a:pt x="56" y="139"/>
                  </a:cubicBezTo>
                  <a:cubicBezTo>
                    <a:pt x="117" y="79"/>
                    <a:pt x="117" y="79"/>
                    <a:pt x="117" y="79"/>
                  </a:cubicBezTo>
                  <a:cubicBezTo>
                    <a:pt x="121" y="74"/>
                    <a:pt x="131" y="57"/>
                    <a:pt x="115" y="45"/>
                  </a:cubicBezTo>
                  <a:cubicBezTo>
                    <a:pt x="99" y="32"/>
                    <a:pt x="85" y="43"/>
                    <a:pt x="83" y="45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102"/>
                    <a:pt x="11" y="101"/>
                    <a:pt x="6" y="95"/>
                  </a:cubicBezTo>
                  <a:cubicBezTo>
                    <a:pt x="0" y="90"/>
                    <a:pt x="1" y="81"/>
                    <a:pt x="7" y="76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75" y="14"/>
                    <a:pt x="104" y="0"/>
                    <a:pt x="133" y="23"/>
                  </a:cubicBezTo>
                  <a:cubicBezTo>
                    <a:pt x="161" y="45"/>
                    <a:pt x="152" y="79"/>
                    <a:pt x="139" y="96"/>
                  </a:cubicBezTo>
                  <a:cubicBezTo>
                    <a:pt x="139" y="97"/>
                    <a:pt x="138" y="97"/>
                    <a:pt x="138" y="98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3" y="162"/>
                    <a:pt x="70" y="163"/>
                    <a:pt x="66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5319338" y="2933700"/>
              <a:ext cx="187325" cy="177800"/>
            </a:xfrm>
            <a:custGeom>
              <a:avLst/>
              <a:gdLst/>
              <a:ahLst/>
              <a:cxnLst/>
              <a:rect l="l" t="t" r="r" b="b"/>
              <a:pathLst>
                <a:path w="174" h="165" extrusionOk="0">
                  <a:moveTo>
                    <a:pt x="82" y="165"/>
                  </a:moveTo>
                  <a:cubicBezTo>
                    <a:pt x="78" y="165"/>
                    <a:pt x="75" y="164"/>
                    <a:pt x="72" y="161"/>
                  </a:cubicBezTo>
                  <a:cubicBezTo>
                    <a:pt x="67" y="156"/>
                    <a:pt x="67" y="147"/>
                    <a:pt x="72" y="141"/>
                  </a:cubicBezTo>
                  <a:cubicBezTo>
                    <a:pt x="133" y="79"/>
                    <a:pt x="133" y="79"/>
                    <a:pt x="133" y="79"/>
                  </a:cubicBezTo>
                  <a:cubicBezTo>
                    <a:pt x="136" y="74"/>
                    <a:pt x="143" y="58"/>
                    <a:pt x="126" y="42"/>
                  </a:cubicBezTo>
                  <a:cubicBezTo>
                    <a:pt x="114" y="31"/>
                    <a:pt x="95" y="42"/>
                    <a:pt x="91" y="44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19" y="113"/>
                    <a:pt x="10" y="113"/>
                    <a:pt x="5" y="108"/>
                  </a:cubicBezTo>
                  <a:cubicBezTo>
                    <a:pt x="0" y="102"/>
                    <a:pt x="0" y="93"/>
                    <a:pt x="5" y="88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3" y="22"/>
                    <a:pt x="73" y="22"/>
                    <a:pt x="74" y="21"/>
                  </a:cubicBezTo>
                  <a:cubicBezTo>
                    <a:pt x="89" y="11"/>
                    <a:pt x="121" y="0"/>
                    <a:pt x="144" y="22"/>
                  </a:cubicBezTo>
                  <a:cubicBezTo>
                    <a:pt x="174" y="49"/>
                    <a:pt x="165" y="82"/>
                    <a:pt x="156" y="96"/>
                  </a:cubicBezTo>
                  <a:cubicBezTo>
                    <a:pt x="155" y="97"/>
                    <a:pt x="155" y="97"/>
                    <a:pt x="154" y="98"/>
                  </a:cubicBezTo>
                  <a:cubicBezTo>
                    <a:pt x="92" y="161"/>
                    <a:pt x="92" y="161"/>
                    <a:pt x="92" y="161"/>
                  </a:cubicBezTo>
                  <a:cubicBezTo>
                    <a:pt x="89" y="164"/>
                    <a:pt x="86" y="165"/>
                    <a:pt x="82" y="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5398713" y="2994025"/>
              <a:ext cx="166687" cy="150812"/>
            </a:xfrm>
            <a:custGeom>
              <a:avLst/>
              <a:gdLst/>
              <a:ahLst/>
              <a:cxnLst/>
              <a:rect l="l" t="t" r="r" b="b"/>
              <a:pathLst>
                <a:path w="155" h="140" extrusionOk="0">
                  <a:moveTo>
                    <a:pt x="93" y="140"/>
                  </a:moveTo>
                  <a:cubicBezTo>
                    <a:pt x="90" y="140"/>
                    <a:pt x="86" y="139"/>
                    <a:pt x="83" y="136"/>
                  </a:cubicBezTo>
                  <a:cubicBezTo>
                    <a:pt x="78" y="131"/>
                    <a:pt x="78" y="122"/>
                    <a:pt x="83" y="116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11" y="86"/>
                    <a:pt x="124" y="66"/>
                    <a:pt x="109" y="50"/>
                  </a:cubicBezTo>
                  <a:cubicBezTo>
                    <a:pt x="94" y="33"/>
                    <a:pt x="76" y="46"/>
                    <a:pt x="71" y="49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19" y="101"/>
                    <a:pt x="11" y="101"/>
                    <a:pt x="5" y="96"/>
                  </a:cubicBezTo>
                  <a:cubicBezTo>
                    <a:pt x="0" y="90"/>
                    <a:pt x="0" y="82"/>
                    <a:pt x="5" y="76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9"/>
                    <a:pt x="53" y="29"/>
                    <a:pt x="53" y="28"/>
                  </a:cubicBezTo>
                  <a:cubicBezTo>
                    <a:pt x="68" y="16"/>
                    <a:pt x="103" y="0"/>
                    <a:pt x="129" y="31"/>
                  </a:cubicBezTo>
                  <a:cubicBezTo>
                    <a:pt x="155" y="59"/>
                    <a:pt x="141" y="93"/>
                    <a:pt x="130" y="108"/>
                  </a:cubicBezTo>
                  <a:cubicBezTo>
                    <a:pt x="130" y="108"/>
                    <a:pt x="129" y="108"/>
                    <a:pt x="129" y="10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0" y="139"/>
                    <a:pt x="97" y="140"/>
                    <a:pt x="9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597150" y="2921000"/>
              <a:ext cx="90487" cy="90487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69" y="84"/>
                  </a:moveTo>
                  <a:cubicBezTo>
                    <a:pt x="65" y="84"/>
                    <a:pt x="62" y="83"/>
                    <a:pt x="59" y="8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4" y="66"/>
                    <a:pt x="84" y="75"/>
                    <a:pt x="79" y="80"/>
                  </a:cubicBezTo>
                  <a:cubicBezTo>
                    <a:pt x="76" y="83"/>
                    <a:pt x="73" y="84"/>
                    <a:pt x="69" y="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5555875" y="2989263"/>
              <a:ext cx="77787" cy="76200"/>
            </a:xfrm>
            <a:custGeom>
              <a:avLst/>
              <a:gdLst/>
              <a:ahLst/>
              <a:cxnLst/>
              <a:rect l="l" t="t" r="r" b="b"/>
              <a:pathLst>
                <a:path w="72" h="71" extrusionOk="0">
                  <a:moveTo>
                    <a:pt x="57" y="71"/>
                  </a:moveTo>
                  <a:cubicBezTo>
                    <a:pt x="53" y="71"/>
                    <a:pt x="50" y="70"/>
                    <a:pt x="47" y="6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72" y="53"/>
                    <a:pt x="72" y="61"/>
                    <a:pt x="67" y="67"/>
                  </a:cubicBezTo>
                  <a:cubicBezTo>
                    <a:pt x="64" y="70"/>
                    <a:pt x="61" y="71"/>
                    <a:pt x="57" y="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5662238" y="2855913"/>
              <a:ext cx="90487" cy="90487"/>
            </a:xfrm>
            <a:custGeom>
              <a:avLst/>
              <a:gdLst/>
              <a:ahLst/>
              <a:cxnLst/>
              <a:rect l="l" t="t" r="r" b="b"/>
              <a:pathLst>
                <a:path w="84" h="83" extrusionOk="0">
                  <a:moveTo>
                    <a:pt x="69" y="83"/>
                  </a:moveTo>
                  <a:cubicBezTo>
                    <a:pt x="65" y="83"/>
                    <a:pt x="62" y="82"/>
                    <a:pt x="59" y="7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4" y="65"/>
                    <a:pt x="84" y="73"/>
                    <a:pt x="79" y="79"/>
                  </a:cubicBezTo>
                  <a:cubicBezTo>
                    <a:pt x="76" y="82"/>
                    <a:pt x="73" y="83"/>
                    <a:pt x="69" y="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27A5DCB5-AD88-1A9E-46E2-A2D3BA1C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441" y="1428108"/>
            <a:ext cx="962947" cy="757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17EFFF-B05B-CDD1-C0FC-72B3C546FA51}"/>
              </a:ext>
            </a:extLst>
          </p:cNvPr>
          <p:cNvSpPr txBox="1"/>
          <p:nvPr/>
        </p:nvSpPr>
        <p:spPr>
          <a:xfrm>
            <a:off x="3081312" y="801341"/>
            <a:ext cx="5965688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data Sources: </a:t>
            </a: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rimary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have been collected by using a questionnaire with relevant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questions. Survey</a:t>
            </a:r>
            <a:r>
              <a:rPr lang="en-US" sz="15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among </a:t>
            </a:r>
            <a:r>
              <a:rPr lang="en-US" sz="15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different manufacturing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sector including High-Mid level HR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  <a:r>
              <a:rPr lang="en-US" sz="15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distribute questionnaire – Likert 5 </a:t>
            </a:r>
            <a:r>
              <a:rPr lang="en-US" sz="15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Secondary Data Sources: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data sources were identified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literature and theoretical assessment of this study. Different journals, books, the internet and different reports have been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US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74" y="159249"/>
            <a:ext cx="7406640" cy="59076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Oswald" panose="020B0604020202020204" charset="0"/>
              </a:rPr>
              <a:t>Research 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71360"/>
              </p:ext>
            </p:extLst>
          </p:nvPr>
        </p:nvGraphicFramePr>
        <p:xfrm>
          <a:off x="300395" y="711913"/>
          <a:ext cx="8630292" cy="467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764"/>
                <a:gridCol w="2876764"/>
                <a:gridCol w="2876764"/>
              </a:tblGrid>
              <a:tr h="4246530">
                <a:tc>
                  <a:txBody>
                    <a:bodyPr/>
                    <a:lstStyle/>
                    <a:p>
                      <a:pPr marL="3429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  <a:buClr>
                          <a:srgbClr val="A6B727"/>
                        </a:buClr>
                        <a:buSzPct val="80000"/>
                        <a:buFont typeface="Corbel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Method</a:t>
                      </a:r>
                    </a:p>
                    <a:p>
                      <a:pPr marL="171450" marR="0" lvl="0" indent="-13716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Statistical quantitative sampling method is used</a:t>
                      </a:r>
                    </a:p>
                    <a:p>
                      <a:pPr marL="171450" marR="0" lvl="0" indent="-13716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was collected by conducting a survey to measure role of GHRM for sustainable organization Development</a:t>
                      </a:r>
                    </a:p>
                    <a:p>
                      <a:pPr marL="171450" marR="0" lvl="0" indent="-13716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tool helps researchers and marketers organize quantitative data gathered from experiments, questionnaires and more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"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Size</a:t>
                      </a:r>
                    </a:p>
                    <a:p>
                      <a:pPr>
                        <a:lnSpc>
                          <a:spcPct val="150000"/>
                        </a:lnSpc>
                        <a:buClrTx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size decisions were primarily based on Green HRM Practices for SOD</a:t>
                      </a:r>
                    </a:p>
                    <a:p>
                      <a:pPr>
                        <a:lnSpc>
                          <a:spcPct val="150000"/>
                        </a:lnSpc>
                        <a:buClrTx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Eventually the respondents were 100</a:t>
                      </a:r>
                    </a:p>
                    <a:p>
                      <a:pPr>
                        <a:lnSpc>
                          <a:spcPct val="150000"/>
                        </a:lnSpc>
                        <a:buClrTx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100 respondents are the HR representatives and manager from different manufacturing organizations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Tools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Tool Used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Normality, test of reliability, multiple linear regression, Pearson Correlation Analysis,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Mediation Analysis between the variables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software used here is MS Excel, and IBM SPSS® Statistics 29.0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4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1023</TotalTime>
  <Words>1089</Words>
  <Application>Microsoft Office PowerPoint</Application>
  <PresentationFormat>On-screen Show (16:9)</PresentationFormat>
  <Paragraphs>134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Oswald</vt:lpstr>
      <vt:lpstr>Centaur</vt:lpstr>
      <vt:lpstr>Arial</vt:lpstr>
      <vt:lpstr>Malgun Gothic</vt:lpstr>
      <vt:lpstr>Calibri Light</vt:lpstr>
      <vt:lpstr>Montserrat</vt:lpstr>
      <vt:lpstr>Calibri</vt:lpstr>
      <vt:lpstr>Times New Roman</vt:lpstr>
      <vt:lpstr>Corbel</vt:lpstr>
      <vt:lpstr>Wingdings</vt:lpstr>
      <vt:lpstr>Tenorite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Gap</vt:lpstr>
      <vt:lpstr>Research Model</vt:lpstr>
      <vt:lpstr>PowerPoint Presentation</vt:lpstr>
      <vt:lpstr>Research Methodology</vt:lpstr>
      <vt:lpstr>PowerPoint Presentation</vt:lpstr>
      <vt:lpstr>PowerPoint Presentation</vt:lpstr>
      <vt:lpstr>PowerPoint Presentation</vt:lpstr>
      <vt:lpstr>PowerPoint Presentation</vt:lpstr>
      <vt:lpstr>Data analysis in SPSS software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User</cp:lastModifiedBy>
  <cp:revision>101</cp:revision>
  <dcterms:modified xsi:type="dcterms:W3CDTF">2023-10-07T04:04:39Z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2023-02-01T19:30:54Z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6f301063-d93e-45fb-8193-13f8cc61c617</vt:lpwstr>
  </property>
  <property fmtid="{D5CDD505-2E9C-101B-9397-08002B2CF9AE}" pid="7" name="MSIP_Label_defa4170-0d19-0005-0004-bc88714345d2_ActionId">
    <vt:lpwstr>f7448fd9-edcc-44a1-8842-0af531067f8a</vt:lpwstr>
  </property>
  <property fmtid="{D5CDD505-2E9C-101B-9397-08002B2CF9AE}" pid="8" name="MSIP_Label_defa4170-0d19-0005-0004-bc88714345d2_ContentBits">
    <vt:lpwstr>0</vt:lpwstr>
  </property>
</Properties>
</file>