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96" r:id="rId3"/>
    <p:sldId id="293" r:id="rId4"/>
    <p:sldId id="294" r:id="rId5"/>
    <p:sldId id="298" r:id="rId6"/>
    <p:sldId id="303" r:id="rId7"/>
    <p:sldId id="304" r:id="rId8"/>
    <p:sldId id="306" r:id="rId9"/>
    <p:sldId id="307" r:id="rId10"/>
    <p:sldId id="308" r:id="rId11"/>
    <p:sldId id="312" r:id="rId12"/>
    <p:sldId id="313" r:id="rId13"/>
    <p:sldId id="314" r:id="rId14"/>
    <p:sldId id="315" r:id="rId15"/>
    <p:sldId id="310" r:id="rId16"/>
    <p:sldId id="309" r:id="rId17"/>
    <p:sldId id="299" r:id="rId18"/>
    <p:sldId id="300" r:id="rId19"/>
    <p:sldId id="316" r:id="rId20"/>
    <p:sldId id="31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8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Requirements engineering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objects &amp;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85554"/>
            <a:ext cx="11025052" cy="45589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charset="0"/>
                <a:ea typeface="ＭＳ Ｐゴシック" pitchFamily="34" charset="-128"/>
              </a:rPr>
              <a:t>Data objects are connected to one another in different ways.</a:t>
            </a: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5189" y="2784021"/>
            <a:ext cx="6635931" cy="329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89282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 – </a:t>
            </a:r>
            <a:r>
              <a:rPr lang="en-GB" dirty="0" err="1"/>
              <a:t>erd</a:t>
            </a:r>
            <a:r>
              <a:rPr lang="en-GB" dirty="0"/>
              <a:t> notation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5" descr="erdinfoe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88324" y="2005148"/>
            <a:ext cx="5762897" cy="4317274"/>
          </a:xfrm>
          <a:noFill/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923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Classes categorization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390" y="1946367"/>
            <a:ext cx="11234055" cy="451974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Boundary Classes (UI)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Models the interaction between the system’s surroundings and its inner workings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User interface classes, Concentrate on what information is presented to the user,</a:t>
            </a:r>
            <a:br>
              <a:rPr lang="en-US" altLang="en-US" sz="2000" dirty="0">
                <a:latin typeface="+mj-lt"/>
              </a:rPr>
            </a:br>
            <a:r>
              <a:rPr lang="en-US" altLang="en-US" sz="2000" dirty="0">
                <a:latin typeface="+mj-lt"/>
              </a:rPr>
              <a:t>don’t concentrate on user interface details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System / Device interface classes, concentrate on what protocols must be defined. </a:t>
            </a:r>
            <a:br>
              <a:rPr lang="en-US" altLang="en-US" sz="2000" dirty="0">
                <a:latin typeface="+mj-lt"/>
              </a:rPr>
            </a:br>
            <a:r>
              <a:rPr lang="en-US" altLang="en-US" sz="2000" dirty="0">
                <a:latin typeface="+mj-lt"/>
              </a:rPr>
              <a:t>don’t concentrate on how the protocols are implemented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Entity Classes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Models the key concepts of the system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Usually models information that is persistent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Contains the logic that solves the system problem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Can be used in multiple behaviors</a:t>
            </a:r>
            <a:endParaRPr lang="en-US" alt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64714" cy="104080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6635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Classes categorization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9452" y="2076996"/>
            <a:ext cx="11234055" cy="197249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Control Classes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Controls and coordinates the behavior of the system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A control class should tell other classes to do something and should never do anything except for delegating (directing) the work to other classes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Control classes separate boundary and entity classes</a:t>
            </a:r>
            <a:endParaRPr lang="en-US" alt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64714" cy="104080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3099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Classes Categorization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64714" cy="104080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2" y="1878822"/>
            <a:ext cx="9744075" cy="497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2350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latin typeface="Book Antiqua" pitchFamily="18" charset="0"/>
              </a:rPr>
              <a:t>Crc</a:t>
            </a:r>
            <a:r>
              <a:rPr lang="en-US" altLang="en-US" b="1" dirty="0">
                <a:latin typeface="Book Antiqua" pitchFamily="18" charset="0"/>
              </a:rPr>
              <a:t> card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389" y="2011683"/>
            <a:ext cx="11234055" cy="84908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C00000"/>
                </a:solidFill>
                <a:latin typeface="+mj-lt"/>
              </a:rPr>
              <a:t>C</a:t>
            </a:r>
            <a:r>
              <a:rPr lang="en-US" altLang="en-US" sz="2000" dirty="0">
                <a:latin typeface="+mj-lt"/>
              </a:rPr>
              <a:t>lass </a:t>
            </a:r>
            <a:r>
              <a:rPr lang="en-US" altLang="en-US" sz="2000" b="1" dirty="0">
                <a:solidFill>
                  <a:srgbClr val="C00000"/>
                </a:solidFill>
                <a:latin typeface="+mj-lt"/>
              </a:rPr>
              <a:t>R</a:t>
            </a:r>
            <a:r>
              <a:rPr lang="en-US" altLang="en-US" sz="2000" dirty="0">
                <a:latin typeface="+mj-lt"/>
              </a:rPr>
              <a:t>esponsibility </a:t>
            </a:r>
            <a:r>
              <a:rPr lang="en-US" altLang="en-US" sz="2000" b="1" dirty="0">
                <a:solidFill>
                  <a:srgbClr val="C00000"/>
                </a:solidFill>
                <a:latin typeface="+mj-lt"/>
              </a:rPr>
              <a:t>C</a:t>
            </a:r>
            <a:r>
              <a:rPr lang="en-US" altLang="en-US" sz="2000" dirty="0">
                <a:latin typeface="+mj-lt"/>
              </a:rPr>
              <a:t>ollaboration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latin typeface="+mj-lt"/>
              </a:rPr>
              <a:t>CRC goals: provide the simplest possible conceptual introduction to OO design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64714" cy="104080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" y="3069770"/>
            <a:ext cx="5760721" cy="357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3754" y="2978332"/>
            <a:ext cx="5029200" cy="365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8655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latin typeface="Book Antiqua" pitchFamily="18" charset="0"/>
              </a:rPr>
              <a:t>Crc</a:t>
            </a:r>
            <a:r>
              <a:rPr lang="en-US" altLang="en-US" b="1" dirty="0">
                <a:latin typeface="Book Antiqua" pitchFamily="18" charset="0"/>
              </a:rPr>
              <a:t>  card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9452" y="2076998"/>
            <a:ext cx="11234055" cy="3762100"/>
          </a:xfrm>
        </p:spPr>
        <p:txBody>
          <a:bodyPr>
            <a:noAutofit/>
          </a:bodyPr>
          <a:lstStyle/>
          <a:p>
            <a:pPr marL="216512" indent="-292290">
              <a:buFont typeface="Wingdings" pitchFamily="2" charset="2"/>
              <a:buChar char="q"/>
              <a:defRPr/>
            </a:pPr>
            <a:r>
              <a:rPr lang="en-US" sz="2000" dirty="0">
                <a:latin typeface="+mj-lt"/>
              </a:rPr>
              <a:t>A CRC card is a 3-x-5" or 4-x-6" lined index card. </a:t>
            </a:r>
          </a:p>
          <a:p>
            <a:pPr marL="216512" indent="-292290"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The physical nature</a:t>
            </a:r>
            <a:r>
              <a:rPr lang="en-US" sz="2000" dirty="0">
                <a:latin typeface="+mj-lt"/>
              </a:rPr>
              <a:t> of the cards </a:t>
            </a:r>
            <a:r>
              <a:rPr lang="en-US" sz="2000" b="1" dirty="0">
                <a:latin typeface="+mj-lt"/>
              </a:rPr>
              <a:t>emphasizes</a:t>
            </a:r>
            <a:r>
              <a:rPr lang="en-US" sz="2000" dirty="0">
                <a:latin typeface="+mj-lt"/>
              </a:rPr>
              <a:t> the division of responsibility across objects. </a:t>
            </a:r>
          </a:p>
          <a:p>
            <a:pPr marL="216512" indent="-292290"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The physical size</a:t>
            </a:r>
            <a:r>
              <a:rPr lang="en-US" sz="2000" dirty="0">
                <a:latin typeface="+mj-lt"/>
              </a:rPr>
              <a:t> of the cards also </a:t>
            </a:r>
            <a:r>
              <a:rPr lang="en-US" sz="2000" b="1" dirty="0">
                <a:latin typeface="+mj-lt"/>
              </a:rPr>
              <a:t>helps to establish limits</a:t>
            </a:r>
            <a:r>
              <a:rPr lang="en-US" sz="2000" dirty="0">
                <a:latin typeface="+mj-lt"/>
              </a:rPr>
              <a:t> for the size and complexity of the classes. </a:t>
            </a:r>
          </a:p>
          <a:p>
            <a:pPr marL="216512" indent="-292290">
              <a:buFont typeface="Wingdings" pitchFamily="2" charset="2"/>
              <a:buChar char="q"/>
              <a:defRPr/>
            </a:pPr>
            <a:r>
              <a:rPr lang="en-US" sz="2000" dirty="0">
                <a:latin typeface="+mj-lt"/>
              </a:rPr>
              <a:t>The CRC card technique does not use the UML, instead it is used to discover information about classes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that is then placed into a UML Class diagram.</a:t>
            </a:r>
          </a:p>
          <a:p>
            <a:pPr marL="216512" indent="-292290">
              <a:buFont typeface="Wingdings" pitchFamily="2" charset="2"/>
              <a:buChar char="q"/>
              <a:defRPr/>
            </a:pPr>
            <a:r>
              <a:rPr lang="en-US" sz="2000" dirty="0">
                <a:latin typeface="+mj-lt"/>
              </a:rPr>
              <a:t>The body of the card is divided in half. </a:t>
            </a:r>
          </a:p>
          <a:p>
            <a:pPr lvl="1" indent="-292290">
              <a:buFont typeface="Wingdings" pitchFamily="2" charset="2"/>
              <a:buChar char="§"/>
              <a:defRPr/>
            </a:pPr>
            <a:r>
              <a:rPr lang="en-US" sz="2000" dirty="0">
                <a:latin typeface="+mj-lt"/>
              </a:rPr>
              <a:t>The left column/half lists the responsibilities of the class</a:t>
            </a:r>
          </a:p>
          <a:p>
            <a:pPr lvl="1" indent="-292290">
              <a:buFont typeface="Wingdings" pitchFamily="2" charset="2"/>
              <a:buChar char="§"/>
              <a:defRPr/>
            </a:pPr>
            <a:r>
              <a:rPr lang="en-US" sz="2000" dirty="0">
                <a:latin typeface="+mj-lt"/>
              </a:rPr>
              <a:t>The right column/half lists the other objects that it works with, the collaborators,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to fulfill each responsibility.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64714" cy="104080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570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56" y="2171275"/>
            <a:ext cx="11025052" cy="310895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Identify the key stakeholders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These are the people who will be involved in the negotiation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Determine each of the stakeholders “win conditions”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Win conditions are not always obvious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Negotiate/Prioritization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Work toward a set of requirements that lead to “win-win”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4309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2"/>
            <a:ext cx="11025052" cy="460058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Is each requirement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consistent with the overall objective </a:t>
            </a:r>
            <a:r>
              <a:rPr lang="en-US" sz="2000" dirty="0">
                <a:ea typeface="ＭＳ Ｐゴシック" pitchFamily="34" charset="-128"/>
              </a:rPr>
              <a:t>for the system/product?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Have all requirements been specified at the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proper level</a:t>
            </a:r>
            <a:r>
              <a:rPr lang="en-US" sz="2000" dirty="0">
                <a:ea typeface="ＭＳ Ｐゴシック" pitchFamily="34" charset="-128"/>
              </a:rPr>
              <a:t> of abstraction?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Is the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requirement really necessary </a:t>
            </a:r>
            <a:r>
              <a:rPr lang="en-US" sz="2000" dirty="0">
                <a:ea typeface="ＭＳ Ｐゴシック" pitchFamily="34" charset="-128"/>
              </a:rPr>
              <a:t>or does it represent an add-on feature that may not be essential to the objective of the system?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Is each requirement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unambiguous</a:t>
            </a:r>
            <a:r>
              <a:rPr lang="en-US" sz="2000" dirty="0">
                <a:ea typeface="ＭＳ Ｐゴシック" pitchFamily="34" charset="-128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Do any requirements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sz="2000" dirty="0">
                <a:ea typeface="ＭＳ Ｐゴシック" pitchFamily="34" charset="-128"/>
              </a:rPr>
              <a:t>with other requirements?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Is each requirement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achievable in the technical environment </a:t>
            </a:r>
            <a:r>
              <a:rPr lang="en-US" sz="2000" dirty="0">
                <a:ea typeface="ＭＳ Ｐゴシック" pitchFamily="34" charset="-128"/>
              </a:rPr>
              <a:t>that will house the system or product?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Is each requirement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testable, once implemented</a:t>
            </a:r>
            <a:r>
              <a:rPr lang="en-US" sz="2000" dirty="0">
                <a:ea typeface="ＭＳ Ｐゴシック" pitchFamily="34" charset="-128"/>
              </a:rPr>
              <a:t>?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Does the requirements model properly reflect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the information, function and behavior </a:t>
            </a:r>
            <a:r>
              <a:rPr lang="en-US" sz="2000" dirty="0">
                <a:ea typeface="ＭＳ Ｐゴシック" pitchFamily="34" charset="-128"/>
              </a:rPr>
              <a:t>of the system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to be built.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Have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requirements patterns </a:t>
            </a:r>
            <a:r>
              <a:rPr lang="en-US" sz="2000" dirty="0">
                <a:ea typeface="ＭＳ Ｐゴシック" pitchFamily="34" charset="-128"/>
              </a:rPr>
              <a:t>been used to simplify the requirements model. Have all patterns been properly validated? Are all patterns consistent with customer requirements?	</a:t>
            </a: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19569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Requirements  Baseline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6366"/>
            <a:ext cx="11029615" cy="468956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A requirements baseline is a set of requirements that has been reviewed and agreed upon and serves as the basis for further development.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A meaningful baselining process gives all the major stakeholders confidence in the following ways: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Customer management or marketing </a:t>
            </a:r>
            <a:r>
              <a:rPr lang="en-GB" sz="1800" dirty="0"/>
              <a:t>is confident that the project scope won’t explode out of control, because customers manage the scope change decisions.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User representatives </a:t>
            </a:r>
            <a:r>
              <a:rPr lang="en-GB" sz="1800" dirty="0"/>
              <a:t>have confidence that the development team will work with them to deliver the right solution, even if they didn’t think of every requirement before construction began.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Development management </a:t>
            </a:r>
            <a:r>
              <a:rPr lang="en-GB" sz="1800" dirty="0"/>
              <a:t>has confidence because the development team has a business partner who will keep the project focused on achieving its objectives and will work with development to balance schedule, </a:t>
            </a:r>
            <a:br>
              <a:rPr lang="en-GB" sz="1800" dirty="0"/>
            </a:br>
            <a:r>
              <a:rPr lang="en-GB" sz="1800" dirty="0"/>
              <a:t>cost, functionality, and quality.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Business analysts and project managers </a:t>
            </a:r>
            <a:r>
              <a:rPr lang="en-GB" sz="1800" dirty="0"/>
              <a:t>are confident that they can manage changes to the project in a way that will keep chaos to a minimum.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Quality assurance and test teams </a:t>
            </a:r>
            <a:r>
              <a:rPr lang="en-GB" sz="1800" dirty="0"/>
              <a:t>can confidently develop their test scripts and be fully prepared for their project activities.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- 9</a:t>
            </a:r>
          </a:p>
        </p:txBody>
      </p:sp>
    </p:spTree>
    <p:extLst>
      <p:ext uri="{BB962C8B-B14F-4D97-AF65-F5344CB8AC3E}">
        <p14:creationId xmlns:p14="http://schemas.microsoft.com/office/powerpoint/2010/main" val="326045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engineering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2168434"/>
            <a:ext cx="10672353" cy="3448594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Inception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Elicitation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Analysis and Elaboration 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Negotiation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Specification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Validation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Requirements Management</a:t>
            </a:r>
          </a:p>
          <a:p>
            <a:pPr lvl="1"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20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71275"/>
            <a:ext cx="11051177" cy="344859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ＭＳ Ｐゴシック" pitchFamily="34" charset="-128"/>
              </a:rPr>
              <a:t>Inception</a:t>
            </a:r>
            <a:r>
              <a:rPr lang="en-US" sz="2000" dirty="0">
                <a:latin typeface="+mj-lt"/>
                <a:ea typeface="ＭＳ Ｐゴシック" pitchFamily="34" charset="-128"/>
              </a:rPr>
              <a:t>—ask a set of questions that establish:</a:t>
            </a:r>
          </a:p>
          <a:p>
            <a:pPr lvl="1"/>
            <a:r>
              <a:rPr lang="en-US" sz="2000" dirty="0">
                <a:latin typeface="+mj-lt"/>
                <a:ea typeface="ＭＳ Ｐゴシック" pitchFamily="34" charset="-128"/>
              </a:rPr>
              <a:t>basic understanding of the problem</a:t>
            </a:r>
          </a:p>
          <a:p>
            <a:pPr lvl="1"/>
            <a:r>
              <a:rPr lang="en-US" sz="2000" dirty="0">
                <a:latin typeface="+mj-lt"/>
                <a:ea typeface="ＭＳ Ｐゴシック" pitchFamily="34" charset="-128"/>
              </a:rPr>
              <a:t>the people who want a solution (identify the stakeholder)</a:t>
            </a:r>
          </a:p>
          <a:p>
            <a:pPr lvl="1"/>
            <a:r>
              <a:rPr lang="en-US" sz="2000" dirty="0">
                <a:latin typeface="+mj-lt"/>
                <a:ea typeface="ＭＳ Ｐゴシック" pitchFamily="34" charset="-128"/>
              </a:rPr>
              <a:t>the nature of the solution that is desired</a:t>
            </a:r>
          </a:p>
          <a:p>
            <a:pPr lvl="1"/>
            <a:r>
              <a:rPr lang="en-US" sz="2000" dirty="0">
                <a:latin typeface="+mj-lt"/>
                <a:ea typeface="ＭＳ Ｐゴシック" pitchFamily="34" charset="-128"/>
              </a:rPr>
              <a:t>the effectiveness of preliminary communication and collaboration between the customer and</a:t>
            </a:r>
            <a:br>
              <a:rPr lang="en-US" sz="2000" dirty="0">
                <a:latin typeface="+mj-lt"/>
                <a:ea typeface="ＭＳ Ｐゴシック" pitchFamily="34" charset="-128"/>
              </a:rPr>
            </a:br>
            <a:r>
              <a:rPr lang="en-US" sz="2000" dirty="0">
                <a:latin typeface="+mj-lt"/>
                <a:ea typeface="ＭＳ Ｐゴシック" pitchFamily="34" charset="-128"/>
              </a:rPr>
              <a:t> the developer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what will be the economic benefit of a successful solution</a:t>
            </a:r>
            <a:endParaRPr lang="en-US" sz="2000" dirty="0">
              <a:latin typeface="+mj-lt"/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23731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972492"/>
            <a:ext cx="11051177" cy="445443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ＭＳ Ｐゴシック" pitchFamily="34" charset="-128"/>
              </a:rPr>
              <a:t>Elicitation</a:t>
            </a:r>
            <a:r>
              <a:rPr lang="en-US" sz="2000" dirty="0">
                <a:latin typeface="+mj-lt"/>
                <a:ea typeface="ＭＳ Ｐゴシック" pitchFamily="34" charset="-128"/>
              </a:rPr>
              <a:t>—elicit requirements from all stakeholders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Interviewing related stakeholder with pre-determined questionnaire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meetings are conducted and attended by both software engineers and customers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Observation and ethnography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a "definition mechanism" (can be work sheets, flip charts, or wall stickers or an electronic bulletin board, chat room or virtual forum) is used in collecting requirements</a:t>
            </a:r>
            <a:endParaRPr lang="en-US" sz="2000" dirty="0">
              <a:latin typeface="+mj-lt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  <a:ea typeface="ＭＳ Ｐゴシック" pitchFamily="34" charset="-128"/>
              </a:rPr>
              <a:t>the goal is: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ＭＳ Ｐゴシック" pitchFamily="34" charset="-128"/>
              </a:rPr>
              <a:t>to identify the problem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ＭＳ Ｐゴシック" pitchFamily="34" charset="-128"/>
              </a:rPr>
              <a:t>propose elements of the solution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ＭＳ Ｐゴシック" pitchFamily="34" charset="-128"/>
              </a:rPr>
              <a:t>specify a preliminary set of solution requirements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10346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834" y="1972491"/>
            <a:ext cx="10842172" cy="46373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+mj-lt"/>
                <a:ea typeface="ＭＳ Ｐゴシック" pitchFamily="34" charset="-128"/>
              </a:rPr>
              <a:t>Building the Analysis Model: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Scenario-based elements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Functional—processing narratives for software functions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Use-case—descriptions of the interaction between an “actor” and the system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Class-based elements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Implied by scenarios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Behavioral elements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State diagram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Flow-oriented elements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Data flow diagram, Sequence diagram, Activity Diagram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9704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2063932"/>
            <a:ext cx="11025052" cy="3997234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Requirements analysis 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specifies software’s operational characteristics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indicates software's interface with other system elements 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establishes constraints that software must meet</a:t>
            </a:r>
          </a:p>
          <a:p>
            <a:pPr lvl="1"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  <a:p>
            <a:pPr>
              <a:spcBef>
                <a:spcPts val="300"/>
              </a:spcBef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Requirements analysis allows the software engineer or requirements analyst to: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elaborate on basic requirements established during earlier requirement engineering tasks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build models that depict user scenarios, functional activities, problem classes and their relationships, system and class behavior, and the flow of data as it is transformed.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59273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1" y="2050869"/>
            <a:ext cx="11025052" cy="4415245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Requirements Analysis Modeling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Analysis models are build using requirements elicited from the customer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Analysis modeling results in the first technical representation of the system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Analysis modeling provides the developer and the customer with the means to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access quality once S/W is built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During modeling, the S/W Engineer should focus on WHAT rather than on HOW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pPr>
              <a:spcBef>
                <a:spcPts val="300"/>
              </a:spcBef>
              <a:buNone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Requirements Analysis Modeling Objectives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Describe what the Customer requires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Establish a basis for the creation of a S/W design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Define a set of requirements that can be validated once the software is built</a:t>
            </a: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83189" y="1976846"/>
            <a:ext cx="2852057" cy="4502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89499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2063932"/>
            <a:ext cx="11025052" cy="2050868"/>
          </a:xfrm>
        </p:spPr>
        <p:txBody>
          <a:bodyPr>
            <a:noAutofit/>
          </a:bodyPr>
          <a:lstStyle/>
          <a:p>
            <a:r>
              <a:rPr lang="en-US" sz="2000" dirty="0">
                <a:ea typeface="ＭＳ Ｐゴシック" pitchFamily="34" charset="-128"/>
              </a:rPr>
              <a:t>Define the domain to be investigated</a:t>
            </a:r>
          </a:p>
          <a:p>
            <a:r>
              <a:rPr lang="en-US" sz="2000" dirty="0">
                <a:ea typeface="ＭＳ Ｐゴシック" pitchFamily="34" charset="-128"/>
              </a:rPr>
              <a:t>Collect a representative sample of applications in the domain</a:t>
            </a:r>
          </a:p>
          <a:p>
            <a:r>
              <a:rPr lang="en-US" sz="2000" dirty="0">
                <a:ea typeface="ＭＳ Ｐゴシック" pitchFamily="34" charset="-128"/>
              </a:rPr>
              <a:t>Analyze each application in the sample</a:t>
            </a:r>
          </a:p>
          <a:p>
            <a:r>
              <a:rPr lang="en-US" sz="2000" dirty="0">
                <a:ea typeface="ＭＳ Ｐゴシック" pitchFamily="34" charset="-128"/>
              </a:rPr>
              <a:t>Develop an analysis model for the objects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629819" y="4140926"/>
          <a:ext cx="8151812" cy="228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8152381" imgH="1762371" progId="PBrush">
                  <p:embed/>
                </p:oleObj>
              </mc:Choice>
              <mc:Fallback>
                <p:oleObj name="Bitmap Image" r:id="rId3" imgW="8152381" imgH="1762371" progId="PBrush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819" y="4140926"/>
                        <a:ext cx="8151812" cy="2284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25397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85554"/>
            <a:ext cx="11025052" cy="4558938"/>
          </a:xfrm>
        </p:spPr>
        <p:txBody>
          <a:bodyPr>
            <a:noAutofit/>
          </a:bodyPr>
          <a:lstStyle/>
          <a:p>
            <a:r>
              <a:rPr lang="en-US" sz="2000" dirty="0">
                <a:ea typeface="ＭＳ Ｐゴシック" pitchFamily="34" charset="-128"/>
              </a:rPr>
              <a:t>Indicates how data objects relate to one another</a:t>
            </a:r>
          </a:p>
          <a:p>
            <a:pPr marL="306000" lvl="2" indent="-306000"/>
            <a:r>
              <a:rPr lang="en-US" sz="2000" dirty="0">
                <a:ea typeface="ＭＳ Ｐゴシック" pitchFamily="34" charset="-128"/>
              </a:rPr>
              <a:t>Data object is a representation of almost any </a:t>
            </a:r>
            <a:r>
              <a:rPr lang="en-US" sz="2000" u="sng" dirty="0">
                <a:ea typeface="ＭＳ Ｐゴシック" pitchFamily="34" charset="-128"/>
              </a:rPr>
              <a:t>composite information</a:t>
            </a:r>
            <a:r>
              <a:rPr lang="en-US" sz="2000" dirty="0">
                <a:ea typeface="ＭＳ Ｐゴシック" pitchFamily="34" charset="-128"/>
              </a:rPr>
              <a:t> that must be understood by S/W. Composite information means number of different attributes and properties. </a:t>
            </a:r>
            <a:r>
              <a:rPr lang="en-US" sz="2000" i="1" dirty="0">
                <a:ea typeface="ＭＳ Ｐゴシック" pitchFamily="34" charset="-128"/>
              </a:rPr>
              <a:t>Length</a:t>
            </a:r>
            <a:r>
              <a:rPr lang="en-US" sz="2000" dirty="0">
                <a:ea typeface="ＭＳ Ｐゴシック" pitchFamily="34" charset="-128"/>
              </a:rPr>
              <a:t> or</a:t>
            </a:r>
            <a:r>
              <a:rPr lang="en-US" sz="2000" i="1" dirty="0">
                <a:ea typeface="ＭＳ Ｐゴシック" pitchFamily="34" charset="-128"/>
              </a:rPr>
              <a:t> Breadth</a:t>
            </a:r>
            <a:r>
              <a:rPr lang="en-US" sz="2000" dirty="0">
                <a:ea typeface="ＭＳ Ｐゴシック" pitchFamily="34" charset="-128"/>
              </a:rPr>
              <a:t> is not a Data Object, </a:t>
            </a:r>
            <a:r>
              <a:rPr lang="en-US" sz="2000" i="1" dirty="0">
                <a:ea typeface="ＭＳ Ｐゴシック" pitchFamily="34" charset="-128"/>
              </a:rPr>
              <a:t>Dimension</a:t>
            </a:r>
            <a:r>
              <a:rPr lang="en-US" sz="2000" dirty="0">
                <a:ea typeface="ＭＳ Ｐゴシック" pitchFamily="34" charset="-128"/>
              </a:rPr>
              <a:t> is a Data Object  (as it is a composition of Length, Breadth &amp; Height)</a:t>
            </a:r>
          </a:p>
          <a:p>
            <a:r>
              <a:rPr lang="en-US" sz="2000" i="1" dirty="0">
                <a:latin typeface="Palatino" charset="0"/>
              </a:rPr>
              <a:t>external entities  </a:t>
            </a:r>
            <a:r>
              <a:rPr lang="en-US" sz="2000" dirty="0">
                <a:latin typeface="Palatino" charset="0"/>
              </a:rPr>
              <a:t>(e.g., printer, user, sensor)</a:t>
            </a:r>
          </a:p>
          <a:p>
            <a:r>
              <a:rPr lang="en-US" sz="2000" i="1" dirty="0">
                <a:latin typeface="Palatino" charset="0"/>
              </a:rPr>
              <a:t>Things </a:t>
            </a:r>
            <a:r>
              <a:rPr lang="en-US" sz="2000" dirty="0">
                <a:latin typeface="Palatino" charset="0"/>
              </a:rPr>
              <a:t>(e.g., reports, displays, signals) </a:t>
            </a:r>
          </a:p>
          <a:p>
            <a:r>
              <a:rPr lang="en-US" sz="2000" i="1" dirty="0">
                <a:latin typeface="Palatino" charset="0"/>
              </a:rPr>
              <a:t>occurrences or events  </a:t>
            </a:r>
            <a:r>
              <a:rPr lang="en-US" sz="2000" dirty="0">
                <a:latin typeface="Palatino" charset="0"/>
              </a:rPr>
              <a:t>(e.g., interrupt, alarm)</a:t>
            </a:r>
          </a:p>
          <a:p>
            <a:r>
              <a:rPr lang="en-US" sz="2000" i="1" dirty="0">
                <a:latin typeface="Palatino" charset="0"/>
              </a:rPr>
              <a:t>roles </a:t>
            </a:r>
            <a:r>
              <a:rPr lang="en-US" sz="2000" dirty="0">
                <a:latin typeface="Palatino" charset="0"/>
              </a:rPr>
              <a:t>(e.g., manager, engineer, salesperson)</a:t>
            </a:r>
          </a:p>
          <a:p>
            <a:r>
              <a:rPr lang="en-US" sz="2000" i="1" dirty="0">
                <a:latin typeface="Palatino" charset="0"/>
              </a:rPr>
              <a:t>organizational units </a:t>
            </a:r>
            <a:r>
              <a:rPr lang="en-US" sz="2000" dirty="0">
                <a:latin typeface="Palatino" charset="0"/>
              </a:rPr>
              <a:t>(e.g., division, team)</a:t>
            </a:r>
          </a:p>
          <a:p>
            <a:r>
              <a:rPr lang="en-US" sz="2000" i="1" dirty="0">
                <a:latin typeface="Palatino" charset="0"/>
              </a:rPr>
              <a:t>Places </a:t>
            </a:r>
            <a:r>
              <a:rPr lang="en-US" sz="2000" dirty="0">
                <a:latin typeface="Palatino" charset="0"/>
              </a:rPr>
              <a:t> (e.g., manufacturing floor) </a:t>
            </a:r>
          </a:p>
          <a:p>
            <a:r>
              <a:rPr lang="en-US" sz="2000" i="1" dirty="0">
                <a:latin typeface="Palatino" charset="0"/>
              </a:rPr>
              <a:t>structures  </a:t>
            </a:r>
            <a:r>
              <a:rPr lang="en-US" sz="2000" dirty="0">
                <a:latin typeface="Palatino" charset="0"/>
              </a:rPr>
              <a:t>(e.g., employee record)</a:t>
            </a: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65617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6A942D26DB24FB2704FE2C745B124" ma:contentTypeVersion="0" ma:contentTypeDescription="Create a new document." ma:contentTypeScope="" ma:versionID="6cb8b3008a52cce959dedaf895a7d80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BA0E7D-AEE6-426E-9C47-36603D020B35}"/>
</file>

<file path=customXml/itemProps2.xml><?xml version="1.0" encoding="utf-8"?>
<ds:datastoreItem xmlns:ds="http://schemas.openxmlformats.org/officeDocument/2006/customXml" ds:itemID="{73028A90-7620-4C74-BDC7-FA440299E681}"/>
</file>

<file path=customXml/itemProps3.xml><?xml version="1.0" encoding="utf-8"?>
<ds:datastoreItem xmlns:ds="http://schemas.openxmlformats.org/officeDocument/2006/customXml" ds:itemID="{269E154C-D428-40CF-A1E3-F843684BBC68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1080</Words>
  <Application>Microsoft Office PowerPoint</Application>
  <PresentationFormat>Widescreen</PresentationFormat>
  <Paragraphs>181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 Antiqua</vt:lpstr>
      <vt:lpstr>Calibri</vt:lpstr>
      <vt:lpstr>Gill Sans MT</vt:lpstr>
      <vt:lpstr>Palatino</vt:lpstr>
      <vt:lpstr>Wingdings</vt:lpstr>
      <vt:lpstr>Wingdings 2</vt:lpstr>
      <vt:lpstr>Dividend</vt:lpstr>
      <vt:lpstr>Bitmap Image</vt:lpstr>
      <vt:lpstr>PowerPoint Presentation</vt:lpstr>
      <vt:lpstr>Requirements engineering phases</vt:lpstr>
      <vt:lpstr>inception</vt:lpstr>
      <vt:lpstr>Requirements elicitation</vt:lpstr>
      <vt:lpstr>Requirements Elaboration</vt:lpstr>
      <vt:lpstr>Requirements  Analysis</vt:lpstr>
      <vt:lpstr>Requirements  Analysis</vt:lpstr>
      <vt:lpstr>domain  Analysis</vt:lpstr>
      <vt:lpstr>Data modelling</vt:lpstr>
      <vt:lpstr>Data objects &amp; relationships</vt:lpstr>
      <vt:lpstr>Cardinality – erd notation</vt:lpstr>
      <vt:lpstr>Classes categorization</vt:lpstr>
      <vt:lpstr>Classes categorization</vt:lpstr>
      <vt:lpstr>Classes Categorization</vt:lpstr>
      <vt:lpstr>Crc card</vt:lpstr>
      <vt:lpstr>Crc  card</vt:lpstr>
      <vt:lpstr>Requirements negotiation</vt:lpstr>
      <vt:lpstr>Requirements  validation</vt:lpstr>
      <vt:lpstr>The  Requirements  Baseline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Ch.08 - Requirements Engineering</dc:title>
  <dc:subject>Software Engineering</dc:subject>
  <dc:creator>M. Mahmudul Hasan</dc:creator>
  <cp:lastModifiedBy> </cp:lastModifiedBy>
  <cp:revision>16</cp:revision>
  <dcterms:created xsi:type="dcterms:W3CDTF">2019-05-13T08:37:20Z</dcterms:created>
  <dcterms:modified xsi:type="dcterms:W3CDTF">2019-05-13T09:29:17Z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0x0101000CC6A942D26DB24FB2704FE2C745B124</vt:lpwstr>
  </property>
</Properties>
</file>