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81" r:id="rId13"/>
    <p:sldId id="276" r:id="rId14"/>
    <p:sldId id="277" r:id="rId15"/>
    <p:sldId id="278" r:id="rId16"/>
    <p:sldId id="284" r:id="rId17"/>
    <p:sldId id="285" r:id="rId18"/>
    <p:sldId id="286" r:id="rId19"/>
    <p:sldId id="265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24"/>
  </p:normalViewPr>
  <p:slideViewPr>
    <p:cSldViewPr snapToGrid="0" snapToObjects="1">
      <p:cViewPr varScale="1">
        <p:scale>
          <a:sx n="72" d="100"/>
          <a:sy n="72" d="100"/>
        </p:scale>
        <p:origin x="135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708C410D-811A-4FDA-A695-B0E92668DD1F}"/>
    <pc:docChg chg="modSld sldOrd">
      <pc:chgData name="Dr. Md Mehedi Hasan" userId="5eb39d97-deb0-466a-af4c-298e34812974" providerId="ADAL" clId="{708C410D-811A-4FDA-A695-B0E92668DD1F}" dt="2022-10-16T06:02:21.903" v="23"/>
      <pc:docMkLst>
        <pc:docMk/>
      </pc:docMkLst>
      <pc:sldChg chg="modSp mod">
        <pc:chgData name="Dr. Md Mehedi Hasan" userId="5eb39d97-deb0-466a-af4c-298e34812974" providerId="ADAL" clId="{708C410D-811A-4FDA-A695-B0E92668DD1F}" dt="2022-10-16T05:23:28.052" v="2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708C410D-811A-4FDA-A695-B0E92668DD1F}" dt="2022-10-16T05:23:28.052" v="2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ord">
        <pc:chgData name="Dr. Md Mehedi Hasan" userId="5eb39d97-deb0-466a-af4c-298e34812974" providerId="ADAL" clId="{708C410D-811A-4FDA-A695-B0E92668DD1F}" dt="2022-10-16T06:02:21.903" v="23"/>
        <pc:sldMkLst>
          <pc:docMk/>
          <pc:sldMk cId="1923382373" sldId="264"/>
        </pc:sldMkLst>
      </pc:sldChg>
      <pc:sldChg chg="ord">
        <pc:chgData name="Dr. Md Mehedi Hasan" userId="5eb39d97-deb0-466a-af4c-298e34812974" providerId="ADAL" clId="{708C410D-811A-4FDA-A695-B0E92668DD1F}" dt="2022-10-16T06:02:21.903" v="23"/>
        <pc:sldMkLst>
          <pc:docMk/>
          <pc:sldMk cId="3224969828" sldId="265"/>
        </pc:sldMkLst>
      </pc:sldChg>
    </pc:docChg>
  </pc:docChgLst>
  <pc:docChgLst>
    <pc:chgData name="Shakila Rahman" userId="a158f68e-8f2e-4166-9c12-37c16efee1b5" providerId="ADAL" clId="{73AC8B9B-EDAC-4FC8-A6A3-BC70DCE10B00}"/>
    <pc:docChg chg="modSld">
      <pc:chgData name="Shakila Rahman" userId="a158f68e-8f2e-4166-9c12-37c16efee1b5" providerId="ADAL" clId="{73AC8B9B-EDAC-4FC8-A6A3-BC70DCE10B00}" dt="2023-06-11T06:05:35.049" v="84" actId="20577"/>
      <pc:docMkLst>
        <pc:docMk/>
      </pc:docMkLst>
      <pc:sldChg chg="modSp mod">
        <pc:chgData name="Shakila Rahman" userId="a158f68e-8f2e-4166-9c12-37c16efee1b5" providerId="ADAL" clId="{73AC8B9B-EDAC-4FC8-A6A3-BC70DCE10B00}" dt="2023-06-11T06:05:35.049" v="84" actId="20577"/>
        <pc:sldMkLst>
          <pc:docMk/>
          <pc:sldMk cId="700707328" sldId="256"/>
        </pc:sldMkLst>
        <pc:graphicFrameChg chg="modGraphic">
          <ac:chgData name="Shakila Rahman" userId="a158f68e-8f2e-4166-9c12-37c16efee1b5" providerId="ADAL" clId="{73AC8B9B-EDAC-4FC8-A6A3-BC70DCE10B00}" dt="2023-06-11T06:05:35.049" v="84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Cables and Connectors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3335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03196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1931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Lab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baseline="0" dirty="0"/>
                        <a:t>Shakila Rahman; </a:t>
                      </a:r>
                      <a:r>
                        <a:rPr lang="en-US" i="1" baseline="0" dirty="0" err="1"/>
                        <a:t>Shakila.</a:t>
                      </a:r>
                      <a:r>
                        <a:rPr lang="en-US" i="1" baseline="0" err="1"/>
                        <a:t>Rahman</a:t>
                      </a:r>
                      <a:r>
                        <a:rPr lang="en-US" i="1" baseline="0"/>
                        <a:t>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Ethernet cabling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-207818" y="2164048"/>
            <a:ext cx="67471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Unshielded Twisted Pair (UTP)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Electromagnetic interference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Less data rate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cheap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Shielded Twisted Pair (STP)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Less interference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Higher data rate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costly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6B85241-195E-445E-9B14-9655F4EDD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563" y="2244529"/>
            <a:ext cx="5133109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449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Ethernet cabling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0C1A27E-1E06-4CE1-9950-9F6D396EE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68" y="2446714"/>
            <a:ext cx="7192649" cy="37136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68CB0-A7D5-4049-B9EB-B83D8CC0C172}"/>
              </a:ext>
            </a:extLst>
          </p:cNvPr>
          <p:cNvSpPr txBox="1"/>
          <p:nvPr/>
        </p:nvSpPr>
        <p:spPr>
          <a:xfrm>
            <a:off x="2208007" y="2004367"/>
            <a:ext cx="4851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 I    Different categories of cable</a:t>
            </a:r>
          </a:p>
        </p:txBody>
      </p:sp>
    </p:spTree>
    <p:extLst>
      <p:ext uri="{BB962C8B-B14F-4D97-AF65-F5344CB8AC3E}">
        <p14:creationId xmlns:p14="http://schemas.microsoft.com/office/powerpoint/2010/main" val="331745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Ethernet cabling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549C4-6F86-4F5E-A875-79A821103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2346036"/>
            <a:ext cx="6200775" cy="378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67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Ethernet cabling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523" y="216418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Straight-Through cable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PC to Switch or Hub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Router to Switch or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Crossover cable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PC to PC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Switch to Switch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Hub to Hub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Switch to Hub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Router to Router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Router to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Rollover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PC to Console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62BC22-D3F6-469C-A4A1-A444CE153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052" y="3110347"/>
            <a:ext cx="6159567" cy="76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C40660-42EF-46DA-B90D-5858831CF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052" y="4428951"/>
            <a:ext cx="6408948" cy="142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29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Ethernet cabling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5F4DA-6C4F-4B68-AF7E-C81F20A6C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07" y="2622915"/>
            <a:ext cx="85915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28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Ethernet cabling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8A848-9898-45A9-AAE8-7025367914F5}"/>
              </a:ext>
            </a:extLst>
          </p:cNvPr>
          <p:cNvSpPr txBox="1"/>
          <p:nvPr/>
        </p:nvSpPr>
        <p:spPr>
          <a:xfrm>
            <a:off x="304800" y="2239617"/>
            <a:ext cx="2294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Identify cables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3677A-CD9C-485E-8C90-7C33F5D51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075" y="2762837"/>
            <a:ext cx="5020726" cy="310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41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Ethernet cabling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49CBF-E112-45A0-8CFA-9D5F9F5B8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287588"/>
            <a:ext cx="3668713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46BA17E0-67B5-44BD-956A-0A00CB7FF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38" y="2184400"/>
            <a:ext cx="4584700" cy="413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801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34E6F-33E5-42C2-9C83-22945590A213}"/>
              </a:ext>
            </a:extLst>
          </p:cNvPr>
          <p:cNvSpPr txBox="1"/>
          <p:nvPr/>
        </p:nvSpPr>
        <p:spPr>
          <a:xfrm>
            <a:off x="293494" y="856357"/>
            <a:ext cx="8320419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Suppose that we have three networks BBA, CSE, and EEE with IP requirements of 100, 350 and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80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You are given an IP block 10.10.0.0, allocate IPs performing subnetting. </a:t>
            </a:r>
          </a:p>
          <a:p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Suppose that we have five networks A, B, C, D, and E with IP requirements of 10, 30, 90, 200, and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80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You are given an IP block 172.16.0.0, allocate IPs performing subnetting. </a:t>
            </a:r>
          </a:p>
          <a:p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Consider your ID: AB-CDEFG-H, Suppose that we have four networks A, B, C, and D with IP requirements of 100*C,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0*D, 50*A, and 20*G.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You are given an IP block 192.168.0.0, allocate IPs performing subnetting.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9093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BAE6F-3901-445F-BF8C-07DF8D08E8B4}"/>
              </a:ext>
            </a:extLst>
          </p:cNvPr>
          <p:cNvSpPr txBox="1"/>
          <p:nvPr/>
        </p:nvSpPr>
        <p:spPr>
          <a:xfrm>
            <a:off x="452674" y="2209046"/>
            <a:ext cx="76954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192.168.0.0/16</a:t>
            </a:r>
          </a:p>
          <a:p>
            <a:r>
              <a:rPr lang="en-US" dirty="0"/>
              <a:t>CSE</a:t>
            </a:r>
            <a:r>
              <a:rPr lang="en-US" dirty="0">
                <a:sym typeface="Wingdings" panose="05000000000000000000" pitchFamily="2" charset="2"/>
              </a:rPr>
              <a:t> 10 host  4bit 192.168.0.0-15/28  255.255.255.240</a:t>
            </a:r>
          </a:p>
          <a:p>
            <a:r>
              <a:rPr lang="en-US" dirty="0">
                <a:sym typeface="Wingdings" panose="05000000000000000000" pitchFamily="2" charset="2"/>
              </a:rPr>
              <a:t>Net address: 192.168.0.0/28</a:t>
            </a:r>
          </a:p>
          <a:p>
            <a:r>
              <a:rPr lang="en-US" dirty="0">
                <a:sym typeface="Wingdings" panose="05000000000000000000" pitchFamily="2" charset="2"/>
              </a:rPr>
              <a:t>BC address: 192.168.0.15/28</a:t>
            </a:r>
          </a:p>
          <a:p>
            <a:r>
              <a:rPr lang="en-US" dirty="0">
                <a:sym typeface="Wingdings" panose="05000000000000000000" pitchFamily="2" charset="2"/>
              </a:rPr>
              <a:t>Gateway: 192.168.0.14/28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EEE 8 host 3bit192.168.0.16-23/29  255.255.255.248</a:t>
            </a:r>
          </a:p>
          <a:p>
            <a:r>
              <a:rPr lang="en-US" dirty="0">
                <a:sym typeface="Wingdings" panose="05000000000000000000" pitchFamily="2" charset="2"/>
              </a:rPr>
              <a:t>Net address: 192.168.0.16/29</a:t>
            </a:r>
          </a:p>
          <a:p>
            <a:r>
              <a:rPr lang="en-US" dirty="0">
                <a:sym typeface="Wingdings" panose="05000000000000000000" pitchFamily="2" charset="2"/>
              </a:rPr>
              <a:t>BC address: 192.168.0.23/29</a:t>
            </a:r>
          </a:p>
          <a:p>
            <a:r>
              <a:rPr lang="en-US" dirty="0">
                <a:sym typeface="Wingdings" panose="05000000000000000000" pitchFamily="2" charset="2"/>
              </a:rPr>
              <a:t>Gateway: 192.168.0.22/29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F39F9C-F838-4DA8-8AE3-4CFC3A1F4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77" t="29755" r="15412" b="41254"/>
          <a:stretch/>
        </p:blipFill>
        <p:spPr>
          <a:xfrm>
            <a:off x="3919613" y="4616274"/>
            <a:ext cx="4599697" cy="17120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634E6F-33E5-42C2-9C83-22945590A213}"/>
              </a:ext>
            </a:extLst>
          </p:cNvPr>
          <p:cNvSpPr txBox="1"/>
          <p:nvPr/>
        </p:nvSpPr>
        <p:spPr>
          <a:xfrm>
            <a:off x="399511" y="1366139"/>
            <a:ext cx="8344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Suppose that we have two networks CSE and EEE with IP requirements of 10 and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You are given an IP block 192.168.0.0, allocate IPs performing subnetting.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9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953" y="2175164"/>
            <a:ext cx="832573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Cisco IOS Configuration Fundamentals Command Reference.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http://www.cisco.com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9927" y="2743200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Different types of devices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Ethernet Cabling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Terminal Emulation Software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Remote Access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Cisco Switch</a:t>
            </a:r>
          </a:p>
        </p:txBody>
      </p:sp>
      <p:pic>
        <p:nvPicPr>
          <p:cNvPr id="7" name="Picture 2" descr="Image result for Cisco switch">
            <a:extLst>
              <a:ext uri="{FF2B5EF4-FFF2-40B4-BE49-F238E27FC236}">
                <a16:creationId xmlns:a16="http://schemas.microsoft.com/office/drawing/2014/main" id="{9AD98C79-2255-4DAB-B4E2-B63AC1819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3" b="21422"/>
          <a:stretch/>
        </p:blipFill>
        <p:spPr bwMode="auto">
          <a:xfrm>
            <a:off x="1590897" y="2836868"/>
            <a:ext cx="5469864" cy="198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E4480F-904A-4E94-9463-F7381243EFF5}"/>
              </a:ext>
            </a:extLst>
          </p:cNvPr>
          <p:cNvSpPr txBox="1"/>
          <p:nvPr/>
        </p:nvSpPr>
        <p:spPr>
          <a:xfrm>
            <a:off x="2837024" y="4982646"/>
            <a:ext cx="29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A 2960 series cisco switch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dirty="0"/>
              <a:t>CLI access options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52103-6345-49F4-8525-3B7B5F8BE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49" y="2008909"/>
            <a:ext cx="6271451" cy="3391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964262-6739-4815-BBFB-DF65DD7F41C3}"/>
              </a:ext>
            </a:extLst>
          </p:cNvPr>
          <p:cNvSpPr txBox="1"/>
          <p:nvPr/>
        </p:nvSpPr>
        <p:spPr>
          <a:xfrm>
            <a:off x="3245858" y="5550830"/>
            <a:ext cx="225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CLI access options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Console Connection to Switch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BC103-5C89-48A0-BAE1-97CFC241C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50" y="2111313"/>
            <a:ext cx="6921568" cy="30564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390069-D71C-47FA-840D-9BC34FE13C1E}"/>
              </a:ext>
            </a:extLst>
          </p:cNvPr>
          <p:cNvSpPr txBox="1"/>
          <p:nvPr/>
        </p:nvSpPr>
        <p:spPr>
          <a:xfrm>
            <a:off x="1836344" y="5418753"/>
            <a:ext cx="3537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Fig. Console Connection to a Switch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9928C-B2D9-421D-A0CE-E8D2FC1D187E}"/>
              </a:ext>
            </a:extLst>
          </p:cNvPr>
          <p:cNvSpPr txBox="1"/>
          <p:nvPr/>
        </p:nvSpPr>
        <p:spPr>
          <a:xfrm>
            <a:off x="7271830" y="2266122"/>
            <a:ext cx="1653017" cy="203132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2960-XR series </a:t>
            </a:r>
          </a:p>
          <a:p>
            <a:r>
              <a:rPr lang="en-US" dirty="0"/>
              <a:t>supports both</a:t>
            </a:r>
          </a:p>
          <a:p>
            <a:r>
              <a:rPr lang="en-US" dirty="0"/>
              <a:t> the older RJ-45</a:t>
            </a:r>
          </a:p>
          <a:p>
            <a:r>
              <a:rPr lang="en-US" dirty="0"/>
              <a:t> console port </a:t>
            </a:r>
          </a:p>
          <a:p>
            <a:r>
              <a:rPr lang="en-US" dirty="0"/>
              <a:t>and a USB</a:t>
            </a:r>
            <a:br>
              <a:rPr lang="en-US" dirty="0"/>
            </a:br>
            <a:r>
              <a:rPr lang="en-US" dirty="0"/>
              <a:t>console port 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CCCC06-031D-423A-9DA2-93EA1208CDE0}"/>
              </a:ext>
            </a:extLst>
          </p:cNvPr>
          <p:cNvSpPr txBox="1"/>
          <p:nvPr/>
        </p:nvSpPr>
        <p:spPr>
          <a:xfrm>
            <a:off x="7268047" y="4360613"/>
            <a:ext cx="1656800" cy="175432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  <a:br>
              <a:rPr lang="en-US" dirty="0"/>
            </a:br>
            <a:r>
              <a:rPr lang="en-US" dirty="0"/>
              <a:t>console port is</a:t>
            </a:r>
          </a:p>
          <a:p>
            <a:r>
              <a:rPr lang="en-US" dirty="0"/>
              <a:t>Not rectangular</a:t>
            </a:r>
          </a:p>
          <a:p>
            <a:r>
              <a:rPr lang="en-US" dirty="0"/>
              <a:t>,rather it is </a:t>
            </a:r>
          </a:p>
          <a:p>
            <a:r>
              <a:rPr lang="en-US" dirty="0"/>
              <a:t>Mini-B port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1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DB9 Connector</a:t>
            </a:r>
          </a:p>
        </p:txBody>
      </p:sp>
      <p:pic>
        <p:nvPicPr>
          <p:cNvPr id="5" name="Picture 2" descr="DB9 Connector">
            <a:extLst>
              <a:ext uri="{FF2B5EF4-FFF2-40B4-BE49-F238E27FC236}">
                <a16:creationId xmlns:a16="http://schemas.microsoft.com/office/drawing/2014/main" id="{6BAF2A5F-196D-49C2-8829-AAA6D3C11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2287776"/>
            <a:ext cx="2507673" cy="223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B9 Connector">
            <a:extLst>
              <a:ext uri="{FF2B5EF4-FFF2-40B4-BE49-F238E27FC236}">
                <a16:creationId xmlns:a16="http://schemas.microsoft.com/office/drawing/2014/main" id="{2219C4E9-8D8E-4D42-8A3B-B1D6E3293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475" y="2467885"/>
            <a:ext cx="4035908" cy="204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CF89FE-C75D-4108-99C6-EF60C8F7D375}"/>
              </a:ext>
            </a:extLst>
          </p:cNvPr>
          <p:cNvSpPr txBox="1"/>
          <p:nvPr/>
        </p:nvSpPr>
        <p:spPr>
          <a:xfrm>
            <a:off x="7338166" y="3079616"/>
            <a:ext cx="1750416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Almost obsolete</a:t>
            </a:r>
          </a:p>
          <a:p>
            <a:r>
              <a:rPr lang="en-US" dirty="0"/>
              <a:t>Replaced by USB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920195-684D-4A60-ABBB-01A498737401}"/>
              </a:ext>
            </a:extLst>
          </p:cNvPr>
          <p:cNvSpPr txBox="1"/>
          <p:nvPr/>
        </p:nvSpPr>
        <p:spPr>
          <a:xfrm>
            <a:off x="2865162" y="4918145"/>
            <a:ext cx="402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DB9 Connector (For serial port of PC)</a:t>
            </a:r>
          </a:p>
        </p:txBody>
      </p:sp>
    </p:spTree>
    <p:extLst>
      <p:ext uri="{BB962C8B-B14F-4D97-AF65-F5344CB8AC3E}">
        <p14:creationId xmlns:p14="http://schemas.microsoft.com/office/powerpoint/2010/main" val="142516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USB and RJ-45 </a:t>
            </a:r>
            <a:r>
              <a:rPr lang="en-US" dirty="0" err="1"/>
              <a:t>Consle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3D4D5-2D8E-4396-8CE2-91E33443E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40" y="2037936"/>
            <a:ext cx="64008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3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Terminal Emulation Software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1673" y="1963616"/>
            <a:ext cx="849283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To interact with Switch/Routers</a:t>
            </a:r>
          </a:p>
          <a:p>
            <a:r>
              <a:rPr lang="en-US" sz="2200" dirty="0"/>
              <a:t>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SecureCRT</a:t>
            </a:r>
            <a:r>
              <a:rPr lang="en-US" sz="2200" dirty="0"/>
              <a:t>: Supports serial, Telnet and SSH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Not free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PuTTY: Supports serial, Telnet and SSH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free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TeraTerm</a:t>
            </a:r>
            <a:r>
              <a:rPr lang="en-US" sz="2200" dirty="0"/>
              <a:t> Pro: Supports serial, Telnet and SSH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 free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Windows Telnet (integrated to Windows OS)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Supports Telnet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Windows HyperTerminal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Supports Telnet and Serial, NOT SSH</a:t>
            </a:r>
          </a:p>
        </p:txBody>
      </p:sp>
    </p:spTree>
    <p:extLst>
      <p:ext uri="{BB962C8B-B14F-4D97-AF65-F5344CB8AC3E}">
        <p14:creationId xmlns:p14="http://schemas.microsoft.com/office/powerpoint/2010/main" val="251447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Remote Access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692727" y="2690474"/>
            <a:ext cx="79525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Telnet and SSH allows remote access to Switch/Router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Must need password to access the device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Telnet is not secure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No encryption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SSH is secure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Encryption is used</a:t>
            </a:r>
          </a:p>
        </p:txBody>
      </p:sp>
    </p:spTree>
    <p:extLst>
      <p:ext uri="{BB962C8B-B14F-4D97-AF65-F5344CB8AC3E}">
        <p14:creationId xmlns:p14="http://schemas.microsoft.com/office/powerpoint/2010/main" val="22585838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1513</TotalTime>
  <Words>667</Words>
  <Application>Microsoft Office PowerPoint</Application>
  <PresentationFormat>On-screen Show (4:3)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Corbel</vt:lpstr>
      <vt:lpstr>Times New Roman</vt:lpstr>
      <vt:lpstr>Wingdings</vt:lpstr>
      <vt:lpstr>Spectrum</vt:lpstr>
      <vt:lpstr>Cables and Connectors</vt:lpstr>
      <vt:lpstr>Lecture Outline</vt:lpstr>
      <vt:lpstr>Cisco Switch</vt:lpstr>
      <vt:lpstr>CLI access options</vt:lpstr>
      <vt:lpstr>Console Connection to Switch</vt:lpstr>
      <vt:lpstr>DB9 Connector</vt:lpstr>
      <vt:lpstr>USB and RJ-45 Consle</vt:lpstr>
      <vt:lpstr>Terminal Emulation Software</vt:lpstr>
      <vt:lpstr>Remote Access</vt:lpstr>
      <vt:lpstr>Ethernet cabling</vt:lpstr>
      <vt:lpstr>Ethernet cabling (contd…)</vt:lpstr>
      <vt:lpstr>Ethernet cabling (contd…)</vt:lpstr>
      <vt:lpstr>Ethernet cabling (contd…)</vt:lpstr>
      <vt:lpstr>Ethernet cabling (contd…)</vt:lpstr>
      <vt:lpstr>Ethernet cabling (contd…)</vt:lpstr>
      <vt:lpstr>Ethernet cabling (contd…)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Shakila Rahman</cp:lastModifiedBy>
  <cp:revision>84</cp:revision>
  <dcterms:created xsi:type="dcterms:W3CDTF">2018-12-10T17:20:29Z</dcterms:created>
  <dcterms:modified xsi:type="dcterms:W3CDTF">2023-06-11T06:05:35Z</dcterms:modified>
</cp:coreProperties>
</file>