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3" r:id="rId14"/>
    <p:sldId id="270" r:id="rId15"/>
    <p:sldId id="299" r:id="rId16"/>
    <p:sldId id="269" r:id="rId17"/>
    <p:sldId id="267" r:id="rId18"/>
    <p:sldId id="294" r:id="rId19"/>
    <p:sldId id="295" r:id="rId20"/>
    <p:sldId id="296" r:id="rId21"/>
    <p:sldId id="297" r:id="rId22"/>
    <p:sldId id="298" r:id="rId23"/>
    <p:sldId id="302" r:id="rId24"/>
    <p:sldId id="303"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F4E49385-8BAC-4DB8-9067-77D7C45D5D76}"/>
    <pc:docChg chg="modSld">
      <pc:chgData name="Dr. Md Mehedi Hasan" userId="5eb39d97-deb0-466a-af4c-298e34812974" providerId="ADAL" clId="{F4E49385-8BAC-4DB8-9067-77D7C45D5D76}" dt="2022-12-07T07:09:05.549" v="5" actId="20577"/>
      <pc:docMkLst>
        <pc:docMk/>
      </pc:docMkLst>
      <pc:sldChg chg="modSp mod">
        <pc:chgData name="Dr. Md Mehedi Hasan" userId="5eb39d97-deb0-466a-af4c-298e34812974" providerId="ADAL" clId="{F4E49385-8BAC-4DB8-9067-77D7C45D5D76}" dt="2022-12-07T07:09:05.549" v="5" actId="20577"/>
        <pc:sldMkLst>
          <pc:docMk/>
          <pc:sldMk cId="700707328" sldId="256"/>
        </pc:sldMkLst>
        <pc:graphicFrameChg chg="modGraphic">
          <ac:chgData name="Dr. Md Mehedi Hasan" userId="5eb39d97-deb0-466a-af4c-298e34812974" providerId="ADAL" clId="{F4E49385-8BAC-4DB8-9067-77D7C45D5D76}" dt="2022-12-07T07:09:05.549" v="5" actId="20577"/>
          <ac:graphicFrameMkLst>
            <pc:docMk/>
            <pc:sldMk cId="700707328" sldId="256"/>
            <ac:graphicFrameMk id="7" creationId="{29FF08AD-7519-4C4A-8E0D-640DF5BB5E58}"/>
          </ac:graphicFrameMkLst>
        </pc:graphicFrameChg>
      </pc:sldChg>
    </pc:docChg>
  </pc:docChgLst>
  <pc:docChgLst>
    <pc:chgData name="Dr. Md Mehedi Hasan" userId="S::mmhasan@aiub.edu::5eb39d97-deb0-466a-af4c-298e34812974" providerId="AD" clId="Web-{38C774DA-44F3-4BFA-B91D-E06F25D92ED3}"/>
    <pc:docChg chg="modSld">
      <pc:chgData name="Dr. Md Mehedi Hasan" userId="S::mmhasan@aiub.edu::5eb39d97-deb0-466a-af4c-298e34812974" providerId="AD" clId="Web-{38C774DA-44F3-4BFA-B91D-E06F25D92ED3}" dt="2022-10-25T05:51:43.635" v="19"/>
      <pc:docMkLst>
        <pc:docMk/>
      </pc:docMkLst>
      <pc:sldChg chg="modSp">
        <pc:chgData name="Dr. Md Mehedi Hasan" userId="S::mmhasan@aiub.edu::5eb39d97-deb0-466a-af4c-298e34812974" providerId="AD" clId="Web-{38C774DA-44F3-4BFA-B91D-E06F25D92ED3}" dt="2022-10-25T05:51:43.635" v="19"/>
        <pc:sldMkLst>
          <pc:docMk/>
          <pc:sldMk cId="700707328" sldId="256"/>
        </pc:sldMkLst>
        <pc:graphicFrameChg chg="mod modGraphic">
          <ac:chgData name="Dr. Md Mehedi Hasan" userId="S::mmhasan@aiub.edu::5eb39d97-deb0-466a-af4c-298e34812974" providerId="AD" clId="Web-{38C774DA-44F3-4BFA-B91D-E06F25D92ED3}" dt="2022-10-25T05:51:43.635" v="19"/>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6/17/2023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02299688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Lab 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3" name="Rectangle 2">
            <a:extLst>
              <a:ext uri="{FF2B5EF4-FFF2-40B4-BE49-F238E27FC236}">
                <a16:creationId xmlns:a16="http://schemas.microsoft.com/office/drawing/2014/main" id="{CCE79ED8-86E3-4267-8BF7-6CA7A8990E40}"/>
              </a:ext>
            </a:extLst>
          </p:cNvPr>
          <p:cNvSpPr/>
          <p:nvPr/>
        </p:nvSpPr>
        <p:spPr>
          <a:xfrm>
            <a:off x="-1578429" y="-5563513"/>
            <a:ext cx="12181115" cy="526297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vector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means that routes are advertised as </a:t>
            </a: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vectors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         RIP, EIGRP</a:t>
            </a:r>
            <a:endParaRPr kumimoji="0" lang="en-US" sz="3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
        <p:nvSpPr>
          <p:cNvPr id="6" name="Rectangle 5">
            <a:extLst>
              <a:ext uri="{FF2B5EF4-FFF2-40B4-BE49-F238E27FC236}">
                <a16:creationId xmlns:a16="http://schemas.microsoft.com/office/drawing/2014/main" id="{2CEC4F67-C487-4414-B825-A56C2C1F29C9}"/>
              </a:ext>
            </a:extLst>
          </p:cNvPr>
          <p:cNvSpPr/>
          <p:nvPr/>
        </p:nvSpPr>
        <p:spPr>
          <a:xfrm>
            <a:off x="2286000" y="-8989784"/>
            <a:ext cx="4572000" cy="6592574"/>
          </a:xfrm>
          <a:prstGeom prst="rect">
            <a:avLst/>
          </a:prstGeom>
        </p:spPr>
        <p:txBody>
          <a:bodyPr>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vector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means that routes are advertised as </a:t>
            </a: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vectors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200" b="0" i="0" u="none" strike="noStrike" kern="0" cap="none" spc="0" normalizeH="0" baseline="0" noProof="0" dirty="0">
                <a:ln>
                  <a:noFill/>
                </a:ln>
                <a:solidFill>
                  <a:prstClr val="black"/>
                </a:solidFill>
                <a:effectLst/>
                <a:uLnTx/>
                <a:uFillTx/>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rPr>
              <a:t>         RIP, EIGRP</a:t>
            </a:r>
            <a:endParaRPr kumimoji="0" lang="en-US" sz="2200" b="0" i="0" u="none" strike="noStrike" kern="0" cap="none" spc="0" normalizeH="0" baseline="0" noProof="0" dirty="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F494673C-260C-4842-BBA5-52634F2006CA}"/>
              </a:ext>
            </a:extLst>
          </p:cNvPr>
          <p:cNvSpPr/>
          <p:nvPr/>
        </p:nvSpPr>
        <p:spPr>
          <a:xfrm>
            <a:off x="476205" y="2160068"/>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1" y="2179244"/>
            <a:ext cx="8191590" cy="3139321"/>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pic>
        <p:nvPicPr>
          <p:cNvPr id="4" name="Picture 2">
            <a:extLst>
              <a:ext uri="{FF2B5EF4-FFF2-40B4-BE49-F238E27FC236}">
                <a16:creationId xmlns:a16="http://schemas.microsoft.com/office/drawing/2014/main" id="{B3A48BB0-ABD4-4299-8CDA-7B6574893E2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171" y="2321296"/>
            <a:ext cx="3260938" cy="382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15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421341" y="2186252"/>
            <a:ext cx="8134830" cy="3816429"/>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1945959"/>
            <a:ext cx="8301318" cy="2800767"/>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Uses Classless addressing</a:t>
            </a:r>
          </a:p>
          <a:p>
            <a:pPr lvl="1" algn="just"/>
            <a:r>
              <a:rPr lang="en-US" sz="22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200" b="1" dirty="0">
                <a:latin typeface="Perpetua" panose="02020502060401020303" pitchFamily="18" charset="0"/>
              </a:rPr>
              <a:t>Multicasting vs Broadcasting</a:t>
            </a:r>
          </a:p>
          <a:p>
            <a:pPr lvl="1" algn="just"/>
            <a:r>
              <a:rPr lang="en-US" sz="2200" dirty="0">
                <a:latin typeface="Perpetua" panose="02020502060401020303" pitchFamily="18" charset="0"/>
              </a:rPr>
              <a:t>Version 1 of RIP uses broadcasting (to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p:txBody>
      </p:sp>
      <p:sp>
        <p:nvSpPr>
          <p:cNvPr id="4" name="Rectangle 3">
            <a:extLst>
              <a:ext uri="{FF2B5EF4-FFF2-40B4-BE49-F238E27FC236}">
                <a16:creationId xmlns:a16="http://schemas.microsoft.com/office/drawing/2014/main" id="{8A2531D0-BB68-4086-8A48-44BCABCDAD10}"/>
              </a:ext>
            </a:extLst>
          </p:cNvPr>
          <p:cNvSpPr/>
          <p:nvPr/>
        </p:nvSpPr>
        <p:spPr>
          <a:xfrm>
            <a:off x="421341" y="4609158"/>
            <a:ext cx="8178373" cy="212365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Updates</a:t>
            </a:r>
          </a:p>
          <a:p>
            <a:pPr lvl="1" algn="just"/>
            <a:r>
              <a:rPr lang="en-US" sz="22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Authentication</a:t>
            </a:r>
          </a:p>
          <a:p>
            <a:pPr lvl="1" algn="just"/>
            <a:r>
              <a:rPr lang="en-US" sz="2200" dirty="0">
                <a:latin typeface="Perpetua" panose="02020502060401020303" pitchFamily="18" charset="0"/>
              </a:rPr>
              <a:t>RIPv2 ensure authentication, while RIPv1 does not</a:t>
            </a:r>
          </a:p>
        </p:txBody>
      </p:sp>
    </p:spTree>
    <p:extLst>
      <p:ext uri="{BB962C8B-B14F-4D97-AF65-F5344CB8AC3E}">
        <p14:creationId xmlns:p14="http://schemas.microsoft.com/office/powerpoint/2010/main" val="30825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939143"/>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617176" y="243589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00481"/>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pic>
        <p:nvPicPr>
          <p:cNvPr id="7" name="Picture 6">
            <a:extLst>
              <a:ext uri="{FF2B5EF4-FFF2-40B4-BE49-F238E27FC236}">
                <a16:creationId xmlns:a16="http://schemas.microsoft.com/office/drawing/2014/main" id="{7947A2F9-90AD-48EB-B84A-2046A4D92AE1}"/>
              </a:ext>
            </a:extLst>
          </p:cNvPr>
          <p:cNvPicPr>
            <a:picLocks noChangeAspect="1"/>
          </p:cNvPicPr>
          <p:nvPr/>
        </p:nvPicPr>
        <p:blipFill>
          <a:blip r:embed="rId2"/>
          <a:stretch>
            <a:fillRect/>
          </a:stretch>
        </p:blipFill>
        <p:spPr>
          <a:xfrm>
            <a:off x="276225" y="2895600"/>
            <a:ext cx="8591550" cy="3429000"/>
          </a:xfrm>
          <a:prstGeom prst="rect">
            <a:avLst/>
          </a:prstGeom>
        </p:spPr>
      </p:pic>
    </p:spTree>
    <p:extLst>
      <p:ext uri="{BB962C8B-B14F-4D97-AF65-F5344CB8AC3E}">
        <p14:creationId xmlns:p14="http://schemas.microsoft.com/office/powerpoint/2010/main" val="225723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3" name="TextBox 12">
            <a:extLst>
              <a:ext uri="{FF2B5EF4-FFF2-40B4-BE49-F238E27FC236}">
                <a16:creationId xmlns:a16="http://schemas.microsoft.com/office/drawing/2014/main" id="{25CD8969-6935-4AB2-8602-460B3D4F57F2}"/>
              </a:ext>
            </a:extLst>
          </p:cNvPr>
          <p:cNvSpPr txBox="1"/>
          <p:nvPr/>
        </p:nvSpPr>
        <p:spPr>
          <a:xfrm>
            <a:off x="5258667" y="3732946"/>
            <a:ext cx="3645357" cy="2215991"/>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IOS Commands</a:t>
            </a:r>
          </a:p>
          <a:p>
            <a:r>
              <a:rPr lang="en-US" sz="2000" i="1" dirty="0">
                <a:latin typeface="Perpetua" panose="02020502060401020303" pitchFamily="18" charset="0"/>
              </a:rPr>
              <a:t>R1(config)# router rip</a:t>
            </a:r>
          </a:p>
          <a:p>
            <a:r>
              <a:rPr lang="en-US" sz="2000" i="1" dirty="0">
                <a:latin typeface="Perpetua" panose="02020502060401020303" pitchFamily="18" charset="0"/>
              </a:rPr>
              <a:t>R1(config-router)# version 2</a:t>
            </a:r>
          </a:p>
          <a:p>
            <a:r>
              <a:rPr lang="en-US" sz="2000" i="1" dirty="0">
                <a:latin typeface="Perpetua" panose="02020502060401020303" pitchFamily="18" charset="0"/>
              </a:rPr>
              <a:t>R1(config-router)#network 172.16.1.0</a:t>
            </a:r>
          </a:p>
          <a:p>
            <a:r>
              <a:rPr lang="en-US" sz="2000" i="1" dirty="0">
                <a:latin typeface="Perpetua" panose="02020502060401020303" pitchFamily="18" charset="0"/>
              </a:rPr>
              <a:t>R1(config-router)#network 172.16.1.4</a:t>
            </a:r>
          </a:p>
          <a:p>
            <a:r>
              <a:rPr lang="en-US" sz="2000" i="1" dirty="0">
                <a:latin typeface="Perpetua" panose="02020502060401020303" pitchFamily="18" charset="0"/>
              </a:rPr>
              <a:t>R1(config-router)#network 192.168.2.0</a:t>
            </a:r>
          </a:p>
          <a:p>
            <a:r>
              <a:rPr lang="en-US" sz="2000" i="1" dirty="0">
                <a:latin typeface="Perpetua" panose="02020502060401020303" pitchFamily="18" charset="0"/>
              </a:rPr>
              <a:t>R1(config-router)#no auto-summary</a:t>
            </a:r>
          </a:p>
        </p:txBody>
      </p:sp>
    </p:spTree>
    <p:extLst>
      <p:ext uri="{BB962C8B-B14F-4D97-AF65-F5344CB8AC3E}">
        <p14:creationId xmlns:p14="http://schemas.microsoft.com/office/powerpoint/2010/main" val="2743588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r>
              <a:rPr lang="en-US" dirty="0" err="1"/>
              <a:t>Trableshooting</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4" name="TextBox 13">
            <a:extLst>
              <a:ext uri="{FF2B5EF4-FFF2-40B4-BE49-F238E27FC236}">
                <a16:creationId xmlns:a16="http://schemas.microsoft.com/office/drawing/2014/main" id="{7B2C6F55-C27A-4779-B850-9A95BE4B3AAC}"/>
              </a:ext>
            </a:extLst>
          </p:cNvPr>
          <p:cNvSpPr txBox="1"/>
          <p:nvPr/>
        </p:nvSpPr>
        <p:spPr>
          <a:xfrm>
            <a:off x="296638" y="4118789"/>
            <a:ext cx="4319131" cy="2739211"/>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Perpetua" panose="02020502060401020303" pitchFamily="18" charset="0"/>
              </a:rPr>
              <a:t>To show protocol properties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protocols</a:t>
            </a:r>
          </a:p>
          <a:p>
            <a:pPr marL="342900" indent="-342900">
              <a:buFont typeface="Wingdings" panose="05000000000000000000" pitchFamily="2" charset="2"/>
              <a:buChar char="§"/>
            </a:pPr>
            <a:r>
              <a:rPr lang="en-US" sz="2200" dirty="0">
                <a:latin typeface="Perpetua" panose="02020502060401020303" pitchFamily="18" charset="0"/>
              </a:rPr>
              <a:t>To show all routes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route</a:t>
            </a:r>
          </a:p>
          <a:p>
            <a:pPr marL="342900" indent="-342900">
              <a:buFont typeface="Wingdings" panose="05000000000000000000" pitchFamily="2" charset="2"/>
              <a:buChar char="§"/>
            </a:pPr>
            <a:r>
              <a:rPr lang="en-US" sz="2200" dirty="0">
                <a:latin typeface="Perpetua" panose="02020502060401020303" pitchFamily="18" charset="0"/>
              </a:rPr>
              <a:t>To show all RIP activities in real-time</a:t>
            </a:r>
          </a:p>
          <a:p>
            <a:pPr lvl="1"/>
            <a:r>
              <a:rPr lang="en-US" sz="2200" i="1" dirty="0">
                <a:latin typeface="Perpetua" panose="02020502060401020303" pitchFamily="18" charset="0"/>
              </a:rPr>
              <a:t>debug </a:t>
            </a:r>
            <a:r>
              <a:rPr lang="en-US" sz="2200" i="1" dirty="0" err="1">
                <a:latin typeface="Perpetua" panose="02020502060401020303" pitchFamily="18" charset="0"/>
              </a:rPr>
              <a:t>ip</a:t>
            </a:r>
            <a:r>
              <a:rPr lang="en-US" sz="2200" i="1" dirty="0">
                <a:latin typeface="Perpetua" panose="02020502060401020303" pitchFamily="18" charset="0"/>
              </a:rPr>
              <a:t> rip</a:t>
            </a:r>
          </a:p>
          <a:p>
            <a:pPr lvl="1"/>
            <a:endParaRPr lang="en-US" sz="2200" i="1" dirty="0">
              <a:latin typeface="Perpetua" panose="02020502060401020303" pitchFamily="18" charset="0"/>
            </a:endParaRPr>
          </a:p>
          <a:p>
            <a:endParaRPr lang="en-US" dirty="0"/>
          </a:p>
        </p:txBody>
      </p:sp>
      <p:sp>
        <p:nvSpPr>
          <p:cNvPr id="3" name="Rectangle 2">
            <a:extLst>
              <a:ext uri="{FF2B5EF4-FFF2-40B4-BE49-F238E27FC236}">
                <a16:creationId xmlns:a16="http://schemas.microsoft.com/office/drawing/2014/main" id="{36EC38E2-3420-48D5-94CD-C24AA3E06B71}"/>
              </a:ext>
            </a:extLst>
          </p:cNvPr>
          <p:cNvSpPr/>
          <p:nvPr/>
        </p:nvSpPr>
        <p:spPr>
          <a:xfrm>
            <a:off x="4353261" y="4177337"/>
            <a:ext cx="4572000" cy="1446550"/>
          </a:xfrm>
          <a:prstGeom prst="rect">
            <a:avLst/>
          </a:prstGeom>
        </p:spPr>
        <p:txBody>
          <a:bodyPr>
            <a:spAutoFit/>
          </a:bodyPr>
          <a:lstStyle/>
          <a:p>
            <a:pPr marL="800100" lvl="1" indent="-342900">
              <a:buFont typeface="Wingdings" panose="05000000000000000000" pitchFamily="2" charset="2"/>
              <a:buChar char="§"/>
            </a:pPr>
            <a:r>
              <a:rPr lang="en-US" sz="2200" dirty="0">
                <a:latin typeface="Perpetua" panose="02020502060401020303" pitchFamily="18" charset="0"/>
              </a:rPr>
              <a:t>To stop debugging</a:t>
            </a:r>
          </a:p>
          <a:p>
            <a:pPr lvl="1"/>
            <a:r>
              <a:rPr lang="en-US" sz="2200" i="1" dirty="0">
                <a:latin typeface="Perpetua" panose="02020502060401020303" pitchFamily="18" charset="0"/>
              </a:rPr>
              <a:t>	no debug all</a:t>
            </a:r>
          </a:p>
          <a:p>
            <a:pPr marL="800100" lvl="1" indent="-342900">
              <a:buFont typeface="Wingdings" panose="05000000000000000000" pitchFamily="2" charset="2"/>
              <a:buChar char="§"/>
            </a:pPr>
            <a:r>
              <a:rPr lang="en-US" sz="2200" dirty="0">
                <a:latin typeface="Perpetua" panose="02020502060401020303" pitchFamily="18" charset="0"/>
              </a:rPr>
              <a:t>To show RIP database</a:t>
            </a:r>
          </a:p>
          <a:p>
            <a:pPr lvl="1"/>
            <a:r>
              <a:rPr lang="en-US" sz="2200" i="1" dirty="0">
                <a:latin typeface="Perpetua" panose="02020502060401020303" pitchFamily="18" charset="0"/>
              </a:rPr>
              <a:t>	show </a:t>
            </a:r>
            <a:r>
              <a:rPr lang="en-US" sz="2200" i="1" dirty="0" err="1">
                <a:latin typeface="Perpetua" panose="02020502060401020303" pitchFamily="18" charset="0"/>
              </a:rPr>
              <a:t>ip</a:t>
            </a:r>
            <a:r>
              <a:rPr lang="en-US" sz="2200" i="1" dirty="0">
                <a:latin typeface="Perpetua" panose="02020502060401020303" pitchFamily="18" charset="0"/>
              </a:rPr>
              <a:t> rip database</a:t>
            </a:r>
          </a:p>
        </p:txBody>
      </p:sp>
    </p:spTree>
    <p:extLst>
      <p:ext uri="{BB962C8B-B14F-4D97-AF65-F5344CB8AC3E}">
        <p14:creationId xmlns:p14="http://schemas.microsoft.com/office/powerpoint/2010/main" val="34981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6572" y="2620563"/>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749326" y="3943248"/>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845307"/>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421341" y="2754217"/>
            <a:ext cx="8191590"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66478" y="2754969"/>
            <a:ext cx="7863839"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or Exterior Gateway protocols</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where, AS is a collection of network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2297" y="2323178"/>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
        <p:nvSpPr>
          <p:cNvPr id="7" name="TextBox 6">
            <a:extLst>
              <a:ext uri="{FF2B5EF4-FFF2-40B4-BE49-F238E27FC236}">
                <a16:creationId xmlns:a16="http://schemas.microsoft.com/office/drawing/2014/main" id="{27E8EE67-00D7-E359-4345-05385A8FF4DC}"/>
              </a:ext>
            </a:extLst>
          </p:cNvPr>
          <p:cNvSpPr txBox="1"/>
          <p:nvPr/>
        </p:nvSpPr>
        <p:spPr>
          <a:xfrm>
            <a:off x="310124" y="5150343"/>
            <a:ext cx="4572000" cy="923330"/>
          </a:xfrm>
          <a:prstGeom prst="rect">
            <a:avLst/>
          </a:prstGeom>
          <a:noFill/>
        </p:spPr>
        <p:txBody>
          <a:bodyPr wrap="square">
            <a:spAutoFit/>
          </a:bodyPr>
          <a:lstStyle/>
          <a:p>
            <a:r>
              <a:rPr lang="en-US" dirty="0"/>
              <a:t>An autonomous system (AS) is a very large network or group of networks with a single routing policy.</a:t>
            </a: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1783</TotalTime>
  <Words>1229</Words>
  <Application>Microsoft Office PowerPoint</Application>
  <PresentationFormat>On-screen Show (4:3)</PresentationFormat>
  <Paragraphs>176</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Courier New</vt:lpstr>
      <vt:lpstr>Perpetua</vt:lpstr>
      <vt:lpstr>Times New Roman</vt:lpstr>
      <vt:lpstr>Wingdings</vt:lpstr>
      <vt:lpstr>Spectrum</vt:lpstr>
      <vt:lpstr>RIP</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RIPv2 Configuration</vt:lpstr>
      <vt:lpstr>RIPv2 Configuration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AI·컴퓨터공학전공 라흐만 샤키라</cp:lastModifiedBy>
  <cp:revision>51</cp:revision>
  <dcterms:created xsi:type="dcterms:W3CDTF">2018-12-10T17:20:29Z</dcterms:created>
  <dcterms:modified xsi:type="dcterms:W3CDTF">2023-06-17T14:46:10Z</dcterms:modified>
</cp:coreProperties>
</file>