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91" r:id="rId5"/>
    <p:sldId id="283" r:id="rId6"/>
    <p:sldId id="287" r:id="rId7"/>
    <p:sldId id="286" r:id="rId8"/>
    <p:sldId id="289" r:id="rId9"/>
    <p:sldId id="288" r:id="rId10"/>
    <p:sldId id="290" r:id="rId11"/>
    <p:sldId id="282" r:id="rId12"/>
    <p:sldId id="301" r:id="rId13"/>
    <p:sldId id="302" r:id="rId14"/>
    <p:sldId id="280" r:id="rId15"/>
    <p:sldId id="292" r:id="rId16"/>
    <p:sldId id="281" r:id="rId17"/>
    <p:sldId id="294" r:id="rId18"/>
    <p:sldId id="278" r:id="rId19"/>
    <p:sldId id="277" r:id="rId20"/>
    <p:sldId id="265" r:id="rId21"/>
    <p:sldId id="30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09839-DD89-4B65-B33C-78B0E8184EA4}" v="1" dt="2023-07-19T08:36:1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677" autoAdjust="0"/>
  </p:normalViewPr>
  <p:slideViewPr>
    <p:cSldViewPr snapToGrid="0" snapToObjects="1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ila Rahman" userId="a158f68e-8f2e-4166-9c12-37c16efee1b5" providerId="ADAL" clId="{96E09839-DD89-4B65-B33C-78B0E8184EA4}"/>
    <pc:docChg chg="modSld">
      <pc:chgData name="Shakila Rahman" userId="a158f68e-8f2e-4166-9c12-37c16efee1b5" providerId="ADAL" clId="{96E09839-DD89-4B65-B33C-78B0E8184EA4}" dt="2023-07-19T08:36:21.013" v="45" actId="20577"/>
      <pc:docMkLst>
        <pc:docMk/>
      </pc:docMkLst>
      <pc:sldChg chg="modSp mod">
        <pc:chgData name="Shakila Rahman" userId="a158f68e-8f2e-4166-9c12-37c16efee1b5" providerId="ADAL" clId="{96E09839-DD89-4B65-B33C-78B0E8184EA4}" dt="2023-07-19T08:36:21.013" v="45" actId="20577"/>
        <pc:sldMkLst>
          <pc:docMk/>
          <pc:sldMk cId="700707328" sldId="256"/>
        </pc:sldMkLst>
        <pc:graphicFrameChg chg="mod modGraphic">
          <ac:chgData name="Shakila Rahman" userId="a158f68e-8f2e-4166-9c12-37c16efee1b5" providerId="ADAL" clId="{96E09839-DD89-4B65-B33C-78B0E8184EA4}" dt="2023-07-19T08:36:21.013" v="4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79A73DE0-907A-45B5-9997-5E6FED80DE2E}"/>
    <pc:docChg chg="modSld">
      <pc:chgData name="Dr. Md Mehedi Hasan" userId="5eb39d97-deb0-466a-af4c-298e34812974" providerId="ADAL" clId="{79A73DE0-907A-45B5-9997-5E6FED80DE2E}" dt="2022-11-13T05:37:08.291" v="21" actId="20577"/>
      <pc:docMkLst>
        <pc:docMk/>
      </pc:docMkLst>
      <pc:sldChg chg="modSp mod">
        <pc:chgData name="Dr. Md Mehedi Hasan" userId="5eb39d97-deb0-466a-af4c-298e34812974" providerId="ADAL" clId="{79A73DE0-907A-45B5-9997-5E6FED80DE2E}" dt="2022-11-13T05:37:08.291" v="2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79A73DE0-907A-45B5-9997-5E6FED80DE2E}" dt="2022-11-13T05:37:08.291" v="2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ernetworkingclass.blogspot.com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7799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5225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2293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Summer 22-23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Shakila Rahman; Shakila.Rahman@aiub.edu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Router ID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B47FB-6365-4360-9AD6-F4D1FEF4341D}"/>
              </a:ext>
            </a:extLst>
          </p:cNvPr>
          <p:cNvSpPr txBox="1"/>
          <p:nvPr/>
        </p:nvSpPr>
        <p:spPr>
          <a:xfrm>
            <a:off x="144370" y="2320189"/>
            <a:ext cx="35012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32-bit unique dotted decimal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number</a:t>
            </a:r>
          </a:p>
          <a:p>
            <a:pPr lvl="1"/>
            <a:endParaRPr lang="en-US" sz="2200" dirty="0">
              <a:latin typeface="Perpetua" panose="02020502060401020303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DD2EF2-58EC-4DC2-8F69-29CC4702393C}"/>
              </a:ext>
            </a:extLst>
          </p:cNvPr>
          <p:cNvGrpSpPr/>
          <p:nvPr/>
        </p:nvGrpSpPr>
        <p:grpSpPr>
          <a:xfrm>
            <a:off x="3787545" y="2362200"/>
            <a:ext cx="5063863" cy="3756009"/>
            <a:chOff x="3787545" y="2362200"/>
            <a:chExt cx="5063863" cy="375600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AFEED68-CDE0-40D1-8566-90D374E5A5E7}"/>
                </a:ext>
              </a:extLst>
            </p:cNvPr>
            <p:cNvGrpSpPr/>
            <p:nvPr/>
          </p:nvGrpSpPr>
          <p:grpSpPr>
            <a:xfrm>
              <a:off x="3787545" y="2362200"/>
              <a:ext cx="5063863" cy="3478506"/>
              <a:chOff x="3787545" y="2100142"/>
              <a:chExt cx="5063863" cy="347850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11CB6C5-E7C9-439C-870E-CC367CC91D95}"/>
                  </a:ext>
                </a:extLst>
              </p:cNvPr>
              <p:cNvGrpSpPr/>
              <p:nvPr/>
            </p:nvGrpSpPr>
            <p:grpSpPr>
              <a:xfrm>
                <a:off x="3787545" y="2669449"/>
                <a:ext cx="5063863" cy="2909199"/>
                <a:chOff x="3751338" y="2616336"/>
                <a:chExt cx="5063863" cy="2909199"/>
              </a:xfrm>
            </p:grpSpPr>
            <p:sp>
              <p:nvSpPr>
                <p:cNvPr id="28" name="Flowchart: Decision 27">
                  <a:extLst>
                    <a:ext uri="{FF2B5EF4-FFF2-40B4-BE49-F238E27FC236}">
                      <a16:creationId xmlns:a16="http://schemas.microsoft.com/office/drawing/2014/main" id="{7AF0C345-7469-45C6-923E-DFB099FD5714}"/>
                    </a:ext>
                  </a:extLst>
                </p:cNvPr>
                <p:cNvSpPr/>
                <p:nvPr/>
              </p:nvSpPr>
              <p:spPr>
                <a:xfrm>
                  <a:off x="6882252" y="2616336"/>
                  <a:ext cx="1877289" cy="934357"/>
                </a:xfrm>
                <a:prstGeom prst="flowChartDecision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Manually configured?</a:t>
                  </a:r>
                </a:p>
              </p:txBody>
            </p:sp>
            <p:sp>
              <p:nvSpPr>
                <p:cNvPr id="29" name="Flowchart: Decision 28">
                  <a:extLst>
                    <a:ext uri="{FF2B5EF4-FFF2-40B4-BE49-F238E27FC236}">
                      <a16:creationId xmlns:a16="http://schemas.microsoft.com/office/drawing/2014/main" id="{A46F4E8E-B56D-48D7-96DB-4C331392C930}"/>
                    </a:ext>
                  </a:extLst>
                </p:cNvPr>
                <p:cNvSpPr/>
                <p:nvPr/>
              </p:nvSpPr>
              <p:spPr>
                <a:xfrm>
                  <a:off x="6826593" y="3791432"/>
                  <a:ext cx="1988608" cy="934357"/>
                </a:xfrm>
                <a:prstGeom prst="flowChartDecision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Loopback interface configured?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C264B7F-1820-4D42-89D9-83049B589D9F}"/>
                    </a:ext>
                  </a:extLst>
                </p:cNvPr>
                <p:cNvSpPr txBox="1"/>
                <p:nvPr/>
              </p:nvSpPr>
              <p:spPr>
                <a:xfrm>
                  <a:off x="4692959" y="2924007"/>
                  <a:ext cx="18224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Manually configured RID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B3DDCE8-6838-4CEA-B602-BCDB68FFEE76}"/>
                    </a:ext>
                  </a:extLst>
                </p:cNvPr>
                <p:cNvSpPr txBox="1"/>
                <p:nvPr/>
              </p:nvSpPr>
              <p:spPr>
                <a:xfrm>
                  <a:off x="4349955" y="4017618"/>
                  <a:ext cx="214783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RID is the highest IP address</a:t>
                  </a:r>
                </a:p>
                <a:p>
                  <a:r>
                    <a:rPr lang="en-US" sz="1400" dirty="0">
                      <a:latin typeface="Perpetua" panose="02020502060401020303" pitchFamily="18" charset="0"/>
                    </a:rPr>
                    <a:t>among the loopback interfaces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F5C415-0525-4C23-AF73-7ED5B5C78297}"/>
                    </a:ext>
                  </a:extLst>
                </p:cNvPr>
                <p:cNvSpPr txBox="1"/>
                <p:nvPr/>
              </p:nvSpPr>
              <p:spPr>
                <a:xfrm>
                  <a:off x="6497787" y="4936695"/>
                  <a:ext cx="2070118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RID is the highest IP address</a:t>
                  </a:r>
                </a:p>
                <a:p>
                  <a:r>
                    <a:rPr lang="en-US" sz="1400" dirty="0">
                      <a:latin typeface="Perpetua" panose="02020502060401020303" pitchFamily="18" charset="0"/>
                    </a:rPr>
                    <a:t>among the physical interfaces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E69141F-A2B9-4525-BD36-5B3D9193FCF0}"/>
                    </a:ext>
                  </a:extLst>
                </p:cNvPr>
                <p:cNvSpPr/>
                <p:nvPr/>
              </p:nvSpPr>
              <p:spPr>
                <a:xfrm>
                  <a:off x="3751338" y="5167134"/>
                  <a:ext cx="723782" cy="35840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Stop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749C087E-D886-45B2-B501-37AB96C7862C}"/>
                    </a:ext>
                  </a:extLst>
                </p:cNvPr>
                <p:cNvCxnSpPr>
                  <a:cxnSpLocks/>
                  <a:stCxn id="28" idx="2"/>
                  <a:endCxn id="29" idx="0"/>
                </p:cNvCxnSpPr>
                <p:nvPr/>
              </p:nvCxnSpPr>
              <p:spPr>
                <a:xfrm>
                  <a:off x="7820897" y="3550693"/>
                  <a:ext cx="0" cy="2407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852C21A-96A3-455F-9977-194472152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897" y="4729966"/>
                  <a:ext cx="0" cy="1928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105DF4A4-A741-48D8-9F92-10C8D19F1286}"/>
                    </a:ext>
                  </a:extLst>
                </p:cNvPr>
                <p:cNvCxnSpPr>
                  <a:cxnSpLocks/>
                  <a:stCxn id="28" idx="1"/>
                </p:cNvCxnSpPr>
                <p:nvPr/>
              </p:nvCxnSpPr>
              <p:spPr>
                <a:xfrm flipH="1" flipV="1">
                  <a:off x="6497787" y="3066645"/>
                  <a:ext cx="384465" cy="168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092A4995-738B-4974-B3EB-0FB058CD9317}"/>
                    </a:ext>
                  </a:extLst>
                </p:cNvPr>
                <p:cNvCxnSpPr>
                  <a:cxnSpLocks/>
                  <a:stCxn id="29" idx="1"/>
                </p:cNvCxnSpPr>
                <p:nvPr/>
              </p:nvCxnSpPr>
              <p:spPr>
                <a:xfrm flipH="1">
                  <a:off x="6497787" y="4258611"/>
                  <a:ext cx="32880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1BA6B0DB-6269-448D-B5D9-765C041F4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5701" y="3066645"/>
                  <a:ext cx="0" cy="21316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3BCE46D8-A690-443C-BD0A-58BBB72355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3229" y="4279228"/>
                  <a:ext cx="1800" cy="919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FF71416-C4DB-4E4E-B31F-0275F52A8BB2}"/>
                    </a:ext>
                  </a:extLst>
                </p:cNvPr>
                <p:cNvCxnSpPr>
                  <a:cxnSpLocks/>
                  <a:endCxn id="34" idx="6"/>
                </p:cNvCxnSpPr>
                <p:nvPr/>
              </p:nvCxnSpPr>
              <p:spPr>
                <a:xfrm flipH="1">
                  <a:off x="4475120" y="5344312"/>
                  <a:ext cx="2040262" cy="20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9CD076EA-34C5-4063-8384-C6E344FFFAF2}"/>
                    </a:ext>
                  </a:extLst>
                </p:cNvPr>
                <p:cNvCxnSpPr>
                  <a:cxnSpLocks/>
                  <a:endCxn id="30" idx="1"/>
                </p:cNvCxnSpPr>
                <p:nvPr/>
              </p:nvCxnSpPr>
              <p:spPr>
                <a:xfrm flipV="1">
                  <a:off x="3955701" y="3077896"/>
                  <a:ext cx="737258" cy="562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748A6F7-311A-4537-A147-237B4CB33194}"/>
                    </a:ext>
                  </a:extLst>
                </p:cNvPr>
                <p:cNvCxnSpPr>
                  <a:cxnSpLocks/>
                  <a:endCxn id="31" idx="1"/>
                </p:cNvCxnSpPr>
                <p:nvPr/>
              </p:nvCxnSpPr>
              <p:spPr>
                <a:xfrm>
                  <a:off x="4113229" y="4279228"/>
                  <a:ext cx="23672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30DC615-0C66-4F02-9066-940ADE6029B7}"/>
                    </a:ext>
                  </a:extLst>
                </p:cNvPr>
                <p:cNvSpPr txBox="1"/>
                <p:nvPr/>
              </p:nvSpPr>
              <p:spPr>
                <a:xfrm>
                  <a:off x="6477525" y="2675721"/>
                  <a:ext cx="4249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Yes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065A795-7119-459F-AE1C-580B3473C849}"/>
                    </a:ext>
                  </a:extLst>
                </p:cNvPr>
                <p:cNvSpPr txBox="1"/>
                <p:nvPr/>
              </p:nvSpPr>
              <p:spPr>
                <a:xfrm>
                  <a:off x="7327675" y="3467686"/>
                  <a:ext cx="4154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No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6C2A6C5-29A6-4519-88AC-9E79C218951A}"/>
                    </a:ext>
                  </a:extLst>
                </p:cNvPr>
                <p:cNvSpPr txBox="1"/>
                <p:nvPr/>
              </p:nvSpPr>
              <p:spPr>
                <a:xfrm>
                  <a:off x="7337849" y="4636612"/>
                  <a:ext cx="4154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No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895F71-737C-426A-81BC-6842A90854F3}"/>
                  </a:ext>
                </a:extLst>
              </p:cNvPr>
              <p:cNvSpPr txBox="1"/>
              <p:nvPr/>
            </p:nvSpPr>
            <p:spPr>
              <a:xfrm>
                <a:off x="6497053" y="3906046"/>
                <a:ext cx="4249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  <a:latin typeface="Perpetua" panose="02020502060401020303" pitchFamily="18" charset="0"/>
                  </a:rPr>
                  <a:t>Yes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17E2578-BA41-4A71-A966-D8FA993CE08B}"/>
                  </a:ext>
                </a:extLst>
              </p:cNvPr>
              <p:cNvSpPr/>
              <p:nvPr/>
            </p:nvSpPr>
            <p:spPr>
              <a:xfrm>
                <a:off x="7495212" y="2100142"/>
                <a:ext cx="723782" cy="3584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Start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BDC234E-577B-47CE-A867-D821A3C86116}"/>
                  </a:ext>
                </a:extLst>
              </p:cNvPr>
              <p:cNvCxnSpPr>
                <a:cxnSpLocks/>
                <a:stCxn id="51" idx="4"/>
                <a:endCxn id="28" idx="0"/>
              </p:cNvCxnSpPr>
              <p:nvPr/>
            </p:nvCxnSpPr>
            <p:spPr>
              <a:xfrm>
                <a:off x="7857103" y="2458543"/>
                <a:ext cx="1" cy="210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736F3A-E626-4E60-BDEF-A5601E38E116}"/>
                </a:ext>
              </a:extLst>
            </p:cNvPr>
            <p:cNvSpPr txBox="1"/>
            <p:nvPr/>
          </p:nvSpPr>
          <p:spPr>
            <a:xfrm>
              <a:off x="4651133" y="5748877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4 Flow chart of Router ID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44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and BDR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C0EF2-2E92-497E-80EF-4CB4EDAA2A38}"/>
              </a:ext>
            </a:extLst>
          </p:cNvPr>
          <p:cNvSpPr txBox="1"/>
          <p:nvPr/>
        </p:nvSpPr>
        <p:spPr>
          <a:xfrm>
            <a:off x="467057" y="2146966"/>
            <a:ext cx="631128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Point-to-point network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A network in an area connecting only two routers 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directly.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Broadcast network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A network in an area connecting more than two routers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A7FC6-D19F-4BE5-898B-248902EF82B2}"/>
              </a:ext>
            </a:extLst>
          </p:cNvPr>
          <p:cNvSpPr/>
          <p:nvPr/>
        </p:nvSpPr>
        <p:spPr>
          <a:xfrm>
            <a:off x="-1" y="3766489"/>
            <a:ext cx="893717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Designated router (DR)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In a broad cast network, a router with the highest priority . 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    If the priorities tie, the router having the highest RID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All database exchange is done via DR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Backup Designated router (BDR)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In a broad cast network, a router with the second highest priority . 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    If the priorities tie, the router having the second highest RID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If the DR fails, the BDR takes over.</a:t>
            </a:r>
          </a:p>
          <a:p>
            <a:pPr lvl="1"/>
            <a:endParaRPr lang="en-US" sz="2200" dirty="0">
              <a:latin typeface="Perpetua" panose="02020502060401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A5705-5EE2-477B-8103-1A660BE40980}"/>
              </a:ext>
            </a:extLst>
          </p:cNvPr>
          <p:cNvSpPr/>
          <p:nvPr/>
        </p:nvSpPr>
        <p:spPr>
          <a:xfrm>
            <a:off x="0" y="6408995"/>
            <a:ext cx="64481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DROTHER: </a:t>
            </a:r>
            <a:r>
              <a:rPr lang="en-US" sz="2000" dirty="0">
                <a:latin typeface="Perpetua" panose="02020502060401020303" pitchFamily="18" charset="0"/>
              </a:rPr>
              <a:t>The router which is neither DR nor BDR [2]</a:t>
            </a:r>
          </a:p>
        </p:txBody>
      </p: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and BDR….</a:t>
            </a:r>
            <a:endParaRPr lang="en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2B412-7EB2-4D94-B589-E69A7A718A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486" y="2576149"/>
            <a:ext cx="3931285" cy="1771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E29C3-4231-4EF2-8820-8ACBDB743A1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272" y="2397396"/>
            <a:ext cx="3408045" cy="212852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12B21-C9FB-4216-BB8F-E7F98A849191}"/>
              </a:ext>
            </a:extLst>
          </p:cNvPr>
          <p:cNvSpPr txBox="1"/>
          <p:nvPr/>
        </p:nvSpPr>
        <p:spPr>
          <a:xfrm>
            <a:off x="421341" y="4536922"/>
            <a:ext cx="267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5 point-to-point network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8DFB1-A889-4B08-90D1-DEAB6999C68A}"/>
              </a:ext>
            </a:extLst>
          </p:cNvPr>
          <p:cNvSpPr txBox="1"/>
          <p:nvPr/>
        </p:nvSpPr>
        <p:spPr>
          <a:xfrm>
            <a:off x="4822272" y="4656276"/>
            <a:ext cx="3551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6 Broadcast network ,  DR and BDR</a:t>
            </a:r>
          </a:p>
          <a:p>
            <a:r>
              <a:rPr lang="en-US" dirty="0">
                <a:latin typeface="Perpetua" panose="02020502060401020303" pitchFamily="18" charset="0"/>
              </a:rPr>
              <a:t>            election </a:t>
            </a:r>
          </a:p>
        </p:txBody>
      </p:sp>
    </p:spTree>
    <p:extLst>
      <p:ext uri="{BB962C8B-B14F-4D97-AF65-F5344CB8AC3E}">
        <p14:creationId xmlns:p14="http://schemas.microsoft.com/office/powerpoint/2010/main" val="212833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and BDR….</a:t>
            </a:r>
            <a:endParaRPr lang="en-FI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A6EC08-D014-407A-9BCE-C812B4B2C2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244880"/>
            <a:ext cx="6017895" cy="31875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088154-D673-4A2A-BB9A-EBE3EE10E8DF}"/>
              </a:ext>
            </a:extLst>
          </p:cNvPr>
          <p:cNvSpPr/>
          <p:nvPr/>
        </p:nvSpPr>
        <p:spPr>
          <a:xfrm>
            <a:off x="1630952" y="5660265"/>
            <a:ext cx="575854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Perpetua" panose="02020502060401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Fig. 7 Illustration of update exchange through DR and BDR </a:t>
            </a:r>
            <a:endParaRPr lang="en-US" sz="1600" dirty="0">
              <a:effectLst/>
              <a:latin typeface="Perpetua" panose="02020502060401020303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2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Wildcard mask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A6812-7222-45D7-9E2A-6EC95505A1B1}"/>
              </a:ext>
            </a:extLst>
          </p:cNvPr>
          <p:cNvSpPr/>
          <p:nvPr/>
        </p:nvSpPr>
        <p:spPr>
          <a:xfrm>
            <a:off x="272989" y="2042731"/>
            <a:ext cx="7846251" cy="3385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to specify a range of network addresses.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Inverted subnet mask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in EIGRP, OSPF and  Access-List.</a:t>
            </a:r>
          </a:p>
          <a:p>
            <a:endParaRPr lang="en-US" sz="2200" dirty="0">
              <a:solidFill>
                <a:srgbClr val="C00000"/>
              </a:solidFill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How to get wildcard mask of an IP address?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Subtract the subnet mask from 255.255.255.255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What does each bit of a wildcard mask mean?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0 : All IP address in the range must match the bit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1 : Different IP address in the range can have different value in the bit position</a:t>
            </a:r>
          </a:p>
        </p:txBody>
      </p:sp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Wildcard mask….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2FA71-4F90-4928-A379-88DDF60B9D7D}"/>
              </a:ext>
            </a:extLst>
          </p:cNvPr>
          <p:cNvSpPr txBox="1"/>
          <p:nvPr/>
        </p:nvSpPr>
        <p:spPr>
          <a:xfrm>
            <a:off x="307530" y="2228671"/>
            <a:ext cx="67444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Only 192.168.3.0</a:t>
            </a:r>
          </a:p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        </a:t>
            </a:r>
            <a:r>
              <a:rPr lang="en-US" sz="2000" dirty="0">
                <a:latin typeface="Perpetua" panose="02020502060401020303" pitchFamily="18" charset="0"/>
              </a:rPr>
              <a:t>     All bits must match.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All bits 0. (00000000.00000000.00000000.00000000)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0.0.0.0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9DBE4-995C-4F6A-8C77-0CFA719A7D0C}"/>
              </a:ext>
            </a:extLst>
          </p:cNvPr>
          <p:cNvSpPr txBox="1"/>
          <p:nvPr/>
        </p:nvSpPr>
        <p:spPr>
          <a:xfrm>
            <a:off x="307530" y="3520365"/>
            <a:ext cx="78624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IP address range: 192.168.3.0 to 192.168.3.255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      Match first three block (24 bits) and fourth block can take any value</a:t>
            </a:r>
            <a:endParaRPr lang="en-US" sz="2000" dirty="0">
              <a:latin typeface="Perpetua" panose="02020502060401020303" pitchFamily="18" charset="0"/>
            </a:endParaRP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0.0.0.255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DA2D0-C285-4362-A658-862BFC555E5D}"/>
              </a:ext>
            </a:extLst>
          </p:cNvPr>
          <p:cNvSpPr txBox="1"/>
          <p:nvPr/>
        </p:nvSpPr>
        <p:spPr>
          <a:xfrm>
            <a:off x="1125282" y="4977120"/>
            <a:ext cx="37721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11000000.10101000.00000011.0000</a:t>
            </a:r>
            <a:r>
              <a:rPr lang="en-US" dirty="0">
                <a:latin typeface="Perpetua" panose="02020502060401020303" pitchFamily="18" charset="0"/>
              </a:rPr>
              <a:t>0100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66FCA-78B6-4B60-8C6A-1D950E0AACB5}"/>
              </a:ext>
            </a:extLst>
          </p:cNvPr>
          <p:cNvSpPr/>
          <p:nvPr/>
        </p:nvSpPr>
        <p:spPr>
          <a:xfrm>
            <a:off x="398127" y="4551416"/>
            <a:ext cx="6653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IP address range: 192.168.3.4 to 192.168.3.13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0CB8C-381D-4716-A8E0-CDE2B340932B}"/>
              </a:ext>
            </a:extLst>
          </p:cNvPr>
          <p:cNvSpPr txBox="1"/>
          <p:nvPr/>
        </p:nvSpPr>
        <p:spPr>
          <a:xfrm>
            <a:off x="1125282" y="5314186"/>
            <a:ext cx="37721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11000000.10101000.00000011.0000</a:t>
            </a:r>
            <a:r>
              <a:rPr lang="en-US" dirty="0">
                <a:latin typeface="Perpetua" panose="02020502060401020303" pitchFamily="18" charset="0"/>
              </a:rPr>
              <a:t>1101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F3FBF-B705-4224-94B6-4142ABAF1AE0}"/>
              </a:ext>
            </a:extLst>
          </p:cNvPr>
          <p:cNvCxnSpPr/>
          <p:nvPr/>
        </p:nvCxnSpPr>
        <p:spPr>
          <a:xfrm>
            <a:off x="967666" y="5683518"/>
            <a:ext cx="3929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4CB513-AF63-420C-8DE2-2502687CF74A}"/>
              </a:ext>
            </a:extLst>
          </p:cNvPr>
          <p:cNvSpPr txBox="1"/>
          <p:nvPr/>
        </p:nvSpPr>
        <p:spPr>
          <a:xfrm>
            <a:off x="5380793" y="5535333"/>
            <a:ext cx="36663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00000000.0000000.00000000.0000</a:t>
            </a:r>
            <a:r>
              <a:rPr lang="en-US" dirty="0">
                <a:latin typeface="Perpetua" panose="02020502060401020303" pitchFamily="18" charset="0"/>
              </a:rPr>
              <a:t>1111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024C7-FD32-401C-ACA7-B84C214B2DC1}"/>
              </a:ext>
            </a:extLst>
          </p:cNvPr>
          <p:cNvSpPr txBox="1"/>
          <p:nvPr/>
        </p:nvSpPr>
        <p:spPr>
          <a:xfrm>
            <a:off x="5380793" y="5785736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WCM: 0.0.0.15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D1971-04E5-4BF6-937C-574989A3C66B}"/>
              </a:ext>
            </a:extLst>
          </p:cNvPr>
          <p:cNvSpPr txBox="1"/>
          <p:nvPr/>
        </p:nvSpPr>
        <p:spPr>
          <a:xfrm>
            <a:off x="5444764" y="4655802"/>
            <a:ext cx="3395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First 28 bits same.</a:t>
            </a:r>
          </a:p>
          <a:p>
            <a:r>
              <a:rPr lang="en-US" dirty="0">
                <a:latin typeface="Perpetua" panose="02020502060401020303" pitchFamily="18" charset="0"/>
              </a:rPr>
              <a:t>Match first 28 bits; make them all zero</a:t>
            </a:r>
          </a:p>
          <a:p>
            <a:r>
              <a:rPr lang="en-US" dirty="0">
                <a:latin typeface="Perpetua" panose="02020502060401020303" pitchFamily="18" charset="0"/>
              </a:rPr>
              <a:t>Make rest of the bits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E1B450-F140-402C-8EDF-F89A6CDF2833}"/>
              </a:ext>
            </a:extLst>
          </p:cNvPr>
          <p:cNvSpPr txBox="1"/>
          <p:nvPr/>
        </p:nvSpPr>
        <p:spPr>
          <a:xfrm>
            <a:off x="1431403" y="6449021"/>
            <a:ext cx="598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Actual IP range: 192.168.3.0 to 192.168.3.15 under WCM: 0.0.0.15</a:t>
            </a:r>
          </a:p>
        </p:txBody>
      </p:sp>
    </p:spTree>
    <p:extLst>
      <p:ext uri="{BB962C8B-B14F-4D97-AF65-F5344CB8AC3E}">
        <p14:creationId xmlns:p14="http://schemas.microsoft.com/office/powerpoint/2010/main" val="320528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Commands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099BF9-9B5F-4F0F-A4D2-A1579641EFFF}"/>
              </a:ext>
            </a:extLst>
          </p:cNvPr>
          <p:cNvGrpSpPr/>
          <p:nvPr/>
        </p:nvGrpSpPr>
        <p:grpSpPr>
          <a:xfrm>
            <a:off x="179065" y="2128304"/>
            <a:ext cx="6976383" cy="1713576"/>
            <a:chOff x="1798761" y="532668"/>
            <a:chExt cx="6976383" cy="1713576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AE6B1982-A7D3-41C0-B94D-1784B0924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4B5457-3454-4527-B355-D1D9D1698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BF93EF-C0DC-4117-9706-01E9D3BBC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E488D04-265E-4690-802A-72F3B4BC0597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E4CC74-EE66-44EE-AA7E-E9673D9AEF04}"/>
                </a:ext>
              </a:extLst>
            </p:cNvPr>
            <p:cNvSpPr txBox="1"/>
            <p:nvPr/>
          </p:nvSpPr>
          <p:spPr>
            <a:xfrm>
              <a:off x="2160967" y="53266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5084B6-A77B-48D7-B4C1-149C0D7C38FF}"/>
                </a:ext>
              </a:extLst>
            </p:cNvPr>
            <p:cNvSpPr txBox="1"/>
            <p:nvPr/>
          </p:nvSpPr>
          <p:spPr>
            <a:xfrm>
              <a:off x="1798761" y="164869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0C91D3-B43C-4CD9-AE1E-00EDDB3E79A9}"/>
                </a:ext>
              </a:extLst>
            </p:cNvPr>
            <p:cNvSpPr txBox="1"/>
            <p:nvPr/>
          </p:nvSpPr>
          <p:spPr>
            <a:xfrm>
              <a:off x="6232588" y="721379"/>
              <a:ext cx="254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EEC77D-E9DC-45B0-AB8D-9E1DB23D5052}"/>
              </a:ext>
            </a:extLst>
          </p:cNvPr>
          <p:cNvSpPr txBox="1"/>
          <p:nvPr/>
        </p:nvSpPr>
        <p:spPr>
          <a:xfrm>
            <a:off x="4007359" y="3210938"/>
            <a:ext cx="495757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The prefix 30 means subnet mask: 255.255.255.252</a:t>
            </a:r>
          </a:p>
          <a:p>
            <a:pPr lvl="1"/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Prefix 24 indicates subnet mask: 255.255.255.0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0.0.0.255</a:t>
            </a:r>
            <a:endParaRPr lang="en-US" sz="2000" dirty="0">
              <a:latin typeface="Perpetua" panose="02020502060401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1E9309-547C-4B5F-9122-914481BF1A70}"/>
              </a:ext>
            </a:extLst>
          </p:cNvPr>
          <p:cNvSpPr txBox="1"/>
          <p:nvPr/>
        </p:nvSpPr>
        <p:spPr>
          <a:xfrm>
            <a:off x="1044052" y="4541747"/>
            <a:ext cx="552670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 Configuration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R1(config)# router </a:t>
            </a:r>
            <a:r>
              <a:rPr lang="en-US" sz="2000" dirty="0" err="1">
                <a:solidFill>
                  <a:srgbClr val="0070C0"/>
                </a:solidFill>
                <a:latin typeface="Perpetua" panose="02020502060401020303" pitchFamily="18" charset="0"/>
              </a:rPr>
              <a:t>ospf</a:t>
            </a:r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 </a:t>
            </a:r>
            <a:r>
              <a:rPr lang="en-US" sz="2000" i="1" dirty="0" err="1">
                <a:solidFill>
                  <a:srgbClr val="C00000"/>
                </a:solidFill>
                <a:latin typeface="Perpetua" panose="02020502060401020303" pitchFamily="18" charset="0"/>
              </a:rPr>
              <a:t>process_id</a:t>
            </a:r>
            <a:endParaRPr lang="en-US" sz="2000" i="1" dirty="0">
              <a:solidFill>
                <a:srgbClr val="C00000"/>
              </a:solidFill>
              <a:latin typeface="Perpetua" panose="02020502060401020303" pitchFamily="18" charset="0"/>
            </a:endParaRPr>
          </a:p>
          <a:p>
            <a:r>
              <a:rPr lang="en-US" sz="2000" dirty="0">
                <a:latin typeface="Perpetua" panose="02020502060401020303" pitchFamily="18" charset="0"/>
              </a:rPr>
              <a:t>R1(config-router)#network </a:t>
            </a:r>
            <a:r>
              <a:rPr lang="en-US" sz="2000" i="1" dirty="0" err="1">
                <a:solidFill>
                  <a:srgbClr val="C00000"/>
                </a:solidFill>
                <a:latin typeface="Perpetua" panose="02020502060401020303" pitchFamily="18" charset="0"/>
              </a:rPr>
              <a:t>network_IP</a:t>
            </a:r>
            <a:r>
              <a:rPr lang="en-US" sz="2000" i="1" dirty="0">
                <a:solidFill>
                  <a:srgbClr val="C00000"/>
                </a:solidFill>
                <a:latin typeface="Perpetua" panose="02020502060401020303" pitchFamily="18" charset="0"/>
              </a:rPr>
              <a:t>  WCM</a:t>
            </a:r>
            <a:r>
              <a:rPr lang="en-US" sz="2000" dirty="0">
                <a:solidFill>
                  <a:schemeClr val="accent1"/>
                </a:solidFill>
                <a:latin typeface="Perpetua" panose="02020502060401020303" pitchFamily="18" charset="0"/>
              </a:rPr>
              <a:t>  area </a:t>
            </a:r>
            <a:r>
              <a:rPr lang="en-US" sz="2000" i="1" dirty="0" err="1">
                <a:solidFill>
                  <a:srgbClr val="C00000"/>
                </a:solidFill>
                <a:latin typeface="Perpetua" panose="02020502060401020303" pitchFamily="18" charset="0"/>
              </a:rPr>
              <a:t>area_id</a:t>
            </a:r>
            <a:endParaRPr lang="en-US" sz="2000" i="1" dirty="0">
              <a:solidFill>
                <a:srgbClr val="C00000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10272-9B1A-4E78-8505-92C141A49ABE}"/>
              </a:ext>
            </a:extLst>
          </p:cNvPr>
          <p:cNvSpPr txBox="1"/>
          <p:nvPr/>
        </p:nvSpPr>
        <p:spPr>
          <a:xfrm>
            <a:off x="996510" y="5829707"/>
            <a:ext cx="629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Process ID is an integer. Not all routers need to have the same process ID.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Commands….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099BF9-9B5F-4F0F-A4D2-A1579641EFFF}"/>
              </a:ext>
            </a:extLst>
          </p:cNvPr>
          <p:cNvGrpSpPr/>
          <p:nvPr/>
        </p:nvGrpSpPr>
        <p:grpSpPr>
          <a:xfrm>
            <a:off x="179065" y="2128304"/>
            <a:ext cx="6976383" cy="1713576"/>
            <a:chOff x="1798761" y="532668"/>
            <a:chExt cx="6976383" cy="1713576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AE6B1982-A7D3-41C0-B94D-1784B0924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4B5457-3454-4527-B355-D1D9D1698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BF93EF-C0DC-4117-9706-01E9D3BBC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E488D04-265E-4690-802A-72F3B4BC0597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E4CC74-EE66-44EE-AA7E-E9673D9AEF04}"/>
                </a:ext>
              </a:extLst>
            </p:cNvPr>
            <p:cNvSpPr txBox="1"/>
            <p:nvPr/>
          </p:nvSpPr>
          <p:spPr>
            <a:xfrm>
              <a:off x="2160967" y="53266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5084B6-A77B-48D7-B4C1-149C0D7C38FF}"/>
                </a:ext>
              </a:extLst>
            </p:cNvPr>
            <p:cNvSpPr txBox="1"/>
            <p:nvPr/>
          </p:nvSpPr>
          <p:spPr>
            <a:xfrm>
              <a:off x="1798761" y="164869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0C91D3-B43C-4CD9-AE1E-00EDDB3E79A9}"/>
                </a:ext>
              </a:extLst>
            </p:cNvPr>
            <p:cNvSpPr txBox="1"/>
            <p:nvPr/>
          </p:nvSpPr>
          <p:spPr>
            <a:xfrm>
              <a:off x="6232588" y="721379"/>
              <a:ext cx="254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EEC77D-E9DC-45B0-AB8D-9E1DB23D5052}"/>
              </a:ext>
            </a:extLst>
          </p:cNvPr>
          <p:cNvSpPr txBox="1"/>
          <p:nvPr/>
        </p:nvSpPr>
        <p:spPr>
          <a:xfrm>
            <a:off x="4007359" y="3210938"/>
            <a:ext cx="495757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The prefix 30 means subnet mask: 255.255.255.252</a:t>
            </a:r>
          </a:p>
          <a:p>
            <a:pPr lvl="1"/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Prefix 24 indicates subnet mask: 255.255.255.0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0.0.0.255</a:t>
            </a:r>
            <a:endParaRPr lang="en-US" sz="2000" dirty="0">
              <a:latin typeface="Perpetua" panose="02020502060401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6948E-7EC6-4639-8C15-AF9E64B79D46}"/>
              </a:ext>
            </a:extLst>
          </p:cNvPr>
          <p:cNvSpPr txBox="1"/>
          <p:nvPr/>
        </p:nvSpPr>
        <p:spPr>
          <a:xfrm>
            <a:off x="179065" y="4780962"/>
            <a:ext cx="5277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R1(config)# router </a:t>
            </a:r>
            <a:r>
              <a:rPr lang="en-US" dirty="0" err="1">
                <a:solidFill>
                  <a:srgbClr val="0070C0"/>
                </a:solidFill>
                <a:latin typeface="Perpetua" panose="02020502060401020303" pitchFamily="18" charset="0"/>
              </a:rPr>
              <a:t>ospf</a:t>
            </a:r>
            <a:r>
              <a:rPr lang="en-US" dirty="0">
                <a:solidFill>
                  <a:srgbClr val="0070C0"/>
                </a:solidFill>
                <a:latin typeface="Perpetua" panose="02020502060401020303" pitchFamily="18" charset="0"/>
              </a:rPr>
              <a:t> 10</a:t>
            </a:r>
          </a:p>
          <a:p>
            <a:r>
              <a:rPr lang="en-US" dirty="0">
                <a:solidFill>
                  <a:srgbClr val="0070C0"/>
                </a:solidFill>
                <a:latin typeface="Perpetua" panose="02020502060401020303" pitchFamily="18" charset="0"/>
              </a:rPr>
              <a:t>R1(config)# router –id  1.1.1.1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192.168.2.0    0.0.0.255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area 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172.16.1.0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 0.0.0.3  area 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172.16.1.4    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0.0.0.3  area 0</a:t>
            </a:r>
          </a:p>
        </p:txBody>
      </p:sp>
    </p:spTree>
    <p:extLst>
      <p:ext uri="{BB962C8B-B14F-4D97-AF65-F5344CB8AC3E}">
        <p14:creationId xmlns:p14="http://schemas.microsoft.com/office/powerpoint/2010/main" val="366731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Commands….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484D0E-CCC7-4C67-BA12-0B6C9A49985C}"/>
              </a:ext>
            </a:extLst>
          </p:cNvPr>
          <p:cNvGrpSpPr/>
          <p:nvPr/>
        </p:nvGrpSpPr>
        <p:grpSpPr>
          <a:xfrm>
            <a:off x="179065" y="2174945"/>
            <a:ext cx="6976383" cy="1713576"/>
            <a:chOff x="1798761" y="532668"/>
            <a:chExt cx="6976383" cy="1713576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C1BF68A2-72F9-4223-A70C-6B04FA674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7E6388-5C6E-4E3A-B956-E7E03EA24470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7AED22-B613-47E9-8DC1-E0C2EBB12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B0807C8-FAAA-4255-9F27-221460DEEFD9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F3A31A-B5DD-4C05-AB3B-692CA5237633}"/>
                </a:ext>
              </a:extLst>
            </p:cNvPr>
            <p:cNvSpPr txBox="1"/>
            <p:nvPr/>
          </p:nvSpPr>
          <p:spPr>
            <a:xfrm>
              <a:off x="2160967" y="53266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911581-481D-458C-B919-4C103215AB6F}"/>
                </a:ext>
              </a:extLst>
            </p:cNvPr>
            <p:cNvSpPr txBox="1"/>
            <p:nvPr/>
          </p:nvSpPr>
          <p:spPr>
            <a:xfrm>
              <a:off x="1798761" y="164869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037A7-2CFA-458C-B246-3D938E2840AA}"/>
                </a:ext>
              </a:extLst>
            </p:cNvPr>
            <p:cNvSpPr txBox="1"/>
            <p:nvPr/>
          </p:nvSpPr>
          <p:spPr>
            <a:xfrm>
              <a:off x="6232588" y="721379"/>
              <a:ext cx="254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9AE1EA5-34EB-4A9F-8DDC-657D537C2AAC}"/>
              </a:ext>
            </a:extLst>
          </p:cNvPr>
          <p:cNvSpPr txBox="1"/>
          <p:nvPr/>
        </p:nvSpPr>
        <p:spPr>
          <a:xfrm>
            <a:off x="232148" y="4442026"/>
            <a:ext cx="5383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R1(config)# router </a:t>
            </a:r>
            <a:r>
              <a:rPr lang="en-US" dirty="0" err="1">
                <a:solidFill>
                  <a:srgbClr val="0070C0"/>
                </a:solidFill>
                <a:latin typeface="Perpetua" panose="02020502060401020303" pitchFamily="18" charset="0"/>
              </a:rPr>
              <a:t>ospf</a:t>
            </a:r>
            <a:r>
              <a:rPr lang="en-US" dirty="0">
                <a:solidFill>
                  <a:srgbClr val="0070C0"/>
                </a:solidFill>
                <a:latin typeface="Perpetua" panose="02020502060401020303" pitchFamily="18" charset="0"/>
              </a:rPr>
              <a:t> 10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192.168.2.0    0.0.0.255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area 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172.16.1.0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 0.0.0.255  area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92FC6-22B2-41D0-B4D2-CBEA8F2FD9E3}"/>
              </a:ext>
            </a:extLst>
          </p:cNvPr>
          <p:cNvSpPr txBox="1"/>
          <p:nvPr/>
        </p:nvSpPr>
        <p:spPr>
          <a:xfrm>
            <a:off x="3249931" y="5400867"/>
            <a:ext cx="5813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Perpetua" panose="02020502060401020303" pitchFamily="18" charset="0"/>
              </a:rPr>
              <a:t>ospf</a:t>
            </a:r>
            <a:r>
              <a:rPr lang="en-US" dirty="0">
                <a:latin typeface="Perpetua" panose="02020502060401020303" pitchFamily="18" charset="0"/>
              </a:rPr>
              <a:t> protocol will be used in any network of area 0 which is </a:t>
            </a:r>
          </a:p>
          <a:p>
            <a:r>
              <a:rPr lang="en-US" dirty="0">
                <a:latin typeface="Perpetua" panose="02020502060401020303" pitchFamily="18" charset="0"/>
              </a:rPr>
              <a:t>connected to the router, having network  IP address with first three </a:t>
            </a:r>
          </a:p>
          <a:p>
            <a:r>
              <a:rPr lang="en-US" dirty="0">
                <a:latin typeface="Perpetua" panose="02020502060401020303" pitchFamily="18" charset="0"/>
              </a:rPr>
              <a:t>octets 172.16.1 [2]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83946-8353-4FE4-998E-C70482345193}"/>
              </a:ext>
            </a:extLst>
          </p:cNvPr>
          <p:cNvCxnSpPr>
            <a:cxnSpLocks/>
            <a:stCxn id="3" idx="1"/>
            <a:endCxn id="16" idx="2"/>
          </p:cNvCxnSpPr>
          <p:nvPr/>
        </p:nvCxnSpPr>
        <p:spPr>
          <a:xfrm flipH="1" flipV="1">
            <a:off x="2801569" y="5365356"/>
            <a:ext cx="448362" cy="497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95CBD18-F4DC-47F1-9ADC-02834081481E}"/>
              </a:ext>
            </a:extLst>
          </p:cNvPr>
          <p:cNvSpPr/>
          <p:nvPr/>
        </p:nvSpPr>
        <p:spPr>
          <a:xfrm>
            <a:off x="232148" y="5007006"/>
            <a:ext cx="5138842" cy="358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Commands….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0955E-32A8-458E-B80D-FF61C22C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1" y="2497262"/>
            <a:ext cx="6074361" cy="3632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638A0-061E-42F4-84D9-77CEE90F4081}"/>
              </a:ext>
            </a:extLst>
          </p:cNvPr>
          <p:cNvSpPr txBox="1"/>
          <p:nvPr/>
        </p:nvSpPr>
        <p:spPr>
          <a:xfrm>
            <a:off x="1296140" y="2101297"/>
            <a:ext cx="5353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TABLE II Command for verifying configuration [2]</a:t>
            </a:r>
          </a:p>
        </p:txBody>
      </p:sp>
    </p:spTree>
    <p:extLst>
      <p:ext uri="{BB962C8B-B14F-4D97-AF65-F5344CB8AC3E}">
        <p14:creationId xmlns:p14="http://schemas.microsoft.com/office/powerpoint/2010/main" val="16284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OSPF Theory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OSPF Configuration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68F572-91A7-46F2-8AB1-094C57E48760}"/>
              </a:ext>
            </a:extLst>
          </p:cNvPr>
          <p:cNvSpPr/>
          <p:nvPr/>
        </p:nvSpPr>
        <p:spPr>
          <a:xfrm>
            <a:off x="359546" y="1669404"/>
            <a:ext cx="84249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[1] Computer Networking Class, </a:t>
            </a:r>
            <a:r>
              <a:rPr lang="en-US" dirty="0">
                <a:latin typeface="Perpetua" panose="02020502060401020303" pitchFamily="18" charset="0"/>
                <a:hlinkClick r:id="rId2"/>
              </a:rPr>
              <a:t>https://computernetworkingclass.blogspot.com</a:t>
            </a:r>
            <a:r>
              <a:rPr lang="en-US" dirty="0">
                <a:latin typeface="Perpetua" panose="02020502060401020303" pitchFamily="18" charset="0"/>
              </a:rPr>
              <a:t>...</a:t>
            </a:r>
          </a:p>
          <a:p>
            <a:r>
              <a:rPr lang="en-US" dirty="0">
                <a:latin typeface="Perpetua" panose="02020502060401020303" pitchFamily="18" charset="0"/>
              </a:rPr>
              <a:t>      /2016/08/comparison-between-rip-eigrp-igrp-and.html, [Accessed: May 2, 2020].</a:t>
            </a:r>
          </a:p>
          <a:p>
            <a:r>
              <a:rPr lang="en-US" dirty="0">
                <a:latin typeface="Perpetua" panose="02020502060401020303" pitchFamily="18" charset="0"/>
              </a:rPr>
              <a:t>[2] W. Odom, Official Cert </a:t>
            </a:r>
            <a:r>
              <a:rPr lang="en-US" dirty="0" err="1">
                <a:latin typeface="Perpetua" panose="02020502060401020303" pitchFamily="18" charset="0"/>
              </a:rPr>
              <a:t>Gudie</a:t>
            </a:r>
            <a:r>
              <a:rPr lang="en-US" dirty="0">
                <a:latin typeface="Perpetua" panose="02020502060401020303" pitchFamily="18" charset="0"/>
              </a:rPr>
              <a:t> CCNA 200-301 Volume 1, Pearson Education, Inc., USA, 2020, </a:t>
            </a:r>
          </a:p>
          <a:p>
            <a:r>
              <a:rPr lang="en-US" dirty="0">
                <a:latin typeface="Perpetua" panose="02020502060401020303" pitchFamily="18" charset="0"/>
              </a:rPr>
              <a:t>       pp. 449-497.</a:t>
            </a:r>
          </a:p>
          <a:p>
            <a:r>
              <a:rPr lang="en-US" dirty="0">
                <a:latin typeface="Perpetua" panose="02020502060401020303" pitchFamily="18" charset="0"/>
              </a:rPr>
              <a:t>[3] J. Macfarlane, </a:t>
            </a:r>
            <a:r>
              <a:rPr lang="en-US" i="1" dirty="0">
                <a:latin typeface="Perpetua" panose="02020502060401020303" pitchFamily="18" charset="0"/>
              </a:rPr>
              <a:t>Network Routing Basics</a:t>
            </a:r>
            <a:r>
              <a:rPr lang="en-US" dirty="0">
                <a:latin typeface="Perpetua" panose="02020502060401020303" pitchFamily="18" charset="0"/>
              </a:rPr>
              <a:t>, Wiley Publications. Inc., USA, 2006, pp.  254.</a:t>
            </a:r>
          </a:p>
          <a:p>
            <a:r>
              <a:rPr lang="en-US" dirty="0">
                <a:latin typeface="Perpetua" panose="02020502060401020303" pitchFamily="18" charset="0"/>
              </a:rPr>
              <a:t>[4] OSPF, “http://www.certiology.com/cisco-certifications/ccna/ccna-routing-and-switching/free-cisco-ccna-study-guide/ospf.html, [Accessed: May 2, 2020]..</a:t>
            </a:r>
            <a:endParaRPr lang="en-FI" dirty="0">
              <a:latin typeface="Perpetua" panose="02020502060401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E86F898F-0819-4D22-8CC4-56E9B1413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4255"/>
              </p:ext>
            </p:extLst>
          </p:nvPr>
        </p:nvGraphicFramePr>
        <p:xfrm>
          <a:off x="476205" y="2137954"/>
          <a:ext cx="8491646" cy="410252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3363469748"/>
                    </a:ext>
                  </a:extLst>
                </a:gridCol>
                <a:gridCol w="4166206">
                  <a:extLst>
                    <a:ext uri="{9D8B030D-6E8A-4147-A177-3AD203B41FA5}">
                      <a16:colId xmlns:a16="http://schemas.microsoft.com/office/drawing/2014/main" val="1766646121"/>
                    </a:ext>
                  </a:extLst>
                </a:gridCol>
                <a:gridCol w="3975872">
                  <a:extLst>
                    <a:ext uri="{9D8B030D-6E8A-4147-A177-3AD203B41FA5}">
                      <a16:colId xmlns:a16="http://schemas.microsoft.com/office/drawing/2014/main" val="31165691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EIGRP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OSPF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422437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supports maximum 255 routers in the network. However, the default is 100 routers. (highly scalable)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Supports unlimited number of routers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18409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Fast convergence due to feasible successor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Fastest convergence speed due to the area concept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1112126"/>
                  </a:ext>
                </a:extLst>
              </a:tr>
              <a:tr h="478221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Cisco proprietary protocol and can be implemented only in Cisco routers.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standard protocol and can be implement in any router.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66298868"/>
                  </a:ext>
                </a:extLst>
              </a:tr>
              <a:tr h="498263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bandwidth and delay (default).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bandwidth only.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202568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EIGRP works on DUAL(Diffusing Update Algorithm)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OSPF works on Dijkstra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63905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maintains the best route and some other alternative routes for each destination.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maintains the best route in routing table and all routes in database table.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6453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medium to lager size organization in the network [1].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lager size organization in the network [1].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2726148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Administrative distance 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Administrative distance 110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34465105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Easy to implement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 implementation is complicated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241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Area</a:t>
            </a:r>
            <a:endParaRPr lang="en-FI" dirty="0"/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D2DA0FE6-C234-4393-88A3-3F88F3DEE757}"/>
              </a:ext>
            </a:extLst>
          </p:cNvPr>
          <p:cNvGrpSpPr/>
          <p:nvPr/>
        </p:nvGrpSpPr>
        <p:grpSpPr>
          <a:xfrm>
            <a:off x="4247207" y="2414822"/>
            <a:ext cx="4896793" cy="3483507"/>
            <a:chOff x="4247207" y="2414822"/>
            <a:chExt cx="4896793" cy="348350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8444570-3154-45D7-80C4-3D9A5591EB8F}"/>
                </a:ext>
              </a:extLst>
            </p:cNvPr>
            <p:cNvGrpSpPr/>
            <p:nvPr/>
          </p:nvGrpSpPr>
          <p:grpSpPr>
            <a:xfrm>
              <a:off x="4247207" y="2414822"/>
              <a:ext cx="4896793" cy="2910751"/>
              <a:chOff x="4230521" y="2456973"/>
              <a:chExt cx="4896793" cy="2910751"/>
            </a:xfrm>
          </p:grpSpPr>
          <p:pic>
            <p:nvPicPr>
              <p:cNvPr id="1026" name="Picture 2" descr="Types of OSPF routers">
                <a:extLst>
                  <a:ext uri="{FF2B5EF4-FFF2-40B4-BE49-F238E27FC236}">
                    <a16:creationId xmlns:a16="http://schemas.microsoft.com/office/drawing/2014/main" id="{4D99BE31-DC5F-4146-8028-10C8805C05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0521" y="2620563"/>
                <a:ext cx="4597794" cy="237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1F100BD-4F0C-4D71-81F1-A721657810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143" y="2456973"/>
                <a:ext cx="2853657" cy="1226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C6DF83-4A35-41E1-9F08-A3F9C2200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2800" y="2456973"/>
                <a:ext cx="1067517" cy="286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94276F4-ED80-4DD0-9BF5-6DAD1DA05C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1400" y="2579664"/>
                <a:ext cx="47744" cy="27459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914A004-798B-460E-A0F0-72DB8C008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1400" y="5325573"/>
                <a:ext cx="39689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90C126-B8F9-4D3F-B3D2-9188474EB9C4}"/>
                  </a:ext>
                </a:extLst>
              </p:cNvPr>
              <p:cNvCxnSpPr/>
              <p:nvPr/>
            </p:nvCxnSpPr>
            <p:spPr>
              <a:xfrm flipV="1">
                <a:off x="7234977" y="2579664"/>
                <a:ext cx="1763486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4B8AF33-9182-45FB-ABF3-381B1ECBCBE3}"/>
                  </a:ext>
                </a:extLst>
              </p:cNvPr>
              <p:cNvCxnSpPr/>
              <p:nvPr/>
            </p:nvCxnSpPr>
            <p:spPr>
              <a:xfrm>
                <a:off x="8998463" y="2579664"/>
                <a:ext cx="0" cy="13116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6DCD178-FB0F-4999-8B93-E9218E6401A9}"/>
                  </a:ext>
                </a:extLst>
              </p:cNvPr>
              <p:cNvCxnSpPr/>
              <p:nvPr/>
            </p:nvCxnSpPr>
            <p:spPr>
              <a:xfrm flipV="1">
                <a:off x="7696558" y="3891273"/>
                <a:ext cx="1301905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DFA541-972B-4365-830F-5C90A769F214}"/>
                  </a:ext>
                </a:extLst>
              </p:cNvPr>
              <p:cNvSpPr txBox="1"/>
              <p:nvPr/>
            </p:nvSpPr>
            <p:spPr>
              <a:xfrm>
                <a:off x="4949682" y="4998392"/>
                <a:ext cx="2138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 system 10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E4282A-E2E1-4763-B054-2419D6E41527}"/>
                  </a:ext>
                </a:extLst>
              </p:cNvPr>
              <p:cNvSpPr txBox="1"/>
              <p:nvPr/>
            </p:nvSpPr>
            <p:spPr>
              <a:xfrm>
                <a:off x="7870688" y="3343500"/>
                <a:ext cx="12566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</a:t>
                </a:r>
              </a:p>
              <a:p>
                <a:r>
                  <a:rPr lang="en-US" dirty="0">
                    <a:latin typeface="Perpetua" panose="02020502060401020303" pitchFamily="18" charset="0"/>
                  </a:rPr>
                  <a:t> system 20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DB93EF-D784-48DD-92C1-3F2AD477F560}"/>
                </a:ext>
              </a:extLst>
            </p:cNvPr>
            <p:cNvSpPr txBox="1"/>
            <p:nvPr/>
          </p:nvSpPr>
          <p:spPr>
            <a:xfrm>
              <a:off x="4572000" y="5528997"/>
              <a:ext cx="317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 Autonomous systems and area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BD47205-FA5C-45DD-BD27-63D3F6CB67B8}"/>
              </a:ext>
            </a:extLst>
          </p:cNvPr>
          <p:cNvSpPr txBox="1"/>
          <p:nvPr/>
        </p:nvSpPr>
        <p:spPr>
          <a:xfrm>
            <a:off x="260845" y="2537513"/>
            <a:ext cx="4353051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An autonomous system (AS) is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divided into one or more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Each area is given an area 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An AS must have an area having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ID 0 (zero) for multi-area OSPF.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Such area is called backbone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All areas of an AS must be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connected to the backbone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 router in an area exchanges routing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information with the routers of its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area only (by default)</a:t>
            </a:r>
          </a:p>
        </p:txBody>
      </p:sp>
    </p:spTree>
    <p:extLst>
      <p:ext uri="{BB962C8B-B14F-4D97-AF65-F5344CB8AC3E}">
        <p14:creationId xmlns:p14="http://schemas.microsoft.com/office/powerpoint/2010/main" val="36484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Routers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B7D5FC-AB7F-403A-B98B-70441F0EBEFD}"/>
              </a:ext>
            </a:extLst>
          </p:cNvPr>
          <p:cNvGrpSpPr/>
          <p:nvPr/>
        </p:nvGrpSpPr>
        <p:grpSpPr>
          <a:xfrm>
            <a:off x="4753330" y="2086139"/>
            <a:ext cx="4443936" cy="3298229"/>
            <a:chOff x="4247207" y="2414822"/>
            <a:chExt cx="4767942" cy="32251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15EA50-4562-4A29-837E-D5117F161C88}"/>
                </a:ext>
              </a:extLst>
            </p:cNvPr>
            <p:cNvGrpSpPr/>
            <p:nvPr/>
          </p:nvGrpSpPr>
          <p:grpSpPr>
            <a:xfrm>
              <a:off x="4247207" y="2414822"/>
              <a:ext cx="4767942" cy="2910751"/>
              <a:chOff x="4230521" y="2456973"/>
              <a:chExt cx="4767942" cy="2910751"/>
            </a:xfrm>
          </p:grpSpPr>
          <p:pic>
            <p:nvPicPr>
              <p:cNvPr id="8" name="Picture 2" descr="Types of OSPF routers">
                <a:extLst>
                  <a:ext uri="{FF2B5EF4-FFF2-40B4-BE49-F238E27FC236}">
                    <a16:creationId xmlns:a16="http://schemas.microsoft.com/office/drawing/2014/main" id="{D0A9C5B3-9F32-4A00-B95C-5D7CA3E0F0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0521" y="2620563"/>
                <a:ext cx="4597794" cy="237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D82F21A-B6E5-41B0-A4B9-26DCF5A01D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143" y="2456973"/>
                <a:ext cx="2853657" cy="1226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93A195F-17D9-45E8-9965-4EFA0E901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2800" y="2456973"/>
                <a:ext cx="1067517" cy="286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A2A57EB-F004-4E2F-A75F-AB7B50A1DC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1400" y="2579664"/>
                <a:ext cx="47744" cy="27459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15F4038-12D2-4A31-9D1A-E2A15AE9A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1400" y="5325573"/>
                <a:ext cx="39689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CE4F37F-4C86-42D8-88E4-E4FF81218C84}"/>
                  </a:ext>
                </a:extLst>
              </p:cNvPr>
              <p:cNvCxnSpPr/>
              <p:nvPr/>
            </p:nvCxnSpPr>
            <p:spPr>
              <a:xfrm flipV="1">
                <a:off x="7234977" y="2579664"/>
                <a:ext cx="1763486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EF2B7A-048A-4636-8D4D-D0F16D9E890E}"/>
                  </a:ext>
                </a:extLst>
              </p:cNvPr>
              <p:cNvCxnSpPr/>
              <p:nvPr/>
            </p:nvCxnSpPr>
            <p:spPr>
              <a:xfrm>
                <a:off x="8998463" y="2579664"/>
                <a:ext cx="0" cy="13116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0E168B8-FA28-482C-B788-12C706A897DE}"/>
                  </a:ext>
                </a:extLst>
              </p:cNvPr>
              <p:cNvCxnSpPr/>
              <p:nvPr/>
            </p:nvCxnSpPr>
            <p:spPr>
              <a:xfrm flipV="1">
                <a:off x="7696558" y="3891273"/>
                <a:ext cx="1301905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24FEBA-67D1-4C1E-9F8F-3628E2001BAE}"/>
                  </a:ext>
                </a:extLst>
              </p:cNvPr>
              <p:cNvSpPr txBox="1"/>
              <p:nvPr/>
            </p:nvSpPr>
            <p:spPr>
              <a:xfrm>
                <a:off x="4949682" y="4998392"/>
                <a:ext cx="2138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 system 10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E7CA57-8C3A-4BC1-8FF4-93406B1720B9}"/>
                  </a:ext>
                </a:extLst>
              </p:cNvPr>
              <p:cNvSpPr txBox="1"/>
              <p:nvPr/>
            </p:nvSpPr>
            <p:spPr>
              <a:xfrm>
                <a:off x="7696558" y="3322533"/>
                <a:ext cx="12566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</a:t>
                </a:r>
              </a:p>
              <a:p>
                <a:r>
                  <a:rPr lang="en-US" dirty="0">
                    <a:latin typeface="Perpetua" panose="02020502060401020303" pitchFamily="18" charset="0"/>
                  </a:rPr>
                  <a:t> system 20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DCFFC-D389-4E6F-8747-31A58443F5FF}"/>
                </a:ext>
              </a:extLst>
            </p:cNvPr>
            <p:cNvSpPr txBox="1"/>
            <p:nvPr/>
          </p:nvSpPr>
          <p:spPr>
            <a:xfrm>
              <a:off x="4825970" y="5270626"/>
              <a:ext cx="317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 Autonomous systems and area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8BC65E-ED61-455C-AAAE-7EFD3EBD4AC6}"/>
              </a:ext>
            </a:extLst>
          </p:cNvPr>
          <p:cNvSpPr/>
          <p:nvPr/>
        </p:nvSpPr>
        <p:spPr>
          <a:xfrm>
            <a:off x="125278" y="201705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Internal Router (IR):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for which all its interface belong to one area.  Router 1 and Router 5.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Area Border Router (ABRs):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that contains interfaces in more than one area. Router 2 and Router 4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Backbone Router: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that has all or at least one interface in Area 0. Router 3, Router 2 and Router 4.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85B247-3A39-49B4-B31C-240100E1D5D3}"/>
              </a:ext>
            </a:extLst>
          </p:cNvPr>
          <p:cNvSpPr/>
          <p:nvPr/>
        </p:nvSpPr>
        <p:spPr>
          <a:xfrm>
            <a:off x="125278" y="5225460"/>
            <a:ext cx="82488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555555"/>
                </a:solidFill>
                <a:latin typeface="Perpetua" panose="02020502060401020303" pitchFamily="18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Autonomous System Boundary Router (ASBR):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routers with connection to a separate autonomous system. R4 in the example is connected to EIGRP [4].</a:t>
            </a:r>
          </a:p>
        </p:txBody>
      </p: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data structure and packets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BAB35-3EF1-4424-A53B-9577EC9F9BAB}"/>
              </a:ext>
            </a:extLst>
          </p:cNvPr>
          <p:cNvSpPr txBox="1"/>
          <p:nvPr/>
        </p:nvSpPr>
        <p:spPr>
          <a:xfrm>
            <a:off x="422449" y="2275115"/>
            <a:ext cx="781534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advertisement (LSA)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A data structure with some specific information about the networks [2].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Depending on its type, it holds information about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 router’s interfaces,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all routers attached to network,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summary  routing information of an area,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all routers of an AS.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database (LSDB)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A collection of all LSAs known to a router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In a convergent network, all routers of a network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have the same LSDB.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9E9B7-A418-40C1-B1C8-7079D7CB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88" y="3117177"/>
            <a:ext cx="2696736" cy="2132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8A943-8834-49D9-B7F1-A40B0CF983A2}"/>
              </a:ext>
            </a:extLst>
          </p:cNvPr>
          <p:cNvSpPr txBox="1"/>
          <p:nvPr/>
        </p:nvSpPr>
        <p:spPr>
          <a:xfrm>
            <a:off x="6128657" y="5453743"/>
            <a:ext cx="27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2 LSA &amp; LSDB relationship</a:t>
            </a:r>
          </a:p>
        </p:txBody>
      </p: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data structure and packets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40F40F-DFCA-47DA-AE58-82875DDDBA6E}"/>
              </a:ext>
            </a:extLst>
          </p:cNvPr>
          <p:cNvSpPr/>
          <p:nvPr/>
        </p:nvSpPr>
        <p:spPr>
          <a:xfrm>
            <a:off x="270542" y="2070543"/>
            <a:ext cx="86029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Hello</a:t>
            </a:r>
          </a:p>
          <a:p>
            <a:pPr fontAlgn="base"/>
            <a:r>
              <a:rPr lang="en-US" sz="2200" dirty="0">
                <a:latin typeface="Perpetua" panose="02020502060401020303" pitchFamily="18" charset="0"/>
              </a:rPr>
              <a:t>       Used to build and maintain neighbor relationships. 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DBD – Database Description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List of LSAs contained in a LSDB. This packet type is circulated when two routers are initially exchanging their link-state databases. </a:t>
            </a:r>
            <a:endParaRPr lang="en-US" sz="2200" dirty="0">
              <a:solidFill>
                <a:srgbClr val="555555"/>
              </a:solidFill>
              <a:latin typeface="Perpetua" panose="02020502060401020303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Request (LSR)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request complete information about a link learned from another router. 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Update (LSU)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send one or LSA(s)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Links State Acknowledgement (</a:t>
            </a:r>
            <a:r>
              <a:rPr lang="en-US" sz="2200" dirty="0" err="1">
                <a:solidFill>
                  <a:srgbClr val="C00000"/>
                </a:solidFill>
                <a:latin typeface="Perpetua" panose="02020502060401020303" pitchFamily="18" charset="0"/>
              </a:rPr>
              <a:t>LSAck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acknowledge the reception of an LSA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Neighbor discovery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9003D-15E1-4D3E-9261-86ED052687FF}"/>
              </a:ext>
            </a:extLst>
          </p:cNvPr>
          <p:cNvSpPr/>
          <p:nvPr/>
        </p:nvSpPr>
        <p:spPr>
          <a:xfrm>
            <a:off x="421341" y="2274496"/>
            <a:ext cx="7808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Parameters need to be identical for two routers to become neighbors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Network mask—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net mask of the sending router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Subnet number</a:t>
            </a: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 —</a:t>
            </a:r>
            <a:r>
              <a:rPr lang="en-US" sz="2200" dirty="0">
                <a:latin typeface="Perpetua" panose="02020502060401020303" pitchFamily="18" charset="0"/>
              </a:rPr>
              <a:t>derived using the subnet mask and each router’s</a:t>
            </a:r>
            <a:br>
              <a:rPr lang="en-US" sz="2200" dirty="0">
                <a:latin typeface="Perpetua" panose="02020502060401020303" pitchFamily="18" charset="0"/>
              </a:rPr>
            </a:br>
            <a:r>
              <a:rPr lang="en-US" sz="2200" dirty="0">
                <a:latin typeface="Perpetua" panose="02020502060401020303" pitchFamily="18" charset="0"/>
              </a:rPr>
              <a:t>interface Internet Protocol (IP) address</a:t>
            </a:r>
            <a:endParaRPr lang="en-US" sz="2200" i="1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Area ID—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area ID of the sending interface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Hello interval—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how often Hello packets are transmitted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Dead interval—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how long to wait for Hello packets before terminating neighbor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Authentication type and password—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optional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Stub area flag—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specifies the type of stub area, if applicable</a:t>
            </a:r>
            <a:r>
              <a:rPr lang="en-US" sz="2200" dirty="0">
                <a:latin typeface="Perpetua" panose="02020502060401020303" pitchFamily="18" charset="0"/>
              </a:rPr>
              <a:t>  [3]</a:t>
            </a:r>
            <a:br>
              <a:rPr lang="en-US" sz="2400" dirty="0"/>
            </a:br>
            <a:br>
              <a:rPr lang="en-US" sz="2200" dirty="0">
                <a:latin typeface="Perpetua" panose="02020502060401020303" pitchFamily="18" charset="0"/>
              </a:rPr>
            </a:br>
            <a:endParaRPr lang="en-US" sz="2200" dirty="0">
              <a:latin typeface="Perpetua" panose="02020502060401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C4A4C-896C-4710-8D55-71562F14C158}"/>
              </a:ext>
            </a:extLst>
          </p:cNvPr>
          <p:cNvSpPr txBox="1"/>
          <p:nvPr/>
        </p:nvSpPr>
        <p:spPr>
          <a:xfrm>
            <a:off x="751114" y="5739042"/>
            <a:ext cx="41349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solidFill>
                  <a:srgbClr val="0070C0"/>
                </a:solidFill>
                <a:latin typeface="Perpetua" panose="02020502060401020303" pitchFamily="18" charset="0"/>
              </a:rPr>
              <a:t>Hello packet contains  all these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Neighbor discovery….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F47C2-0B36-4BE1-8454-5B3FF166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14" y="2416374"/>
            <a:ext cx="4138311" cy="21084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B807D6-E619-4B4F-B1F8-90332B728728}"/>
              </a:ext>
            </a:extLst>
          </p:cNvPr>
          <p:cNvSpPr/>
          <p:nvPr/>
        </p:nvSpPr>
        <p:spPr>
          <a:xfrm>
            <a:off x="293914" y="230330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>
                <a:latin typeface="Perpetua" panose="02020502060401020303" pitchFamily="18" charset="0"/>
              </a:rPr>
              <a:t>The scenario begins with the link down, so the routers have no knowledge of each other as OSPF neighbors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Link between R1 and R2 comes up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R1 sends the first Hello to multicast IP address 224. 0.0.5, so R2 learns of the</a:t>
            </a:r>
            <a:br>
              <a:rPr lang="en-US" sz="2000" dirty="0">
                <a:latin typeface="Perpetua" panose="02020502060401020303" pitchFamily="18" charset="0"/>
              </a:rPr>
            </a:br>
            <a:r>
              <a:rPr lang="en-US" sz="2000" dirty="0">
                <a:latin typeface="Perpetua" panose="02020502060401020303" pitchFamily="18" charset="0"/>
              </a:rPr>
              <a:t>existence of R1 as an OSPF router. At that point, R2 lists R1 as a neighbor, with an interim beginning state of </a:t>
            </a:r>
            <a:r>
              <a:rPr lang="en-US" sz="2000" dirty="0" err="1">
                <a:latin typeface="Perpetua" panose="02020502060401020303" pitchFamily="18" charset="0"/>
              </a:rPr>
              <a:t>init.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93D8B-7A74-4B16-A48E-292C54BCE641}"/>
              </a:ext>
            </a:extLst>
          </p:cNvPr>
          <p:cNvSpPr txBox="1"/>
          <p:nvPr/>
        </p:nvSpPr>
        <p:spPr>
          <a:xfrm>
            <a:off x="251642" y="5165628"/>
            <a:ext cx="8148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sz="2000" dirty="0">
                <a:latin typeface="Perpetua" panose="02020502060401020303" pitchFamily="18" charset="0"/>
              </a:rPr>
              <a:t>R2 sends back a Hello  which tells R1 that R2 exists, and it allows R1 to move through the </a:t>
            </a:r>
            <a:r>
              <a:rPr lang="en-US" sz="2000" dirty="0" err="1">
                <a:latin typeface="Perpetua" panose="02020502060401020303" pitchFamily="18" charset="0"/>
              </a:rPr>
              <a:t>init</a:t>
            </a:r>
            <a:r>
              <a:rPr lang="en-US" sz="2000" dirty="0">
                <a:latin typeface="Perpetua" panose="02020502060401020303" pitchFamily="18" charset="0"/>
              </a:rPr>
              <a:t> state and quickly to a 2-way state. </a:t>
            </a:r>
          </a:p>
          <a:p>
            <a:pPr marL="342900" indent="-342900" algn="just">
              <a:buFont typeface="+mj-lt"/>
              <a:buAutoNum type="arabicPeriod" startAt="4"/>
            </a:pPr>
            <a:r>
              <a:rPr lang="en-US" sz="2000" dirty="0">
                <a:latin typeface="Perpetua" panose="02020502060401020303" pitchFamily="18" charset="0"/>
              </a:rPr>
              <a:t>R2 receives the next Hello from R1, and R2 can also move to a 2-way state [2]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804CD-C46F-4491-BE19-96B9985E6B45}"/>
              </a:ext>
            </a:extLst>
          </p:cNvPr>
          <p:cNvSpPr txBox="1"/>
          <p:nvPr/>
        </p:nvSpPr>
        <p:spPr>
          <a:xfrm>
            <a:off x="5688467" y="4453219"/>
            <a:ext cx="230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3 Neighbor discovery</a:t>
            </a:r>
          </a:p>
        </p:txBody>
      </p:sp>
    </p:spTree>
    <p:extLst>
      <p:ext uri="{BB962C8B-B14F-4D97-AF65-F5344CB8AC3E}">
        <p14:creationId xmlns:p14="http://schemas.microsoft.com/office/powerpoint/2010/main" val="4633314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3568</TotalTime>
  <Words>1703</Words>
  <Application>Microsoft Office PowerPoint</Application>
  <PresentationFormat>On-screen Show (4:3)</PresentationFormat>
  <Paragraphs>243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Corbel</vt:lpstr>
      <vt:lpstr>Courier New</vt:lpstr>
      <vt:lpstr>Perpetua</vt:lpstr>
      <vt:lpstr>Times New Roman</vt:lpstr>
      <vt:lpstr>Wingdings</vt:lpstr>
      <vt:lpstr>Spectrum</vt:lpstr>
      <vt:lpstr>OSPF</vt:lpstr>
      <vt:lpstr>Lecture Outline</vt:lpstr>
      <vt:lpstr>Topic Heading..</vt:lpstr>
      <vt:lpstr>OSPF Theory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Configuration</vt:lpstr>
      <vt:lpstr>Configuration….</vt:lpstr>
      <vt:lpstr>Configuration….</vt:lpstr>
      <vt:lpstr>Configuration….</vt:lpstr>
      <vt:lpstr>Configuration….</vt:lpstr>
      <vt:lpstr>Topic Heading..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80</cp:revision>
  <dcterms:created xsi:type="dcterms:W3CDTF">2018-12-10T17:20:29Z</dcterms:created>
  <dcterms:modified xsi:type="dcterms:W3CDTF">2023-07-19T08:36:21Z</dcterms:modified>
</cp:coreProperties>
</file>