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9" r:id="rId6"/>
    <p:sldId id="27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4951975-8665-4A25-9DA8-0F7553102187}"/>
    <pc:docChg chg="modSld">
      <pc:chgData name="Dr. Md Mehedi Hasan" userId="5eb39d97-deb0-466a-af4c-298e34812974" providerId="ADAL" clId="{14951975-8665-4A25-9DA8-0F7553102187}" dt="2022-10-23T05:03:07.239" v="26" actId="20577"/>
      <pc:docMkLst>
        <pc:docMk/>
      </pc:docMkLst>
      <pc:sldChg chg="modSp mod">
        <pc:chgData name="Dr. Md Mehedi Hasan" userId="5eb39d97-deb0-466a-af4c-298e34812974" providerId="ADAL" clId="{14951975-8665-4A25-9DA8-0F7553102187}" dt="2022-10-23T05:03:07.239" v="26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4951975-8665-4A25-9DA8-0F7553102187}" dt="2022-10-23T05:03:07.239" v="2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hakila Rahman" userId="a158f68e-8f2e-4166-9c12-37c16efee1b5" providerId="ADAL" clId="{765D3BA9-5D3B-402D-8E0E-22321EAE27E4}"/>
    <pc:docChg chg="modSld">
      <pc:chgData name="Shakila Rahman" userId="a158f68e-8f2e-4166-9c12-37c16efee1b5" providerId="ADAL" clId="{765D3BA9-5D3B-402D-8E0E-22321EAE27E4}" dt="2023-07-16T02:18:06.666" v="90" actId="20577"/>
      <pc:docMkLst>
        <pc:docMk/>
      </pc:docMkLst>
      <pc:sldChg chg="modSp mod">
        <pc:chgData name="Shakila Rahman" userId="a158f68e-8f2e-4166-9c12-37c16efee1b5" providerId="ADAL" clId="{765D3BA9-5D3B-402D-8E0E-22321EAE27E4}" dt="2023-07-16T02:18:06.666" v="90" actId="20577"/>
        <pc:sldMkLst>
          <pc:docMk/>
          <pc:sldMk cId="700707328" sldId="256"/>
        </pc:sldMkLst>
        <pc:graphicFrameChg chg="modGraphic">
          <ac:chgData name="Shakila Rahman" userId="a158f68e-8f2e-4166-9c12-37c16efee1b5" providerId="ADAL" clId="{765D3BA9-5D3B-402D-8E0E-22321EAE27E4}" dt="2023-07-16T02:18:06.666" v="9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&amp; 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60612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8023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Summer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94D4B-E9A4-4A0A-A560-FBA86300C3C7}"/>
              </a:ext>
            </a:extLst>
          </p:cNvPr>
          <p:cNvSpPr txBox="1"/>
          <p:nvPr/>
        </p:nvSpPr>
        <p:spPr>
          <a:xfrm>
            <a:off x="333375" y="2419663"/>
            <a:ext cx="8477250" cy="225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437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All vendors design their switches to recognize and understand the 802.1Q tag, which  is what allows us to trunk between switches in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environment. </a:t>
            </a:r>
          </a:p>
          <a:p>
            <a:pPr marL="298450" marR="5080" indent="-285750" algn="just">
              <a:lnSpc>
                <a:spcPct val="1437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IEEE 802.1Q uses an internal tagging mechanism. The trunking device inserts a 4-byte </a:t>
            </a:r>
            <a:r>
              <a:rPr lang="en-US" sz="2000" dirty="0">
                <a:latin typeface="Times New Roman"/>
                <a:cs typeface="Times New Roman"/>
              </a:rPr>
              <a:t>tag </a:t>
            </a:r>
            <a:r>
              <a:rPr lang="en-US" sz="2000" spc="-5" dirty="0">
                <a:latin typeface="Times New Roman"/>
                <a:cs typeface="Times New Roman"/>
              </a:rPr>
              <a:t>in  order to identify the VLAN to which a frame belongs and then recomputes the frame check  sequence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(FCS).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Trunking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63236" y="2087523"/>
            <a:ext cx="8617528" cy="4506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085" marR="5080" indent="-269875">
              <a:lnSpc>
                <a:spcPts val="2080"/>
              </a:lnSpc>
              <a:spcBef>
                <a:spcPts val="1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VLANs are local to each switch's database,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VLAN information is not passed  between 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44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provide VLAN identification for frames traveling between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Cisco switches have two Ethernet trunking mechanisms: </a:t>
            </a:r>
            <a:r>
              <a:rPr lang="en-US" spc="-10" dirty="0">
                <a:latin typeface="Times New Roman"/>
                <a:cs typeface="Times New Roman"/>
              </a:rPr>
              <a:t>ISL </a:t>
            </a:r>
            <a:r>
              <a:rPr lang="en-US" spc="-5" dirty="0">
                <a:latin typeface="Times New Roman"/>
                <a:cs typeface="Times New Roman"/>
              </a:rPr>
              <a:t>and IEEE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802.1Q.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Certain types of switches can negotiate trunk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links.</a:t>
            </a:r>
          </a:p>
          <a:p>
            <a:pPr marL="553720" marR="6985" indent="-269875">
              <a:lnSpc>
                <a:spcPct val="143300"/>
              </a:lnSpc>
              <a:spcBef>
                <a:spcPts val="1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Trunks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from all VLANs to and from the switch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default but can be  configured to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5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specified VLAN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must be configured to allow trunking on each end of 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link.</a:t>
            </a: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endParaRPr lang="en-US" sz="12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For managing all configured VLANs across a switch internetwork &amp; maintain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consistency</a:t>
            </a:r>
            <a:endParaRPr lang="en-US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926465" algn="l"/>
                <a:tab pos="9271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Allows an administrator to add, delete, &amp; rename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283210">
              <a:lnSpc>
                <a:spcPct val="100000"/>
              </a:lnSpc>
              <a:spcBef>
                <a:spcPts val="640"/>
              </a:spcBef>
              <a:tabLst>
                <a:tab pos="553085" algn="l"/>
                <a:tab pos="554355" algn="l"/>
              </a:tabLst>
            </a:pPr>
            <a:endParaRPr lang="en-US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Router </a:t>
            </a:r>
            <a:r>
              <a:rPr lang="en-US" altLang="en-US" sz="4000" b="1" i="1"/>
              <a:t>on a stick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84018" y="2220700"/>
            <a:ext cx="8575964" cy="146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spc="-5" dirty="0">
                <a:latin typeface="Times New Roman"/>
                <a:cs typeface="Times New Roman"/>
              </a:rPr>
              <a:t>Router-on-a-stick is a type of router configuration in which a single physical interface manages  traffic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multiple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network.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</a:p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receives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VLAN </a:t>
            </a:r>
            <a:r>
              <a:rPr lang="en-US" spc="-5" dirty="0">
                <a:latin typeface="Times New Roman"/>
                <a:cs typeface="Times New Roman"/>
              </a:rPr>
              <a:t>tagged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 trunk interface from the </a:t>
            </a:r>
            <a:r>
              <a:rPr lang="en-US" dirty="0">
                <a:latin typeface="Times New Roman"/>
                <a:cs typeface="Times New Roman"/>
              </a:rPr>
              <a:t>nearby </a:t>
            </a:r>
            <a:r>
              <a:rPr lang="en-US" spc="-5" dirty="0">
                <a:latin typeface="Times New Roman"/>
                <a:cs typeface="Times New Roman"/>
              </a:rPr>
              <a:t>switch (SW1), and forwards the routed traffic out to VLAN  tagged destination using the same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924425" y="3505200"/>
            <a:ext cx="3737402" cy="2709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51239" y="3800002"/>
            <a:ext cx="3858049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Traditional Inter-VLAN Routing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The router </a:t>
            </a:r>
            <a:r>
              <a:rPr dirty="0">
                <a:latin typeface="Times New Roman"/>
                <a:cs typeface="Times New Roman"/>
              </a:rPr>
              <a:t>has </a:t>
            </a:r>
            <a:r>
              <a:rPr spc="-5" dirty="0">
                <a:latin typeface="Times New Roman"/>
                <a:cs typeface="Times New Roman"/>
              </a:rPr>
              <a:t>one physical port for each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Each port has an </a:t>
            </a:r>
            <a:r>
              <a:rPr spc="-10" dirty="0">
                <a:latin typeface="Times New Roman"/>
                <a:cs typeface="Times New Roman"/>
              </a:rPr>
              <a:t>IP </a:t>
            </a:r>
            <a:r>
              <a:rPr spc="-5" dirty="0">
                <a:latin typeface="Times New Roman"/>
                <a:cs typeface="Times New Roman"/>
              </a:rPr>
              <a:t>address on its 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Routing is the same as routing between </a:t>
            </a:r>
            <a:r>
              <a:rPr spc="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subnets.</a:t>
            </a:r>
          </a:p>
        </p:txBody>
      </p:sp>
    </p:spTree>
    <p:extLst>
      <p:ext uri="{BB962C8B-B14F-4D97-AF65-F5344CB8AC3E}">
        <p14:creationId xmlns:p14="http://schemas.microsoft.com/office/powerpoint/2010/main" val="41178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464222"/>
            <a:ext cx="8091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Server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create, modify, and delete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version and VTP pruning, for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entire </a:t>
            </a:r>
            <a:r>
              <a:rPr lang="en-US" dirty="0">
                <a:latin typeface="Times New Roman"/>
                <a:cs typeface="Times New Roman"/>
              </a:rPr>
              <a:t>VTP </a:t>
            </a:r>
            <a:r>
              <a:rPr lang="en-US" spc="-5" dirty="0">
                <a:latin typeface="Times New Roman"/>
                <a:cs typeface="Times New Roman"/>
              </a:rPr>
              <a:t>domain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0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server is the default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Client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643255" indent="-182245">
              <a:lnSpc>
                <a:spcPct val="100000"/>
              </a:lnSpc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Cannot create, change, or delete VLANs on a VTP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client.</a:t>
            </a:r>
            <a:endParaRPr lang="en-US" dirty="0">
              <a:latin typeface="Times New Roman"/>
              <a:cs typeface="Times New Roman"/>
            </a:endParaRPr>
          </a:p>
          <a:p>
            <a:pPr marL="643255" indent="-181610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0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397500"/>
            <a:ext cx="8340436" cy="282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transparent switches do not participate 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VTP.</a:t>
            </a: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VTP transparent switch does not advertise its 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configuration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  <a:p>
            <a:pPr marL="659765" marR="5080" lvl="1" indent="-198120">
              <a:lnSpc>
                <a:spcPct val="144200"/>
              </a:lnSpc>
              <a:spcBef>
                <a:spcPts val="27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 switches do forward VTP advertisements that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receive out their trunk  ports in VTP Version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2.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1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318655" y="2916381"/>
            <a:ext cx="8271164" cy="207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494" y="2119416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007" y="2923309"/>
            <a:ext cx="7495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VLAN</a:t>
            </a:r>
          </a:p>
          <a:p>
            <a:r>
              <a:rPr lang="en-US" dirty="0"/>
              <a:t>2. Advantages of VLAN</a:t>
            </a:r>
          </a:p>
          <a:p>
            <a:r>
              <a:rPr lang="en-US" dirty="0"/>
              <a:t>3. Trunk Port</a:t>
            </a:r>
          </a:p>
          <a:p>
            <a:r>
              <a:rPr lang="en-US" dirty="0"/>
              <a:t>4. Router on stick</a:t>
            </a:r>
          </a:p>
          <a:p>
            <a:r>
              <a:rPr lang="en-US" dirty="0"/>
              <a:t>5. What is VTP</a:t>
            </a:r>
          </a:p>
          <a:p>
            <a:r>
              <a:rPr lang="en-US" dirty="0"/>
              <a:t>6. VTP Benefits</a:t>
            </a:r>
          </a:p>
          <a:p>
            <a:r>
              <a:rPr lang="en-US" dirty="0"/>
              <a:t>7. VTP Modes of Operation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1341" y="2369726"/>
            <a:ext cx="8390150" cy="374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Flat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Network: </a:t>
            </a:r>
            <a:r>
              <a:rPr lang="en-US" spc="-5" dirty="0">
                <a:latin typeface="Times New Roman"/>
                <a:cs typeface="Times New Roman"/>
              </a:rPr>
              <a:t>A flat network is a computer network design approach that aims to reduce cost, maintenance and administration..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reduces the  number of routers and switches on the network. </a:t>
            </a:r>
            <a:r>
              <a:rPr lang="en-US" spc="-10" dirty="0">
                <a:latin typeface="Times New Roman"/>
                <a:cs typeface="Times New Roman"/>
              </a:rPr>
              <a:t>Instead </a:t>
            </a:r>
            <a:r>
              <a:rPr lang="en-US" spc="-5" dirty="0">
                <a:latin typeface="Times New Roman"/>
                <a:cs typeface="Times New Roman"/>
              </a:rPr>
              <a:t>of connecting to separate switches it  encourages to </a:t>
            </a:r>
            <a:r>
              <a:rPr lang="en-US" dirty="0">
                <a:latin typeface="Times New Roman"/>
                <a:cs typeface="Times New Roman"/>
              </a:rPr>
              <a:t>use </a:t>
            </a:r>
            <a:r>
              <a:rPr lang="en-US" spc="-5" dirty="0">
                <a:latin typeface="Times New Roman"/>
                <a:cs typeface="Times New Roman"/>
              </a:rPr>
              <a:t>a single switch.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avoids the hierarchical design. Flat network is not segmented or separated into different broadcast areas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routers.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connecting devices  instead of using switches and routers it uses hub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Problems of Flat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network: </a:t>
            </a:r>
            <a:endParaRPr lang="en-US" dirty="0">
              <a:latin typeface="Times New Roman"/>
              <a:cs typeface="Times New Roman"/>
            </a:endParaRPr>
          </a:p>
          <a:p>
            <a:pPr marL="600710" lvl="1" indent="-131445"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Single broadcast domain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73990">
              <a:spcBef>
                <a:spcPts val="620"/>
              </a:spcBef>
              <a:buAutoNum type="romanLcParenR"/>
              <a:tabLst>
                <a:tab pos="186690" algn="l"/>
              </a:tabLst>
            </a:pPr>
            <a:r>
              <a:rPr lang="en-US" dirty="0">
                <a:latin typeface="Times New Roman"/>
                <a:cs typeface="Times New Roman"/>
              </a:rPr>
              <a:t>Slow </a:t>
            </a:r>
            <a:r>
              <a:rPr lang="en-US" spc="-5" dirty="0">
                <a:latin typeface="Times New Roman"/>
                <a:cs typeface="Times New Roman"/>
              </a:rPr>
              <a:t>down network performance</a:t>
            </a:r>
            <a:endParaRPr lang="en-US" dirty="0">
              <a:latin typeface="Times New Roman"/>
              <a:cs typeface="Times New Roman"/>
            </a:endParaRPr>
          </a:p>
          <a:p>
            <a:pPr marL="685800" lvl="1" indent="-216535">
              <a:spcBef>
                <a:spcPts val="640"/>
              </a:spcBef>
              <a:buAutoNum type="romanLcParenR"/>
              <a:tabLst>
                <a:tab pos="229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C6EAD1-A8F8-468E-9CAC-D113A7C6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21341" y="2263412"/>
            <a:ext cx="8284509" cy="23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673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A VLAN acts like a physical LAN, but it allows hosts to be grouped together in the same  broadcast domain even if they are not connected to the same switch.</a:t>
            </a:r>
          </a:p>
          <a:p>
            <a:pPr marL="127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cs typeface="Times New Roman"/>
            </a:endParaRPr>
          </a:p>
          <a:p>
            <a:pPr marL="12700" marR="14351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VLANs allow you to break up switched environments into multiple broadcast domains. Here is  the basic summary of a VLAN:</a:t>
            </a:r>
          </a:p>
          <a:p>
            <a:pPr marL="127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cs typeface="Times New Roman"/>
            </a:endParaRPr>
          </a:p>
          <a:p>
            <a:pPr marL="127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A VLAN = A Broadcast Domain = An IP Subnet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710" lvl="1" indent="-131445">
              <a:spcBef>
                <a:spcPts val="1115"/>
              </a:spcBef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Performance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73990">
              <a:spcBef>
                <a:spcPts val="635"/>
              </a:spcBef>
              <a:buAutoNum type="romanLcParenR"/>
              <a:tabLst>
                <a:tab pos="1866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Security</a:t>
            </a:r>
            <a:endParaRPr lang="en-US" dirty="0">
              <a:latin typeface="Times New Roman"/>
              <a:cs typeface="Times New Roman"/>
            </a:endParaRPr>
          </a:p>
          <a:p>
            <a:pPr marL="685800" lvl="1" indent="-216535">
              <a:spcBef>
                <a:spcPts val="625"/>
              </a:spcBef>
              <a:buAutoNum type="romanLcParenR"/>
              <a:tabLst>
                <a:tab pos="229235" algn="l"/>
              </a:tabLst>
            </a:pPr>
            <a:r>
              <a:rPr lang="en-US" dirty="0">
                <a:latin typeface="Times New Roman"/>
                <a:cs typeface="Times New Roman"/>
              </a:rPr>
              <a:t> Cost</a:t>
            </a:r>
          </a:p>
          <a:p>
            <a:pPr marL="678179" lvl="1" indent="-208915">
              <a:spcBef>
                <a:spcPts val="635"/>
              </a:spcBef>
              <a:buAutoNum type="romanLcParenR"/>
              <a:tabLst>
                <a:tab pos="22161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Location</a:t>
            </a:r>
            <a:endParaRPr lang="en-US" dirty="0">
              <a:latin typeface="Times New Roman"/>
              <a:cs typeface="Times New Roman"/>
            </a:endParaRPr>
          </a:p>
          <a:p>
            <a:pPr marL="634365" lvl="1" indent="-165100">
              <a:spcBef>
                <a:spcPts val="625"/>
              </a:spcBef>
              <a:buAutoNum type="romanLcParenR"/>
              <a:tabLst>
                <a:tab pos="1778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10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386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Performance:</a:t>
            </a:r>
            <a:endParaRPr lang="en-US" sz="24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A single switch without VLAN has got one broadcast domain.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If the number of switches adds to  that network the broadcast domain will become bigger, but it will not split up. More devices  make the traffic intense. 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With the problem in a single port of any switch it will create disturbance  in the whole network, as the switches have same broadcast domain. This decreases the network  performance. 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On the other hand, VLAN split-ups broadcast domain. One VLAN means one broadcast  domain. It will help to improve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58703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57198" y="2238873"/>
            <a:ext cx="8372477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Security: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8255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VLAN enhances security by dividing a large domain in small collision domains. </a:t>
            </a:r>
          </a:p>
          <a:p>
            <a:pPr marL="12700" marR="8255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A malicious user can’t get connected very easily in a VLAN because it is more manageable for the system admin, as  it will have a limited switch ports.</a:t>
            </a: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Cost: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8255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Router helps to differentiate between the networks, but router is expensive. </a:t>
            </a:r>
          </a:p>
          <a:p>
            <a:pPr marL="12700" marR="8255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VLAN helps to decrease the dependency on router to some extent. It helps to create virtual local area, which  definitely reduce the cost.</a:t>
            </a:r>
          </a:p>
        </p:txBody>
      </p:sp>
    </p:spTree>
    <p:extLst>
      <p:ext uri="{BB962C8B-B14F-4D97-AF65-F5344CB8AC3E}">
        <p14:creationId xmlns:p14="http://schemas.microsoft.com/office/powerpoint/2010/main" val="31064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194459"/>
            <a:ext cx="8672945" cy="308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Times New Roman"/>
                <a:cs typeface="Times New Roman"/>
              </a:rPr>
              <a:t>Location: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It </a:t>
            </a:r>
            <a:r>
              <a:rPr lang="en-US" sz="2000" spc="-5" dirty="0">
                <a:latin typeface="Times New Roman"/>
                <a:cs typeface="Times New Roman"/>
              </a:rPr>
              <a:t>has </a:t>
            </a:r>
            <a:r>
              <a:rPr lang="en-US" sz="2000" spc="-10" dirty="0">
                <a:latin typeface="Times New Roman"/>
                <a:cs typeface="Times New Roman"/>
              </a:rPr>
              <a:t>got </a:t>
            </a:r>
            <a:r>
              <a:rPr lang="en-US" sz="2000" dirty="0">
                <a:latin typeface="Times New Roman"/>
                <a:cs typeface="Times New Roman"/>
              </a:rPr>
              <a:t>ability </a:t>
            </a:r>
            <a:r>
              <a:rPr lang="en-US" sz="2000" spc="-5" dirty="0">
                <a:latin typeface="Times New Roman"/>
                <a:cs typeface="Times New Roman"/>
              </a:rPr>
              <a:t>to add wanted users to a VLAN regardless of their physical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location.</a:t>
            </a:r>
            <a:endParaRPr lang="en-US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Management: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08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A single </a:t>
            </a:r>
            <a:r>
              <a:rPr lang="en-US" sz="2000" dirty="0">
                <a:latin typeface="Times New Roman"/>
                <a:cs typeface="Times New Roman"/>
              </a:rPr>
              <a:t>port </a:t>
            </a:r>
            <a:r>
              <a:rPr lang="en-US" sz="2000" spc="-5" dirty="0">
                <a:latin typeface="Times New Roman"/>
                <a:cs typeface="Times New Roman"/>
              </a:rPr>
              <a:t>configuration can assign a </a:t>
            </a:r>
            <a:r>
              <a:rPr lang="en-US" sz="2000" dirty="0">
                <a:latin typeface="Times New Roman"/>
                <a:cs typeface="Times New Roman"/>
              </a:rPr>
              <a:t>new student </a:t>
            </a:r>
            <a:r>
              <a:rPr lang="en-US" sz="2000" spc="-5" dirty="0">
                <a:latin typeface="Times New Roman"/>
                <a:cs typeface="Times New Roman"/>
              </a:rPr>
              <a:t>or a </a:t>
            </a:r>
            <a:r>
              <a:rPr lang="en-US" sz="2000" dirty="0">
                <a:latin typeface="Times New Roman"/>
                <a:cs typeface="Times New Roman"/>
              </a:rPr>
              <a:t>new </a:t>
            </a:r>
            <a:r>
              <a:rPr lang="en-US" sz="2000" spc="-5" dirty="0">
                <a:latin typeface="Times New Roman"/>
                <a:cs typeface="Times New Roman"/>
              </a:rPr>
              <a:t>employee in VLAN. </a:t>
            </a:r>
            <a:r>
              <a:rPr lang="en-US" sz="2000" spc="-10" dirty="0">
                <a:latin typeface="Times New Roman"/>
                <a:cs typeface="Times New Roman"/>
              </a:rPr>
              <a:t>It </a:t>
            </a:r>
            <a:r>
              <a:rPr lang="en-US" sz="2000" spc="-5" dirty="0">
                <a:latin typeface="Times New Roman"/>
                <a:cs typeface="Times New Roman"/>
              </a:rPr>
              <a:t>is </a:t>
            </a:r>
            <a:r>
              <a:rPr lang="en-US" sz="2000" dirty="0">
                <a:latin typeface="Times New Roman"/>
                <a:cs typeface="Times New Roman"/>
              </a:rPr>
              <a:t>easily  </a:t>
            </a:r>
            <a:r>
              <a:rPr lang="en-US" sz="2000" spc="-5" dirty="0">
                <a:latin typeface="Times New Roman"/>
                <a:cs typeface="Times New Roman"/>
              </a:rPr>
              <a:t>manageable.</a:t>
            </a:r>
            <a:endParaRPr lang="en-US"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There are two types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VLAN connection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links: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Access link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Trunk link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2" descr="VLAN Basic Concepts Explained with Examples">
            <a:extLst>
              <a:ext uri="{FF2B5EF4-FFF2-40B4-BE49-F238E27FC236}">
                <a16:creationId xmlns:a16="http://schemas.microsoft.com/office/drawing/2014/main" id="{943573A5-DA6E-4F4D-9E1C-CA55F4D3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51" y="4535478"/>
            <a:ext cx="4602099" cy="21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093921"/>
            <a:ext cx="851535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635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Connection between the switches must carry traffic for multiple VLANs. This type of port is  known as a trunk port. </a:t>
            </a:r>
          </a:p>
          <a:p>
            <a:pPr marL="355600" marR="635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Trunk ports are often called tagged ports because the switches send  frames between each other with a VLAN "tag" in place. </a:t>
            </a:r>
          </a:p>
          <a:p>
            <a:pPr marL="355600" marR="508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VLANs are not a Cisco-only technology. Just about all managed switch vendors support  VLANs. </a:t>
            </a:r>
          </a:p>
          <a:p>
            <a:pPr marL="355600" marR="508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For VLANs to operate in a mixed-vendor environment, a common trunking or  "tagging" language must exist between them. This language is known as 802.1Q (Industry  standard). </a:t>
            </a:r>
          </a:p>
        </p:txBody>
      </p:sp>
      <p:pic>
        <p:nvPicPr>
          <p:cNvPr id="1026" name="Picture 2" descr="VLAN Basic Concepts Explained with Examples">
            <a:extLst>
              <a:ext uri="{FF2B5EF4-FFF2-40B4-BE49-F238E27FC236}">
                <a16:creationId xmlns:a16="http://schemas.microsoft.com/office/drawing/2014/main" id="{8E598AC2-A097-4043-B3C6-8616DFD82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51" y="4811703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0397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497</TotalTime>
  <Words>1212</Words>
  <Application>Microsoft Office PowerPoint</Application>
  <PresentationFormat>On-screen Show (4:3)</PresentationFormat>
  <Paragraphs>131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Symbol</vt:lpstr>
      <vt:lpstr>Times New Roman</vt:lpstr>
      <vt:lpstr>Wingdings</vt:lpstr>
      <vt:lpstr>Wingdings 2</vt:lpstr>
      <vt:lpstr>Spectrum</vt:lpstr>
      <vt:lpstr>VLAN &amp; VTP</vt:lpstr>
      <vt:lpstr>Lecture Outline</vt:lpstr>
      <vt:lpstr>Virtual LANs (VLANs)</vt:lpstr>
      <vt:lpstr>Virtual LANs (VLANs)</vt:lpstr>
      <vt:lpstr>Advantages of VLAN</vt:lpstr>
      <vt:lpstr>Advantages of VLAN (cont.)</vt:lpstr>
      <vt:lpstr>Advantages of VLAN (cont.)</vt:lpstr>
      <vt:lpstr>Advantages of VLAN (cont.)</vt:lpstr>
      <vt:lpstr>Trunk Port</vt:lpstr>
      <vt:lpstr>Trunk Port (cont…)</vt:lpstr>
      <vt:lpstr>Trunking</vt:lpstr>
      <vt:lpstr>Router on a stick</vt:lpstr>
      <vt:lpstr>VTP Modes of Operation</vt:lpstr>
      <vt:lpstr>VTP Modes of Operation (cont…)</vt:lpstr>
      <vt:lpstr>VTP Modes of Operation (cont…)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243</cp:revision>
  <dcterms:created xsi:type="dcterms:W3CDTF">2018-12-10T17:20:29Z</dcterms:created>
  <dcterms:modified xsi:type="dcterms:W3CDTF">2023-07-16T02:18:08Z</dcterms:modified>
</cp:coreProperties>
</file>