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68" r:id="rId2"/>
    <p:sldId id="257" r:id="rId3"/>
    <p:sldId id="266" r:id="rId4"/>
    <p:sldId id="267" r:id="rId5"/>
    <p:sldId id="269" r:id="rId6"/>
    <p:sldId id="276" r:id="rId7"/>
    <p:sldId id="288" r:id="rId8"/>
    <p:sldId id="275" r:id="rId9"/>
    <p:sldId id="279" r:id="rId10"/>
    <p:sldId id="297" r:id="rId11"/>
    <p:sldId id="277" r:id="rId12"/>
    <p:sldId id="274" r:id="rId13"/>
    <p:sldId id="273" r:id="rId14"/>
    <p:sldId id="272" r:id="rId15"/>
    <p:sldId id="298" r:id="rId16"/>
    <p:sldId id="280" r:id="rId17"/>
    <p:sldId id="289" r:id="rId18"/>
    <p:sldId id="296" r:id="rId19"/>
    <p:sldId id="295" r:id="rId20"/>
    <p:sldId id="294" r:id="rId21"/>
    <p:sldId id="293" r:id="rId22"/>
    <p:sldId id="292" r:id="rId23"/>
    <p:sldId id="291" r:id="rId24"/>
    <p:sldId id="265" r:id="rId25"/>
    <p:sldId id="28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Mehedi Hasan" userId="5eb39d97-deb0-466a-af4c-298e34812974" providerId="ADAL" clId="{8D29747C-5F95-4C9C-BCCD-9CBA370E0ED5}"/>
    <pc:docChg chg="undo custSel modSld">
      <pc:chgData name="Dr. Md Mehedi Hasan" userId="5eb39d97-deb0-466a-af4c-298e34812974" providerId="ADAL" clId="{8D29747C-5F95-4C9C-BCCD-9CBA370E0ED5}" dt="2022-11-13T08:01:52.564" v="51" actId="14100"/>
      <pc:docMkLst>
        <pc:docMk/>
      </pc:docMkLst>
      <pc:sldChg chg="modSp mod">
        <pc:chgData name="Dr. Md Mehedi Hasan" userId="5eb39d97-deb0-466a-af4c-298e34812974" providerId="ADAL" clId="{8D29747C-5F95-4C9C-BCCD-9CBA370E0ED5}" dt="2022-11-13T05:45:07.007" v="21" actId="20577"/>
        <pc:sldMkLst>
          <pc:docMk/>
          <pc:sldMk cId="1364228296" sldId="268"/>
        </pc:sldMkLst>
        <pc:graphicFrameChg chg="modGraphic">
          <ac:chgData name="Dr. Md Mehedi Hasan" userId="5eb39d97-deb0-466a-af4c-298e34812974" providerId="ADAL" clId="{8D29747C-5F95-4C9C-BCCD-9CBA370E0ED5}" dt="2022-11-13T05:45:07.007" v="21" actId="20577"/>
          <ac:graphicFrameMkLst>
            <pc:docMk/>
            <pc:sldMk cId="1364228296" sldId="268"/>
            <ac:graphicFrameMk id="9" creationId="{9E2C66DC-BA9D-4CC8-A6A8-FF82266F0466}"/>
          </ac:graphicFrameMkLst>
        </pc:graphicFrameChg>
      </pc:sldChg>
      <pc:sldChg chg="addSp delSp modSp mod">
        <pc:chgData name="Dr. Md Mehedi Hasan" userId="5eb39d97-deb0-466a-af4c-298e34812974" providerId="ADAL" clId="{8D29747C-5F95-4C9C-BCCD-9CBA370E0ED5}" dt="2022-11-13T08:01:52.564" v="51" actId="14100"/>
        <pc:sldMkLst>
          <pc:docMk/>
          <pc:sldMk cId="2190714301" sldId="280"/>
        </pc:sldMkLst>
        <pc:spChg chg="mod">
          <ac:chgData name="Dr. Md Mehedi Hasan" userId="5eb39d97-deb0-466a-af4c-298e34812974" providerId="ADAL" clId="{8D29747C-5F95-4C9C-BCCD-9CBA370E0ED5}" dt="2022-11-13T08:01:49.316" v="50" actId="1076"/>
          <ac:spMkLst>
            <pc:docMk/>
            <pc:sldMk cId="2190714301" sldId="280"/>
            <ac:spMk id="12" creationId="{3686879E-33A3-4A4C-B377-963440C19E98}"/>
          </ac:spMkLst>
        </pc:spChg>
        <pc:grpChg chg="del">
          <ac:chgData name="Dr. Md Mehedi Hasan" userId="5eb39d97-deb0-466a-af4c-298e34812974" providerId="ADAL" clId="{8D29747C-5F95-4C9C-BCCD-9CBA370E0ED5}" dt="2022-11-13T08:00:33.448" v="39" actId="478"/>
          <ac:grpSpMkLst>
            <pc:docMk/>
            <pc:sldMk cId="2190714301" sldId="280"/>
            <ac:grpSpMk id="15" creationId="{DF3E07A9-4955-4CD8-B458-C7C74473289A}"/>
          </ac:grpSpMkLst>
        </pc:grpChg>
        <pc:graphicFrameChg chg="add del mod modGraphic">
          <ac:chgData name="Dr. Md Mehedi Hasan" userId="5eb39d97-deb0-466a-af4c-298e34812974" providerId="ADAL" clId="{8D29747C-5F95-4C9C-BCCD-9CBA370E0ED5}" dt="2022-11-13T08:00:27.105" v="38" actId="478"/>
          <ac:graphicFrameMkLst>
            <pc:docMk/>
            <pc:sldMk cId="2190714301" sldId="280"/>
            <ac:graphicFrameMk id="4" creationId="{00E38C76-8E53-13FF-8BF9-31BAE9C79ED4}"/>
          </ac:graphicFrameMkLst>
        </pc:graphicFrameChg>
        <pc:picChg chg="add mod">
          <ac:chgData name="Dr. Md Mehedi Hasan" userId="5eb39d97-deb0-466a-af4c-298e34812974" providerId="ADAL" clId="{8D29747C-5F95-4C9C-BCCD-9CBA370E0ED5}" dt="2022-11-13T08:01:52.564" v="51" actId="14100"/>
          <ac:picMkLst>
            <pc:docMk/>
            <pc:sldMk cId="2190714301" sldId="280"/>
            <ac:picMk id="1026" creationId="{C1E78F97-A497-B678-E0F2-69698092A480}"/>
          </ac:picMkLst>
        </pc:picChg>
      </pc:sldChg>
    </pc:docChg>
  </pc:docChgLst>
  <pc:docChgLst>
    <pc:chgData name="Dr. Md Mehedi Hasan" userId="5eb39d97-deb0-466a-af4c-298e34812974" providerId="ADAL" clId="{3EF9941A-3E16-4D46-A18A-740CBA3AA323}"/>
    <pc:docChg chg="modSld">
      <pc:chgData name="Dr. Md Mehedi Hasan" userId="5eb39d97-deb0-466a-af4c-298e34812974" providerId="ADAL" clId="{3EF9941A-3E16-4D46-A18A-740CBA3AA323}" dt="2022-12-07T05:40:29.178" v="3" actId="20577"/>
      <pc:docMkLst>
        <pc:docMk/>
      </pc:docMkLst>
      <pc:sldChg chg="modSp mod">
        <pc:chgData name="Dr. Md Mehedi Hasan" userId="5eb39d97-deb0-466a-af4c-298e34812974" providerId="ADAL" clId="{3EF9941A-3E16-4D46-A18A-740CBA3AA323}" dt="2022-12-07T05:40:29.178" v="3" actId="20577"/>
        <pc:sldMkLst>
          <pc:docMk/>
          <pc:sldMk cId="1364228296" sldId="268"/>
        </pc:sldMkLst>
        <pc:graphicFrameChg chg="modGraphic">
          <ac:chgData name="Dr. Md Mehedi Hasan" userId="5eb39d97-deb0-466a-af4c-298e34812974" providerId="ADAL" clId="{3EF9941A-3E16-4D46-A18A-740CBA3AA323}" dt="2022-12-07T05:40:29.178" v="3" actId="20577"/>
          <ac:graphicFrameMkLst>
            <pc:docMk/>
            <pc:sldMk cId="1364228296" sldId="268"/>
            <ac:graphicFrameMk id="9" creationId="{9E2C66DC-BA9D-4CC8-A6A8-FF82266F0466}"/>
          </ac:graphicFrameMkLst>
        </pc:graphicFrameChg>
      </pc:sldChg>
    </pc:docChg>
  </pc:docChgLst>
  <pc:docChgLst>
    <pc:chgData name="Dr. Md Mehedi Hasan" userId="5eb39d97-deb0-466a-af4c-298e34812974" providerId="ADAL" clId="{3CA7CB76-7431-46A6-B5D6-D51A3EB3DAE5}"/>
    <pc:docChg chg="custSel addSld modSld">
      <pc:chgData name="Dr. Md Mehedi Hasan" userId="5eb39d97-deb0-466a-af4c-298e34812974" providerId="ADAL" clId="{3CA7CB76-7431-46A6-B5D6-D51A3EB3DAE5}" dt="2022-11-13T09:45:58.851" v="112" actId="20577"/>
      <pc:docMkLst>
        <pc:docMk/>
      </pc:docMkLst>
      <pc:sldChg chg="addSp modSp new mod">
        <pc:chgData name="Dr. Md Mehedi Hasan" userId="5eb39d97-deb0-466a-af4c-298e34812974" providerId="ADAL" clId="{3CA7CB76-7431-46A6-B5D6-D51A3EB3DAE5}" dt="2022-11-13T09:45:58.851" v="112" actId="20577"/>
        <pc:sldMkLst>
          <pc:docMk/>
          <pc:sldMk cId="723364803" sldId="298"/>
        </pc:sldMkLst>
        <pc:spChg chg="add mod">
          <ac:chgData name="Dr. Md Mehedi Hasan" userId="5eb39d97-deb0-466a-af4c-298e34812974" providerId="ADAL" clId="{3CA7CB76-7431-46A6-B5D6-D51A3EB3DAE5}" dt="2022-11-13T09:45:58.851" v="112" actId="20577"/>
          <ac:spMkLst>
            <pc:docMk/>
            <pc:sldMk cId="723364803" sldId="298"/>
            <ac:spMk id="5" creationId="{0D56173E-1403-B59F-C971-73E5E5A3B15D}"/>
          </ac:spMkLst>
        </pc:spChg>
        <pc:picChg chg="add mod">
          <ac:chgData name="Dr. Md Mehedi Hasan" userId="5eb39d97-deb0-466a-af4c-298e34812974" providerId="ADAL" clId="{3CA7CB76-7431-46A6-B5D6-D51A3EB3DAE5}" dt="2022-11-13T09:38:10.202" v="3" actId="14100"/>
          <ac:picMkLst>
            <pc:docMk/>
            <pc:sldMk cId="723364803" sldId="298"/>
            <ac:picMk id="1026" creationId="{B074BCF2-5800-7EE3-872F-74A951244EB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9C9D70-7A32-4ABE-A755-D672479F659D}" type="datetimeFigureOut">
              <a:rPr lang="en-US" smtClean="0"/>
              <a:t>7/30/2023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C581CE-6924-44A6-808F-E5D705336DC1}" type="slidenum">
              <a:rPr lang="en-US" smtClean="0"/>
              <a:t>‹#›</a:t>
            </a:fld>
            <a:endParaRPr lang="en-US"/>
          </a:p>
        </p:txBody>
      </p:sp>
    </p:spTree>
    <p:extLst>
      <p:ext uri="{BB962C8B-B14F-4D97-AF65-F5344CB8AC3E}">
        <p14:creationId xmlns:p14="http://schemas.microsoft.com/office/powerpoint/2010/main" val="3183130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C581CE-6924-44A6-808F-E5D705336DC1}" type="slidenum">
              <a:rPr lang="en-US" smtClean="0"/>
              <a:t>23</a:t>
            </a:fld>
            <a:endParaRPr lang="en-US"/>
          </a:p>
        </p:txBody>
      </p:sp>
    </p:spTree>
    <p:extLst>
      <p:ext uri="{BB962C8B-B14F-4D97-AF65-F5344CB8AC3E}">
        <p14:creationId xmlns:p14="http://schemas.microsoft.com/office/powerpoint/2010/main" val="2769222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7/30/2023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7/30/2023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7/30/2023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7/30/2023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Transport </a:t>
            </a:r>
            <a:r>
              <a:rPr lang="en-US"/>
              <a:t>Layer Protocols II</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CSC 3116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p:txBody>
      </p:sp>
      <p:graphicFrame>
        <p:nvGraphicFramePr>
          <p:cNvPr id="9" name="Table 8">
            <a:extLst>
              <a:ext uri="{FF2B5EF4-FFF2-40B4-BE49-F238E27FC236}">
                <a16:creationId xmlns:a16="http://schemas.microsoft.com/office/drawing/2014/main" id="{9E2C66DC-BA9D-4CC8-A6A8-FF82266F0466}"/>
              </a:ext>
            </a:extLst>
          </p:cNvPr>
          <p:cNvGraphicFramePr>
            <a:graphicFrameLocks noGrp="1"/>
          </p:cNvGraphicFramePr>
          <p:nvPr>
            <p:extLst>
              <p:ext uri="{D42A27DB-BD31-4B8C-83A1-F6EECF244321}">
                <p14:modId xmlns:p14="http://schemas.microsoft.com/office/powerpoint/2010/main" val="279459321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990600">
                  <a:extLst>
                    <a:ext uri="{9D8B030D-6E8A-4147-A177-3AD203B41FA5}">
                      <a16:colId xmlns:a16="http://schemas.microsoft.com/office/drawing/2014/main" val="2889894460"/>
                    </a:ext>
                  </a:extLst>
                </a:gridCol>
                <a:gridCol w="1208314">
                  <a:extLst>
                    <a:ext uri="{9D8B030D-6E8A-4147-A177-3AD203B41FA5}">
                      <a16:colId xmlns:a16="http://schemas.microsoft.com/office/drawing/2014/main" val="3023211198"/>
                    </a:ext>
                  </a:extLst>
                </a:gridCol>
                <a:gridCol w="1110343">
                  <a:extLst>
                    <a:ext uri="{9D8B030D-6E8A-4147-A177-3AD203B41FA5}">
                      <a16:colId xmlns:a16="http://schemas.microsoft.com/office/drawing/2014/main" val="1762131981"/>
                    </a:ext>
                  </a:extLst>
                </a:gridCol>
                <a:gridCol w="1208314">
                  <a:extLst>
                    <a:ext uri="{9D8B030D-6E8A-4147-A177-3AD203B41FA5}">
                      <a16:colId xmlns:a16="http://schemas.microsoft.com/office/drawing/2014/main" val="445458238"/>
                    </a:ext>
                  </a:extLst>
                </a:gridCol>
                <a:gridCol w="2335003">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pPr algn="ctr"/>
                      <a:r>
                        <a:rPr lang="en-US" b="0" dirty="0"/>
                        <a:t>7</a:t>
                      </a:r>
                    </a:p>
                  </a:txBody>
                  <a:tcPr/>
                </a:tc>
                <a:tc>
                  <a:txBody>
                    <a:bodyPr/>
                    <a:lstStyle/>
                    <a:p>
                      <a:r>
                        <a:rPr lang="en-US" dirty="0"/>
                        <a:t>Week No:</a:t>
                      </a:r>
                    </a:p>
                  </a:txBody>
                  <a:tcPr/>
                </a:tc>
                <a:tc>
                  <a:txBody>
                    <a:bodyPr/>
                    <a:lstStyle/>
                    <a:p>
                      <a:pPr algn="ctr"/>
                      <a:r>
                        <a:rPr lang="en-US" b="0" dirty="0"/>
                        <a:t>9</a:t>
                      </a:r>
                    </a:p>
                  </a:txBody>
                  <a:tcPr/>
                </a:tc>
                <a:tc>
                  <a:txBody>
                    <a:bodyPr/>
                    <a:lstStyle/>
                    <a:p>
                      <a:r>
                        <a:rPr lang="en-US" dirty="0"/>
                        <a:t>Semester:</a:t>
                      </a:r>
                    </a:p>
                  </a:txBody>
                  <a:tcPr/>
                </a:tc>
                <a:tc>
                  <a:txBody>
                    <a:bodyPr/>
                    <a:lstStyle/>
                    <a:p>
                      <a:r>
                        <a:rPr lang="en-US" b="0" dirty="0"/>
                        <a:t>Summer 22-23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Shakila Rahman; Shakila.Rahman@aiub.edu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Tree>
    <p:extLst>
      <p:ext uri="{BB962C8B-B14F-4D97-AF65-F5344CB8AC3E}">
        <p14:creationId xmlns:p14="http://schemas.microsoft.com/office/powerpoint/2010/main" val="1364228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TCP Reno</a:t>
            </a:r>
            <a:endParaRPr lang="en-FI" dirty="0"/>
          </a:p>
        </p:txBody>
      </p:sp>
      <p:sp>
        <p:nvSpPr>
          <p:cNvPr id="3" name="Rectangle 2">
            <a:extLst>
              <a:ext uri="{FF2B5EF4-FFF2-40B4-BE49-F238E27FC236}">
                <a16:creationId xmlns:a16="http://schemas.microsoft.com/office/drawing/2014/main" id="{6E205CCC-4620-46D3-9C31-3C4469ED64D2}"/>
              </a:ext>
            </a:extLst>
          </p:cNvPr>
          <p:cNvSpPr/>
          <p:nvPr/>
        </p:nvSpPr>
        <p:spPr>
          <a:xfrm>
            <a:off x="92952" y="2089333"/>
            <a:ext cx="4825699" cy="2693045"/>
          </a:xfrm>
          <a:prstGeom prst="rect">
            <a:avLst/>
          </a:prstGeom>
        </p:spPr>
        <p:txBody>
          <a:bodyPr wrap="square">
            <a:spAutoFit/>
          </a:bodyPr>
          <a:lstStyle/>
          <a:p>
            <a:pPr>
              <a:buFont typeface="Wingdings" panose="05000000000000000000" pitchFamily="2" charset="2"/>
              <a:buChar char="v"/>
            </a:pPr>
            <a:r>
              <a:rPr lang="en-US" sz="2200" b="1" dirty="0">
                <a:latin typeface="Perpetua" panose="02020502060401020303" pitchFamily="18" charset="0"/>
              </a:rPr>
              <a:t>Slow Start (cont.)</a:t>
            </a:r>
          </a:p>
          <a:p>
            <a:pPr lvl="1" algn="just"/>
            <a:r>
              <a:rPr lang="en-US" sz="2100" dirty="0">
                <a:latin typeface="Perpetua" panose="02020502060401020303" pitchFamily="18" charset="0"/>
              </a:rPr>
              <a:t>That is, in each round, N+M MSS in a round if it sends N MSS in the last transmission round and receives M ACK before the current round. </a:t>
            </a:r>
          </a:p>
          <a:p>
            <a:pPr lvl="1" algn="just"/>
            <a:r>
              <a:rPr lang="en-US" sz="2100" dirty="0">
                <a:latin typeface="Perpetua" panose="02020502060401020303" pitchFamily="18" charset="0"/>
              </a:rPr>
              <a:t>If it receives ACK for all the N MSS (previously sent), it sends N+N MSS this round. </a:t>
            </a:r>
          </a:p>
        </p:txBody>
      </p:sp>
      <p:pic>
        <p:nvPicPr>
          <p:cNvPr id="6" name="Picture 5">
            <a:extLst>
              <a:ext uri="{FF2B5EF4-FFF2-40B4-BE49-F238E27FC236}">
                <a16:creationId xmlns:a16="http://schemas.microsoft.com/office/drawing/2014/main" id="{C943164E-1124-46BC-9FD1-3829D3EAA84E}"/>
              </a:ext>
            </a:extLst>
          </p:cNvPr>
          <p:cNvPicPr>
            <a:picLocks noChangeAspect="1"/>
          </p:cNvPicPr>
          <p:nvPr/>
        </p:nvPicPr>
        <p:blipFill rotWithShape="1">
          <a:blip r:embed="rId2"/>
          <a:srcRect l="25746" b="28647"/>
          <a:stretch/>
        </p:blipFill>
        <p:spPr>
          <a:xfrm>
            <a:off x="5523524" y="2017060"/>
            <a:ext cx="3615953" cy="2935940"/>
          </a:xfrm>
          <a:prstGeom prst="rect">
            <a:avLst/>
          </a:prstGeom>
        </p:spPr>
      </p:pic>
      <p:sp>
        <p:nvSpPr>
          <p:cNvPr id="7" name="TextBox 6">
            <a:extLst>
              <a:ext uri="{FF2B5EF4-FFF2-40B4-BE49-F238E27FC236}">
                <a16:creationId xmlns:a16="http://schemas.microsoft.com/office/drawing/2014/main" id="{D04FE833-1658-415F-A285-802CB6901341}"/>
              </a:ext>
            </a:extLst>
          </p:cNvPr>
          <p:cNvSpPr txBox="1"/>
          <p:nvPr/>
        </p:nvSpPr>
        <p:spPr>
          <a:xfrm>
            <a:off x="5138057" y="5116286"/>
            <a:ext cx="4100418" cy="923330"/>
          </a:xfrm>
          <a:prstGeom prst="rect">
            <a:avLst/>
          </a:prstGeom>
          <a:noFill/>
        </p:spPr>
        <p:txBody>
          <a:bodyPr wrap="none" rtlCol="0">
            <a:spAutoFit/>
          </a:bodyPr>
          <a:lstStyle/>
          <a:p>
            <a:r>
              <a:rPr lang="en-US" dirty="0"/>
              <a:t>Fig. 1 Slow start from an initial congestion</a:t>
            </a:r>
          </a:p>
          <a:p>
            <a:r>
              <a:rPr lang="en-US" dirty="0"/>
              <a:t>          window of one segment [2]. </a:t>
            </a:r>
            <a:br>
              <a:rPr lang="en-US" dirty="0"/>
            </a:br>
            <a:endParaRPr lang="en-US" dirty="0"/>
          </a:p>
        </p:txBody>
      </p:sp>
      <p:pic>
        <p:nvPicPr>
          <p:cNvPr id="8" name="Picture 7">
            <a:extLst>
              <a:ext uri="{FF2B5EF4-FFF2-40B4-BE49-F238E27FC236}">
                <a16:creationId xmlns:a16="http://schemas.microsoft.com/office/drawing/2014/main" id="{B3A82867-E601-4D56-9170-F9B642ED9E8B}"/>
              </a:ext>
            </a:extLst>
          </p:cNvPr>
          <p:cNvPicPr>
            <a:picLocks noChangeAspect="1"/>
          </p:cNvPicPr>
          <p:nvPr/>
        </p:nvPicPr>
        <p:blipFill rotWithShape="1">
          <a:blip r:embed="rId2"/>
          <a:srcRect l="-1502" t="25691" r="72727" b="64895"/>
          <a:stretch/>
        </p:blipFill>
        <p:spPr>
          <a:xfrm rot="17038750">
            <a:off x="4376565" y="3576143"/>
            <a:ext cx="1596094" cy="321787"/>
          </a:xfrm>
          <a:prstGeom prst="rect">
            <a:avLst/>
          </a:prstGeom>
        </p:spPr>
      </p:pic>
    </p:spTree>
    <p:extLst>
      <p:ext uri="{BB962C8B-B14F-4D97-AF65-F5344CB8AC3E}">
        <p14:creationId xmlns:p14="http://schemas.microsoft.com/office/powerpoint/2010/main" val="31948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TCP Reno</a:t>
            </a:r>
            <a:endParaRPr lang="en-FI" dirty="0"/>
          </a:p>
        </p:txBody>
      </p:sp>
      <p:sp>
        <p:nvSpPr>
          <p:cNvPr id="3" name="Rectangle 2">
            <a:extLst>
              <a:ext uri="{FF2B5EF4-FFF2-40B4-BE49-F238E27FC236}">
                <a16:creationId xmlns:a16="http://schemas.microsoft.com/office/drawing/2014/main" id="{01662111-25A0-4E72-946C-97FA6DC46FB2}"/>
              </a:ext>
            </a:extLst>
          </p:cNvPr>
          <p:cNvSpPr/>
          <p:nvPr/>
        </p:nvSpPr>
        <p:spPr>
          <a:xfrm>
            <a:off x="267458" y="2251231"/>
            <a:ext cx="3164456" cy="430887"/>
          </a:xfrm>
          <a:prstGeom prst="rect">
            <a:avLst/>
          </a:prstGeom>
        </p:spPr>
        <p:txBody>
          <a:bodyPr wrap="none">
            <a:spAutoFit/>
          </a:bodyPr>
          <a:lstStyle/>
          <a:p>
            <a:pPr>
              <a:buFont typeface="Wingdings" panose="05000000000000000000" pitchFamily="2" charset="2"/>
              <a:buChar char="v"/>
            </a:pPr>
            <a:r>
              <a:rPr lang="en-US" sz="2200" b="1" dirty="0">
                <a:latin typeface="Perpetua" panose="02020502060401020303" pitchFamily="18" charset="0"/>
              </a:rPr>
              <a:t>Congestion Avoidance </a:t>
            </a:r>
          </a:p>
        </p:txBody>
      </p:sp>
      <p:sp>
        <p:nvSpPr>
          <p:cNvPr id="7" name="Rectangle 6">
            <a:extLst>
              <a:ext uri="{FF2B5EF4-FFF2-40B4-BE49-F238E27FC236}">
                <a16:creationId xmlns:a16="http://schemas.microsoft.com/office/drawing/2014/main" id="{5001C1F8-7716-483E-BDD6-FA31EB2EE5C7}"/>
              </a:ext>
            </a:extLst>
          </p:cNvPr>
          <p:cNvSpPr/>
          <p:nvPr/>
        </p:nvSpPr>
        <p:spPr>
          <a:xfrm>
            <a:off x="153146" y="2878062"/>
            <a:ext cx="5844131" cy="830997"/>
          </a:xfrm>
          <a:prstGeom prst="rect">
            <a:avLst/>
          </a:prstGeom>
        </p:spPr>
        <p:txBody>
          <a:bodyPr wrap="square">
            <a:spAutoFit/>
          </a:bodyPr>
          <a:lstStyle/>
          <a:p>
            <a:pPr lvl="1"/>
            <a:r>
              <a:rPr lang="en-US" sz="2400" dirty="0">
                <a:solidFill>
                  <a:srgbClr val="00B0F0"/>
                </a:solidFill>
                <a:latin typeface="Perpetua" panose="02020502060401020303" pitchFamily="18" charset="0"/>
              </a:rPr>
              <a:t>How long does cwnd continue to be increased exponentially?</a:t>
            </a:r>
            <a:endParaRPr lang="en-US" sz="2200" dirty="0">
              <a:solidFill>
                <a:srgbClr val="00B0F0"/>
              </a:solidFill>
              <a:latin typeface="Perpetua" panose="02020502060401020303" pitchFamily="18" charset="0"/>
            </a:endParaRPr>
          </a:p>
        </p:txBody>
      </p:sp>
      <p:grpSp>
        <p:nvGrpSpPr>
          <p:cNvPr id="11" name="Group 10">
            <a:extLst>
              <a:ext uri="{FF2B5EF4-FFF2-40B4-BE49-F238E27FC236}">
                <a16:creationId xmlns:a16="http://schemas.microsoft.com/office/drawing/2014/main" id="{5851B5C7-7055-4830-AE96-8B776905C591}"/>
              </a:ext>
            </a:extLst>
          </p:cNvPr>
          <p:cNvGrpSpPr/>
          <p:nvPr/>
        </p:nvGrpSpPr>
        <p:grpSpPr>
          <a:xfrm>
            <a:off x="632044" y="4026380"/>
            <a:ext cx="4865883" cy="1147957"/>
            <a:chOff x="773558" y="3457764"/>
            <a:chExt cx="4865883" cy="1147957"/>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81EDBF8-5573-43DA-A08E-66360B62FF52}"/>
                    </a:ext>
                  </a:extLst>
                </p:cNvPr>
                <p:cNvSpPr txBox="1"/>
                <p:nvPr/>
              </p:nvSpPr>
              <p:spPr>
                <a:xfrm>
                  <a:off x="773558" y="3457764"/>
                  <a:ext cx="24200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𝑖𝑓</m:t>
                        </m:r>
                        <m:r>
                          <a:rPr lang="en-US" sz="2000" b="0" i="1" smtClean="0">
                            <a:latin typeface="Cambria Math" panose="02040503050406030204" pitchFamily="18" charset="0"/>
                          </a:rPr>
                          <m:t> </m:t>
                        </m:r>
                        <m:r>
                          <a:rPr lang="en-US" sz="2000" b="0" i="1" smtClean="0">
                            <a:latin typeface="Cambria Math" panose="02040503050406030204" pitchFamily="18" charset="0"/>
                          </a:rPr>
                          <m:t>𝑐𝑤𝑛𝑑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𝑡h𝑟𝑒𝑠h𝑜𝑙𝑑</m:t>
                        </m:r>
                      </m:oMath>
                    </m:oMathPara>
                  </a14:m>
                  <a:endParaRPr lang="en-US" sz="2000" dirty="0"/>
                </a:p>
              </p:txBody>
            </p:sp>
          </mc:Choice>
          <mc:Fallback xmlns="">
            <p:sp>
              <p:nvSpPr>
                <p:cNvPr id="6" name="TextBox 5">
                  <a:extLst>
                    <a:ext uri="{FF2B5EF4-FFF2-40B4-BE49-F238E27FC236}">
                      <a16:creationId xmlns:a16="http://schemas.microsoft.com/office/drawing/2014/main" id="{881EDBF8-5573-43DA-A08E-66360B62FF52}"/>
                    </a:ext>
                  </a:extLst>
                </p:cNvPr>
                <p:cNvSpPr txBox="1">
                  <a:spLocks noRot="1" noChangeAspect="1" noMove="1" noResize="1" noEditPoints="1" noAdjustHandles="1" noChangeArrowheads="1" noChangeShapeType="1" noTextEdit="1"/>
                </p:cNvSpPr>
                <p:nvPr/>
              </p:nvSpPr>
              <p:spPr>
                <a:xfrm>
                  <a:off x="773558" y="3457764"/>
                  <a:ext cx="2420086" cy="307777"/>
                </a:xfrm>
                <a:prstGeom prst="rect">
                  <a:avLst/>
                </a:prstGeom>
                <a:blipFill>
                  <a:blip r:embed="rId2"/>
                  <a:stretch>
                    <a:fillRect l="-3275" r="-1763" b="-33333"/>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AA784CB9-AA3E-4959-BBF2-9EE8044BF9EE}"/>
                </a:ext>
              </a:extLst>
            </p:cNvPr>
            <p:cNvSpPr txBox="1"/>
            <p:nvPr/>
          </p:nvSpPr>
          <p:spPr>
            <a:xfrm>
              <a:off x="1096146" y="3836280"/>
              <a:ext cx="4543295" cy="769441"/>
            </a:xfrm>
            <a:prstGeom prst="rect">
              <a:avLst/>
            </a:prstGeom>
            <a:noFill/>
          </p:spPr>
          <p:txBody>
            <a:bodyPr wrap="none" rtlCol="0">
              <a:spAutoFit/>
            </a:bodyPr>
            <a:lstStyle/>
            <a:p>
              <a:r>
                <a:rPr lang="en-US" sz="2200" dirty="0">
                  <a:latin typeface="Perpetua" panose="02020502060401020303" pitchFamily="18" charset="0"/>
                </a:rPr>
                <a:t>Increase cwnd  by1 per transmission round</a:t>
              </a:r>
            </a:p>
            <a:p>
              <a:r>
                <a:rPr lang="en-US" sz="2200" dirty="0">
                  <a:latin typeface="Perpetua" panose="02020502060401020303" pitchFamily="18" charset="0"/>
                </a:rPr>
                <a:t>That is, increase cwnd linearly</a:t>
              </a:r>
              <a:r>
                <a:rPr lang="en-US" sz="2200" baseline="50000" dirty="0">
                  <a:latin typeface="Perpetua" panose="02020502060401020303" pitchFamily="18" charset="0"/>
                </a:rPr>
                <a:t>1</a:t>
              </a:r>
              <a:endParaRPr lang="en-US" sz="2200" dirty="0">
                <a:latin typeface="Perpetua" panose="02020502060401020303" pitchFamily="18" charset="0"/>
              </a:endParaRPr>
            </a:p>
          </p:txBody>
        </p:sp>
      </p:grpSp>
      <p:sp>
        <p:nvSpPr>
          <p:cNvPr id="15" name="TextBox 14">
            <a:extLst>
              <a:ext uri="{FF2B5EF4-FFF2-40B4-BE49-F238E27FC236}">
                <a16:creationId xmlns:a16="http://schemas.microsoft.com/office/drawing/2014/main" id="{E8B8C4D7-711B-49EC-904E-5096F2ED1BAD}"/>
              </a:ext>
            </a:extLst>
          </p:cNvPr>
          <p:cNvSpPr txBox="1"/>
          <p:nvPr/>
        </p:nvSpPr>
        <p:spPr>
          <a:xfrm>
            <a:off x="959067" y="6359865"/>
            <a:ext cx="7687923" cy="307777"/>
          </a:xfrm>
          <a:prstGeom prst="rect">
            <a:avLst/>
          </a:prstGeom>
          <a:noFill/>
        </p:spPr>
        <p:txBody>
          <a:bodyPr wrap="square" rtlCol="0">
            <a:spAutoFit/>
          </a:bodyPr>
          <a:lstStyle/>
          <a:p>
            <a:r>
              <a:rPr lang="en-US" sz="1400" dirty="0">
                <a:solidFill>
                  <a:schemeClr val="bg1">
                    <a:lumMod val="50000"/>
                  </a:schemeClr>
                </a:solidFill>
                <a:latin typeface="Comic Sans MS" panose="030F0702030302020204" pitchFamily="66" charset="0"/>
              </a:rPr>
              <a:t>1. Usually timeout and 3 duplicate ACK do not happen in slow start</a:t>
            </a:r>
          </a:p>
        </p:txBody>
      </p:sp>
      <p:pic>
        <p:nvPicPr>
          <p:cNvPr id="16" name="Picture 15">
            <a:extLst>
              <a:ext uri="{FF2B5EF4-FFF2-40B4-BE49-F238E27FC236}">
                <a16:creationId xmlns:a16="http://schemas.microsoft.com/office/drawing/2014/main" id="{8639CC43-C3F9-4C96-9051-486985E88BDF}"/>
              </a:ext>
            </a:extLst>
          </p:cNvPr>
          <p:cNvPicPr>
            <a:picLocks noChangeAspect="1"/>
          </p:cNvPicPr>
          <p:nvPr/>
        </p:nvPicPr>
        <p:blipFill>
          <a:blip r:embed="rId3"/>
          <a:stretch>
            <a:fillRect/>
          </a:stretch>
        </p:blipFill>
        <p:spPr>
          <a:xfrm>
            <a:off x="5997277" y="2648647"/>
            <a:ext cx="2817413" cy="2019218"/>
          </a:xfrm>
          <a:prstGeom prst="rect">
            <a:avLst/>
          </a:prstGeom>
        </p:spPr>
      </p:pic>
      <p:sp>
        <p:nvSpPr>
          <p:cNvPr id="17" name="TextBox 16">
            <a:extLst>
              <a:ext uri="{FF2B5EF4-FFF2-40B4-BE49-F238E27FC236}">
                <a16:creationId xmlns:a16="http://schemas.microsoft.com/office/drawing/2014/main" id="{EEB6DAF9-AAFF-4E82-A608-916D5862B774}"/>
              </a:ext>
            </a:extLst>
          </p:cNvPr>
          <p:cNvSpPr txBox="1"/>
          <p:nvPr/>
        </p:nvSpPr>
        <p:spPr>
          <a:xfrm>
            <a:off x="5904514" y="4916129"/>
            <a:ext cx="2709268" cy="369332"/>
          </a:xfrm>
          <a:prstGeom prst="rect">
            <a:avLst/>
          </a:prstGeom>
          <a:noFill/>
        </p:spPr>
        <p:txBody>
          <a:bodyPr wrap="none" rtlCol="0">
            <a:spAutoFit/>
          </a:bodyPr>
          <a:lstStyle/>
          <a:p>
            <a:r>
              <a:rPr lang="en-US" dirty="0">
                <a:latin typeface="Perpetua" panose="02020502060401020303" pitchFamily="18" charset="0"/>
              </a:rPr>
              <a:t>Fig.  2 Linear increase of cwnd</a:t>
            </a:r>
          </a:p>
        </p:txBody>
      </p:sp>
    </p:spTree>
    <p:extLst>
      <p:ext uri="{BB962C8B-B14F-4D97-AF65-F5344CB8AC3E}">
        <p14:creationId xmlns:p14="http://schemas.microsoft.com/office/powerpoint/2010/main" val="49822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TCP Reno</a:t>
            </a:r>
            <a:endParaRPr lang="en-FI" dirty="0"/>
          </a:p>
        </p:txBody>
      </p:sp>
      <p:sp>
        <p:nvSpPr>
          <p:cNvPr id="6" name="Rectangle 5">
            <a:extLst>
              <a:ext uri="{FF2B5EF4-FFF2-40B4-BE49-F238E27FC236}">
                <a16:creationId xmlns:a16="http://schemas.microsoft.com/office/drawing/2014/main" id="{0FF6350F-1B1C-419B-BFCA-C63D2DC90AD7}"/>
              </a:ext>
            </a:extLst>
          </p:cNvPr>
          <p:cNvSpPr/>
          <p:nvPr/>
        </p:nvSpPr>
        <p:spPr>
          <a:xfrm>
            <a:off x="0" y="2273717"/>
            <a:ext cx="5844131" cy="830997"/>
          </a:xfrm>
          <a:prstGeom prst="rect">
            <a:avLst/>
          </a:prstGeom>
        </p:spPr>
        <p:txBody>
          <a:bodyPr wrap="square">
            <a:spAutoFit/>
          </a:bodyPr>
          <a:lstStyle/>
          <a:p>
            <a:pPr lvl="1"/>
            <a:r>
              <a:rPr lang="en-US" sz="2400" b="1" i="1" dirty="0">
                <a:solidFill>
                  <a:srgbClr val="00B0F0"/>
                </a:solidFill>
                <a:latin typeface="Perpetua" panose="02020502060401020303" pitchFamily="18" charset="0"/>
              </a:rPr>
              <a:t>How long does cwnd continue to be increased linearly?</a:t>
            </a:r>
            <a:endParaRPr lang="en-US" sz="2200" b="1" i="1" dirty="0">
              <a:solidFill>
                <a:srgbClr val="00B0F0"/>
              </a:solidFill>
              <a:latin typeface="Perpetua" panose="02020502060401020303" pitchFamily="18" charset="0"/>
            </a:endParaRPr>
          </a:p>
        </p:txBody>
      </p:sp>
      <p:sp>
        <p:nvSpPr>
          <p:cNvPr id="3" name="TextBox 2">
            <a:extLst>
              <a:ext uri="{FF2B5EF4-FFF2-40B4-BE49-F238E27FC236}">
                <a16:creationId xmlns:a16="http://schemas.microsoft.com/office/drawing/2014/main" id="{1F2AE64E-0F5E-4F43-B0A0-EA02638775E1}"/>
              </a:ext>
            </a:extLst>
          </p:cNvPr>
          <p:cNvSpPr txBox="1"/>
          <p:nvPr/>
        </p:nvSpPr>
        <p:spPr>
          <a:xfrm>
            <a:off x="978555" y="3059668"/>
            <a:ext cx="3988271" cy="1107996"/>
          </a:xfrm>
          <a:prstGeom prst="rect">
            <a:avLst/>
          </a:prstGeom>
          <a:noFill/>
        </p:spPr>
        <p:txBody>
          <a:bodyPr wrap="none" rtlCol="0">
            <a:spAutoFit/>
          </a:bodyPr>
          <a:lstStyle/>
          <a:p>
            <a:pPr marL="342900" indent="-342900">
              <a:buFont typeface="Wingdings" panose="05000000000000000000" pitchFamily="2" charset="2"/>
              <a:buChar char="§"/>
            </a:pPr>
            <a:r>
              <a:rPr lang="en-US" sz="2200" dirty="0">
                <a:latin typeface="Perpetua" panose="02020502060401020303" pitchFamily="18" charset="0"/>
              </a:rPr>
              <a:t>Until one of two incidents happen</a:t>
            </a:r>
          </a:p>
          <a:p>
            <a:pPr marL="800100" lvl="1" indent="-342900">
              <a:buFont typeface="Courier New" panose="02070309020205020404" pitchFamily="49" charset="0"/>
              <a:buChar char="o"/>
            </a:pPr>
            <a:r>
              <a:rPr lang="en-US" sz="2200" dirty="0">
                <a:latin typeface="Perpetua" panose="02020502060401020303" pitchFamily="18" charset="0"/>
              </a:rPr>
              <a:t>Timeout</a:t>
            </a:r>
          </a:p>
          <a:p>
            <a:pPr marL="800100" lvl="1" indent="-342900">
              <a:buFont typeface="Courier New" panose="02070309020205020404" pitchFamily="49" charset="0"/>
              <a:buChar char="o"/>
            </a:pPr>
            <a:r>
              <a:rPr lang="en-US" sz="2200" dirty="0">
                <a:latin typeface="Perpetua" panose="02020502060401020303" pitchFamily="18" charset="0"/>
              </a:rPr>
              <a:t>3 duplicate ACK</a:t>
            </a:r>
          </a:p>
        </p:txBody>
      </p:sp>
      <p:sp>
        <p:nvSpPr>
          <p:cNvPr id="8" name="Rectangle 7">
            <a:extLst>
              <a:ext uri="{FF2B5EF4-FFF2-40B4-BE49-F238E27FC236}">
                <a16:creationId xmlns:a16="http://schemas.microsoft.com/office/drawing/2014/main" id="{A85BFEBD-4185-44C2-B451-1CDF1636B485}"/>
              </a:ext>
            </a:extLst>
          </p:cNvPr>
          <p:cNvSpPr/>
          <p:nvPr/>
        </p:nvSpPr>
        <p:spPr>
          <a:xfrm>
            <a:off x="486066" y="4180821"/>
            <a:ext cx="2000869" cy="769441"/>
          </a:xfrm>
          <a:prstGeom prst="rect">
            <a:avLst/>
          </a:prstGeom>
        </p:spPr>
        <p:txBody>
          <a:bodyPr wrap="none">
            <a:spAutoFit/>
          </a:bodyPr>
          <a:lstStyle/>
          <a:p>
            <a:pPr marL="800100" lvl="1" indent="-342900">
              <a:buFont typeface="Courier New" panose="02070309020205020404" pitchFamily="49" charset="0"/>
              <a:buChar char="o"/>
            </a:pPr>
            <a:r>
              <a:rPr lang="en-US" sz="2200" b="1" dirty="0">
                <a:latin typeface="Perpetua" panose="02020502060401020303" pitchFamily="18" charset="0"/>
              </a:rPr>
              <a:t>Timeout</a:t>
            </a:r>
          </a:p>
          <a:p>
            <a:pPr marL="1257300" lvl="2" indent="-342900">
              <a:buFont typeface="Arial" panose="020B0604020202020204" pitchFamily="34" charset="0"/>
              <a:buChar char="•"/>
            </a:pPr>
            <a:endParaRPr lang="en-US" sz="2200" dirty="0">
              <a:latin typeface="Perpetua" panose="02020502060401020303"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634FA16-C135-4885-A06A-E1E530BDC36C}"/>
                  </a:ext>
                </a:extLst>
              </p:cNvPr>
              <p:cNvSpPr txBox="1"/>
              <p:nvPr/>
            </p:nvSpPr>
            <p:spPr>
              <a:xfrm>
                <a:off x="1739094" y="4568690"/>
                <a:ext cx="1963871"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𝑇h𝑟𝑒𝑠h𝑜𝑙𝑑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𝑐𝑤𝑛𝑑</m:t>
                          </m:r>
                        </m:num>
                        <m:den>
                          <m:r>
                            <a:rPr lang="en-US" b="0" i="1" smtClean="0">
                              <a:latin typeface="Cambria Math" panose="02040503050406030204" pitchFamily="18" charset="0"/>
                            </a:rPr>
                            <m:t>2</m:t>
                          </m:r>
                        </m:den>
                      </m:f>
                    </m:oMath>
                  </m:oMathPara>
                </a14:m>
                <a:endParaRPr lang="en-US" dirty="0"/>
              </a:p>
            </p:txBody>
          </p:sp>
        </mc:Choice>
        <mc:Fallback xmlns="">
          <p:sp>
            <p:nvSpPr>
              <p:cNvPr id="10" name="TextBox 9">
                <a:extLst>
                  <a:ext uri="{FF2B5EF4-FFF2-40B4-BE49-F238E27FC236}">
                    <a16:creationId xmlns:a16="http://schemas.microsoft.com/office/drawing/2014/main" id="{F634FA16-C135-4885-A06A-E1E530BDC36C}"/>
                  </a:ext>
                </a:extLst>
              </p:cNvPr>
              <p:cNvSpPr txBox="1">
                <a:spLocks noRot="1" noChangeAspect="1" noMove="1" noResize="1" noEditPoints="1" noAdjustHandles="1" noChangeArrowheads="1" noChangeShapeType="1" noTextEdit="1"/>
              </p:cNvSpPr>
              <p:nvPr/>
            </p:nvSpPr>
            <p:spPr>
              <a:xfrm>
                <a:off x="1739094" y="4568690"/>
                <a:ext cx="1963871" cy="52411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0B85574-29CD-473A-957E-6BF4896D6FCF}"/>
                  </a:ext>
                </a:extLst>
              </p:cNvPr>
              <p:cNvSpPr txBox="1"/>
              <p:nvPr/>
            </p:nvSpPr>
            <p:spPr>
              <a:xfrm>
                <a:off x="1811405" y="5187073"/>
                <a:ext cx="15282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𝑐𝑤𝑛𝑑</m:t>
                      </m:r>
                      <m:r>
                        <a:rPr lang="en-US" b="0" i="1" smtClean="0">
                          <a:latin typeface="Cambria Math" panose="02040503050406030204" pitchFamily="18" charset="0"/>
                        </a:rPr>
                        <m:t>=1 </m:t>
                      </m:r>
                      <m:r>
                        <a:rPr lang="en-US" b="0" i="1" smtClean="0">
                          <a:latin typeface="Cambria Math" panose="02040503050406030204" pitchFamily="18" charset="0"/>
                        </a:rPr>
                        <m:t>𝑀𝑆𝑆</m:t>
                      </m:r>
                    </m:oMath>
                  </m:oMathPara>
                </a14:m>
                <a:endParaRPr lang="en-US" dirty="0"/>
              </a:p>
            </p:txBody>
          </p:sp>
        </mc:Choice>
        <mc:Fallback xmlns="">
          <p:sp>
            <p:nvSpPr>
              <p:cNvPr id="11" name="TextBox 10">
                <a:extLst>
                  <a:ext uri="{FF2B5EF4-FFF2-40B4-BE49-F238E27FC236}">
                    <a16:creationId xmlns:a16="http://schemas.microsoft.com/office/drawing/2014/main" id="{E0B85574-29CD-473A-957E-6BF4896D6FCF}"/>
                  </a:ext>
                </a:extLst>
              </p:cNvPr>
              <p:cNvSpPr txBox="1">
                <a:spLocks noRot="1" noChangeAspect="1" noMove="1" noResize="1" noEditPoints="1" noAdjustHandles="1" noChangeArrowheads="1" noChangeShapeType="1" noTextEdit="1"/>
              </p:cNvSpPr>
              <p:nvPr/>
            </p:nvSpPr>
            <p:spPr>
              <a:xfrm>
                <a:off x="1811405" y="5187073"/>
                <a:ext cx="1528239" cy="276999"/>
              </a:xfrm>
              <a:prstGeom prst="rect">
                <a:avLst/>
              </a:prstGeom>
              <a:blipFill>
                <a:blip r:embed="rId3"/>
                <a:stretch>
                  <a:fillRect l="-3586" r="-3187" b="-8889"/>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B9765AF0-C3C1-4FCD-9B58-9F52BD8B8BF1}"/>
              </a:ext>
            </a:extLst>
          </p:cNvPr>
          <p:cNvSpPr txBox="1"/>
          <p:nvPr/>
        </p:nvSpPr>
        <p:spPr>
          <a:xfrm>
            <a:off x="1739094" y="5558337"/>
            <a:ext cx="1730217" cy="430887"/>
          </a:xfrm>
          <a:prstGeom prst="rect">
            <a:avLst/>
          </a:prstGeom>
          <a:noFill/>
        </p:spPr>
        <p:txBody>
          <a:bodyPr wrap="none" rtlCol="0">
            <a:spAutoFit/>
          </a:bodyPr>
          <a:lstStyle/>
          <a:p>
            <a:r>
              <a:rPr lang="en-US" sz="2200" dirty="0">
                <a:latin typeface="Perpetua" panose="02020502060401020303" pitchFamily="18" charset="0"/>
              </a:rPr>
              <a:t>Start slow start</a:t>
            </a:r>
          </a:p>
        </p:txBody>
      </p:sp>
      <p:grpSp>
        <p:nvGrpSpPr>
          <p:cNvPr id="17" name="Group 16">
            <a:extLst>
              <a:ext uri="{FF2B5EF4-FFF2-40B4-BE49-F238E27FC236}">
                <a16:creationId xmlns:a16="http://schemas.microsoft.com/office/drawing/2014/main" id="{9958904F-AD46-483B-93EB-148DCBDC578F}"/>
              </a:ext>
            </a:extLst>
          </p:cNvPr>
          <p:cNvGrpSpPr/>
          <p:nvPr/>
        </p:nvGrpSpPr>
        <p:grpSpPr>
          <a:xfrm>
            <a:off x="5001149" y="2341545"/>
            <a:ext cx="3493174" cy="2999490"/>
            <a:chOff x="5001149" y="2341545"/>
            <a:chExt cx="3493174" cy="2999490"/>
          </a:xfrm>
        </p:grpSpPr>
        <p:pic>
          <p:nvPicPr>
            <p:cNvPr id="2050" name="Picture 2" descr="Scenario in TCP Tahoe, where congestion control reacts to a timed out ACK with a slow restart. ">
              <a:extLst>
                <a:ext uri="{FF2B5EF4-FFF2-40B4-BE49-F238E27FC236}">
                  <a16:creationId xmlns:a16="http://schemas.microsoft.com/office/drawing/2014/main" id="{641C2A02-35E4-4FC6-883A-20F6E064BE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724"/>
            <a:stretch/>
          </p:blipFill>
          <p:spPr bwMode="auto">
            <a:xfrm>
              <a:off x="5151048" y="2341545"/>
              <a:ext cx="3343275" cy="29994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A8E818F-90AB-4F3E-BE44-923185F81ACE}"/>
                </a:ext>
              </a:extLst>
            </p:cNvPr>
            <p:cNvSpPr txBox="1"/>
            <p:nvPr/>
          </p:nvSpPr>
          <p:spPr>
            <a:xfrm>
              <a:off x="5714021" y="2470635"/>
              <a:ext cx="970137" cy="369332"/>
            </a:xfrm>
            <a:prstGeom prst="rect">
              <a:avLst/>
            </a:prstGeom>
            <a:solidFill>
              <a:schemeClr val="bg1"/>
            </a:solidFill>
          </p:spPr>
          <p:txBody>
            <a:bodyPr wrap="none" rtlCol="0">
              <a:spAutoFit/>
            </a:bodyPr>
            <a:lstStyle/>
            <a:p>
              <a:r>
                <a:rPr lang="en-US" dirty="0">
                  <a:latin typeface="Times New Roman" panose="02020603050405020304" pitchFamily="18" charset="0"/>
                  <a:cs typeface="Times New Roman" panose="02020603050405020304" pitchFamily="18" charset="0"/>
                </a:rPr>
                <a:t>Timeout</a:t>
              </a:r>
            </a:p>
          </p:txBody>
        </p:sp>
        <p:cxnSp>
          <p:nvCxnSpPr>
            <p:cNvPr id="14" name="Straight Connector 13">
              <a:extLst>
                <a:ext uri="{FF2B5EF4-FFF2-40B4-BE49-F238E27FC236}">
                  <a16:creationId xmlns:a16="http://schemas.microsoft.com/office/drawing/2014/main" id="{18B6B74C-5BE5-4D84-A77F-B6749911E0C1}"/>
                </a:ext>
              </a:extLst>
            </p:cNvPr>
            <p:cNvCxnSpPr/>
            <p:nvPr/>
          </p:nvCxnSpPr>
          <p:spPr>
            <a:xfrm>
              <a:off x="5844131" y="3320143"/>
              <a:ext cx="978554" cy="0"/>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9858611-6B10-485F-AD3A-6BF75C85D809}"/>
                </a:ext>
              </a:extLst>
            </p:cNvPr>
            <p:cNvCxnSpPr/>
            <p:nvPr/>
          </p:nvCxnSpPr>
          <p:spPr>
            <a:xfrm>
              <a:off x="7150416" y="3905238"/>
              <a:ext cx="978554" cy="0"/>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18EF3FD-FCAD-48E8-87A8-2C9DFABDAC62}"/>
                </a:ext>
              </a:extLst>
            </p:cNvPr>
            <p:cNvSpPr txBox="1"/>
            <p:nvPr/>
          </p:nvSpPr>
          <p:spPr>
            <a:xfrm>
              <a:off x="5001149" y="3027763"/>
              <a:ext cx="1027204" cy="369332"/>
            </a:xfrm>
            <a:prstGeom prst="rect">
              <a:avLst/>
            </a:prstGeom>
            <a:noFill/>
          </p:spPr>
          <p:txBody>
            <a:bodyPr wrap="none" rtlCol="0">
              <a:spAutoFit/>
            </a:bodyPr>
            <a:lstStyle/>
            <a:p>
              <a:r>
                <a:rPr lang="en-US" dirty="0">
                  <a:latin typeface="Perpetua" panose="02020502060401020303" pitchFamily="18" charset="0"/>
                </a:rPr>
                <a:t>Threshold</a:t>
              </a:r>
            </a:p>
          </p:txBody>
        </p:sp>
      </p:grpSp>
      <p:sp>
        <p:nvSpPr>
          <p:cNvPr id="19" name="TextBox 18">
            <a:extLst>
              <a:ext uri="{FF2B5EF4-FFF2-40B4-BE49-F238E27FC236}">
                <a16:creationId xmlns:a16="http://schemas.microsoft.com/office/drawing/2014/main" id="{B9A3AA89-B623-4835-A02C-25C962F1004B}"/>
              </a:ext>
            </a:extLst>
          </p:cNvPr>
          <p:cNvSpPr txBox="1"/>
          <p:nvPr/>
        </p:nvSpPr>
        <p:spPr>
          <a:xfrm>
            <a:off x="5724564" y="5405700"/>
            <a:ext cx="1518364" cy="369332"/>
          </a:xfrm>
          <a:prstGeom prst="rect">
            <a:avLst/>
          </a:prstGeom>
          <a:noFill/>
        </p:spPr>
        <p:txBody>
          <a:bodyPr wrap="none" rtlCol="0">
            <a:spAutoFit/>
          </a:bodyPr>
          <a:lstStyle/>
          <a:p>
            <a:r>
              <a:rPr lang="en-US" dirty="0"/>
              <a:t>Fig. 3 Timeout</a:t>
            </a:r>
          </a:p>
        </p:txBody>
      </p:sp>
    </p:spTree>
    <p:extLst>
      <p:ext uri="{BB962C8B-B14F-4D97-AF65-F5344CB8AC3E}">
        <p14:creationId xmlns:p14="http://schemas.microsoft.com/office/powerpoint/2010/main" val="594329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TCP Reno</a:t>
            </a:r>
            <a:endParaRPr lang="en-FI" dirty="0"/>
          </a:p>
        </p:txBody>
      </p:sp>
      <p:sp>
        <p:nvSpPr>
          <p:cNvPr id="6" name="Rectangle 5">
            <a:extLst>
              <a:ext uri="{FF2B5EF4-FFF2-40B4-BE49-F238E27FC236}">
                <a16:creationId xmlns:a16="http://schemas.microsoft.com/office/drawing/2014/main" id="{40A80081-D242-43E1-B0B5-BFB1632891B0}"/>
              </a:ext>
            </a:extLst>
          </p:cNvPr>
          <p:cNvSpPr/>
          <p:nvPr/>
        </p:nvSpPr>
        <p:spPr>
          <a:xfrm>
            <a:off x="203037" y="2428221"/>
            <a:ext cx="2914324" cy="769441"/>
          </a:xfrm>
          <a:prstGeom prst="rect">
            <a:avLst/>
          </a:prstGeom>
        </p:spPr>
        <p:txBody>
          <a:bodyPr wrap="none">
            <a:spAutoFit/>
          </a:bodyPr>
          <a:lstStyle/>
          <a:p>
            <a:pPr marL="800100" lvl="1" indent="-342900">
              <a:buFont typeface="Courier New" panose="02070309020205020404" pitchFamily="49" charset="0"/>
              <a:buChar char="o"/>
            </a:pPr>
            <a:r>
              <a:rPr lang="en-US" sz="2200" b="1" dirty="0">
                <a:latin typeface="Perpetua" panose="02020502060401020303" pitchFamily="18" charset="0"/>
              </a:rPr>
              <a:t>3 duplicate ACK</a:t>
            </a:r>
          </a:p>
          <a:p>
            <a:pPr marL="1257300" lvl="2" indent="-342900">
              <a:buFont typeface="Arial" panose="020B0604020202020204" pitchFamily="34" charset="0"/>
              <a:buChar char="•"/>
            </a:pPr>
            <a:endParaRPr lang="en-US" sz="2200" dirty="0">
              <a:latin typeface="Perpetua" panose="02020502060401020303"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9E08F63-F2DF-4E10-A4D8-6C645D834B97}"/>
                  </a:ext>
                </a:extLst>
              </p:cNvPr>
              <p:cNvSpPr txBox="1"/>
              <p:nvPr/>
            </p:nvSpPr>
            <p:spPr>
              <a:xfrm>
                <a:off x="1456065" y="2816090"/>
                <a:ext cx="1963871"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𝑇h𝑟𝑒𝑠h𝑜𝑙𝑑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𝑐𝑤𝑛𝑑</m:t>
                          </m:r>
                        </m:num>
                        <m:den>
                          <m:r>
                            <a:rPr lang="en-US" b="0" i="1" smtClean="0">
                              <a:latin typeface="Cambria Math" panose="02040503050406030204" pitchFamily="18" charset="0"/>
                            </a:rPr>
                            <m:t>2</m:t>
                          </m:r>
                        </m:den>
                      </m:f>
                    </m:oMath>
                  </m:oMathPara>
                </a14:m>
                <a:endParaRPr lang="en-US" dirty="0"/>
              </a:p>
            </p:txBody>
          </p:sp>
        </mc:Choice>
        <mc:Fallback xmlns="">
          <p:sp>
            <p:nvSpPr>
              <p:cNvPr id="7" name="TextBox 6">
                <a:extLst>
                  <a:ext uri="{FF2B5EF4-FFF2-40B4-BE49-F238E27FC236}">
                    <a16:creationId xmlns:a16="http://schemas.microsoft.com/office/drawing/2014/main" id="{99E08F63-F2DF-4E10-A4D8-6C645D834B97}"/>
                  </a:ext>
                </a:extLst>
              </p:cNvPr>
              <p:cNvSpPr txBox="1">
                <a:spLocks noRot="1" noChangeAspect="1" noMove="1" noResize="1" noEditPoints="1" noAdjustHandles="1" noChangeArrowheads="1" noChangeShapeType="1" noTextEdit="1"/>
              </p:cNvSpPr>
              <p:nvPr/>
            </p:nvSpPr>
            <p:spPr>
              <a:xfrm>
                <a:off x="1456065" y="2816090"/>
                <a:ext cx="1963871" cy="52411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ADCBD8F-F2D5-445D-9AA5-43C4ADB02050}"/>
                  </a:ext>
                </a:extLst>
              </p:cNvPr>
              <p:cNvSpPr txBox="1"/>
              <p:nvPr/>
            </p:nvSpPr>
            <p:spPr>
              <a:xfrm>
                <a:off x="1528376" y="3434473"/>
                <a:ext cx="1899751" cy="27699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𝑐𝑤𝑛𝑑</m:t>
                    </m:r>
                    <m:r>
                      <a:rPr lang="en-US" b="0"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𝑇h𝑟𝑒𝑠h𝑜𝑙𝑑</m:t>
                    </m:r>
                  </m:oMath>
                </a14:m>
                <a:endParaRPr lang="en-US" dirty="0"/>
              </a:p>
            </p:txBody>
          </p:sp>
        </mc:Choice>
        <mc:Fallback xmlns="">
          <p:sp>
            <p:nvSpPr>
              <p:cNvPr id="8" name="TextBox 7">
                <a:extLst>
                  <a:ext uri="{FF2B5EF4-FFF2-40B4-BE49-F238E27FC236}">
                    <a16:creationId xmlns:a16="http://schemas.microsoft.com/office/drawing/2014/main" id="{6ADCBD8F-F2D5-445D-9AA5-43C4ADB02050}"/>
                  </a:ext>
                </a:extLst>
              </p:cNvPr>
              <p:cNvSpPr txBox="1">
                <a:spLocks noRot="1" noChangeAspect="1" noMove="1" noResize="1" noEditPoints="1" noAdjustHandles="1" noChangeArrowheads="1" noChangeShapeType="1" noTextEdit="1"/>
              </p:cNvSpPr>
              <p:nvPr/>
            </p:nvSpPr>
            <p:spPr>
              <a:xfrm>
                <a:off x="1528376" y="3434473"/>
                <a:ext cx="1899751" cy="276999"/>
              </a:xfrm>
              <a:prstGeom prst="rect">
                <a:avLst/>
              </a:prstGeom>
              <a:blipFill>
                <a:blip r:embed="rId3"/>
                <a:stretch>
                  <a:fillRect l="-4502" r="-3859" b="-6522"/>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0639ED62-9F18-43E7-AABD-A6667BA60016}"/>
              </a:ext>
            </a:extLst>
          </p:cNvPr>
          <p:cNvSpPr txBox="1"/>
          <p:nvPr/>
        </p:nvSpPr>
        <p:spPr>
          <a:xfrm>
            <a:off x="1447974" y="3827503"/>
            <a:ext cx="2881623" cy="430887"/>
          </a:xfrm>
          <a:prstGeom prst="rect">
            <a:avLst/>
          </a:prstGeom>
          <a:noFill/>
        </p:spPr>
        <p:txBody>
          <a:bodyPr wrap="none" rtlCol="0">
            <a:spAutoFit/>
          </a:bodyPr>
          <a:lstStyle/>
          <a:p>
            <a:r>
              <a:rPr lang="en-US" sz="2200" dirty="0">
                <a:latin typeface="Perpetua" panose="02020502060401020303" pitchFamily="18" charset="0"/>
              </a:rPr>
              <a:t>Start congestion avoidance</a:t>
            </a:r>
          </a:p>
        </p:txBody>
      </p:sp>
      <p:sp>
        <p:nvSpPr>
          <p:cNvPr id="26" name="TextBox 25">
            <a:extLst>
              <a:ext uri="{FF2B5EF4-FFF2-40B4-BE49-F238E27FC236}">
                <a16:creationId xmlns:a16="http://schemas.microsoft.com/office/drawing/2014/main" id="{DD85378F-8185-4F2C-9D02-F0B651C0F471}"/>
              </a:ext>
            </a:extLst>
          </p:cNvPr>
          <p:cNvSpPr txBox="1"/>
          <p:nvPr/>
        </p:nvSpPr>
        <p:spPr>
          <a:xfrm>
            <a:off x="5491153" y="5518487"/>
            <a:ext cx="2196242" cy="369332"/>
          </a:xfrm>
          <a:prstGeom prst="rect">
            <a:avLst/>
          </a:prstGeom>
          <a:noFill/>
        </p:spPr>
        <p:txBody>
          <a:bodyPr wrap="none" rtlCol="0">
            <a:spAutoFit/>
          </a:bodyPr>
          <a:lstStyle/>
          <a:p>
            <a:r>
              <a:rPr lang="en-US" dirty="0"/>
              <a:t>Fig. 4 3 duplicate ACK</a:t>
            </a:r>
          </a:p>
        </p:txBody>
      </p:sp>
      <p:grpSp>
        <p:nvGrpSpPr>
          <p:cNvPr id="37" name="Group 36">
            <a:extLst>
              <a:ext uri="{FF2B5EF4-FFF2-40B4-BE49-F238E27FC236}">
                <a16:creationId xmlns:a16="http://schemas.microsoft.com/office/drawing/2014/main" id="{97CA18B0-B7E3-4264-B1F6-4B87FD2C350D}"/>
              </a:ext>
            </a:extLst>
          </p:cNvPr>
          <p:cNvGrpSpPr/>
          <p:nvPr/>
        </p:nvGrpSpPr>
        <p:grpSpPr>
          <a:xfrm>
            <a:off x="4468224" y="2280811"/>
            <a:ext cx="4060449" cy="3231163"/>
            <a:chOff x="4468224" y="2280811"/>
            <a:chExt cx="4060449" cy="3231163"/>
          </a:xfrm>
        </p:grpSpPr>
        <p:pic>
          <p:nvPicPr>
            <p:cNvPr id="4" name="Picture 3" descr="A close up of a map&#10;&#10;Description automatically generated">
              <a:extLst>
                <a:ext uri="{FF2B5EF4-FFF2-40B4-BE49-F238E27FC236}">
                  <a16:creationId xmlns:a16="http://schemas.microsoft.com/office/drawing/2014/main" id="{F95BCF85-CFED-4E23-B58F-4C67C93A2F87}"/>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468224" y="2280811"/>
              <a:ext cx="4060449" cy="3046497"/>
            </a:xfrm>
            <a:prstGeom prst="rect">
              <a:avLst/>
            </a:prstGeom>
          </p:spPr>
        </p:pic>
        <p:sp>
          <p:nvSpPr>
            <p:cNvPr id="12" name="TextBox 11">
              <a:extLst>
                <a:ext uri="{FF2B5EF4-FFF2-40B4-BE49-F238E27FC236}">
                  <a16:creationId xmlns:a16="http://schemas.microsoft.com/office/drawing/2014/main" id="{7631CE84-F0DA-4D20-99FF-16785B0F7E9F}"/>
                </a:ext>
              </a:extLst>
            </p:cNvPr>
            <p:cNvSpPr txBox="1"/>
            <p:nvPr/>
          </p:nvSpPr>
          <p:spPr>
            <a:xfrm>
              <a:off x="6321765" y="5142642"/>
              <a:ext cx="535018" cy="369332"/>
            </a:xfrm>
            <a:prstGeom prst="rect">
              <a:avLst/>
            </a:prstGeom>
            <a:noFill/>
          </p:spPr>
          <p:txBody>
            <a:bodyPr wrap="none" rtlCol="0">
              <a:spAutoFit/>
            </a:bodyPr>
            <a:lstStyle/>
            <a:p>
              <a:r>
                <a:rPr lang="en-US" dirty="0"/>
                <a:t>RTT</a:t>
              </a:r>
            </a:p>
          </p:txBody>
        </p:sp>
        <p:sp>
          <p:nvSpPr>
            <p:cNvPr id="15" name="TextBox 14">
              <a:extLst>
                <a:ext uri="{FF2B5EF4-FFF2-40B4-BE49-F238E27FC236}">
                  <a16:creationId xmlns:a16="http://schemas.microsoft.com/office/drawing/2014/main" id="{FBB2DA84-4639-44CC-AAE1-6607518646A2}"/>
                </a:ext>
              </a:extLst>
            </p:cNvPr>
            <p:cNvSpPr txBox="1"/>
            <p:nvPr/>
          </p:nvSpPr>
          <p:spPr>
            <a:xfrm rot="16200000">
              <a:off x="4307283" y="3526806"/>
              <a:ext cx="691215" cy="369332"/>
            </a:xfrm>
            <a:prstGeom prst="rect">
              <a:avLst/>
            </a:prstGeom>
            <a:noFill/>
          </p:spPr>
          <p:txBody>
            <a:bodyPr wrap="none" rtlCol="0">
              <a:spAutoFit/>
            </a:bodyPr>
            <a:lstStyle/>
            <a:p>
              <a:r>
                <a:rPr lang="en-US" dirty="0"/>
                <a:t>cwnd</a:t>
              </a:r>
            </a:p>
          </p:txBody>
        </p:sp>
        <p:cxnSp>
          <p:nvCxnSpPr>
            <p:cNvPr id="27" name="Straight Connector 26">
              <a:extLst>
                <a:ext uri="{FF2B5EF4-FFF2-40B4-BE49-F238E27FC236}">
                  <a16:creationId xmlns:a16="http://schemas.microsoft.com/office/drawing/2014/main" id="{F5DC9E81-455F-4819-83CE-FA82726B4F9E}"/>
                </a:ext>
              </a:extLst>
            </p:cNvPr>
            <p:cNvCxnSpPr/>
            <p:nvPr/>
          </p:nvCxnSpPr>
          <p:spPr>
            <a:xfrm>
              <a:off x="6640953" y="3935307"/>
              <a:ext cx="778933"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B95D849-079B-4398-B8F9-50640006DD81}"/>
                </a:ext>
              </a:extLst>
            </p:cNvPr>
            <p:cNvCxnSpPr/>
            <p:nvPr/>
          </p:nvCxnSpPr>
          <p:spPr>
            <a:xfrm>
              <a:off x="5542832" y="3214596"/>
              <a:ext cx="778933"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17E0DB56-A8DB-41D3-8927-F9559C6793FC}"/>
                </a:ext>
              </a:extLst>
            </p:cNvPr>
            <p:cNvSpPr txBox="1"/>
            <p:nvPr/>
          </p:nvSpPr>
          <p:spPr>
            <a:xfrm>
              <a:off x="5161222" y="2493305"/>
              <a:ext cx="1337226" cy="307777"/>
            </a:xfrm>
            <a:prstGeom prst="rect">
              <a:avLst/>
            </a:prstGeom>
            <a:noFill/>
          </p:spPr>
          <p:txBody>
            <a:bodyPr wrap="none" rtlCol="0">
              <a:spAutoFit/>
            </a:bodyPr>
            <a:lstStyle/>
            <a:p>
              <a:r>
                <a:rPr lang="en-US" sz="1400" dirty="0"/>
                <a:t>3-duplicate ACK</a:t>
              </a:r>
            </a:p>
          </p:txBody>
        </p:sp>
        <p:cxnSp>
          <p:nvCxnSpPr>
            <p:cNvPr id="31" name="Straight Arrow Connector 30">
              <a:extLst>
                <a:ext uri="{FF2B5EF4-FFF2-40B4-BE49-F238E27FC236}">
                  <a16:creationId xmlns:a16="http://schemas.microsoft.com/office/drawing/2014/main" id="{92DC45FA-C4E4-41AA-944C-DE7C166A3CB3}"/>
                </a:ext>
              </a:extLst>
            </p:cNvPr>
            <p:cNvCxnSpPr>
              <a:cxnSpLocks/>
              <a:stCxn id="29" idx="3"/>
            </p:cNvCxnSpPr>
            <p:nvPr/>
          </p:nvCxnSpPr>
          <p:spPr>
            <a:xfrm>
              <a:off x="6498448" y="2647194"/>
              <a:ext cx="227472" cy="553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70C7F5C0-A52D-4BBB-B81F-A313CC3CDA99}"/>
                </a:ext>
              </a:extLst>
            </p:cNvPr>
            <p:cNvSpPr txBox="1"/>
            <p:nvPr/>
          </p:nvSpPr>
          <p:spPr>
            <a:xfrm>
              <a:off x="7484533" y="3673614"/>
              <a:ext cx="518988" cy="338554"/>
            </a:xfrm>
            <a:prstGeom prst="rect">
              <a:avLst/>
            </a:prstGeom>
            <a:noFill/>
          </p:spPr>
          <p:txBody>
            <a:bodyPr wrap="none" rtlCol="0">
              <a:spAutoFit/>
            </a:bodyPr>
            <a:lstStyle/>
            <a:p>
              <a:r>
                <a:rPr lang="en-US" sz="1600" dirty="0" err="1"/>
                <a:t>ssth</a:t>
              </a:r>
              <a:endParaRPr lang="en-US" sz="1600" dirty="0"/>
            </a:p>
          </p:txBody>
        </p:sp>
        <p:sp>
          <p:nvSpPr>
            <p:cNvPr id="36" name="TextBox 35">
              <a:extLst>
                <a:ext uri="{FF2B5EF4-FFF2-40B4-BE49-F238E27FC236}">
                  <a16:creationId xmlns:a16="http://schemas.microsoft.com/office/drawing/2014/main" id="{56960132-B327-46D7-B20A-D0FDDB603C5E}"/>
                </a:ext>
              </a:extLst>
            </p:cNvPr>
            <p:cNvSpPr txBox="1"/>
            <p:nvPr/>
          </p:nvSpPr>
          <p:spPr>
            <a:xfrm>
              <a:off x="5023844" y="2987075"/>
              <a:ext cx="518988" cy="338554"/>
            </a:xfrm>
            <a:prstGeom prst="rect">
              <a:avLst/>
            </a:prstGeom>
            <a:noFill/>
          </p:spPr>
          <p:txBody>
            <a:bodyPr wrap="none" rtlCol="0">
              <a:spAutoFit/>
            </a:bodyPr>
            <a:lstStyle/>
            <a:p>
              <a:r>
                <a:rPr lang="en-US" sz="1600" dirty="0" err="1"/>
                <a:t>ssth</a:t>
              </a:r>
              <a:endParaRPr lang="en-US" sz="1600" dirty="0"/>
            </a:p>
          </p:txBody>
        </p:sp>
      </p:grpSp>
    </p:spTree>
    <p:extLst>
      <p:ext uri="{BB962C8B-B14F-4D97-AF65-F5344CB8AC3E}">
        <p14:creationId xmlns:p14="http://schemas.microsoft.com/office/powerpoint/2010/main" val="627100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TCP Reno</a:t>
            </a:r>
            <a:endParaRPr lang="en-FI" dirty="0"/>
          </a:p>
        </p:txBody>
      </p:sp>
      <p:pic>
        <p:nvPicPr>
          <p:cNvPr id="6" name="Picture 3">
            <a:extLst>
              <a:ext uri="{FF2B5EF4-FFF2-40B4-BE49-F238E27FC236}">
                <a16:creationId xmlns:a16="http://schemas.microsoft.com/office/drawing/2014/main" id="{E34D47B0-8324-4D52-AD85-E8D11F207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885" y="2384559"/>
            <a:ext cx="6204858" cy="298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AA566947-66F0-422F-A1B3-803EE3958292}"/>
              </a:ext>
            </a:extLst>
          </p:cNvPr>
          <p:cNvSpPr txBox="1"/>
          <p:nvPr/>
        </p:nvSpPr>
        <p:spPr>
          <a:xfrm>
            <a:off x="2601686" y="5475514"/>
            <a:ext cx="2416687" cy="369332"/>
          </a:xfrm>
          <a:prstGeom prst="rect">
            <a:avLst/>
          </a:prstGeom>
          <a:noFill/>
        </p:spPr>
        <p:txBody>
          <a:bodyPr wrap="none" rtlCol="0">
            <a:spAutoFit/>
          </a:bodyPr>
          <a:lstStyle/>
          <a:p>
            <a:r>
              <a:rPr lang="en-US" dirty="0"/>
              <a:t>Fig. 5 TCP reno example</a:t>
            </a:r>
          </a:p>
        </p:txBody>
      </p:sp>
    </p:spTree>
    <p:extLst>
      <p:ext uri="{BB962C8B-B14F-4D97-AF65-F5344CB8AC3E}">
        <p14:creationId xmlns:p14="http://schemas.microsoft.com/office/powerpoint/2010/main" val="2605078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621A8-CDBD-3E70-5D84-84D872680B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B72D67-6922-3C63-72AF-FFC5F0213E4D}"/>
              </a:ext>
            </a:extLst>
          </p:cNvPr>
          <p:cNvSpPr>
            <a:spLocks noGrp="1"/>
          </p:cNvSpPr>
          <p:nvPr>
            <p:ph idx="1"/>
          </p:nvPr>
        </p:nvSpPr>
        <p:spPr/>
        <p:txBody>
          <a:bodyPr/>
          <a:lstStyle/>
          <a:p>
            <a:endParaRPr lang="en-US"/>
          </a:p>
        </p:txBody>
      </p:sp>
      <p:pic>
        <p:nvPicPr>
          <p:cNvPr id="1026" name="Picture 2" descr="3.q Assume a triple duplicate ACK event is detected | Chegg.com">
            <a:extLst>
              <a:ext uri="{FF2B5EF4-FFF2-40B4-BE49-F238E27FC236}">
                <a16:creationId xmlns:a16="http://schemas.microsoft.com/office/drawing/2014/main" id="{B074BCF2-5800-7EE3-872F-74A951244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3" y="422031"/>
            <a:ext cx="9106211" cy="60069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D56173E-1403-B59F-C971-73E5E5A3B15D}"/>
              </a:ext>
            </a:extLst>
          </p:cNvPr>
          <p:cNvSpPr txBox="1"/>
          <p:nvPr/>
        </p:nvSpPr>
        <p:spPr>
          <a:xfrm>
            <a:off x="6315714" y="1621892"/>
            <a:ext cx="2804060" cy="1200329"/>
          </a:xfrm>
          <a:prstGeom prst="rect">
            <a:avLst/>
          </a:prstGeom>
          <a:noFill/>
        </p:spPr>
        <p:txBody>
          <a:bodyPr wrap="square">
            <a:spAutoFit/>
          </a:bodyPr>
          <a:lstStyle/>
          <a:p>
            <a:r>
              <a:rPr lang="en-US" b="0" i="0" dirty="0">
                <a:solidFill>
                  <a:srgbClr val="222222"/>
                </a:solidFill>
                <a:effectLst/>
                <a:latin typeface="Aspira Webfont"/>
              </a:rPr>
              <a:t>Find the Events in the TCP RENO. What are The Values Of </a:t>
            </a:r>
            <a:r>
              <a:rPr lang="en-US" b="0" i="0" dirty="0" err="1">
                <a:solidFill>
                  <a:srgbClr val="222222"/>
                </a:solidFill>
                <a:effectLst/>
                <a:latin typeface="Aspira Webfont"/>
              </a:rPr>
              <a:t>Ssthresh</a:t>
            </a:r>
            <a:r>
              <a:rPr lang="en-US" b="0" i="0" dirty="0">
                <a:solidFill>
                  <a:srgbClr val="222222"/>
                </a:solidFill>
                <a:effectLst/>
                <a:latin typeface="Aspira Webfont"/>
              </a:rPr>
              <a:t> And </a:t>
            </a:r>
            <a:r>
              <a:rPr lang="en-US" b="0" i="0" dirty="0" err="1">
                <a:solidFill>
                  <a:srgbClr val="222222"/>
                </a:solidFill>
                <a:effectLst/>
                <a:latin typeface="Aspira Webfont"/>
              </a:rPr>
              <a:t>Cwnd</a:t>
            </a:r>
            <a:r>
              <a:rPr lang="en-US" b="0" i="0" dirty="0">
                <a:solidFill>
                  <a:srgbClr val="222222"/>
                </a:solidFill>
                <a:effectLst/>
                <a:latin typeface="Aspira Webfont"/>
              </a:rPr>
              <a:t> at Each </a:t>
            </a:r>
            <a:r>
              <a:rPr lang="en-US" dirty="0">
                <a:solidFill>
                  <a:srgbClr val="222222"/>
                </a:solidFill>
                <a:latin typeface="Aspira Webfont"/>
              </a:rPr>
              <a:t>E</a:t>
            </a:r>
            <a:r>
              <a:rPr lang="en-US" b="0" i="0" dirty="0">
                <a:solidFill>
                  <a:srgbClr val="222222"/>
                </a:solidFill>
                <a:effectLst/>
                <a:latin typeface="Aspira Webfont"/>
              </a:rPr>
              <a:t>vent.</a:t>
            </a:r>
            <a:endParaRPr lang="en-US" dirty="0"/>
          </a:p>
        </p:txBody>
      </p:sp>
    </p:spTree>
    <p:extLst>
      <p:ext uri="{BB962C8B-B14F-4D97-AF65-F5344CB8AC3E}">
        <p14:creationId xmlns:p14="http://schemas.microsoft.com/office/powerpoint/2010/main" val="723364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Homework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12" name="TextBox 11">
            <a:extLst>
              <a:ext uri="{FF2B5EF4-FFF2-40B4-BE49-F238E27FC236}">
                <a16:creationId xmlns:a16="http://schemas.microsoft.com/office/drawing/2014/main" id="{3686879E-33A3-4A4C-B377-963440C19E98}"/>
              </a:ext>
            </a:extLst>
          </p:cNvPr>
          <p:cNvSpPr txBox="1"/>
          <p:nvPr/>
        </p:nvSpPr>
        <p:spPr>
          <a:xfrm>
            <a:off x="185057" y="1979668"/>
            <a:ext cx="8826327" cy="338554"/>
          </a:xfrm>
          <a:prstGeom prst="rect">
            <a:avLst/>
          </a:prstGeom>
          <a:noFill/>
        </p:spPr>
        <p:txBody>
          <a:bodyPr wrap="none" rtlCol="0">
            <a:spAutoFit/>
          </a:bodyPr>
          <a:lstStyle/>
          <a:p>
            <a:r>
              <a:rPr lang="en-US" sz="1600" b="1" dirty="0">
                <a:solidFill>
                  <a:srgbClr val="0070C0"/>
                </a:solidFill>
                <a:latin typeface="Perpetua" panose="02020502060401020303" pitchFamily="18" charset="0"/>
              </a:rPr>
              <a:t>Identify Timeout/3 duplicate ACK incidence. Also identify slow start, congestion avoidance  period.</a:t>
            </a:r>
          </a:p>
        </p:txBody>
      </p:sp>
      <p:pic>
        <p:nvPicPr>
          <p:cNvPr id="1026" name="Picture 2" descr="See the source image">
            <a:extLst>
              <a:ext uri="{FF2B5EF4-FFF2-40B4-BE49-F238E27FC236}">
                <a16:creationId xmlns:a16="http://schemas.microsoft.com/office/drawing/2014/main" id="{C1E78F97-A497-B678-E0F2-69698092A4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57" y="2318222"/>
            <a:ext cx="8773885" cy="4539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714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Flow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4" name="TextBox 3">
            <a:extLst>
              <a:ext uri="{FF2B5EF4-FFF2-40B4-BE49-F238E27FC236}">
                <a16:creationId xmlns:a16="http://schemas.microsoft.com/office/drawing/2014/main" id="{60233793-9576-4A61-A1FD-1B83B0EE9820}"/>
              </a:ext>
            </a:extLst>
          </p:cNvPr>
          <p:cNvSpPr txBox="1"/>
          <p:nvPr/>
        </p:nvSpPr>
        <p:spPr>
          <a:xfrm>
            <a:off x="249759" y="2017059"/>
            <a:ext cx="9007081" cy="3477875"/>
          </a:xfrm>
          <a:prstGeom prst="rect">
            <a:avLst/>
          </a:prstGeom>
          <a:noFill/>
        </p:spPr>
        <p:txBody>
          <a:bodyPr wrap="none" rtlCol="0">
            <a:spAutoFit/>
          </a:bodyPr>
          <a:lstStyle/>
          <a:p>
            <a:pPr marL="285750" indent="-285750">
              <a:buFont typeface="Wingdings" panose="05000000000000000000" pitchFamily="2" charset="2"/>
              <a:buChar char="§"/>
            </a:pPr>
            <a:r>
              <a:rPr lang="en-US" sz="2400" dirty="0">
                <a:latin typeface="Perpetua" panose="02020502060401020303" pitchFamily="18" charset="0"/>
                <a:ea typeface="Permanent Marker" panose="02000000000000000000" pitchFamily="2" charset="0"/>
              </a:rPr>
              <a:t>Send window</a:t>
            </a:r>
          </a:p>
          <a:p>
            <a:pPr marL="742950" lvl="1" indent="-285750">
              <a:buFont typeface="Courier New" panose="02070309020205020404" pitchFamily="49" charset="0"/>
              <a:buChar char="o"/>
            </a:pPr>
            <a:r>
              <a:rPr lang="en-US" sz="2200" dirty="0">
                <a:latin typeface="Perpetua" panose="02020502060401020303" pitchFamily="18" charset="0"/>
                <a:ea typeface="Permanent Marker" panose="02000000000000000000" pitchFamily="2" charset="0"/>
              </a:rPr>
              <a:t>Sequence of byte numbers  of which some are sent but yet to be acknowledged </a:t>
            </a:r>
          </a:p>
          <a:p>
            <a:pPr lvl="1"/>
            <a:r>
              <a:rPr lang="en-US" sz="2200" dirty="0">
                <a:latin typeface="Perpetua" panose="02020502060401020303" pitchFamily="18" charset="0"/>
                <a:ea typeface="Permanent Marker" panose="02000000000000000000" pitchFamily="2" charset="0"/>
              </a:rPr>
              <a:t>     while others are waiting to be sent</a:t>
            </a:r>
          </a:p>
          <a:p>
            <a:pPr marL="800100" lvl="1" indent="-342900">
              <a:buFont typeface="Courier New" panose="02070309020205020404" pitchFamily="49" charset="0"/>
              <a:buChar char="o"/>
            </a:pPr>
            <a:r>
              <a:rPr lang="en-US" sz="2200" dirty="0">
                <a:latin typeface="Perpetua" panose="02020502060401020303" pitchFamily="18" charset="0"/>
                <a:ea typeface="Permanent Marker" panose="02000000000000000000" pitchFamily="2" charset="0"/>
              </a:rPr>
              <a:t>Maintained by sender</a:t>
            </a:r>
          </a:p>
          <a:p>
            <a:pPr lvl="1"/>
            <a:endParaRPr lang="en-US" sz="2200" dirty="0">
              <a:latin typeface="Perpetua" panose="02020502060401020303" pitchFamily="18" charset="0"/>
              <a:ea typeface="Permanent Marker" panose="02000000000000000000" pitchFamily="2" charset="0"/>
            </a:endParaRPr>
          </a:p>
          <a:p>
            <a:pPr marL="342900" indent="-342900">
              <a:buFont typeface="Wingdings" panose="05000000000000000000" pitchFamily="2" charset="2"/>
              <a:buChar char="§"/>
            </a:pPr>
            <a:r>
              <a:rPr lang="en-US" sz="2400" dirty="0">
                <a:latin typeface="Perpetua" panose="02020502060401020303" pitchFamily="18" charset="0"/>
                <a:ea typeface="Permanent Marker" panose="02000000000000000000" pitchFamily="2" charset="0"/>
              </a:rPr>
              <a:t>Receive window</a:t>
            </a:r>
          </a:p>
          <a:p>
            <a:pPr marL="742950" lvl="1" indent="-285750">
              <a:buFont typeface="Courier New" panose="02070309020205020404" pitchFamily="49" charset="0"/>
              <a:buChar char="o"/>
            </a:pPr>
            <a:r>
              <a:rPr lang="en-US" sz="2200" dirty="0">
                <a:latin typeface="Perpetua" panose="02020502060401020303" pitchFamily="18" charset="0"/>
                <a:ea typeface="Permanent Marker" panose="02000000000000000000" pitchFamily="2" charset="0"/>
              </a:rPr>
              <a:t>Sequence of byte numbers  which are expected to be received</a:t>
            </a:r>
          </a:p>
          <a:p>
            <a:pPr marL="742950" lvl="1" indent="-285750">
              <a:buFont typeface="Courier New" panose="02070309020205020404" pitchFamily="49" charset="0"/>
              <a:buChar char="o"/>
            </a:pPr>
            <a:r>
              <a:rPr lang="en-US" sz="2200" dirty="0">
                <a:latin typeface="Perpetua" panose="02020502060401020303" pitchFamily="18" charset="0"/>
                <a:ea typeface="Permanent Marker" panose="02000000000000000000" pitchFamily="2" charset="0"/>
              </a:rPr>
              <a:t>Maintained by receiver</a:t>
            </a:r>
          </a:p>
          <a:p>
            <a:pPr lvl="1"/>
            <a:endParaRPr lang="en-US" sz="2200" dirty="0">
              <a:latin typeface="Perpetua" panose="02020502060401020303" pitchFamily="18" charset="0"/>
              <a:ea typeface="Permanent Marker" panose="02000000000000000000" pitchFamily="2" charset="0"/>
            </a:endParaRPr>
          </a:p>
          <a:p>
            <a:endParaRPr lang="en-US" dirty="0">
              <a:latin typeface="Perpetua" panose="02020502060401020303" pitchFamily="18" charset="0"/>
              <a:ea typeface="Permanent Marker" panose="02000000000000000000" pitchFamily="2" charset="0"/>
            </a:endParaRPr>
          </a:p>
        </p:txBody>
      </p:sp>
    </p:spTree>
    <p:extLst>
      <p:ext uri="{BB962C8B-B14F-4D97-AF65-F5344CB8AC3E}">
        <p14:creationId xmlns:p14="http://schemas.microsoft.com/office/powerpoint/2010/main" val="4181236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Flow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Send window</a:t>
            </a:r>
            <a:endParaRPr lang="en-FI" dirty="0"/>
          </a:p>
        </p:txBody>
      </p:sp>
      <p:grpSp>
        <p:nvGrpSpPr>
          <p:cNvPr id="14" name="Group 13">
            <a:extLst>
              <a:ext uri="{FF2B5EF4-FFF2-40B4-BE49-F238E27FC236}">
                <a16:creationId xmlns:a16="http://schemas.microsoft.com/office/drawing/2014/main" id="{7E8835AB-7F98-4FDA-9670-BB61014A9AEF}"/>
              </a:ext>
            </a:extLst>
          </p:cNvPr>
          <p:cNvGrpSpPr/>
          <p:nvPr/>
        </p:nvGrpSpPr>
        <p:grpSpPr>
          <a:xfrm>
            <a:off x="1528593" y="2221566"/>
            <a:ext cx="7350653" cy="4012086"/>
            <a:chOff x="1528593" y="2221566"/>
            <a:chExt cx="7350653" cy="4012086"/>
          </a:xfrm>
        </p:grpSpPr>
        <p:grpSp>
          <p:nvGrpSpPr>
            <p:cNvPr id="7" name="Group 6">
              <a:extLst>
                <a:ext uri="{FF2B5EF4-FFF2-40B4-BE49-F238E27FC236}">
                  <a16:creationId xmlns:a16="http://schemas.microsoft.com/office/drawing/2014/main" id="{57392C02-CF18-4C1B-BA6B-52E97F590D0B}"/>
                </a:ext>
              </a:extLst>
            </p:cNvPr>
            <p:cNvGrpSpPr/>
            <p:nvPr/>
          </p:nvGrpSpPr>
          <p:grpSpPr>
            <a:xfrm>
              <a:off x="1528593" y="2221566"/>
              <a:ext cx="7350653" cy="4012086"/>
              <a:chOff x="1528593" y="2221566"/>
              <a:chExt cx="7350653" cy="4012086"/>
            </a:xfrm>
          </p:grpSpPr>
          <p:pic>
            <p:nvPicPr>
              <p:cNvPr id="3" name="Picture 2">
                <a:extLst>
                  <a:ext uri="{FF2B5EF4-FFF2-40B4-BE49-F238E27FC236}">
                    <a16:creationId xmlns:a16="http://schemas.microsoft.com/office/drawing/2014/main" id="{B0028D77-944A-42A0-A4FA-6F83C18F1E2D}"/>
                  </a:ext>
                </a:extLst>
              </p:cNvPr>
              <p:cNvPicPr>
                <a:picLocks noChangeAspect="1"/>
              </p:cNvPicPr>
              <p:nvPr/>
            </p:nvPicPr>
            <p:blipFill>
              <a:blip r:embed="rId2"/>
              <a:stretch>
                <a:fillRect/>
              </a:stretch>
            </p:blipFill>
            <p:spPr>
              <a:xfrm>
                <a:off x="1528593" y="2221566"/>
                <a:ext cx="7350653" cy="4012086"/>
              </a:xfrm>
              <a:prstGeom prst="rect">
                <a:avLst/>
              </a:prstGeom>
            </p:spPr>
          </p:pic>
          <p:sp>
            <p:nvSpPr>
              <p:cNvPr id="4" name="Rectangle 3">
                <a:extLst>
                  <a:ext uri="{FF2B5EF4-FFF2-40B4-BE49-F238E27FC236}">
                    <a16:creationId xmlns:a16="http://schemas.microsoft.com/office/drawing/2014/main" id="{9F2E3B43-88EA-4C17-8842-118E8EA018D7}"/>
                  </a:ext>
                </a:extLst>
              </p:cNvPr>
              <p:cNvSpPr/>
              <p:nvPr/>
            </p:nvSpPr>
            <p:spPr>
              <a:xfrm>
                <a:off x="7993626" y="2389239"/>
                <a:ext cx="796413" cy="3122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8B623D4-DB74-4ECE-ACEA-3ED788619814}"/>
                  </a:ext>
                </a:extLst>
              </p:cNvPr>
              <p:cNvSpPr/>
              <p:nvPr/>
            </p:nvSpPr>
            <p:spPr>
              <a:xfrm>
                <a:off x="6037006" y="5030606"/>
                <a:ext cx="1351935" cy="3122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6A9302C9-FE41-421C-8DEA-03ACC17ACAF3}"/>
                </a:ext>
              </a:extLst>
            </p:cNvPr>
            <p:cNvSpPr txBox="1"/>
            <p:nvPr/>
          </p:nvSpPr>
          <p:spPr>
            <a:xfrm>
              <a:off x="3794527" y="5881071"/>
              <a:ext cx="2959739" cy="307777"/>
            </a:xfrm>
            <a:prstGeom prst="rect">
              <a:avLst/>
            </a:prstGeom>
            <a:solidFill>
              <a:schemeClr val="bg1"/>
            </a:solidFill>
          </p:spPr>
          <p:txBody>
            <a:bodyPr wrap="square" rtlCol="0">
              <a:spAutoFit/>
            </a:bodyPr>
            <a:lstStyle/>
            <a:p>
              <a:r>
                <a:rPr lang="en-US" sz="1400" dirty="0">
                  <a:latin typeface="Times New Roman" panose="02020603050405020304" pitchFamily="18" charset="0"/>
                  <a:cs typeface="Times New Roman" panose="02020603050405020304" pitchFamily="18" charset="0"/>
                </a:rPr>
                <a:t>Opening and closing of send window</a:t>
              </a:r>
            </a:p>
          </p:txBody>
        </p:sp>
      </p:grpSp>
    </p:spTree>
    <p:extLst>
      <p:ext uri="{BB962C8B-B14F-4D97-AF65-F5344CB8AC3E}">
        <p14:creationId xmlns:p14="http://schemas.microsoft.com/office/powerpoint/2010/main" val="1603717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Flow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Receive window</a:t>
            </a:r>
            <a:endParaRPr lang="en-FI" dirty="0"/>
          </a:p>
        </p:txBody>
      </p:sp>
      <p:pic>
        <p:nvPicPr>
          <p:cNvPr id="3" name="Picture 2">
            <a:extLst>
              <a:ext uri="{FF2B5EF4-FFF2-40B4-BE49-F238E27FC236}">
                <a16:creationId xmlns:a16="http://schemas.microsoft.com/office/drawing/2014/main" id="{93445B52-0C41-40B3-8C38-C795FDA38ECF}"/>
              </a:ext>
            </a:extLst>
          </p:cNvPr>
          <p:cNvPicPr>
            <a:picLocks noChangeAspect="1"/>
          </p:cNvPicPr>
          <p:nvPr/>
        </p:nvPicPr>
        <p:blipFill>
          <a:blip r:embed="rId2"/>
          <a:stretch>
            <a:fillRect/>
          </a:stretch>
        </p:blipFill>
        <p:spPr>
          <a:xfrm>
            <a:off x="2418735" y="2017059"/>
            <a:ext cx="6135329" cy="4147261"/>
          </a:xfrm>
          <a:prstGeom prst="rect">
            <a:avLst/>
          </a:prstGeom>
        </p:spPr>
      </p:pic>
    </p:spTree>
    <p:extLst>
      <p:ext uri="{BB962C8B-B14F-4D97-AF65-F5344CB8AC3E}">
        <p14:creationId xmlns:p14="http://schemas.microsoft.com/office/powerpoint/2010/main" val="1111902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latin typeface="Perpetua" panose="02020502060401020303" pitchFamily="18" charset="0"/>
              </a:rPr>
              <a:t>Congestion in networks</a:t>
            </a:r>
          </a:p>
          <a:p>
            <a:pPr marL="342900" indent="-342900">
              <a:buAutoNum type="arabicPeriod"/>
            </a:pPr>
            <a:r>
              <a:rPr lang="en-US" sz="2400" dirty="0">
                <a:solidFill>
                  <a:schemeClr val="tx1"/>
                </a:solidFill>
                <a:latin typeface="Perpetua" panose="02020502060401020303" pitchFamily="18" charset="0"/>
              </a:rPr>
              <a:t>Congestion control</a:t>
            </a:r>
          </a:p>
          <a:p>
            <a:pPr marL="914400" lvl="1" indent="-457200" algn="l">
              <a:buFont typeface="Wingdings" panose="05000000000000000000" pitchFamily="2" charset="2"/>
              <a:buChar char="§"/>
            </a:pPr>
            <a:r>
              <a:rPr lang="en-US" dirty="0">
                <a:solidFill>
                  <a:schemeClr val="tx1"/>
                </a:solidFill>
                <a:latin typeface="Perpetua" panose="02020502060401020303" pitchFamily="18" charset="0"/>
              </a:rPr>
              <a:t>TCP Reno</a:t>
            </a:r>
          </a:p>
          <a:p>
            <a:pPr marL="342900" indent="-342900">
              <a:buAutoNum type="arabicPeriod"/>
            </a:pPr>
            <a:r>
              <a:rPr lang="en-US" sz="2400" dirty="0">
                <a:solidFill>
                  <a:schemeClr val="tx1"/>
                </a:solidFill>
                <a:latin typeface="Perpetua" panose="02020502060401020303" pitchFamily="18" charset="0"/>
              </a:rPr>
              <a:t>Error control principle</a:t>
            </a:r>
          </a:p>
          <a:p>
            <a:pPr marL="914400" lvl="1" indent="-457200" algn="l">
              <a:buFont typeface="Wingdings" panose="05000000000000000000" pitchFamily="2" charset="2"/>
              <a:buChar char="§"/>
            </a:pPr>
            <a:r>
              <a:rPr lang="en-US" dirty="0">
                <a:solidFill>
                  <a:schemeClr val="tx1"/>
                </a:solidFill>
                <a:latin typeface="Perpetua" panose="02020502060401020303" pitchFamily="18" charset="0"/>
              </a:rPr>
              <a:t>Sliding window technique</a:t>
            </a:r>
          </a:p>
          <a:p>
            <a:pPr marL="800100" lvl="1" indent="-342900" algn="l">
              <a:buAutoNum type="arabicPeriod"/>
            </a:pPr>
            <a:endParaRPr lang="en-US" sz="28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Flow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4" name="TextBox 3">
            <a:extLst>
              <a:ext uri="{FF2B5EF4-FFF2-40B4-BE49-F238E27FC236}">
                <a16:creationId xmlns:a16="http://schemas.microsoft.com/office/drawing/2014/main" id="{DA82E28F-8E45-4371-9F6B-68CB5B75B150}"/>
              </a:ext>
            </a:extLst>
          </p:cNvPr>
          <p:cNvSpPr txBox="1"/>
          <p:nvPr/>
        </p:nvSpPr>
        <p:spPr>
          <a:xfrm>
            <a:off x="421341" y="2500316"/>
            <a:ext cx="7764113" cy="1477328"/>
          </a:xfrm>
          <a:prstGeom prst="rect">
            <a:avLst/>
          </a:prstGeom>
          <a:noFill/>
        </p:spPr>
        <p:txBody>
          <a:bodyPr wrap="none" rtlCol="0">
            <a:spAutoFit/>
          </a:bodyPr>
          <a:lstStyle/>
          <a:p>
            <a:r>
              <a:rPr lang="en-US" dirty="0"/>
              <a:t>1. Client sends TCP connection request with SYN 100</a:t>
            </a:r>
          </a:p>
          <a:p>
            <a:r>
              <a:rPr lang="en-US" dirty="0"/>
              <a:t>a)  Server sets the receive window size to buffer size of 800 bytes</a:t>
            </a:r>
          </a:p>
          <a:p>
            <a:r>
              <a:rPr lang="en-US" dirty="0"/>
              <a:t>2. Server sends SYN+ACK to client with ACK 101, own SYN 1000, its </a:t>
            </a:r>
            <a:r>
              <a:rPr lang="en-US" dirty="0" err="1"/>
              <a:t>rwnd</a:t>
            </a:r>
            <a:r>
              <a:rPr lang="en-US" dirty="0"/>
              <a:t> size 800</a:t>
            </a:r>
          </a:p>
          <a:p>
            <a:r>
              <a:rPr lang="en-US" dirty="0"/>
              <a:t>b) Client sets its window size to 800 bytes according to the received </a:t>
            </a:r>
            <a:r>
              <a:rPr lang="en-US" dirty="0" err="1"/>
              <a:t>rwnd</a:t>
            </a:r>
            <a:r>
              <a:rPr lang="en-US" dirty="0"/>
              <a:t> size</a:t>
            </a:r>
          </a:p>
          <a:p>
            <a:r>
              <a:rPr lang="en-US" dirty="0"/>
              <a:t>3. Client sends an ACK 1001</a:t>
            </a:r>
          </a:p>
        </p:txBody>
      </p:sp>
      <p:grpSp>
        <p:nvGrpSpPr>
          <p:cNvPr id="15" name="Group 14">
            <a:extLst>
              <a:ext uri="{FF2B5EF4-FFF2-40B4-BE49-F238E27FC236}">
                <a16:creationId xmlns:a16="http://schemas.microsoft.com/office/drawing/2014/main" id="{C69E2B94-B930-43C0-A543-05D42C01F84C}"/>
              </a:ext>
            </a:extLst>
          </p:cNvPr>
          <p:cNvGrpSpPr/>
          <p:nvPr/>
        </p:nvGrpSpPr>
        <p:grpSpPr>
          <a:xfrm>
            <a:off x="421341" y="4414368"/>
            <a:ext cx="7536451" cy="1712820"/>
            <a:chOff x="421341" y="4414368"/>
            <a:chExt cx="7536451" cy="1712820"/>
          </a:xfrm>
        </p:grpSpPr>
        <p:grpSp>
          <p:nvGrpSpPr>
            <p:cNvPr id="13" name="Group 12">
              <a:extLst>
                <a:ext uri="{FF2B5EF4-FFF2-40B4-BE49-F238E27FC236}">
                  <a16:creationId xmlns:a16="http://schemas.microsoft.com/office/drawing/2014/main" id="{2A0386C8-3DC6-41A5-B46B-38717ACF7421}"/>
                </a:ext>
              </a:extLst>
            </p:cNvPr>
            <p:cNvGrpSpPr/>
            <p:nvPr/>
          </p:nvGrpSpPr>
          <p:grpSpPr>
            <a:xfrm>
              <a:off x="421341" y="4414368"/>
              <a:ext cx="7536451" cy="1712819"/>
              <a:chOff x="535171" y="3715558"/>
              <a:chExt cx="7536451" cy="1712819"/>
            </a:xfrm>
          </p:grpSpPr>
          <p:grpSp>
            <p:nvGrpSpPr>
              <p:cNvPr id="10" name="Group 9">
                <a:extLst>
                  <a:ext uri="{FF2B5EF4-FFF2-40B4-BE49-F238E27FC236}">
                    <a16:creationId xmlns:a16="http://schemas.microsoft.com/office/drawing/2014/main" id="{38FB825B-2135-419F-AFF0-3FECD5F4A9BC}"/>
                  </a:ext>
                </a:extLst>
              </p:cNvPr>
              <p:cNvGrpSpPr/>
              <p:nvPr/>
            </p:nvGrpSpPr>
            <p:grpSpPr>
              <a:xfrm>
                <a:off x="535171" y="3715558"/>
                <a:ext cx="7536451" cy="1460125"/>
                <a:chOff x="553595" y="3993854"/>
                <a:chExt cx="7536451" cy="1460125"/>
              </a:xfrm>
            </p:grpSpPr>
            <p:grpSp>
              <p:nvGrpSpPr>
                <p:cNvPr id="7" name="Group 6">
                  <a:extLst>
                    <a:ext uri="{FF2B5EF4-FFF2-40B4-BE49-F238E27FC236}">
                      <a16:creationId xmlns:a16="http://schemas.microsoft.com/office/drawing/2014/main" id="{EBAF6FF2-7F88-472A-BF83-4F872B3EC5A0}"/>
                    </a:ext>
                  </a:extLst>
                </p:cNvPr>
                <p:cNvGrpSpPr/>
                <p:nvPr/>
              </p:nvGrpSpPr>
              <p:grpSpPr>
                <a:xfrm>
                  <a:off x="832839" y="3993854"/>
                  <a:ext cx="6985979" cy="1460125"/>
                  <a:chOff x="1079010" y="2952849"/>
                  <a:chExt cx="6985979" cy="1460125"/>
                </a:xfrm>
              </p:grpSpPr>
              <p:pic>
                <p:nvPicPr>
                  <p:cNvPr id="3" name="Picture 2">
                    <a:extLst>
                      <a:ext uri="{FF2B5EF4-FFF2-40B4-BE49-F238E27FC236}">
                        <a16:creationId xmlns:a16="http://schemas.microsoft.com/office/drawing/2014/main" id="{7A718F14-2C14-48A0-BFD9-75A890F40FC3}"/>
                      </a:ext>
                    </a:extLst>
                  </p:cNvPr>
                  <p:cNvPicPr>
                    <a:picLocks noChangeAspect="1"/>
                  </p:cNvPicPr>
                  <p:nvPr/>
                </p:nvPicPr>
                <p:blipFill rotWithShape="1">
                  <a:blip r:embed="rId2"/>
                  <a:srcRect l="38049" t="3294" b="59075"/>
                  <a:stretch/>
                </p:blipFill>
                <p:spPr>
                  <a:xfrm>
                    <a:off x="3737113" y="2952849"/>
                    <a:ext cx="4327876" cy="1181829"/>
                  </a:xfrm>
                  <a:prstGeom prst="rect">
                    <a:avLst/>
                  </a:prstGeom>
                </p:spPr>
              </p:pic>
              <p:pic>
                <p:nvPicPr>
                  <p:cNvPr id="6" name="Picture 5">
                    <a:extLst>
                      <a:ext uri="{FF2B5EF4-FFF2-40B4-BE49-F238E27FC236}">
                        <a16:creationId xmlns:a16="http://schemas.microsoft.com/office/drawing/2014/main" id="{BAB63E32-04F8-4B7B-80BA-1DE759AFFAFB}"/>
                      </a:ext>
                    </a:extLst>
                  </p:cNvPr>
                  <p:cNvPicPr>
                    <a:picLocks noChangeAspect="1"/>
                  </p:cNvPicPr>
                  <p:nvPr/>
                </p:nvPicPr>
                <p:blipFill rotWithShape="1">
                  <a:blip r:embed="rId2"/>
                  <a:srcRect t="3293" r="61951" b="50214"/>
                  <a:stretch/>
                </p:blipFill>
                <p:spPr>
                  <a:xfrm>
                    <a:off x="1079010" y="2952849"/>
                    <a:ext cx="2658103" cy="1460125"/>
                  </a:xfrm>
                  <a:prstGeom prst="rect">
                    <a:avLst/>
                  </a:prstGeom>
                </p:spPr>
              </p:pic>
            </p:grpSp>
            <p:sp>
              <p:nvSpPr>
                <p:cNvPr id="8" name="TextBox 7">
                  <a:extLst>
                    <a:ext uri="{FF2B5EF4-FFF2-40B4-BE49-F238E27FC236}">
                      <a16:creationId xmlns:a16="http://schemas.microsoft.com/office/drawing/2014/main" id="{ECF924BA-19AF-4435-87EA-9B061DB74657}"/>
                    </a:ext>
                  </a:extLst>
                </p:cNvPr>
                <p:cNvSpPr txBox="1"/>
                <p:nvPr/>
              </p:nvSpPr>
              <p:spPr>
                <a:xfrm>
                  <a:off x="7818818" y="4509931"/>
                  <a:ext cx="271228" cy="307777"/>
                </a:xfrm>
                <a:prstGeom prst="rect">
                  <a:avLst/>
                </a:prstGeom>
                <a:solidFill>
                  <a:schemeClr val="tx1"/>
                </a:solidFill>
              </p:spPr>
              <p:txBody>
                <a:bodyPr wrap="none" rtlCol="0">
                  <a:spAutoFit/>
                </a:bodyPr>
                <a:lstStyle/>
                <a:p>
                  <a:r>
                    <a:rPr lang="en-US" sz="1400" dirty="0">
                      <a:solidFill>
                        <a:schemeClr val="bg1"/>
                      </a:solidFill>
                    </a:rPr>
                    <a:t>a</a:t>
                  </a:r>
                </a:p>
              </p:txBody>
            </p:sp>
            <p:sp>
              <p:nvSpPr>
                <p:cNvPr id="9" name="TextBox 8">
                  <a:extLst>
                    <a:ext uri="{FF2B5EF4-FFF2-40B4-BE49-F238E27FC236}">
                      <a16:creationId xmlns:a16="http://schemas.microsoft.com/office/drawing/2014/main" id="{A2956413-68A7-4639-811F-B22F2C035850}"/>
                    </a:ext>
                  </a:extLst>
                </p:cNvPr>
                <p:cNvSpPr txBox="1"/>
                <p:nvPr/>
              </p:nvSpPr>
              <p:spPr>
                <a:xfrm>
                  <a:off x="553595" y="4867906"/>
                  <a:ext cx="279244" cy="307777"/>
                </a:xfrm>
                <a:prstGeom prst="rect">
                  <a:avLst/>
                </a:prstGeom>
                <a:solidFill>
                  <a:schemeClr val="tx1"/>
                </a:solidFill>
              </p:spPr>
              <p:txBody>
                <a:bodyPr wrap="none" rtlCol="0">
                  <a:spAutoFit/>
                </a:bodyPr>
                <a:lstStyle/>
                <a:p>
                  <a:r>
                    <a:rPr lang="en-US" sz="1400" dirty="0">
                      <a:solidFill>
                        <a:schemeClr val="bg1"/>
                      </a:solidFill>
                    </a:rPr>
                    <a:t>b</a:t>
                  </a:r>
                </a:p>
              </p:txBody>
            </p:sp>
          </p:grpSp>
          <p:pic>
            <p:nvPicPr>
              <p:cNvPr id="12" name="Picture 11">
                <a:extLst>
                  <a:ext uri="{FF2B5EF4-FFF2-40B4-BE49-F238E27FC236}">
                    <a16:creationId xmlns:a16="http://schemas.microsoft.com/office/drawing/2014/main" id="{AEAA5337-C80C-42D3-820F-A4D71CE58247}"/>
                  </a:ext>
                </a:extLst>
              </p:cNvPr>
              <p:cNvPicPr>
                <a:picLocks noChangeAspect="1"/>
              </p:cNvPicPr>
              <p:nvPr/>
            </p:nvPicPr>
            <p:blipFill rotWithShape="1">
              <a:blip r:embed="rId3"/>
              <a:srcRect l="37698" t="-446" b="88628"/>
              <a:stretch/>
            </p:blipFill>
            <p:spPr>
              <a:xfrm>
                <a:off x="3472518" y="4835510"/>
                <a:ext cx="4332846" cy="592867"/>
              </a:xfrm>
              <a:prstGeom prst="rect">
                <a:avLst/>
              </a:prstGeom>
            </p:spPr>
          </p:pic>
        </p:grpSp>
        <p:pic>
          <p:nvPicPr>
            <p:cNvPr id="14" name="Picture 13">
              <a:extLst>
                <a:ext uri="{FF2B5EF4-FFF2-40B4-BE49-F238E27FC236}">
                  <a16:creationId xmlns:a16="http://schemas.microsoft.com/office/drawing/2014/main" id="{9CA32DB9-3E08-4676-A085-5C60B824FA99}"/>
                </a:ext>
              </a:extLst>
            </p:cNvPr>
            <p:cNvPicPr>
              <a:picLocks noChangeAspect="1"/>
            </p:cNvPicPr>
            <p:nvPr/>
          </p:nvPicPr>
          <p:blipFill rotWithShape="1">
            <a:blip r:embed="rId3"/>
            <a:srcRect l="62608" t="30014" r="1705" b="64779"/>
            <a:stretch/>
          </p:blipFill>
          <p:spPr>
            <a:xfrm>
              <a:off x="797668" y="5874494"/>
              <a:ext cx="2561020" cy="252694"/>
            </a:xfrm>
            <a:prstGeom prst="rect">
              <a:avLst/>
            </a:prstGeom>
          </p:spPr>
        </p:pic>
      </p:grpSp>
    </p:spTree>
    <p:extLst>
      <p:ext uri="{BB962C8B-B14F-4D97-AF65-F5344CB8AC3E}">
        <p14:creationId xmlns:p14="http://schemas.microsoft.com/office/powerpoint/2010/main" val="2903904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Flow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grpSp>
        <p:nvGrpSpPr>
          <p:cNvPr id="21" name="Group 20">
            <a:extLst>
              <a:ext uri="{FF2B5EF4-FFF2-40B4-BE49-F238E27FC236}">
                <a16:creationId xmlns:a16="http://schemas.microsoft.com/office/drawing/2014/main" id="{E98A2743-91DC-49A6-9E02-AAB5704B80DA}"/>
              </a:ext>
            </a:extLst>
          </p:cNvPr>
          <p:cNvGrpSpPr/>
          <p:nvPr/>
        </p:nvGrpSpPr>
        <p:grpSpPr>
          <a:xfrm>
            <a:off x="421672" y="4813152"/>
            <a:ext cx="8108839" cy="1933475"/>
            <a:chOff x="400722" y="4250155"/>
            <a:chExt cx="8108839" cy="1933475"/>
          </a:xfrm>
        </p:grpSpPr>
        <p:grpSp>
          <p:nvGrpSpPr>
            <p:cNvPr id="17" name="Group 16">
              <a:extLst>
                <a:ext uri="{FF2B5EF4-FFF2-40B4-BE49-F238E27FC236}">
                  <a16:creationId xmlns:a16="http://schemas.microsoft.com/office/drawing/2014/main" id="{EC107E3F-5269-4BAF-8BEF-75B546D2C597}"/>
                </a:ext>
              </a:extLst>
            </p:cNvPr>
            <p:cNvGrpSpPr/>
            <p:nvPr/>
          </p:nvGrpSpPr>
          <p:grpSpPr>
            <a:xfrm>
              <a:off x="697947" y="4250155"/>
              <a:ext cx="7532370" cy="1933475"/>
              <a:chOff x="0" y="3348989"/>
              <a:chExt cx="9144000" cy="2150836"/>
            </a:xfrm>
          </p:grpSpPr>
          <p:pic>
            <p:nvPicPr>
              <p:cNvPr id="13" name="Picture 12">
                <a:extLst>
                  <a:ext uri="{FF2B5EF4-FFF2-40B4-BE49-F238E27FC236}">
                    <a16:creationId xmlns:a16="http://schemas.microsoft.com/office/drawing/2014/main" id="{6FEE80B5-2805-4BBC-B379-29F014BB1862}"/>
                  </a:ext>
                </a:extLst>
              </p:cNvPr>
              <p:cNvPicPr>
                <a:picLocks noChangeAspect="1"/>
              </p:cNvPicPr>
              <p:nvPr/>
            </p:nvPicPr>
            <p:blipFill rotWithShape="1">
              <a:blip r:embed="rId2"/>
              <a:srcRect t="48067" b="45309"/>
              <a:stretch/>
            </p:blipFill>
            <p:spPr>
              <a:xfrm>
                <a:off x="0" y="3348989"/>
                <a:ext cx="9144000" cy="274321"/>
              </a:xfrm>
              <a:prstGeom prst="rect">
                <a:avLst/>
              </a:prstGeom>
            </p:spPr>
          </p:pic>
          <p:grpSp>
            <p:nvGrpSpPr>
              <p:cNvPr id="16" name="Group 15">
                <a:extLst>
                  <a:ext uri="{FF2B5EF4-FFF2-40B4-BE49-F238E27FC236}">
                    <a16:creationId xmlns:a16="http://schemas.microsoft.com/office/drawing/2014/main" id="{077C7E5C-5A12-43B3-ABB2-A4C8CF0AD041}"/>
                  </a:ext>
                </a:extLst>
              </p:cNvPr>
              <p:cNvGrpSpPr/>
              <p:nvPr/>
            </p:nvGrpSpPr>
            <p:grpSpPr>
              <a:xfrm>
                <a:off x="0" y="3348989"/>
                <a:ext cx="9144000" cy="2150836"/>
                <a:chOff x="0" y="3348989"/>
                <a:chExt cx="9144000" cy="2150836"/>
              </a:xfrm>
            </p:grpSpPr>
            <p:pic>
              <p:nvPicPr>
                <p:cNvPr id="12" name="Picture 11">
                  <a:extLst>
                    <a:ext uri="{FF2B5EF4-FFF2-40B4-BE49-F238E27FC236}">
                      <a16:creationId xmlns:a16="http://schemas.microsoft.com/office/drawing/2014/main" id="{BB4ED549-BD1F-4206-B282-EBAD69A0112F}"/>
                    </a:ext>
                  </a:extLst>
                </p:cNvPr>
                <p:cNvPicPr>
                  <a:picLocks noChangeAspect="1"/>
                </p:cNvPicPr>
                <p:nvPr/>
              </p:nvPicPr>
              <p:blipFill rotWithShape="1">
                <a:blip r:embed="rId2"/>
                <a:srcRect t="54692"/>
                <a:stretch/>
              </p:blipFill>
              <p:spPr>
                <a:xfrm>
                  <a:off x="0" y="3623310"/>
                  <a:ext cx="9144000" cy="1876515"/>
                </a:xfrm>
                <a:prstGeom prst="rect">
                  <a:avLst/>
                </a:prstGeom>
              </p:spPr>
            </p:pic>
            <p:sp>
              <p:nvSpPr>
                <p:cNvPr id="14" name="Rectangle 13">
                  <a:extLst>
                    <a:ext uri="{FF2B5EF4-FFF2-40B4-BE49-F238E27FC236}">
                      <a16:creationId xmlns:a16="http://schemas.microsoft.com/office/drawing/2014/main" id="{F5914716-47B9-4CBB-BA80-E6A147FDE011}"/>
                    </a:ext>
                  </a:extLst>
                </p:cNvPr>
                <p:cNvSpPr/>
                <p:nvPr/>
              </p:nvSpPr>
              <p:spPr>
                <a:xfrm>
                  <a:off x="3554730" y="3348989"/>
                  <a:ext cx="2011680" cy="2743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F6AD368-84DB-4B1C-8047-D29B85EED6E2}"/>
                    </a:ext>
                  </a:extLst>
                </p:cNvPr>
                <p:cNvPicPr>
                  <a:picLocks noChangeAspect="1"/>
                </p:cNvPicPr>
                <p:nvPr/>
              </p:nvPicPr>
              <p:blipFill rotWithShape="1">
                <a:blip r:embed="rId2"/>
                <a:srcRect l="70708" t="83171" r="23542" b="10205"/>
                <a:stretch/>
              </p:blipFill>
              <p:spPr>
                <a:xfrm>
                  <a:off x="3040380" y="3348989"/>
                  <a:ext cx="525780" cy="274321"/>
                </a:xfrm>
                <a:prstGeom prst="rect">
                  <a:avLst/>
                </a:prstGeom>
              </p:spPr>
            </p:pic>
          </p:grpSp>
        </p:grpSp>
        <p:sp>
          <p:nvSpPr>
            <p:cNvPr id="18" name="TextBox 17">
              <a:extLst>
                <a:ext uri="{FF2B5EF4-FFF2-40B4-BE49-F238E27FC236}">
                  <a16:creationId xmlns:a16="http://schemas.microsoft.com/office/drawing/2014/main" id="{50E1E760-18D3-4AC0-9646-D00E5FA041F1}"/>
                </a:ext>
              </a:extLst>
            </p:cNvPr>
            <p:cNvSpPr txBox="1"/>
            <p:nvPr/>
          </p:nvSpPr>
          <p:spPr>
            <a:xfrm>
              <a:off x="421341" y="4496753"/>
              <a:ext cx="260008" cy="307777"/>
            </a:xfrm>
            <a:prstGeom prst="rect">
              <a:avLst/>
            </a:prstGeom>
            <a:solidFill>
              <a:schemeClr val="tx1"/>
            </a:solidFill>
          </p:spPr>
          <p:txBody>
            <a:bodyPr wrap="none" rtlCol="0">
              <a:spAutoFit/>
            </a:bodyPr>
            <a:lstStyle/>
            <a:p>
              <a:r>
                <a:rPr lang="en-US" sz="1400" dirty="0">
                  <a:solidFill>
                    <a:schemeClr val="bg1"/>
                  </a:solidFill>
                </a:rPr>
                <a:t>c</a:t>
              </a:r>
            </a:p>
          </p:txBody>
        </p:sp>
        <p:sp>
          <p:nvSpPr>
            <p:cNvPr id="19" name="TextBox 18">
              <a:extLst>
                <a:ext uri="{FF2B5EF4-FFF2-40B4-BE49-F238E27FC236}">
                  <a16:creationId xmlns:a16="http://schemas.microsoft.com/office/drawing/2014/main" id="{EDB6DE08-B111-4C1F-886F-B49CDC60CF5C}"/>
                </a:ext>
              </a:extLst>
            </p:cNvPr>
            <p:cNvSpPr txBox="1"/>
            <p:nvPr/>
          </p:nvSpPr>
          <p:spPr>
            <a:xfrm>
              <a:off x="8230317" y="4894402"/>
              <a:ext cx="279244" cy="307777"/>
            </a:xfrm>
            <a:prstGeom prst="rect">
              <a:avLst/>
            </a:prstGeom>
            <a:solidFill>
              <a:schemeClr val="tx1"/>
            </a:solidFill>
          </p:spPr>
          <p:txBody>
            <a:bodyPr wrap="none" rtlCol="0">
              <a:spAutoFit/>
            </a:bodyPr>
            <a:lstStyle/>
            <a:p>
              <a:r>
                <a:rPr lang="en-US" sz="1400" dirty="0">
                  <a:solidFill>
                    <a:schemeClr val="bg1"/>
                  </a:solidFill>
                </a:rPr>
                <a:t>d</a:t>
              </a:r>
            </a:p>
          </p:txBody>
        </p:sp>
        <p:sp>
          <p:nvSpPr>
            <p:cNvPr id="20" name="TextBox 19">
              <a:extLst>
                <a:ext uri="{FF2B5EF4-FFF2-40B4-BE49-F238E27FC236}">
                  <a16:creationId xmlns:a16="http://schemas.microsoft.com/office/drawing/2014/main" id="{76FE2651-9AF4-4275-8F48-24B98AA6D7FB}"/>
                </a:ext>
              </a:extLst>
            </p:cNvPr>
            <p:cNvSpPr txBox="1"/>
            <p:nvPr/>
          </p:nvSpPr>
          <p:spPr>
            <a:xfrm>
              <a:off x="400722" y="5472113"/>
              <a:ext cx="274434" cy="307777"/>
            </a:xfrm>
            <a:prstGeom prst="rect">
              <a:avLst/>
            </a:prstGeom>
            <a:solidFill>
              <a:schemeClr val="tx1"/>
            </a:solidFill>
          </p:spPr>
          <p:txBody>
            <a:bodyPr wrap="none" rtlCol="0">
              <a:spAutoFit/>
            </a:bodyPr>
            <a:lstStyle/>
            <a:p>
              <a:r>
                <a:rPr lang="en-US" sz="1400" dirty="0">
                  <a:solidFill>
                    <a:schemeClr val="bg1"/>
                  </a:solidFill>
                </a:rPr>
                <a:t>e</a:t>
              </a:r>
            </a:p>
          </p:txBody>
        </p:sp>
      </p:grpSp>
      <p:sp>
        <p:nvSpPr>
          <p:cNvPr id="22" name="TextBox 21">
            <a:extLst>
              <a:ext uri="{FF2B5EF4-FFF2-40B4-BE49-F238E27FC236}">
                <a16:creationId xmlns:a16="http://schemas.microsoft.com/office/drawing/2014/main" id="{8ADA5180-5B36-4FCE-A374-26266D613F40}"/>
              </a:ext>
            </a:extLst>
          </p:cNvPr>
          <p:cNvSpPr txBox="1"/>
          <p:nvPr/>
        </p:nvSpPr>
        <p:spPr>
          <a:xfrm>
            <a:off x="158451" y="2105270"/>
            <a:ext cx="8375626" cy="2246769"/>
          </a:xfrm>
          <a:prstGeom prst="rect">
            <a:avLst/>
          </a:prstGeom>
          <a:noFill/>
        </p:spPr>
        <p:txBody>
          <a:bodyPr wrap="none" rtlCol="0">
            <a:spAutoFit/>
          </a:bodyPr>
          <a:lstStyle/>
          <a:p>
            <a:r>
              <a:rPr lang="en-US" sz="2000" dirty="0">
                <a:latin typeface="Perpetua" panose="02020502060401020303" pitchFamily="18" charset="0"/>
              </a:rPr>
              <a:t>4. Client sends first 200 bytes (101 to 300) with Seq 101</a:t>
            </a:r>
          </a:p>
          <a:p>
            <a:r>
              <a:rPr lang="en-US" sz="2000" dirty="0">
                <a:latin typeface="Perpetua" panose="02020502060401020303" pitchFamily="18" charset="0"/>
              </a:rPr>
              <a:t>c) Client marks 101 to 300 bytes </a:t>
            </a:r>
            <a:r>
              <a:rPr lang="en-US" sz="2000" i="1" dirty="0">
                <a:latin typeface="Perpetua" panose="02020502060401020303" pitchFamily="18" charset="0"/>
              </a:rPr>
              <a:t>sent but yet to be acknowledged</a:t>
            </a:r>
            <a:r>
              <a:rPr lang="en-US" sz="2000" dirty="0">
                <a:latin typeface="Perpetua" panose="02020502060401020303" pitchFamily="18" charset="0"/>
              </a:rPr>
              <a:t>. </a:t>
            </a:r>
          </a:p>
          <a:p>
            <a:r>
              <a:rPr lang="en-US" sz="2000" dirty="0">
                <a:latin typeface="Perpetua" panose="02020502060401020303" pitchFamily="18" charset="0"/>
              </a:rPr>
              <a:t>d) Receiving 200 bytes, Server marks 101-300 bytes received and moves  the left wall of</a:t>
            </a:r>
          </a:p>
          <a:p>
            <a:r>
              <a:rPr lang="en-US" sz="2000" dirty="0">
                <a:latin typeface="Perpetua" panose="02020502060401020303" pitchFamily="18" charset="0"/>
              </a:rPr>
              <a:t>    </a:t>
            </a:r>
            <a:r>
              <a:rPr lang="en-US" sz="2000" dirty="0" err="1">
                <a:latin typeface="Perpetua" panose="02020502060401020303" pitchFamily="18" charset="0"/>
              </a:rPr>
              <a:t>rwnd</a:t>
            </a:r>
            <a:r>
              <a:rPr lang="en-US" sz="2000" dirty="0">
                <a:latin typeface="Perpetua" panose="02020502060401020303" pitchFamily="18" charset="0"/>
              </a:rPr>
              <a:t> to 301, thereby shrinking </a:t>
            </a:r>
            <a:r>
              <a:rPr lang="en-US" sz="2000" dirty="0" err="1">
                <a:latin typeface="Perpetua" panose="02020502060401020303" pitchFamily="18" charset="0"/>
              </a:rPr>
              <a:t>rwnd</a:t>
            </a:r>
            <a:r>
              <a:rPr lang="en-US" sz="2000" dirty="0">
                <a:latin typeface="Perpetua" panose="02020502060401020303" pitchFamily="18" charset="0"/>
              </a:rPr>
              <a:t> from 800 bytes to 600 bytes (301-900).</a:t>
            </a:r>
          </a:p>
          <a:p>
            <a:r>
              <a:rPr lang="en-US" sz="2000" dirty="0">
                <a:latin typeface="Perpetua" panose="02020502060401020303" pitchFamily="18" charset="0"/>
              </a:rPr>
              <a:t>5. Server sends ACK 301 with its  current </a:t>
            </a:r>
            <a:r>
              <a:rPr lang="en-US" sz="2000" dirty="0" err="1">
                <a:latin typeface="Perpetua" panose="02020502060401020303" pitchFamily="18" charset="0"/>
              </a:rPr>
              <a:t>rwnd</a:t>
            </a:r>
            <a:r>
              <a:rPr lang="en-US" sz="2000" dirty="0">
                <a:latin typeface="Perpetua" panose="02020502060401020303" pitchFamily="18" charset="0"/>
              </a:rPr>
              <a:t> size  600.</a:t>
            </a:r>
          </a:p>
          <a:p>
            <a:r>
              <a:rPr lang="en-US" sz="2000" dirty="0">
                <a:latin typeface="Perpetua" panose="02020502060401020303" pitchFamily="18" charset="0"/>
              </a:rPr>
              <a:t>e) Receiving  ACK 301, client removes 100-300 bytes from send window and shrinks the</a:t>
            </a:r>
          </a:p>
          <a:p>
            <a:r>
              <a:rPr lang="en-US" sz="2000" dirty="0">
                <a:latin typeface="Perpetua" panose="02020502060401020303" pitchFamily="18" charset="0"/>
              </a:rPr>
              <a:t>    window   between 301-900, thereby making the window of 600 bytes.</a:t>
            </a:r>
          </a:p>
        </p:txBody>
      </p:sp>
    </p:spTree>
    <p:extLst>
      <p:ext uri="{BB962C8B-B14F-4D97-AF65-F5344CB8AC3E}">
        <p14:creationId xmlns:p14="http://schemas.microsoft.com/office/powerpoint/2010/main" val="2551008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Flow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11" name="TextBox 10">
            <a:extLst>
              <a:ext uri="{FF2B5EF4-FFF2-40B4-BE49-F238E27FC236}">
                <a16:creationId xmlns:a16="http://schemas.microsoft.com/office/drawing/2014/main" id="{588DC8CF-7617-4992-B0A9-4FEF0B14BEA7}"/>
              </a:ext>
            </a:extLst>
          </p:cNvPr>
          <p:cNvSpPr txBox="1"/>
          <p:nvPr/>
        </p:nvSpPr>
        <p:spPr>
          <a:xfrm>
            <a:off x="158451" y="2105270"/>
            <a:ext cx="8711229" cy="2246769"/>
          </a:xfrm>
          <a:prstGeom prst="rect">
            <a:avLst/>
          </a:prstGeom>
          <a:noFill/>
        </p:spPr>
        <p:txBody>
          <a:bodyPr wrap="square" rtlCol="0">
            <a:spAutoFit/>
          </a:bodyPr>
          <a:lstStyle/>
          <a:p>
            <a:r>
              <a:rPr lang="en-US" sz="2000" dirty="0">
                <a:latin typeface="Perpetua" panose="02020502060401020303" pitchFamily="18" charset="0"/>
              </a:rPr>
              <a:t>6. Client sends next 300 bytes from 301 to 600 with Seq 301.</a:t>
            </a:r>
          </a:p>
          <a:p>
            <a:r>
              <a:rPr lang="en-US" sz="2000" dirty="0">
                <a:latin typeface="Perpetua" panose="02020502060401020303" pitchFamily="18" charset="0"/>
              </a:rPr>
              <a:t>f) Client marks 301-600 bytes sent but yet to be acknowledged</a:t>
            </a:r>
          </a:p>
          <a:p>
            <a:r>
              <a:rPr lang="en-US" sz="2000" dirty="0">
                <a:latin typeface="Perpetua" panose="02020502060401020303" pitchFamily="18" charset="0"/>
              </a:rPr>
              <a:t>g) In receiver, first 100 bytes are pulled by upper layer.</a:t>
            </a:r>
          </a:p>
          <a:p>
            <a:r>
              <a:rPr lang="en-US" sz="2000" dirty="0">
                <a:latin typeface="Perpetua" panose="02020502060401020303" pitchFamily="18" charset="0"/>
              </a:rPr>
              <a:t>     Moves the right wall of </a:t>
            </a:r>
            <a:r>
              <a:rPr lang="en-US" sz="2000" dirty="0" err="1">
                <a:latin typeface="Perpetua" panose="02020502060401020303" pitchFamily="18" charset="0"/>
              </a:rPr>
              <a:t>rwnd</a:t>
            </a:r>
            <a:r>
              <a:rPr lang="en-US" sz="2000" dirty="0">
                <a:latin typeface="Perpetua" panose="02020502060401020303" pitchFamily="18" charset="0"/>
              </a:rPr>
              <a:t> by 100 byres to 1000</a:t>
            </a:r>
          </a:p>
          <a:p>
            <a:r>
              <a:rPr lang="en-US" sz="2000" dirty="0">
                <a:latin typeface="Perpetua" panose="02020502060401020303" pitchFamily="18" charset="0"/>
              </a:rPr>
              <a:t>     Receiving bytes 301-600, server marks 201-600 bytes as received.</a:t>
            </a:r>
          </a:p>
          <a:p>
            <a:r>
              <a:rPr lang="en-US" sz="2000" dirty="0">
                <a:latin typeface="Perpetua" panose="02020502060401020303" pitchFamily="18" charset="0"/>
              </a:rPr>
              <a:t>     Moves the left wall of </a:t>
            </a:r>
            <a:r>
              <a:rPr lang="en-US" sz="2000" dirty="0" err="1">
                <a:latin typeface="Perpetua" panose="02020502060401020303" pitchFamily="18" charset="0"/>
              </a:rPr>
              <a:t>rwnd</a:t>
            </a:r>
            <a:r>
              <a:rPr lang="en-US" sz="2000" dirty="0">
                <a:latin typeface="Perpetua" panose="02020502060401020303" pitchFamily="18" charset="0"/>
              </a:rPr>
              <a:t> to 601, thereby shrinking the </a:t>
            </a:r>
            <a:r>
              <a:rPr lang="en-US" sz="2000" dirty="0" err="1">
                <a:latin typeface="Perpetua" panose="02020502060401020303" pitchFamily="18" charset="0"/>
              </a:rPr>
              <a:t>rwnd</a:t>
            </a:r>
            <a:r>
              <a:rPr lang="en-US" sz="2000" dirty="0">
                <a:latin typeface="Perpetua" panose="02020502060401020303" pitchFamily="18" charset="0"/>
              </a:rPr>
              <a:t> to 400 bytes</a:t>
            </a:r>
          </a:p>
          <a:p>
            <a:r>
              <a:rPr lang="en-US" sz="2000" dirty="0">
                <a:latin typeface="Perpetua" panose="02020502060401020303" pitchFamily="18" charset="0"/>
              </a:rPr>
              <a:t>7. Server sends ACK 601 with the recurrent </a:t>
            </a:r>
            <a:r>
              <a:rPr lang="en-US" sz="2000" dirty="0" err="1">
                <a:latin typeface="Perpetua" panose="02020502060401020303" pitchFamily="18" charset="0"/>
              </a:rPr>
              <a:t>rwnd</a:t>
            </a:r>
            <a:r>
              <a:rPr lang="en-US" sz="2000" dirty="0">
                <a:latin typeface="Perpetua" panose="02020502060401020303" pitchFamily="18" charset="0"/>
              </a:rPr>
              <a:t> size: 400. </a:t>
            </a:r>
          </a:p>
        </p:txBody>
      </p:sp>
      <p:grpSp>
        <p:nvGrpSpPr>
          <p:cNvPr id="19" name="Group 18">
            <a:extLst>
              <a:ext uri="{FF2B5EF4-FFF2-40B4-BE49-F238E27FC236}">
                <a16:creationId xmlns:a16="http://schemas.microsoft.com/office/drawing/2014/main" id="{E041F016-8001-4DED-B3A0-24A601ACF4DA}"/>
              </a:ext>
            </a:extLst>
          </p:cNvPr>
          <p:cNvGrpSpPr/>
          <p:nvPr/>
        </p:nvGrpSpPr>
        <p:grpSpPr>
          <a:xfrm>
            <a:off x="1061069" y="4603123"/>
            <a:ext cx="6457176" cy="1444900"/>
            <a:chOff x="1061069" y="4603123"/>
            <a:chExt cx="6457176" cy="1444900"/>
          </a:xfrm>
        </p:grpSpPr>
        <p:grpSp>
          <p:nvGrpSpPr>
            <p:cNvPr id="16" name="Group 15">
              <a:extLst>
                <a:ext uri="{FF2B5EF4-FFF2-40B4-BE49-F238E27FC236}">
                  <a16:creationId xmlns:a16="http://schemas.microsoft.com/office/drawing/2014/main" id="{74576D5C-C859-48A7-AEC2-FA78270D28CF}"/>
                </a:ext>
              </a:extLst>
            </p:cNvPr>
            <p:cNvGrpSpPr/>
            <p:nvPr/>
          </p:nvGrpSpPr>
          <p:grpSpPr>
            <a:xfrm>
              <a:off x="1061069" y="4603123"/>
              <a:ext cx="6457176" cy="1444900"/>
              <a:chOff x="1020918" y="4654078"/>
              <a:chExt cx="6457176" cy="1444900"/>
            </a:xfrm>
          </p:grpSpPr>
          <p:sp>
            <p:nvSpPr>
              <p:cNvPr id="6" name="TextBox 5">
                <a:extLst>
                  <a:ext uri="{FF2B5EF4-FFF2-40B4-BE49-F238E27FC236}">
                    <a16:creationId xmlns:a16="http://schemas.microsoft.com/office/drawing/2014/main" id="{D35B3CB7-E567-45ED-90B4-C49E94F147A5}"/>
                  </a:ext>
                </a:extLst>
              </p:cNvPr>
              <p:cNvSpPr txBox="1"/>
              <p:nvPr/>
            </p:nvSpPr>
            <p:spPr>
              <a:xfrm>
                <a:off x="1020918" y="4819561"/>
                <a:ext cx="239168" cy="307777"/>
              </a:xfrm>
              <a:prstGeom prst="rect">
                <a:avLst/>
              </a:prstGeom>
              <a:solidFill>
                <a:schemeClr val="tx1"/>
              </a:solidFill>
            </p:spPr>
            <p:txBody>
              <a:bodyPr wrap="none" rtlCol="0">
                <a:spAutoFit/>
              </a:bodyPr>
              <a:lstStyle/>
              <a:p>
                <a:r>
                  <a:rPr lang="en-US" sz="1400" dirty="0">
                    <a:solidFill>
                      <a:schemeClr val="bg1"/>
                    </a:solidFill>
                  </a:rPr>
                  <a:t>f</a:t>
                </a:r>
              </a:p>
            </p:txBody>
          </p:sp>
          <p:sp>
            <p:nvSpPr>
              <p:cNvPr id="7" name="TextBox 6">
                <a:extLst>
                  <a:ext uri="{FF2B5EF4-FFF2-40B4-BE49-F238E27FC236}">
                    <a16:creationId xmlns:a16="http://schemas.microsoft.com/office/drawing/2014/main" id="{A45ED811-D6F7-4439-8BE7-DF57AED90068}"/>
                  </a:ext>
                </a:extLst>
              </p:cNvPr>
              <p:cNvSpPr txBox="1"/>
              <p:nvPr/>
            </p:nvSpPr>
            <p:spPr>
              <a:xfrm>
                <a:off x="7208468" y="5179756"/>
                <a:ext cx="269626" cy="307777"/>
              </a:xfrm>
              <a:prstGeom prst="rect">
                <a:avLst/>
              </a:prstGeom>
              <a:solidFill>
                <a:schemeClr val="tx1"/>
              </a:solidFill>
            </p:spPr>
            <p:txBody>
              <a:bodyPr wrap="none" rtlCol="0">
                <a:spAutoFit/>
              </a:bodyPr>
              <a:lstStyle/>
              <a:p>
                <a:r>
                  <a:rPr lang="en-US" sz="1400" dirty="0">
                    <a:solidFill>
                      <a:schemeClr val="bg1"/>
                    </a:solidFill>
                  </a:rPr>
                  <a:t>g</a:t>
                </a:r>
              </a:p>
            </p:txBody>
          </p:sp>
          <p:grpSp>
            <p:nvGrpSpPr>
              <p:cNvPr id="15" name="Group 14">
                <a:extLst>
                  <a:ext uri="{FF2B5EF4-FFF2-40B4-BE49-F238E27FC236}">
                    <a16:creationId xmlns:a16="http://schemas.microsoft.com/office/drawing/2014/main" id="{A6887CA7-532E-48A4-A2A1-82B830B522E1}"/>
                  </a:ext>
                </a:extLst>
              </p:cNvPr>
              <p:cNvGrpSpPr/>
              <p:nvPr/>
            </p:nvGrpSpPr>
            <p:grpSpPr>
              <a:xfrm>
                <a:off x="1300162" y="4654078"/>
                <a:ext cx="5908305" cy="1444900"/>
                <a:chOff x="1300162" y="4654078"/>
                <a:chExt cx="5908305" cy="1444900"/>
              </a:xfrm>
            </p:grpSpPr>
            <p:pic>
              <p:nvPicPr>
                <p:cNvPr id="3" name="Picture 2">
                  <a:extLst>
                    <a:ext uri="{FF2B5EF4-FFF2-40B4-BE49-F238E27FC236}">
                      <a16:creationId xmlns:a16="http://schemas.microsoft.com/office/drawing/2014/main" id="{0A2AADCF-4AED-4490-BE89-21ABA3283FDE}"/>
                    </a:ext>
                  </a:extLst>
                </p:cNvPr>
                <p:cNvPicPr>
                  <a:picLocks noChangeAspect="1"/>
                </p:cNvPicPr>
                <p:nvPr/>
              </p:nvPicPr>
              <p:blipFill rotWithShape="1">
                <a:blip r:embed="rId2"/>
                <a:srcRect b="36035"/>
                <a:stretch/>
              </p:blipFill>
              <p:spPr>
                <a:xfrm>
                  <a:off x="1300162" y="4654078"/>
                  <a:ext cx="5888304" cy="1409737"/>
                </a:xfrm>
                <a:prstGeom prst="rect">
                  <a:avLst/>
                </a:prstGeom>
              </p:spPr>
            </p:pic>
            <p:sp>
              <p:nvSpPr>
                <p:cNvPr id="14" name="Rectangle 13">
                  <a:extLst>
                    <a:ext uri="{FF2B5EF4-FFF2-40B4-BE49-F238E27FC236}">
                      <a16:creationId xmlns:a16="http://schemas.microsoft.com/office/drawing/2014/main" id="{2B6390E3-B094-4202-BA12-DE0166FA0472}"/>
                    </a:ext>
                  </a:extLst>
                </p:cNvPr>
                <p:cNvSpPr/>
                <p:nvPr/>
              </p:nvSpPr>
              <p:spPr>
                <a:xfrm>
                  <a:off x="3803072" y="5708074"/>
                  <a:ext cx="3405395" cy="3909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pic>
          <p:nvPicPr>
            <p:cNvPr id="18" name="Picture 17">
              <a:extLst>
                <a:ext uri="{FF2B5EF4-FFF2-40B4-BE49-F238E27FC236}">
                  <a16:creationId xmlns:a16="http://schemas.microsoft.com/office/drawing/2014/main" id="{459B95EA-3E8D-449C-A71A-73066C526A18}"/>
                </a:ext>
              </a:extLst>
            </p:cNvPr>
            <p:cNvPicPr>
              <a:picLocks noChangeAspect="1"/>
            </p:cNvPicPr>
            <p:nvPr/>
          </p:nvPicPr>
          <p:blipFill rotWithShape="1">
            <a:blip r:embed="rId2"/>
            <a:srcRect l="62078" r="1013" b="79675"/>
            <a:stretch/>
          </p:blipFill>
          <p:spPr>
            <a:xfrm>
              <a:off x="1345754" y="5325574"/>
              <a:ext cx="2270283" cy="687286"/>
            </a:xfrm>
            <a:prstGeom prst="rect">
              <a:avLst/>
            </a:prstGeom>
          </p:spPr>
        </p:pic>
      </p:grpSp>
    </p:spTree>
    <p:extLst>
      <p:ext uri="{BB962C8B-B14F-4D97-AF65-F5344CB8AC3E}">
        <p14:creationId xmlns:p14="http://schemas.microsoft.com/office/powerpoint/2010/main" val="679282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Flow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8" name="Rectangle 7">
            <a:extLst>
              <a:ext uri="{FF2B5EF4-FFF2-40B4-BE49-F238E27FC236}">
                <a16:creationId xmlns:a16="http://schemas.microsoft.com/office/drawing/2014/main" id="{78F98B38-70F8-4CCE-B096-7EC7752CC6CB}"/>
              </a:ext>
            </a:extLst>
          </p:cNvPr>
          <p:cNvSpPr/>
          <p:nvPr/>
        </p:nvSpPr>
        <p:spPr>
          <a:xfrm>
            <a:off x="193963" y="2112954"/>
            <a:ext cx="8506691" cy="2585323"/>
          </a:xfrm>
          <a:prstGeom prst="rect">
            <a:avLst/>
          </a:prstGeom>
        </p:spPr>
        <p:txBody>
          <a:bodyPr wrap="square">
            <a:spAutoFit/>
          </a:bodyPr>
          <a:lstStyle/>
          <a:p>
            <a:r>
              <a:rPr lang="en-US" dirty="0">
                <a:latin typeface="Perpetua" panose="02020502060401020303" pitchFamily="18" charset="0"/>
              </a:rPr>
              <a:t>h) Receiving ACK 601, client removes 301-600 bytes from its window</a:t>
            </a:r>
          </a:p>
          <a:p>
            <a:r>
              <a:rPr lang="en-US" dirty="0">
                <a:latin typeface="Perpetua" panose="02020502060401020303" pitchFamily="18" charset="0"/>
              </a:rPr>
              <a:t>     To make window size 400, it moves left wall of window to 601 byte and right wall to 1000 byte</a:t>
            </a:r>
          </a:p>
          <a:p>
            <a:r>
              <a:rPr lang="en-US" dirty="0" err="1">
                <a:latin typeface="Perpetua" panose="02020502060401020303" pitchFamily="18" charset="0"/>
              </a:rPr>
              <a:t>i</a:t>
            </a:r>
            <a:r>
              <a:rPr lang="en-US" dirty="0">
                <a:latin typeface="Perpetua" panose="02020502060401020303" pitchFamily="18" charset="0"/>
              </a:rPr>
              <a:t>)   In server side, upper layer </a:t>
            </a:r>
            <a:r>
              <a:rPr lang="en-US">
                <a:latin typeface="Perpetua" panose="02020502060401020303" pitchFamily="18" charset="0"/>
              </a:rPr>
              <a:t>pulls 300 </a:t>
            </a:r>
            <a:r>
              <a:rPr lang="en-US" dirty="0">
                <a:latin typeface="Perpetua" panose="02020502060401020303" pitchFamily="18" charset="0"/>
              </a:rPr>
              <a:t>bytes from buffer. </a:t>
            </a:r>
          </a:p>
          <a:p>
            <a:r>
              <a:rPr lang="en-US" dirty="0">
                <a:latin typeface="Perpetua" panose="02020502060401020303" pitchFamily="18" charset="0"/>
              </a:rPr>
              <a:t>     Server removes 201-300  bytes from buffer. </a:t>
            </a:r>
          </a:p>
          <a:p>
            <a:r>
              <a:rPr lang="en-US" dirty="0">
                <a:latin typeface="Perpetua" panose="02020502060401020303" pitchFamily="18" charset="0"/>
              </a:rPr>
              <a:t>     Moves right wall of </a:t>
            </a:r>
            <a:r>
              <a:rPr lang="en-US" dirty="0" err="1">
                <a:latin typeface="Perpetua" panose="02020502060401020303" pitchFamily="18" charset="0"/>
              </a:rPr>
              <a:t>rwnd</a:t>
            </a:r>
            <a:r>
              <a:rPr lang="en-US" dirty="0">
                <a:latin typeface="Perpetua" panose="02020502060401020303" pitchFamily="18" charset="0"/>
              </a:rPr>
              <a:t> to 1200, thereby making the </a:t>
            </a:r>
            <a:r>
              <a:rPr lang="en-US" dirty="0" err="1">
                <a:latin typeface="Perpetua" panose="02020502060401020303" pitchFamily="18" charset="0"/>
              </a:rPr>
              <a:t>rwnd</a:t>
            </a:r>
            <a:r>
              <a:rPr lang="en-US" dirty="0">
                <a:latin typeface="Perpetua" panose="02020502060401020303" pitchFamily="18" charset="0"/>
              </a:rPr>
              <a:t> size 600 bytes.</a:t>
            </a:r>
          </a:p>
          <a:p>
            <a:r>
              <a:rPr lang="en-US" dirty="0">
                <a:latin typeface="Perpetua" panose="02020502060401020303" pitchFamily="18" charset="0"/>
              </a:rPr>
              <a:t>8) Server sends the latest </a:t>
            </a:r>
            <a:r>
              <a:rPr lang="en-US" dirty="0" err="1">
                <a:latin typeface="Perpetua" panose="02020502060401020303" pitchFamily="18" charset="0"/>
              </a:rPr>
              <a:t>rwnd</a:t>
            </a:r>
            <a:r>
              <a:rPr lang="en-US" dirty="0">
                <a:latin typeface="Perpetua" panose="02020502060401020303" pitchFamily="18" charset="0"/>
              </a:rPr>
              <a:t> size to sender.</a:t>
            </a:r>
          </a:p>
          <a:p>
            <a:r>
              <a:rPr lang="en-US" dirty="0">
                <a:latin typeface="Perpetua" panose="02020502060401020303" pitchFamily="18" charset="0"/>
              </a:rPr>
              <a:t>j) Sender moves the right wall of its window  to 1200 to make the window size 600 as suggested by </a:t>
            </a:r>
          </a:p>
          <a:p>
            <a:r>
              <a:rPr lang="en-US" dirty="0">
                <a:latin typeface="Perpetua" panose="02020502060401020303" pitchFamily="18" charset="0"/>
              </a:rPr>
              <a:t>   the server [6].</a:t>
            </a:r>
          </a:p>
          <a:p>
            <a:endParaRPr lang="en-US" dirty="0">
              <a:latin typeface="Perpetua" panose="02020502060401020303" pitchFamily="18" charset="0"/>
            </a:endParaRPr>
          </a:p>
        </p:txBody>
      </p:sp>
      <p:grpSp>
        <p:nvGrpSpPr>
          <p:cNvPr id="12" name="Group 11">
            <a:extLst>
              <a:ext uri="{FF2B5EF4-FFF2-40B4-BE49-F238E27FC236}">
                <a16:creationId xmlns:a16="http://schemas.microsoft.com/office/drawing/2014/main" id="{6F992D10-AE46-4AFC-9F3F-5B84BBF51C62}"/>
              </a:ext>
            </a:extLst>
          </p:cNvPr>
          <p:cNvGrpSpPr/>
          <p:nvPr/>
        </p:nvGrpSpPr>
        <p:grpSpPr>
          <a:xfrm>
            <a:off x="1378526" y="4698277"/>
            <a:ext cx="5444837" cy="1461655"/>
            <a:chOff x="1378526" y="4475018"/>
            <a:chExt cx="5444837" cy="1461655"/>
          </a:xfrm>
        </p:grpSpPr>
        <p:grpSp>
          <p:nvGrpSpPr>
            <p:cNvPr id="7" name="Group 6">
              <a:extLst>
                <a:ext uri="{FF2B5EF4-FFF2-40B4-BE49-F238E27FC236}">
                  <a16:creationId xmlns:a16="http://schemas.microsoft.com/office/drawing/2014/main" id="{1772955B-50D8-482C-8A40-9EA2683339F7}"/>
                </a:ext>
              </a:extLst>
            </p:cNvPr>
            <p:cNvGrpSpPr/>
            <p:nvPr/>
          </p:nvGrpSpPr>
          <p:grpSpPr>
            <a:xfrm>
              <a:off x="1378526" y="4475018"/>
              <a:ext cx="5444837" cy="1461655"/>
              <a:chOff x="1736747" y="4722055"/>
              <a:chExt cx="4043458" cy="871682"/>
            </a:xfrm>
          </p:grpSpPr>
          <p:pic>
            <p:nvPicPr>
              <p:cNvPr id="3" name="Picture 2">
                <a:extLst>
                  <a:ext uri="{FF2B5EF4-FFF2-40B4-BE49-F238E27FC236}">
                    <a16:creationId xmlns:a16="http://schemas.microsoft.com/office/drawing/2014/main" id="{C3F7BEFD-A0E5-4FCC-B29A-ADEEB6E5E171}"/>
                  </a:ext>
                </a:extLst>
              </p:cNvPr>
              <p:cNvPicPr>
                <a:picLocks noChangeAspect="1"/>
              </p:cNvPicPr>
              <p:nvPr/>
            </p:nvPicPr>
            <p:blipFill rotWithShape="1">
              <a:blip r:embed="rId3"/>
              <a:srcRect l="33530" t="71333" r="22250" b="14593"/>
              <a:stretch/>
            </p:blipFill>
            <p:spPr>
              <a:xfrm>
                <a:off x="1736747" y="4869837"/>
                <a:ext cx="4043458" cy="723900"/>
              </a:xfrm>
              <a:prstGeom prst="rect">
                <a:avLst/>
              </a:prstGeom>
            </p:spPr>
          </p:pic>
          <p:pic>
            <p:nvPicPr>
              <p:cNvPr id="4" name="Picture 3">
                <a:extLst>
                  <a:ext uri="{FF2B5EF4-FFF2-40B4-BE49-F238E27FC236}">
                    <a16:creationId xmlns:a16="http://schemas.microsoft.com/office/drawing/2014/main" id="{F3CEBA2D-D775-4150-8E47-246C1C066125}"/>
                  </a:ext>
                </a:extLst>
              </p:cNvPr>
              <p:cNvPicPr>
                <a:picLocks noChangeAspect="1"/>
              </p:cNvPicPr>
              <p:nvPr/>
            </p:nvPicPr>
            <p:blipFill rotWithShape="1">
              <a:blip r:embed="rId3"/>
              <a:srcRect l="35949" t="68401" r="48596" b="28726"/>
              <a:stretch/>
            </p:blipFill>
            <p:spPr>
              <a:xfrm>
                <a:off x="1960419" y="4722055"/>
                <a:ext cx="1413164" cy="147782"/>
              </a:xfrm>
              <a:prstGeom prst="rect">
                <a:avLst/>
              </a:prstGeom>
            </p:spPr>
          </p:pic>
          <p:sp>
            <p:nvSpPr>
              <p:cNvPr id="6" name="Rectangle 5">
                <a:extLst>
                  <a:ext uri="{FF2B5EF4-FFF2-40B4-BE49-F238E27FC236}">
                    <a16:creationId xmlns:a16="http://schemas.microsoft.com/office/drawing/2014/main" id="{76D64684-2F11-43BA-A2D4-7E3713CC0351}"/>
                  </a:ext>
                </a:extLst>
              </p:cNvPr>
              <p:cNvSpPr/>
              <p:nvPr/>
            </p:nvSpPr>
            <p:spPr>
              <a:xfrm>
                <a:off x="3484418" y="4722055"/>
                <a:ext cx="609600" cy="2032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29E5AAA0-6C21-48E7-BBB1-7F9B543FBAE9}"/>
                </a:ext>
              </a:extLst>
            </p:cNvPr>
            <p:cNvSpPr/>
            <p:nvPr/>
          </p:nvSpPr>
          <p:spPr>
            <a:xfrm>
              <a:off x="6587836" y="5174673"/>
              <a:ext cx="235527" cy="339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76865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2" name="Rectangle 1">
            <a:extLst>
              <a:ext uri="{FF2B5EF4-FFF2-40B4-BE49-F238E27FC236}">
                <a16:creationId xmlns:a16="http://schemas.microsoft.com/office/drawing/2014/main" id="{49E7FB70-CD44-40AB-A6D3-FF8F232F17EC}"/>
              </a:ext>
            </a:extLst>
          </p:cNvPr>
          <p:cNvSpPr/>
          <p:nvPr/>
        </p:nvSpPr>
        <p:spPr>
          <a:xfrm>
            <a:off x="335493" y="2032338"/>
            <a:ext cx="8612563" cy="4247317"/>
          </a:xfrm>
          <a:prstGeom prst="rect">
            <a:avLst/>
          </a:prstGeom>
        </p:spPr>
        <p:txBody>
          <a:bodyPr wrap="square">
            <a:spAutoFit/>
          </a:bodyPr>
          <a:lstStyle/>
          <a:p>
            <a:pPr algn="just"/>
            <a:r>
              <a:rPr lang="en-US" dirty="0"/>
              <a:t>[1] </a:t>
            </a:r>
            <a:r>
              <a:rPr lang="en-US" dirty="0">
                <a:latin typeface="Times New Roman" panose="02020603050405020304" pitchFamily="18" charset="0"/>
                <a:cs typeface="Times New Roman" panose="02020603050405020304" pitchFamily="18" charset="0"/>
              </a:rPr>
              <a:t>B. A. </a:t>
            </a:r>
            <a:r>
              <a:rPr lang="en-US" dirty="0" err="1">
                <a:latin typeface="Times New Roman" panose="02020603050405020304" pitchFamily="18" charset="0"/>
                <a:cs typeface="Times New Roman" panose="02020603050405020304" pitchFamily="18" charset="0"/>
              </a:rPr>
              <a:t>Forouzan</a:t>
            </a:r>
            <a:r>
              <a:rPr lang="en-US" i="1" dirty="0">
                <a:latin typeface="Times New Roman" panose="02020603050405020304" pitchFamily="18" charset="0"/>
                <a:cs typeface="Times New Roman" panose="02020603050405020304" pitchFamily="18" charset="0"/>
              </a:rPr>
              <a:t>, Data Communication and Networking, 4</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Tata McGraw Hill  Companies, Inc.,  New Delhi, 2010, pp.  385.</a:t>
            </a:r>
          </a:p>
          <a:p>
            <a:pPr algn="just"/>
            <a:r>
              <a:rPr lang="en-US" dirty="0">
                <a:latin typeface="Times New Roman" panose="02020603050405020304" pitchFamily="18" charset="0"/>
                <a:cs typeface="Times New Roman" panose="02020603050405020304" pitchFamily="18" charset="0"/>
              </a:rPr>
              <a:t>[2] A. S. Tanenbaum and D. J. </a:t>
            </a:r>
            <a:r>
              <a:rPr lang="en-US" dirty="0" err="1">
                <a:latin typeface="Times New Roman" panose="02020603050405020304" pitchFamily="18" charset="0"/>
                <a:cs typeface="Times New Roman" panose="02020603050405020304" pitchFamily="18" charset="0"/>
              </a:rPr>
              <a:t>Wetherall</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Computer Networks</a:t>
            </a:r>
            <a:r>
              <a:rPr lang="en-US" dirty="0">
                <a:latin typeface="Times New Roman" panose="02020603050405020304" pitchFamily="18" charset="0"/>
                <a:cs typeface="Times New Roman" panose="02020603050405020304" pitchFamily="18" charset="0"/>
              </a:rPr>
              <a:t>,  5</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Pearson          </a:t>
            </a:r>
          </a:p>
          <a:p>
            <a:pPr algn="just"/>
            <a:r>
              <a:rPr lang="en-US" dirty="0">
                <a:latin typeface="Times New Roman" panose="02020603050405020304" pitchFamily="18" charset="0"/>
                <a:cs typeface="Times New Roman" panose="02020603050405020304" pitchFamily="18" charset="0"/>
              </a:rPr>
              <a:t>      Education India, 2013, pp.  571-572.</a:t>
            </a:r>
          </a:p>
          <a:p>
            <a:pPr algn="just"/>
            <a:r>
              <a:rPr lang="en-US" dirty="0">
                <a:latin typeface="Times New Roman" panose="02020603050405020304" pitchFamily="18" charset="0"/>
                <a:cs typeface="Times New Roman" panose="02020603050405020304" pitchFamily="18" charset="0"/>
              </a:rPr>
              <a:t>[3] J. F., Kurose and K. W. Ross</a:t>
            </a:r>
            <a:r>
              <a:rPr lang="en-US" i="1" dirty="0">
                <a:latin typeface="Times New Roman" panose="02020603050405020304" pitchFamily="18" charset="0"/>
                <a:cs typeface="Times New Roman" panose="02020603050405020304" pitchFamily="18" charset="0"/>
              </a:rPr>
              <a:t>, Computer Networking: A Top-Down Approach,</a:t>
            </a:r>
            <a:r>
              <a:rPr lang="en-US" dirty="0">
                <a:latin typeface="Times New Roman" panose="02020603050405020304" pitchFamily="18" charset="0"/>
                <a:cs typeface="Times New Roman" panose="02020603050405020304" pitchFamily="18" charset="0"/>
              </a:rPr>
              <a:t>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a:t>
            </a:r>
          </a:p>
          <a:p>
            <a:pPr algn="just"/>
            <a:r>
              <a:rPr lang="en-US" dirty="0">
                <a:latin typeface="Times New Roman" panose="02020603050405020304" pitchFamily="18" charset="0"/>
                <a:cs typeface="Times New Roman" panose="02020603050405020304" pitchFamily="18" charset="0"/>
              </a:rPr>
              <a:t>      Pearson Education, Inc.,  USA, 2017, pp. 274-277.</a:t>
            </a:r>
          </a:p>
          <a:p>
            <a:pPr algn="just"/>
            <a:r>
              <a:rPr lang="en-US" dirty="0">
                <a:latin typeface="Times New Roman" panose="02020603050405020304" pitchFamily="18" charset="0"/>
                <a:cs typeface="Times New Roman" panose="02020603050405020304" pitchFamily="18" charset="0"/>
              </a:rPr>
              <a:t>[4] D. </a:t>
            </a:r>
            <a:r>
              <a:rPr lang="en-US" dirty="0" err="1">
                <a:latin typeface="Times New Roman" panose="02020603050405020304" pitchFamily="18" charset="0"/>
                <a:cs typeface="Times New Roman" panose="02020603050405020304" pitchFamily="18" charset="0"/>
              </a:rPr>
              <a:t>Medhi</a:t>
            </a:r>
            <a:r>
              <a:rPr lang="en-US" dirty="0">
                <a:latin typeface="Times New Roman" panose="02020603050405020304" pitchFamily="18" charset="0"/>
                <a:cs typeface="Times New Roman" panose="02020603050405020304" pitchFamily="18" charset="0"/>
              </a:rPr>
              <a:t> and K. </a:t>
            </a:r>
            <a:r>
              <a:rPr lang="en-US" dirty="0" err="1">
                <a:latin typeface="Times New Roman" panose="02020603050405020304" pitchFamily="18" charset="0"/>
                <a:cs typeface="Times New Roman" panose="02020603050405020304" pitchFamily="18" charset="0"/>
              </a:rPr>
              <a:t>Ramassamy</a:t>
            </a:r>
            <a:r>
              <a:rPr lang="en-US" dirty="0">
                <a:latin typeface="Times New Roman" panose="02020603050405020304" pitchFamily="18" charset="0"/>
                <a:cs typeface="Times New Roman" panose="02020603050405020304" pitchFamily="18" charset="0"/>
              </a:rPr>
              <a:t>, Network Routing Algorithms, Protocols and  </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Archtectures</a:t>
            </a:r>
            <a:r>
              <a:rPr lang="en-US" dirty="0">
                <a:latin typeface="Times New Roman" panose="02020603050405020304" pitchFamily="18" charset="0"/>
                <a:cs typeface="Times New Roman" panose="02020603050405020304" pitchFamily="18" charset="0"/>
              </a:rPr>
              <a:t>,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ed.,  Elsevier Inc., 2018,  pp. 607-608.</a:t>
            </a:r>
          </a:p>
          <a:p>
            <a:pPr algn="just"/>
            <a:r>
              <a:rPr lang="en-US" dirty="0">
                <a:latin typeface="Times New Roman" panose="02020603050405020304" pitchFamily="18" charset="0"/>
                <a:cs typeface="Times New Roman" panose="02020603050405020304" pitchFamily="18" charset="0"/>
              </a:rPr>
              <a:t>[5] D. </a:t>
            </a:r>
            <a:r>
              <a:rPr lang="en-US" dirty="0" err="1">
                <a:latin typeface="Times New Roman" panose="02020603050405020304" pitchFamily="18" charset="0"/>
                <a:cs typeface="Times New Roman" panose="02020603050405020304" pitchFamily="18" charset="0"/>
              </a:rPr>
              <a:t>Runemalm</a:t>
            </a:r>
            <a:r>
              <a:rPr lang="en-US" dirty="0">
                <a:latin typeface="Times New Roman" panose="02020603050405020304" pitchFamily="18" charset="0"/>
                <a:cs typeface="Times New Roman" panose="02020603050405020304" pitchFamily="18" charset="0"/>
              </a:rPr>
              <a:t> , D. M. Sarwar and M. </a:t>
            </a:r>
            <a:r>
              <a:rPr lang="en-US" dirty="0" err="1">
                <a:latin typeface="Times New Roman" panose="02020603050405020304" pitchFamily="18" charset="0"/>
                <a:cs typeface="Times New Roman" panose="02020603050405020304" pitchFamily="18" charset="0"/>
              </a:rPr>
              <a:t>Shalbaf</a:t>
            </a:r>
            <a:r>
              <a:rPr lang="en-US" dirty="0">
                <a:latin typeface="Times New Roman" panose="02020603050405020304" pitchFamily="18" charset="0"/>
                <a:cs typeface="Times New Roman" panose="02020603050405020304" pitchFamily="18" charset="0"/>
              </a:rPr>
              <a:t>,  “Decreasing the Hybrid-ARQ bandwidth   </a:t>
            </a:r>
          </a:p>
          <a:p>
            <a:pPr algn="just"/>
            <a:r>
              <a:rPr lang="en-US" dirty="0">
                <a:latin typeface="Times New Roman" panose="02020603050405020304" pitchFamily="18" charset="0"/>
                <a:cs typeface="Times New Roman" panose="02020603050405020304" pitchFamily="18" charset="0"/>
              </a:rPr>
              <a:t>      overhead through the Multiple Packet NAK (MPN) protocol”,     </a:t>
            </a:r>
          </a:p>
          <a:p>
            <a:pPr algn="just"/>
            <a:r>
              <a:rPr lang="en-US" dirty="0">
                <a:latin typeface="Times New Roman" panose="02020603050405020304" pitchFamily="18" charset="0"/>
                <a:cs typeface="Times New Roman" panose="02020603050405020304" pitchFamily="18" charset="0"/>
              </a:rPr>
              <a:t>     </a:t>
            </a:r>
            <a:r>
              <a:rPr lang="en-US" dirty="0"/>
              <a:t>https://www.researchgate.net/publication/267554658 , [Accessed: April. 22, 2020]. </a:t>
            </a:r>
          </a:p>
          <a:p>
            <a:pPr algn="just"/>
            <a:r>
              <a:rPr lang="en-US" dirty="0"/>
              <a:t>[6] </a:t>
            </a:r>
            <a:r>
              <a:rPr lang="en-US" dirty="0">
                <a:latin typeface="Times New Roman" panose="02020603050405020304" pitchFamily="18" charset="0"/>
                <a:cs typeface="Times New Roman" panose="02020603050405020304" pitchFamily="18" charset="0"/>
              </a:rPr>
              <a:t>B. A. </a:t>
            </a:r>
            <a:r>
              <a:rPr lang="en-US" dirty="0" err="1">
                <a:latin typeface="Times New Roman" panose="02020603050405020304" pitchFamily="18" charset="0"/>
                <a:cs typeface="Times New Roman" panose="02020603050405020304" pitchFamily="18" charset="0"/>
              </a:rPr>
              <a:t>Forouzan</a:t>
            </a:r>
            <a:r>
              <a:rPr lang="en-US" i="1" dirty="0">
                <a:latin typeface="Times New Roman" panose="02020603050405020304" pitchFamily="18" charset="0"/>
                <a:cs typeface="Times New Roman" panose="02020603050405020304" pitchFamily="18" charset="0"/>
              </a:rPr>
              <a:t>, TCP/IP Protocol Suite,  4</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McGraw Hill  Companies, Inc., USA, </a:t>
            </a:r>
          </a:p>
          <a:p>
            <a:pPr algn="just"/>
            <a:r>
              <a:rPr lang="en-US" dirty="0">
                <a:latin typeface="Times New Roman" panose="02020603050405020304" pitchFamily="18" charset="0"/>
                <a:cs typeface="Times New Roman" panose="02020603050405020304" pitchFamily="18" charset="0"/>
              </a:rPr>
              <a:t>      2010, pp.  457-462.</a:t>
            </a:r>
          </a:p>
          <a:p>
            <a:br>
              <a:rPr lang="en-US" dirty="0"/>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969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Recommended Books</a:t>
            </a:r>
          </a:p>
        </p:txBody>
      </p:sp>
      <p:sp>
        <p:nvSpPr>
          <p:cNvPr id="6" name="Content Placeholder 2">
            <a:extLst>
              <a:ext uri="{FF2B5EF4-FFF2-40B4-BE49-F238E27FC236}">
                <a16:creationId xmlns:a16="http://schemas.microsoft.com/office/drawing/2014/main" id="{2BD90A38-0417-4618-AF01-2FABAEE89A54}"/>
              </a:ext>
            </a:extLst>
          </p:cNvPr>
          <p:cNvSpPr txBox="1">
            <a:spLocks/>
          </p:cNvSpPr>
          <p:nvPr/>
        </p:nvSpPr>
        <p:spPr>
          <a:xfrm>
            <a:off x="234014" y="1373238"/>
            <a:ext cx="7886700" cy="435133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Communications and Networking</a:t>
            </a:r>
            <a:r>
              <a:rPr lang="en-US" sz="15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2007,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Computer Networking: A Top-Down Approach</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J. F., Kurose, K. W. Ross</a:t>
            </a:r>
            <a:r>
              <a:rPr lang="en-US" sz="1500" dirty="0">
                <a:latin typeface="Times New Roman" panose="02020603050405020304" pitchFamily="18" charset="0"/>
                <a:cs typeface="Times New Roman" panose="02020603050405020304" pitchFamily="18" charset="0"/>
              </a:rPr>
              <a:t>, Pearson Education, Inc., Sixth Edition,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Official Cert Guide CCNA 200-301 , vol. 1</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Odom</a:t>
            </a:r>
            <a:r>
              <a:rPr lang="en-US" sz="1500" dirty="0">
                <a:latin typeface="Times New Roman" panose="02020603050405020304" pitchFamily="18" charset="0"/>
                <a:cs typeface="Times New Roman" panose="02020603050405020304" pitchFamily="18" charset="0"/>
              </a:rPr>
              <a:t>, Cisco Press, First Edition, 2019,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CCNA Routing and Switching</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T. </a:t>
            </a:r>
            <a:r>
              <a:rPr lang="en-US" sz="1500" i="1" dirty="0" err="1">
                <a:latin typeface="Times New Roman" panose="02020603050405020304" pitchFamily="18" charset="0"/>
                <a:cs typeface="Times New Roman" panose="02020603050405020304" pitchFamily="18" charset="0"/>
              </a:rPr>
              <a:t>Lammle</a:t>
            </a:r>
            <a:r>
              <a:rPr lang="en-US" sz="1500" dirty="0">
                <a:latin typeface="Times New Roman" panose="02020603050405020304" pitchFamily="18" charset="0"/>
                <a:cs typeface="Times New Roman" panose="02020603050405020304" pitchFamily="18" charset="0"/>
              </a:rPr>
              <a:t>, John Wily &amp; Sons, Second Edition, 2016,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TCP/IP Protocol Suite</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2009, USA. </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and Computer Communication</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Stallings</a:t>
            </a:r>
            <a:r>
              <a:rPr lang="en-US" sz="1500" dirty="0">
                <a:latin typeface="Times New Roman" panose="02020603050405020304" pitchFamily="18" charset="0"/>
                <a:cs typeface="Times New Roman" panose="02020603050405020304" pitchFamily="18" charset="0"/>
              </a:rPr>
              <a:t>, Pearson Education, Inc., Tenth Education, 2013, USA.</a:t>
            </a:r>
          </a:p>
        </p:txBody>
      </p:sp>
    </p:spTree>
    <p:extLst>
      <p:ext uri="{BB962C8B-B14F-4D97-AF65-F5344CB8AC3E}">
        <p14:creationId xmlns:p14="http://schemas.microsoft.com/office/powerpoint/2010/main" val="324693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in networks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3" name="Rectangle 2">
            <a:extLst>
              <a:ext uri="{FF2B5EF4-FFF2-40B4-BE49-F238E27FC236}">
                <a16:creationId xmlns:a16="http://schemas.microsoft.com/office/drawing/2014/main" id="{A95BD878-C0CB-4D0A-921C-EEE48B8387A4}"/>
              </a:ext>
            </a:extLst>
          </p:cNvPr>
          <p:cNvSpPr/>
          <p:nvPr/>
        </p:nvSpPr>
        <p:spPr>
          <a:xfrm>
            <a:off x="272144" y="2084818"/>
            <a:ext cx="8395651" cy="2800767"/>
          </a:xfrm>
          <a:prstGeom prst="rect">
            <a:avLst/>
          </a:prstGeom>
        </p:spPr>
        <p:txBody>
          <a:bodyPr wrap="square">
            <a:spAutoFit/>
          </a:bodyPr>
          <a:lstStyle/>
          <a:p>
            <a:pPr marL="342900" indent="-342900" algn="just">
              <a:buFont typeface="Wingdings" panose="05000000000000000000" pitchFamily="2" charset="2"/>
              <a:buChar char="q"/>
            </a:pPr>
            <a:r>
              <a:rPr lang="en-US" sz="2200" b="1" dirty="0">
                <a:latin typeface="Perpetua" panose="02020502060401020303" pitchFamily="18" charset="0"/>
                <a:cs typeface="Calibri" panose="020F0502020204030204" pitchFamily="34" charset="0"/>
              </a:rPr>
              <a:t>Congestion</a:t>
            </a:r>
          </a:p>
          <a:p>
            <a:pPr algn="just"/>
            <a:r>
              <a:rPr lang="en-US" sz="2200" dirty="0">
                <a:latin typeface="Perpetua" panose="02020502060401020303" pitchFamily="18" charset="0"/>
                <a:cs typeface="Calibri" panose="020F0502020204030204" pitchFamily="34" charset="0"/>
              </a:rPr>
              <a:t>Congestion is a situation in a network in which the load on the network, the number of packets sent to the network, is greater than the capacity of the network, the number of packets a network can handle. </a:t>
            </a:r>
          </a:p>
          <a:p>
            <a:pPr algn="just"/>
            <a:endParaRPr lang="en-US" sz="2200" dirty="0">
              <a:latin typeface="Perpetua" panose="02020502060401020303" pitchFamily="18" charset="0"/>
              <a:cs typeface="Calibri" panose="020F0502020204030204" pitchFamily="34" charset="0"/>
            </a:endParaRPr>
          </a:p>
          <a:p>
            <a:pPr marL="342900" indent="-342900" algn="just">
              <a:buFont typeface="Wingdings" panose="05000000000000000000" pitchFamily="2" charset="2"/>
              <a:buChar char="q"/>
            </a:pPr>
            <a:r>
              <a:rPr lang="en-US" sz="2200" b="1" dirty="0">
                <a:latin typeface="Perpetua" panose="02020502060401020303" pitchFamily="18" charset="0"/>
                <a:cs typeface="Calibri" panose="020F0502020204030204" pitchFamily="34" charset="0"/>
              </a:rPr>
              <a:t>Congestion control</a:t>
            </a:r>
          </a:p>
          <a:p>
            <a:pPr algn="just"/>
            <a:r>
              <a:rPr lang="en-US" sz="2200" dirty="0">
                <a:latin typeface="Perpetua" panose="02020502060401020303" pitchFamily="18" charset="0"/>
                <a:cs typeface="Calibri" panose="020F0502020204030204" pitchFamily="34" charset="0"/>
              </a:rPr>
              <a:t>Congestion control refers to the mechanisms and techniques to control the congestion and keep the load below the capacity [1].</a:t>
            </a:r>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in networks…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3" name="Rectangle 2">
            <a:extLst>
              <a:ext uri="{FF2B5EF4-FFF2-40B4-BE49-F238E27FC236}">
                <a16:creationId xmlns:a16="http://schemas.microsoft.com/office/drawing/2014/main" id="{022A1CC0-AF8E-4D42-BCCE-3BBE6BAAAA60}"/>
              </a:ext>
            </a:extLst>
          </p:cNvPr>
          <p:cNvSpPr/>
          <p:nvPr/>
        </p:nvSpPr>
        <p:spPr>
          <a:xfrm>
            <a:off x="421341" y="2274838"/>
            <a:ext cx="8276345" cy="4278094"/>
          </a:xfrm>
          <a:prstGeom prst="rect">
            <a:avLst/>
          </a:prstGeom>
        </p:spPr>
        <p:txBody>
          <a:bodyPr wrap="square">
            <a:spAutoFit/>
          </a:bodyPr>
          <a:lstStyle/>
          <a:p>
            <a:pPr marL="285750" indent="-285750" algn="just">
              <a:buFont typeface="Wingdings" panose="05000000000000000000" pitchFamily="2" charset="2"/>
              <a:buChar char="§"/>
            </a:pPr>
            <a:r>
              <a:rPr lang="en-US" sz="2200" dirty="0">
                <a:latin typeface="Perpetua" panose="02020502060401020303" pitchFamily="18" charset="0"/>
                <a:cs typeface="Calibri" panose="020F0502020204030204" pitchFamily="34" charset="0"/>
              </a:rPr>
              <a:t>Congestion in a network or internetwork occurs because routers and switches have queues-buffers that hold the packets before and after processing. </a:t>
            </a:r>
          </a:p>
          <a:p>
            <a:pPr marL="285750" indent="-285750" algn="just">
              <a:buFont typeface="Wingdings" panose="05000000000000000000" pitchFamily="2" charset="2"/>
              <a:buChar char="§"/>
            </a:pPr>
            <a:r>
              <a:rPr lang="en-US" sz="2200" dirty="0">
                <a:latin typeface="Perpetua" panose="02020502060401020303" pitchFamily="18" charset="0"/>
                <a:cs typeface="Calibri" panose="020F0502020204030204" pitchFamily="34" charset="0"/>
              </a:rPr>
              <a:t>A router, for example, has an input queue and an output queue for each interface. </a:t>
            </a:r>
          </a:p>
          <a:p>
            <a:pPr marL="285750" indent="-285750" algn="just">
              <a:buFont typeface="Wingdings" panose="05000000000000000000" pitchFamily="2" charset="2"/>
              <a:buChar char="§"/>
            </a:pPr>
            <a:r>
              <a:rPr lang="en-US" sz="2200" dirty="0">
                <a:latin typeface="Perpetua" panose="02020502060401020303" pitchFamily="18" charset="0"/>
                <a:cs typeface="Calibri" panose="020F0502020204030204" pitchFamily="34" charset="0"/>
              </a:rPr>
              <a:t>When a packet arrives at the incoming interface, it undergoes three steps before departing: </a:t>
            </a:r>
          </a:p>
          <a:p>
            <a:pPr lvl="1" algn="just"/>
            <a:r>
              <a:rPr lang="en-US" sz="2000" dirty="0">
                <a:latin typeface="Perpetua" panose="02020502060401020303" pitchFamily="18" charset="0"/>
                <a:cs typeface="Calibri" panose="020F0502020204030204" pitchFamily="34" charset="0"/>
              </a:rPr>
              <a:t>1. The packet is put at the end of the input queue while waiting to be checked.</a:t>
            </a:r>
          </a:p>
          <a:p>
            <a:pPr lvl="1" algn="just"/>
            <a:r>
              <a:rPr lang="en-US" sz="2000" dirty="0">
                <a:latin typeface="Perpetua" panose="02020502060401020303" pitchFamily="18" charset="0"/>
                <a:cs typeface="Calibri" panose="020F0502020204030204" pitchFamily="34" charset="0"/>
              </a:rPr>
              <a:t>2. The processing module of the router removes the packet from the input queue once it reaches the front of the queue and uses its routing table and the destination address to find the route.</a:t>
            </a:r>
          </a:p>
          <a:p>
            <a:pPr lvl="1" algn="just"/>
            <a:r>
              <a:rPr lang="en-US" sz="2000" dirty="0">
                <a:latin typeface="Perpetua" panose="02020502060401020303" pitchFamily="18" charset="0"/>
                <a:cs typeface="Calibri" panose="020F0502020204030204" pitchFamily="34" charset="0"/>
              </a:rPr>
              <a:t>3. The packet is put in the appropriate output queue and waits its turn to be sent.</a:t>
            </a:r>
          </a:p>
          <a:p>
            <a:pPr algn="just"/>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215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in networks…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3" name="Rectangle 2">
            <a:extLst>
              <a:ext uri="{FF2B5EF4-FFF2-40B4-BE49-F238E27FC236}">
                <a16:creationId xmlns:a16="http://schemas.microsoft.com/office/drawing/2014/main" id="{9A1434D4-7B61-4A9D-9576-90633F930CC3}"/>
              </a:ext>
            </a:extLst>
          </p:cNvPr>
          <p:cNvSpPr/>
          <p:nvPr/>
        </p:nvSpPr>
        <p:spPr>
          <a:xfrm>
            <a:off x="421341" y="2136339"/>
            <a:ext cx="8319888" cy="1785104"/>
          </a:xfrm>
          <a:prstGeom prst="rect">
            <a:avLst/>
          </a:prstGeom>
        </p:spPr>
        <p:txBody>
          <a:bodyPr wrap="square">
            <a:spAutoFit/>
          </a:bodyPr>
          <a:lstStyle/>
          <a:p>
            <a:pPr marL="285750" indent="-285750" algn="just">
              <a:buClr>
                <a:srgbClr val="C00000"/>
              </a:buClr>
              <a:buFont typeface="Wingdings" panose="05000000000000000000" pitchFamily="2" charset="2"/>
              <a:buChar char="v"/>
            </a:pPr>
            <a:r>
              <a:rPr lang="en-US" sz="2200" b="1" dirty="0">
                <a:latin typeface="Perpetua" panose="02020502060401020303" pitchFamily="18" charset="0"/>
                <a:cs typeface="Calibri" panose="020F0502020204030204" pitchFamily="34" charset="0"/>
              </a:rPr>
              <a:t>Two possible scenarios in a router:</a:t>
            </a:r>
          </a:p>
          <a:p>
            <a:pPr marL="800100" lvl="1" indent="-342900" algn="just">
              <a:buFont typeface="+mj-lt"/>
              <a:buAutoNum type="arabicPeriod"/>
            </a:pPr>
            <a:r>
              <a:rPr lang="en-US" sz="2200" dirty="0">
                <a:latin typeface="Perpetua" panose="02020502060401020303" pitchFamily="18" charset="0"/>
                <a:cs typeface="Calibri" panose="020F0502020204030204" pitchFamily="34" charset="0"/>
              </a:rPr>
              <a:t>Packet arrival rate &gt; packet processing rate, </a:t>
            </a:r>
          </a:p>
          <a:p>
            <a:pPr lvl="1" algn="just"/>
            <a:r>
              <a:rPr lang="en-US" sz="2200" dirty="0">
                <a:latin typeface="Perpetua" panose="02020502060401020303" pitchFamily="18" charset="0"/>
                <a:cs typeface="Calibri" panose="020F0502020204030204" pitchFamily="34" charset="0"/>
              </a:rPr>
              <a:t>		the input queues become longer and longer. </a:t>
            </a:r>
          </a:p>
          <a:p>
            <a:pPr lvl="1" algn="just"/>
            <a:r>
              <a:rPr lang="en-US" sz="2200" dirty="0">
                <a:latin typeface="Perpetua" panose="02020502060401020303" pitchFamily="18" charset="0"/>
                <a:cs typeface="Calibri" panose="020F0502020204030204" pitchFamily="34" charset="0"/>
              </a:rPr>
              <a:t>2.   Packet departure rate &lt; Packet processing rate, </a:t>
            </a:r>
          </a:p>
          <a:p>
            <a:pPr lvl="1" algn="just"/>
            <a:r>
              <a:rPr lang="en-US" sz="2200" dirty="0">
                <a:latin typeface="Perpetua" panose="02020502060401020303" pitchFamily="18" charset="0"/>
                <a:cs typeface="Calibri" panose="020F0502020204030204" pitchFamily="34" charset="0"/>
              </a:rPr>
              <a:t>		the output queues become longer and longer</a:t>
            </a:r>
          </a:p>
        </p:txBody>
      </p:sp>
      <p:pic>
        <p:nvPicPr>
          <p:cNvPr id="6" name="Picture 2" descr="http://image.slidesharecdn.com/ch24-100307212519-phpapp02/95/ch24-6-728.jpg?cb=1267997186">
            <a:extLst>
              <a:ext uri="{FF2B5EF4-FFF2-40B4-BE49-F238E27FC236}">
                <a16:creationId xmlns:a16="http://schemas.microsoft.com/office/drawing/2014/main" id="{E7A61120-46A9-40D5-9C4F-475580BA79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89" t="31345" r="6251" b="28318"/>
          <a:stretch/>
        </p:blipFill>
        <p:spPr bwMode="auto">
          <a:xfrm>
            <a:off x="1293517" y="3921443"/>
            <a:ext cx="6064623" cy="2097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864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Terminology</a:t>
            </a:r>
            <a:endParaRPr lang="en-FI" dirty="0"/>
          </a:p>
        </p:txBody>
      </p:sp>
      <p:sp>
        <p:nvSpPr>
          <p:cNvPr id="3" name="Rectangle 2">
            <a:extLst>
              <a:ext uri="{FF2B5EF4-FFF2-40B4-BE49-F238E27FC236}">
                <a16:creationId xmlns:a16="http://schemas.microsoft.com/office/drawing/2014/main" id="{7E5563D3-3603-4511-A7BB-59C8F865E6D4}"/>
              </a:ext>
            </a:extLst>
          </p:cNvPr>
          <p:cNvSpPr/>
          <p:nvPr/>
        </p:nvSpPr>
        <p:spPr>
          <a:xfrm>
            <a:off x="695532" y="2339485"/>
            <a:ext cx="8198097" cy="3139321"/>
          </a:xfrm>
          <a:prstGeom prst="rect">
            <a:avLst/>
          </a:prstGeom>
        </p:spPr>
        <p:txBody>
          <a:bodyPr wrap="square">
            <a:spAutoFit/>
          </a:bodyPr>
          <a:lstStyle/>
          <a:p>
            <a:pPr marL="285750" indent="-285750">
              <a:buFont typeface="Wingdings" panose="05000000000000000000" pitchFamily="2" charset="2"/>
              <a:buChar char="q"/>
            </a:pPr>
            <a:r>
              <a:rPr lang="en-US" sz="2200" b="1" dirty="0">
                <a:latin typeface="Perpetua" panose="02020502060401020303" pitchFamily="18" charset="0"/>
              </a:rPr>
              <a:t>Congestion Window</a:t>
            </a:r>
          </a:p>
          <a:p>
            <a:pPr lvl="1">
              <a:buFont typeface="Wingdings" panose="05000000000000000000" pitchFamily="2" charset="2"/>
              <a:buChar char="Ø"/>
            </a:pPr>
            <a:r>
              <a:rPr lang="en-US" sz="2200" dirty="0">
                <a:latin typeface="Perpetua" panose="02020502060401020303" pitchFamily="18" charset="0"/>
              </a:rPr>
              <a:t>The number of bytes the sender may have in the network at any time  [2]</a:t>
            </a:r>
          </a:p>
          <a:p>
            <a:pPr lvl="1">
              <a:buFont typeface="Wingdings" panose="05000000000000000000" pitchFamily="2" charset="2"/>
              <a:buChar char="Ø"/>
            </a:pPr>
            <a:r>
              <a:rPr lang="en-US" sz="2200" dirty="0" err="1">
                <a:latin typeface="Perpetua" panose="02020502060401020303" pitchFamily="18" charset="0"/>
              </a:rPr>
              <a:t>LastByteSent</a:t>
            </a:r>
            <a:r>
              <a:rPr lang="en-US" sz="2200" dirty="0">
                <a:latin typeface="Perpetua" panose="02020502060401020303" pitchFamily="18" charset="0"/>
              </a:rPr>
              <a:t> – </a:t>
            </a:r>
            <a:r>
              <a:rPr lang="en-US" sz="2200" dirty="0" err="1">
                <a:latin typeface="Perpetua" panose="02020502060401020303" pitchFamily="18" charset="0"/>
              </a:rPr>
              <a:t>LastByteAcked</a:t>
            </a:r>
            <a:r>
              <a:rPr lang="en-US" sz="2200" dirty="0">
                <a:latin typeface="Perpetua" panose="02020502060401020303" pitchFamily="18" charset="0"/>
              </a:rPr>
              <a:t>  &lt;= cwnd</a:t>
            </a:r>
          </a:p>
          <a:p>
            <a:pPr marL="285750" indent="-285750">
              <a:buFont typeface="Wingdings" panose="05000000000000000000" pitchFamily="2" charset="2"/>
              <a:buChar char="q"/>
            </a:pPr>
            <a:r>
              <a:rPr lang="en-US" sz="2200" b="1" dirty="0">
                <a:latin typeface="Perpetua" panose="02020502060401020303" pitchFamily="18" charset="0"/>
              </a:rPr>
              <a:t>Sending Rate</a:t>
            </a:r>
          </a:p>
          <a:p>
            <a:pPr lvl="1">
              <a:buFont typeface="Wingdings" panose="05000000000000000000" pitchFamily="2" charset="2"/>
              <a:buChar char="Ø"/>
            </a:pPr>
            <a:r>
              <a:rPr lang="en-US" sz="2200" dirty="0">
                <a:latin typeface="Perpetua" panose="02020502060401020303" pitchFamily="18" charset="0"/>
              </a:rPr>
              <a:t>The congestion window size divided by the round-trip time (RTT</a:t>
            </a:r>
            <a:r>
              <a:rPr lang="en-US" sz="2200" baseline="50000" dirty="0">
                <a:latin typeface="Perpetua" panose="02020502060401020303" pitchFamily="18" charset="0"/>
              </a:rPr>
              <a:t>1</a:t>
            </a:r>
            <a:r>
              <a:rPr lang="en-US" sz="2200" dirty="0">
                <a:latin typeface="Perpetua" panose="02020502060401020303" pitchFamily="18" charset="0"/>
              </a:rPr>
              <a:t>) of the connection [2]. </a:t>
            </a:r>
          </a:p>
          <a:p>
            <a:pPr lvl="1"/>
            <a:endParaRPr lang="en-US" sz="2200" dirty="0">
              <a:latin typeface="Perpetua" panose="02020502060401020303" pitchFamily="18" charset="0"/>
            </a:endParaRPr>
          </a:p>
          <a:p>
            <a:pPr marL="342900" indent="-342900">
              <a:buFont typeface="Wingdings" panose="05000000000000000000" pitchFamily="2" charset="2"/>
              <a:buChar char="v"/>
            </a:pPr>
            <a:r>
              <a:rPr lang="en-US" sz="2200" i="1" dirty="0">
                <a:solidFill>
                  <a:srgbClr val="C00000"/>
                </a:solidFill>
                <a:latin typeface="Perpetua" panose="02020502060401020303" pitchFamily="18" charset="0"/>
              </a:rPr>
              <a:t>By adjusting the value of cwnd, the sender can therefore adjust the rate at which it sends data into its connection [3]</a:t>
            </a:r>
            <a:r>
              <a:rPr lang="en-US" sz="2200" i="1" dirty="0">
                <a:latin typeface="Perpetua" panose="02020502060401020303" pitchFamily="18" charset="0"/>
              </a:rPr>
              <a:t>.</a:t>
            </a:r>
          </a:p>
        </p:txBody>
      </p:sp>
      <p:sp>
        <p:nvSpPr>
          <p:cNvPr id="6" name="TextBox 5">
            <a:extLst>
              <a:ext uri="{FF2B5EF4-FFF2-40B4-BE49-F238E27FC236}">
                <a16:creationId xmlns:a16="http://schemas.microsoft.com/office/drawing/2014/main" id="{5919094F-B953-4346-80FB-1D5FC0E009D1}"/>
              </a:ext>
            </a:extLst>
          </p:cNvPr>
          <p:cNvSpPr txBox="1"/>
          <p:nvPr/>
        </p:nvSpPr>
        <p:spPr>
          <a:xfrm>
            <a:off x="2764972" y="6408995"/>
            <a:ext cx="5553123" cy="523220"/>
          </a:xfrm>
          <a:prstGeom prst="rect">
            <a:avLst/>
          </a:prstGeom>
          <a:noFill/>
        </p:spPr>
        <p:txBody>
          <a:bodyPr wrap="none" rtlCol="0">
            <a:spAutoFit/>
          </a:bodyPr>
          <a:lstStyle/>
          <a:p>
            <a:r>
              <a:rPr lang="en-US" sz="1400" dirty="0">
                <a:latin typeface="Comic Sans MS" panose="030F0702030302020204" pitchFamily="66" charset="0"/>
              </a:rPr>
              <a:t>1 The time from when a segment is sent until it is acknowledged. </a:t>
            </a:r>
            <a:br>
              <a:rPr lang="en-US" sz="1400" dirty="0">
                <a:latin typeface="Comic Sans MS" panose="030F0702030302020204" pitchFamily="66" charset="0"/>
              </a:rPr>
            </a:br>
            <a:endParaRPr lang="en-US" sz="1400" dirty="0">
              <a:latin typeface="Comic Sans MS" panose="030F0702030302020204" pitchFamily="66" charset="0"/>
            </a:endParaRPr>
          </a:p>
        </p:txBody>
      </p:sp>
    </p:spTree>
    <p:extLst>
      <p:ext uri="{BB962C8B-B14F-4D97-AF65-F5344CB8AC3E}">
        <p14:creationId xmlns:p14="http://schemas.microsoft.com/office/powerpoint/2010/main" val="402326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Terminology</a:t>
            </a:r>
            <a:endParaRPr lang="en-FI" dirty="0"/>
          </a:p>
        </p:txBody>
      </p:sp>
      <p:sp>
        <p:nvSpPr>
          <p:cNvPr id="3" name="Rectangle 2">
            <a:extLst>
              <a:ext uri="{FF2B5EF4-FFF2-40B4-BE49-F238E27FC236}">
                <a16:creationId xmlns:a16="http://schemas.microsoft.com/office/drawing/2014/main" id="{7E5563D3-3603-4511-A7BB-59C8F865E6D4}"/>
              </a:ext>
            </a:extLst>
          </p:cNvPr>
          <p:cNvSpPr/>
          <p:nvPr/>
        </p:nvSpPr>
        <p:spPr>
          <a:xfrm>
            <a:off x="226780" y="2063762"/>
            <a:ext cx="8198097" cy="3293209"/>
          </a:xfrm>
          <a:prstGeom prst="rect">
            <a:avLst/>
          </a:prstGeom>
        </p:spPr>
        <p:txBody>
          <a:bodyPr wrap="square">
            <a:spAutoFit/>
          </a:bodyPr>
          <a:lstStyle/>
          <a:p>
            <a:pPr marL="285750" indent="-285750">
              <a:buFont typeface="Wingdings" panose="05000000000000000000" pitchFamily="2" charset="2"/>
              <a:buChar char="q"/>
            </a:pPr>
            <a:r>
              <a:rPr lang="en-US" sz="2000" dirty="0">
                <a:latin typeface="Perpetua" panose="02020502060401020303" pitchFamily="18" charset="0"/>
              </a:rPr>
              <a:t>Loss Event</a:t>
            </a:r>
          </a:p>
          <a:p>
            <a:pPr marL="800100" lvl="1" indent="-342900">
              <a:buFont typeface="Wingdings" panose="05000000000000000000" pitchFamily="2" charset="2"/>
              <a:buChar char="§"/>
            </a:pPr>
            <a:r>
              <a:rPr lang="en-US" sz="2000" dirty="0">
                <a:latin typeface="Perpetua" panose="02020502060401020303" pitchFamily="18" charset="0"/>
              </a:rPr>
              <a:t>Timeout</a:t>
            </a:r>
          </a:p>
          <a:p>
            <a:pPr marL="1257300" lvl="2" indent="-342900">
              <a:buFont typeface="Wingdings" panose="05000000000000000000" pitchFamily="2" charset="2"/>
              <a:buChar char="Ø"/>
            </a:pPr>
            <a:r>
              <a:rPr lang="en-US" sz="2000" dirty="0">
                <a:latin typeface="Perpetua" panose="02020502060401020303" pitchFamily="18" charset="0"/>
              </a:rPr>
              <a:t>Sender does not receive any acknowledgement within a predefined interval</a:t>
            </a:r>
          </a:p>
          <a:p>
            <a:pPr marL="800100" lvl="1" indent="-342900">
              <a:buFont typeface="Wingdings" panose="05000000000000000000" pitchFamily="2" charset="2"/>
              <a:buChar char="§"/>
            </a:pPr>
            <a:r>
              <a:rPr lang="en-US" sz="2000" dirty="0">
                <a:latin typeface="Perpetua" panose="02020502060401020303" pitchFamily="18" charset="0"/>
              </a:rPr>
              <a:t>3 duplicate Acknowledgement  (3 duplicate ACK)</a:t>
            </a:r>
          </a:p>
          <a:p>
            <a:pPr marL="1200150" lvl="2" indent="-285750" algn="just">
              <a:buFont typeface="Wingdings" panose="05000000000000000000" pitchFamily="2" charset="2"/>
              <a:buChar char="§"/>
            </a:pPr>
            <a:r>
              <a:rPr lang="en-US" dirty="0">
                <a:latin typeface="Perpetua" panose="02020502060401020303" pitchFamily="18" charset="0"/>
              </a:rPr>
              <a:t> Reception of the same ACK four times.</a:t>
            </a:r>
          </a:p>
          <a:p>
            <a:pPr marL="1200150" lvl="2" indent="-285750" algn="just">
              <a:buFont typeface="Wingdings" panose="05000000000000000000" pitchFamily="2" charset="2"/>
              <a:buChar char="§"/>
            </a:pPr>
            <a:r>
              <a:rPr lang="en-US" dirty="0">
                <a:latin typeface="Perpetua" panose="02020502060401020303" pitchFamily="18" charset="0"/>
              </a:rPr>
              <a:t>Indicates that the channel is not congested that much</a:t>
            </a:r>
          </a:p>
          <a:p>
            <a:pPr lvl="2" algn="just"/>
            <a:r>
              <a:rPr lang="en-US" dirty="0">
                <a:latin typeface="Perpetua" panose="02020502060401020303" pitchFamily="18" charset="0"/>
              </a:rPr>
              <a:t>      as the receiver is still receiving segments.</a:t>
            </a:r>
          </a:p>
          <a:p>
            <a:pPr marL="1200150" lvl="2" indent="-285750" algn="just">
              <a:buFont typeface="Wingdings" panose="05000000000000000000" pitchFamily="2" charset="2"/>
              <a:buChar char="§"/>
            </a:pPr>
            <a:r>
              <a:rPr lang="en-US" dirty="0">
                <a:latin typeface="Perpetua" panose="02020502060401020303" pitchFamily="18" charset="0"/>
              </a:rPr>
              <a:t>Indicates that  the segment 3 is lost as it receives the duplicate</a:t>
            </a:r>
          </a:p>
          <a:p>
            <a:pPr lvl="2" algn="just"/>
            <a:r>
              <a:rPr lang="en-US" dirty="0">
                <a:latin typeface="Perpetua" panose="02020502060401020303" pitchFamily="18" charset="0"/>
              </a:rPr>
              <a:t>       ACK 3</a:t>
            </a:r>
          </a:p>
          <a:p>
            <a:pPr marL="1200150" lvl="2" indent="-285750" algn="just">
              <a:buFont typeface="Wingdings" panose="05000000000000000000" pitchFamily="2" charset="2"/>
              <a:buChar char="§"/>
            </a:pPr>
            <a:r>
              <a:rPr lang="en-US" dirty="0">
                <a:latin typeface="Perpetua" panose="02020502060401020303" pitchFamily="18" charset="0"/>
              </a:rPr>
              <a:t>Receiver is receiving segment out of order.</a:t>
            </a:r>
          </a:p>
        </p:txBody>
      </p:sp>
      <p:grpSp>
        <p:nvGrpSpPr>
          <p:cNvPr id="12" name="Group 11">
            <a:extLst>
              <a:ext uri="{FF2B5EF4-FFF2-40B4-BE49-F238E27FC236}">
                <a16:creationId xmlns:a16="http://schemas.microsoft.com/office/drawing/2014/main" id="{B1A71015-2626-42F3-9FDE-34474213DDB9}"/>
              </a:ext>
            </a:extLst>
          </p:cNvPr>
          <p:cNvGrpSpPr/>
          <p:nvPr/>
        </p:nvGrpSpPr>
        <p:grpSpPr>
          <a:xfrm>
            <a:off x="6254832" y="3100481"/>
            <a:ext cx="2901314" cy="3088577"/>
            <a:chOff x="6254832" y="3100481"/>
            <a:chExt cx="2901314" cy="3088577"/>
          </a:xfrm>
        </p:grpSpPr>
        <p:pic>
          <p:nvPicPr>
            <p:cNvPr id="4" name="Picture 3">
              <a:extLst>
                <a:ext uri="{FF2B5EF4-FFF2-40B4-BE49-F238E27FC236}">
                  <a16:creationId xmlns:a16="http://schemas.microsoft.com/office/drawing/2014/main" id="{86F56704-9750-4BAB-ACDF-C2512CB0AEF4}"/>
                </a:ext>
              </a:extLst>
            </p:cNvPr>
            <p:cNvPicPr>
              <a:picLocks noChangeAspect="1"/>
            </p:cNvPicPr>
            <p:nvPr/>
          </p:nvPicPr>
          <p:blipFill>
            <a:blip r:embed="rId2"/>
            <a:stretch>
              <a:fillRect/>
            </a:stretch>
          </p:blipFill>
          <p:spPr>
            <a:xfrm>
              <a:off x="6254832" y="3100481"/>
              <a:ext cx="2421255" cy="3088577"/>
            </a:xfrm>
            <a:prstGeom prst="rect">
              <a:avLst/>
            </a:prstGeom>
          </p:spPr>
        </p:pic>
        <p:sp>
          <p:nvSpPr>
            <p:cNvPr id="6" name="TextBox 5">
              <a:extLst>
                <a:ext uri="{FF2B5EF4-FFF2-40B4-BE49-F238E27FC236}">
                  <a16:creationId xmlns:a16="http://schemas.microsoft.com/office/drawing/2014/main" id="{A58675DE-D6F3-49B4-A784-990E42B71F1D}"/>
                </a:ext>
              </a:extLst>
            </p:cNvPr>
            <p:cNvSpPr txBox="1"/>
            <p:nvPr/>
          </p:nvSpPr>
          <p:spPr>
            <a:xfrm>
              <a:off x="8213172" y="3710365"/>
              <a:ext cx="925829" cy="276999"/>
            </a:xfrm>
            <a:prstGeom prst="rect">
              <a:avLst/>
            </a:prstGeom>
            <a:solidFill>
              <a:schemeClr val="bg1"/>
            </a:solidFill>
          </p:spPr>
          <p:txBody>
            <a:bodyPr wrap="square" rtlCol="0">
              <a:spAutoFit/>
            </a:bodyPr>
            <a:lstStyle/>
            <a:p>
              <a:r>
                <a:rPr lang="en-US" sz="1200" dirty="0"/>
                <a:t>ACK 2</a:t>
              </a:r>
            </a:p>
          </p:txBody>
        </p:sp>
        <p:sp>
          <p:nvSpPr>
            <p:cNvPr id="7" name="TextBox 6">
              <a:extLst>
                <a:ext uri="{FF2B5EF4-FFF2-40B4-BE49-F238E27FC236}">
                  <a16:creationId xmlns:a16="http://schemas.microsoft.com/office/drawing/2014/main" id="{C0E82AEA-FABB-42D0-82C6-1A1486EA28C1}"/>
                </a:ext>
              </a:extLst>
            </p:cNvPr>
            <p:cNvSpPr txBox="1"/>
            <p:nvPr/>
          </p:nvSpPr>
          <p:spPr>
            <a:xfrm>
              <a:off x="8213171" y="3895567"/>
              <a:ext cx="925829" cy="276999"/>
            </a:xfrm>
            <a:prstGeom prst="rect">
              <a:avLst/>
            </a:prstGeom>
            <a:solidFill>
              <a:schemeClr val="bg1"/>
            </a:solidFill>
          </p:spPr>
          <p:txBody>
            <a:bodyPr wrap="square" rtlCol="0">
              <a:spAutoFit/>
            </a:bodyPr>
            <a:lstStyle/>
            <a:p>
              <a:r>
                <a:rPr lang="en-US" sz="1200" dirty="0"/>
                <a:t>ACK 3</a:t>
              </a:r>
            </a:p>
          </p:txBody>
        </p:sp>
        <p:sp>
          <p:nvSpPr>
            <p:cNvPr id="8" name="TextBox 7">
              <a:extLst>
                <a:ext uri="{FF2B5EF4-FFF2-40B4-BE49-F238E27FC236}">
                  <a16:creationId xmlns:a16="http://schemas.microsoft.com/office/drawing/2014/main" id="{DD318461-2D3C-457F-BBF5-239BBBE7AD2D}"/>
                </a:ext>
              </a:extLst>
            </p:cNvPr>
            <p:cNvSpPr txBox="1"/>
            <p:nvPr/>
          </p:nvSpPr>
          <p:spPr>
            <a:xfrm>
              <a:off x="8230317" y="4236986"/>
              <a:ext cx="925829" cy="276999"/>
            </a:xfrm>
            <a:prstGeom prst="rect">
              <a:avLst/>
            </a:prstGeom>
            <a:solidFill>
              <a:schemeClr val="bg1"/>
            </a:solidFill>
          </p:spPr>
          <p:txBody>
            <a:bodyPr wrap="square" rtlCol="0">
              <a:spAutoFit/>
            </a:bodyPr>
            <a:lstStyle/>
            <a:p>
              <a:r>
                <a:rPr lang="en-US" sz="1200" dirty="0"/>
                <a:t>ACK 3</a:t>
              </a:r>
            </a:p>
          </p:txBody>
        </p:sp>
        <p:sp>
          <p:nvSpPr>
            <p:cNvPr id="9" name="TextBox 8">
              <a:extLst>
                <a:ext uri="{FF2B5EF4-FFF2-40B4-BE49-F238E27FC236}">
                  <a16:creationId xmlns:a16="http://schemas.microsoft.com/office/drawing/2014/main" id="{32AD9BBC-8EFC-4B17-B62C-5159FF25CB3C}"/>
                </a:ext>
              </a:extLst>
            </p:cNvPr>
            <p:cNvSpPr txBox="1"/>
            <p:nvPr/>
          </p:nvSpPr>
          <p:spPr>
            <a:xfrm>
              <a:off x="8218171" y="4569079"/>
              <a:ext cx="925829" cy="276999"/>
            </a:xfrm>
            <a:prstGeom prst="rect">
              <a:avLst/>
            </a:prstGeom>
            <a:solidFill>
              <a:schemeClr val="bg1"/>
            </a:solidFill>
          </p:spPr>
          <p:txBody>
            <a:bodyPr wrap="square" rtlCol="0">
              <a:spAutoFit/>
            </a:bodyPr>
            <a:lstStyle/>
            <a:p>
              <a:r>
                <a:rPr lang="en-US" sz="1200" dirty="0"/>
                <a:t>ACK 3</a:t>
              </a:r>
            </a:p>
          </p:txBody>
        </p:sp>
        <p:sp>
          <p:nvSpPr>
            <p:cNvPr id="10" name="TextBox 9">
              <a:extLst>
                <a:ext uri="{FF2B5EF4-FFF2-40B4-BE49-F238E27FC236}">
                  <a16:creationId xmlns:a16="http://schemas.microsoft.com/office/drawing/2014/main" id="{5DE55FEF-B4D4-479F-B9F1-A94F50F82470}"/>
                </a:ext>
              </a:extLst>
            </p:cNvPr>
            <p:cNvSpPr txBox="1"/>
            <p:nvPr/>
          </p:nvSpPr>
          <p:spPr>
            <a:xfrm>
              <a:off x="8213170" y="5476485"/>
              <a:ext cx="925829" cy="276999"/>
            </a:xfrm>
            <a:prstGeom prst="rect">
              <a:avLst/>
            </a:prstGeom>
            <a:solidFill>
              <a:schemeClr val="bg1"/>
            </a:solidFill>
          </p:spPr>
          <p:txBody>
            <a:bodyPr wrap="square" rtlCol="0">
              <a:spAutoFit/>
            </a:bodyPr>
            <a:lstStyle/>
            <a:p>
              <a:r>
                <a:rPr lang="en-US" sz="1200" dirty="0"/>
                <a:t>ACK 7</a:t>
              </a:r>
            </a:p>
          </p:txBody>
        </p:sp>
        <p:sp>
          <p:nvSpPr>
            <p:cNvPr id="11" name="TextBox 10">
              <a:extLst>
                <a:ext uri="{FF2B5EF4-FFF2-40B4-BE49-F238E27FC236}">
                  <a16:creationId xmlns:a16="http://schemas.microsoft.com/office/drawing/2014/main" id="{00E8ABDC-0B27-40E8-B852-C90A3855E71D}"/>
                </a:ext>
              </a:extLst>
            </p:cNvPr>
            <p:cNvSpPr txBox="1"/>
            <p:nvPr/>
          </p:nvSpPr>
          <p:spPr>
            <a:xfrm>
              <a:off x="8221981" y="4790059"/>
              <a:ext cx="925829" cy="276999"/>
            </a:xfrm>
            <a:prstGeom prst="rect">
              <a:avLst/>
            </a:prstGeom>
            <a:solidFill>
              <a:schemeClr val="bg1"/>
            </a:solidFill>
          </p:spPr>
          <p:txBody>
            <a:bodyPr wrap="square" rtlCol="0">
              <a:spAutoFit/>
            </a:bodyPr>
            <a:lstStyle/>
            <a:p>
              <a:r>
                <a:rPr lang="en-US" sz="1200" dirty="0"/>
                <a:t>ACK 3</a:t>
              </a:r>
            </a:p>
          </p:txBody>
        </p:sp>
      </p:grpSp>
    </p:spTree>
    <p:extLst>
      <p:ext uri="{BB962C8B-B14F-4D97-AF65-F5344CB8AC3E}">
        <p14:creationId xmlns:p14="http://schemas.microsoft.com/office/powerpoint/2010/main" val="126417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TCP Reno</a:t>
            </a:r>
            <a:endParaRPr lang="en-FI" dirty="0"/>
          </a:p>
        </p:txBody>
      </p:sp>
      <p:sp>
        <p:nvSpPr>
          <p:cNvPr id="6" name="Content Placeholder 2">
            <a:extLst>
              <a:ext uri="{FF2B5EF4-FFF2-40B4-BE49-F238E27FC236}">
                <a16:creationId xmlns:a16="http://schemas.microsoft.com/office/drawing/2014/main" id="{AA4E7D11-9414-4499-884E-8FDDB16CDB66}"/>
              </a:ext>
            </a:extLst>
          </p:cNvPr>
          <p:cNvSpPr txBox="1">
            <a:spLocks/>
          </p:cNvSpPr>
          <p:nvPr/>
        </p:nvSpPr>
        <p:spPr>
          <a:xfrm>
            <a:off x="297833" y="2458997"/>
            <a:ext cx="8229600" cy="312420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Wingdings" panose="05000000000000000000" pitchFamily="2" charset="2"/>
              <a:buChar char="q"/>
            </a:pPr>
            <a:r>
              <a:rPr lang="en-US" sz="2200" b="1" dirty="0">
                <a:solidFill>
                  <a:schemeClr val="tx1"/>
                </a:solidFill>
                <a:latin typeface="Perpetua" panose="02020502060401020303" pitchFamily="18" charset="0"/>
              </a:rPr>
              <a:t>Steps of congestion window  control</a:t>
            </a:r>
            <a:endParaRPr lang="en-US" sz="2200" b="1" dirty="0">
              <a:latin typeface="Perpetua" panose="02020502060401020303" pitchFamily="18" charset="0"/>
            </a:endParaRPr>
          </a:p>
          <a:p>
            <a:pPr marL="800100" lvl="1" indent="-342900" algn="l">
              <a:buFont typeface="Wingdings" panose="05000000000000000000" pitchFamily="2" charset="2"/>
              <a:buChar char="§"/>
            </a:pPr>
            <a:r>
              <a:rPr lang="en-US" dirty="0">
                <a:solidFill>
                  <a:schemeClr val="tx1"/>
                </a:solidFill>
                <a:latin typeface="Perpetua" panose="02020502060401020303" pitchFamily="18" charset="0"/>
              </a:rPr>
              <a:t>Slow Start</a:t>
            </a:r>
          </a:p>
          <a:p>
            <a:pPr marL="800100" lvl="1" indent="-342900" algn="l">
              <a:buFont typeface="Wingdings" panose="05000000000000000000" pitchFamily="2" charset="2"/>
              <a:buChar char="§"/>
            </a:pPr>
            <a:r>
              <a:rPr lang="en-US" dirty="0">
                <a:solidFill>
                  <a:schemeClr val="tx1"/>
                </a:solidFill>
                <a:latin typeface="Perpetua" panose="02020502060401020303" pitchFamily="18" charset="0"/>
              </a:rPr>
              <a:t>Congestion Avoidance</a:t>
            </a:r>
          </a:p>
          <a:p>
            <a:pPr lvl="1"/>
            <a:endParaRPr lang="en-US" dirty="0"/>
          </a:p>
        </p:txBody>
      </p:sp>
    </p:spTree>
    <p:extLst>
      <p:ext uri="{BB962C8B-B14F-4D97-AF65-F5344CB8AC3E}">
        <p14:creationId xmlns:p14="http://schemas.microsoft.com/office/powerpoint/2010/main" val="3182687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TCP Reno</a:t>
            </a:r>
            <a:endParaRPr lang="en-FI" dirty="0"/>
          </a:p>
        </p:txBody>
      </p:sp>
      <p:sp>
        <p:nvSpPr>
          <p:cNvPr id="3" name="Rectangle 2">
            <a:extLst>
              <a:ext uri="{FF2B5EF4-FFF2-40B4-BE49-F238E27FC236}">
                <a16:creationId xmlns:a16="http://schemas.microsoft.com/office/drawing/2014/main" id="{6E205CCC-4620-46D3-9C31-3C4469ED64D2}"/>
              </a:ext>
            </a:extLst>
          </p:cNvPr>
          <p:cNvSpPr/>
          <p:nvPr/>
        </p:nvSpPr>
        <p:spPr>
          <a:xfrm>
            <a:off x="92952" y="2089333"/>
            <a:ext cx="4825699" cy="3016210"/>
          </a:xfrm>
          <a:prstGeom prst="rect">
            <a:avLst/>
          </a:prstGeom>
        </p:spPr>
        <p:txBody>
          <a:bodyPr wrap="square">
            <a:spAutoFit/>
          </a:bodyPr>
          <a:lstStyle/>
          <a:p>
            <a:pPr>
              <a:buFont typeface="Wingdings" panose="05000000000000000000" pitchFamily="2" charset="2"/>
              <a:buChar char="v"/>
            </a:pPr>
            <a:r>
              <a:rPr lang="en-US" sz="2200" b="1" dirty="0">
                <a:latin typeface="Perpetua" panose="02020502060401020303" pitchFamily="18" charset="0"/>
              </a:rPr>
              <a:t>Slow Start</a:t>
            </a:r>
          </a:p>
          <a:p>
            <a:pPr lvl="1" algn="just"/>
            <a:r>
              <a:rPr lang="en-US" sz="2100" dirty="0">
                <a:latin typeface="Perpetua" panose="02020502060401020303" pitchFamily="18" charset="0"/>
              </a:rPr>
              <a:t>Follows a greedy approach. </a:t>
            </a:r>
          </a:p>
          <a:p>
            <a:pPr lvl="1" algn="just"/>
            <a:r>
              <a:rPr lang="en-US" sz="2100" dirty="0">
                <a:latin typeface="Perpetua" panose="02020502060401020303" pitchFamily="18" charset="0"/>
              </a:rPr>
              <a:t>Starts sending data of size equals maximum sized segment (MSS).  </a:t>
            </a:r>
          </a:p>
          <a:p>
            <a:pPr lvl="1" algn="just"/>
            <a:r>
              <a:rPr lang="en-US" sz="2100" dirty="0">
                <a:latin typeface="Perpetua" panose="02020502060401020303" pitchFamily="18" charset="0"/>
              </a:rPr>
              <a:t>If it receives an ACK for the previous transmission by next RTT </a:t>
            </a:r>
            <a:r>
              <a:rPr lang="en-US" sz="2100" dirty="0">
                <a:latin typeface="Perpetua" panose="02020502060401020303" pitchFamily="18" charset="0"/>
                <a:sym typeface="Wingdings" panose="05000000000000000000" pitchFamily="2" charset="2"/>
              </a:rPr>
              <a:t> </a:t>
            </a:r>
            <a:r>
              <a:rPr lang="en-US" sz="2100" dirty="0">
                <a:latin typeface="Perpetua" panose="02020502060401020303" pitchFamily="18" charset="0"/>
              </a:rPr>
              <a:t>it sends 2 MSS. </a:t>
            </a:r>
          </a:p>
          <a:p>
            <a:pPr lvl="1" algn="just"/>
            <a:r>
              <a:rPr lang="en-US" sz="2100" dirty="0">
                <a:latin typeface="Perpetua" panose="02020502060401020303" pitchFamily="18" charset="0"/>
              </a:rPr>
              <a:t>After next RTT, if it receives two ACKs </a:t>
            </a:r>
            <a:r>
              <a:rPr lang="en-US" sz="2100" dirty="0">
                <a:latin typeface="Perpetua" panose="02020502060401020303" pitchFamily="18" charset="0"/>
                <a:sym typeface="Wingdings" panose="05000000000000000000" pitchFamily="2" charset="2"/>
              </a:rPr>
              <a:t></a:t>
            </a:r>
            <a:r>
              <a:rPr lang="en-US" sz="2100" dirty="0">
                <a:latin typeface="Perpetua" panose="02020502060401020303" pitchFamily="18" charset="0"/>
              </a:rPr>
              <a:t> it sends 2+2=4 MSS in next round. </a:t>
            </a:r>
          </a:p>
        </p:txBody>
      </p:sp>
      <p:pic>
        <p:nvPicPr>
          <p:cNvPr id="6" name="Picture 5">
            <a:extLst>
              <a:ext uri="{FF2B5EF4-FFF2-40B4-BE49-F238E27FC236}">
                <a16:creationId xmlns:a16="http://schemas.microsoft.com/office/drawing/2014/main" id="{C943164E-1124-46BC-9FD1-3829D3EAA84E}"/>
              </a:ext>
            </a:extLst>
          </p:cNvPr>
          <p:cNvPicPr>
            <a:picLocks noChangeAspect="1"/>
          </p:cNvPicPr>
          <p:nvPr/>
        </p:nvPicPr>
        <p:blipFill rotWithShape="1">
          <a:blip r:embed="rId2"/>
          <a:srcRect l="25746" b="28647"/>
          <a:stretch/>
        </p:blipFill>
        <p:spPr>
          <a:xfrm>
            <a:off x="5523524" y="2017060"/>
            <a:ext cx="3615953" cy="2935940"/>
          </a:xfrm>
          <a:prstGeom prst="rect">
            <a:avLst/>
          </a:prstGeom>
        </p:spPr>
      </p:pic>
      <p:sp>
        <p:nvSpPr>
          <p:cNvPr id="7" name="TextBox 6">
            <a:extLst>
              <a:ext uri="{FF2B5EF4-FFF2-40B4-BE49-F238E27FC236}">
                <a16:creationId xmlns:a16="http://schemas.microsoft.com/office/drawing/2014/main" id="{D04FE833-1658-415F-A285-802CB6901341}"/>
              </a:ext>
            </a:extLst>
          </p:cNvPr>
          <p:cNvSpPr txBox="1"/>
          <p:nvPr/>
        </p:nvSpPr>
        <p:spPr>
          <a:xfrm>
            <a:off x="5138057" y="5116286"/>
            <a:ext cx="4100418" cy="923330"/>
          </a:xfrm>
          <a:prstGeom prst="rect">
            <a:avLst/>
          </a:prstGeom>
          <a:noFill/>
        </p:spPr>
        <p:txBody>
          <a:bodyPr wrap="none" rtlCol="0">
            <a:spAutoFit/>
          </a:bodyPr>
          <a:lstStyle/>
          <a:p>
            <a:r>
              <a:rPr lang="en-US" dirty="0"/>
              <a:t>Fig. 1 Slow start from an initial congestion</a:t>
            </a:r>
          </a:p>
          <a:p>
            <a:r>
              <a:rPr lang="en-US" dirty="0"/>
              <a:t>          window of one segment [2]. </a:t>
            </a:r>
            <a:br>
              <a:rPr lang="en-US" dirty="0"/>
            </a:br>
            <a:endParaRPr lang="en-US" dirty="0"/>
          </a:p>
        </p:txBody>
      </p:sp>
      <p:pic>
        <p:nvPicPr>
          <p:cNvPr id="8" name="Picture 7">
            <a:extLst>
              <a:ext uri="{FF2B5EF4-FFF2-40B4-BE49-F238E27FC236}">
                <a16:creationId xmlns:a16="http://schemas.microsoft.com/office/drawing/2014/main" id="{B3A82867-E601-4D56-9170-F9B642ED9E8B}"/>
              </a:ext>
            </a:extLst>
          </p:cNvPr>
          <p:cNvPicPr>
            <a:picLocks noChangeAspect="1"/>
          </p:cNvPicPr>
          <p:nvPr/>
        </p:nvPicPr>
        <p:blipFill rotWithShape="1">
          <a:blip r:embed="rId2"/>
          <a:srcRect l="-1502" t="25691" r="72727" b="64895"/>
          <a:stretch/>
        </p:blipFill>
        <p:spPr>
          <a:xfrm rot="17038750">
            <a:off x="4376565" y="3576143"/>
            <a:ext cx="1596094" cy="321787"/>
          </a:xfrm>
          <a:prstGeom prst="rect">
            <a:avLst/>
          </a:prstGeom>
        </p:spPr>
      </p:pic>
    </p:spTree>
    <p:extLst>
      <p:ext uri="{BB962C8B-B14F-4D97-AF65-F5344CB8AC3E}">
        <p14:creationId xmlns:p14="http://schemas.microsoft.com/office/powerpoint/2010/main" val="509425163"/>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Spectrum.thmx</Template>
  <TotalTime>9145</TotalTime>
  <Words>1690</Words>
  <Application>Microsoft Office PowerPoint</Application>
  <PresentationFormat>On-screen Show (4:3)</PresentationFormat>
  <Paragraphs>212</Paragraphs>
  <Slides>25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Aspira Webfont</vt:lpstr>
      <vt:lpstr>Arial</vt:lpstr>
      <vt:lpstr>Calibri</vt:lpstr>
      <vt:lpstr>Cambria Math</vt:lpstr>
      <vt:lpstr>Comic Sans MS</vt:lpstr>
      <vt:lpstr>Corbel</vt:lpstr>
      <vt:lpstr>Courier New</vt:lpstr>
      <vt:lpstr>Perpetua</vt:lpstr>
      <vt:lpstr>Times New Roman</vt:lpstr>
      <vt:lpstr>Wingdings</vt:lpstr>
      <vt:lpstr>Spectrum</vt:lpstr>
      <vt:lpstr>Transport Layer Protocols II</vt:lpstr>
      <vt:lpstr>Lecture Outline</vt:lpstr>
      <vt:lpstr>Congestion in networks</vt:lpstr>
      <vt:lpstr>Congestion in networks…</vt:lpstr>
      <vt:lpstr>Congestion in networks…</vt:lpstr>
      <vt:lpstr>Congestion Control</vt:lpstr>
      <vt:lpstr>Congestion Control</vt:lpstr>
      <vt:lpstr>Congestion Control</vt:lpstr>
      <vt:lpstr>Congestion Control</vt:lpstr>
      <vt:lpstr>Congestion Control</vt:lpstr>
      <vt:lpstr>Congestion Control</vt:lpstr>
      <vt:lpstr>Congestion Control</vt:lpstr>
      <vt:lpstr>Congestion Control</vt:lpstr>
      <vt:lpstr>Congestion Control</vt:lpstr>
      <vt:lpstr>PowerPoint Presentation</vt:lpstr>
      <vt:lpstr>Homework</vt:lpstr>
      <vt:lpstr>Flow control</vt:lpstr>
      <vt:lpstr>Flow control….</vt:lpstr>
      <vt:lpstr>Flow control….</vt:lpstr>
      <vt:lpstr>Flow control….</vt:lpstr>
      <vt:lpstr>Flow control….</vt:lpstr>
      <vt:lpstr>Flow control….</vt:lpstr>
      <vt:lpstr>Flow control….</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AI·컴퓨터공학전공 라흐만 샤키라</cp:lastModifiedBy>
  <cp:revision>96</cp:revision>
  <dcterms:created xsi:type="dcterms:W3CDTF">2018-12-10T17:20:29Z</dcterms:created>
  <dcterms:modified xsi:type="dcterms:W3CDTF">2023-07-30T01:55:18Z</dcterms:modified>
</cp:coreProperties>
</file>