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9" r:id="rId2"/>
    <p:sldId id="275" r:id="rId3"/>
    <p:sldId id="257" r:id="rId4"/>
    <p:sldId id="274" r:id="rId5"/>
    <p:sldId id="276" r:id="rId6"/>
    <p:sldId id="266" r:id="rId7"/>
    <p:sldId id="278" r:id="rId8"/>
    <p:sldId id="279" r:id="rId9"/>
    <p:sldId id="280" r:id="rId10"/>
    <p:sldId id="283" r:id="rId11"/>
    <p:sldId id="286" r:id="rId12"/>
    <p:sldId id="287" r:id="rId13"/>
    <p:sldId id="288" r:id="rId14"/>
    <p:sldId id="290" r:id="rId15"/>
    <p:sldId id="291" r:id="rId16"/>
    <p:sldId id="298" r:id="rId17"/>
    <p:sldId id="297" r:id="rId18"/>
    <p:sldId id="296" r:id="rId19"/>
    <p:sldId id="295" r:id="rId20"/>
    <p:sldId id="299" r:id="rId21"/>
    <p:sldId id="300" r:id="rId22"/>
    <p:sldId id="26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d. Sakir Hossain" initials="DMSH" lastIdx="1" clrIdx="0">
    <p:extLst>
      <p:ext uri="{19B8F6BF-5375-455C-9EA6-DF929625EA0E}">
        <p15:presenceInfo xmlns:p15="http://schemas.microsoft.com/office/powerpoint/2012/main" userId="Dr. Md. Sakir Hoss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la Rahman" userId="a158f68e-8f2e-4166-9c12-37c16efee1b5" providerId="ADAL" clId="{FEA450BD-5CA2-4839-ABC3-EA6C4EA7FECC}"/>
    <pc:docChg chg="undo custSel modSld">
      <pc:chgData name="Shakila Rahman" userId="a158f68e-8f2e-4166-9c12-37c16efee1b5" providerId="ADAL" clId="{FEA450BD-5CA2-4839-ABC3-EA6C4EA7FECC}" dt="2023-07-18T23:51:32.432" v="166" actId="20577"/>
      <pc:docMkLst>
        <pc:docMk/>
      </pc:docMkLst>
      <pc:sldChg chg="modSp mod">
        <pc:chgData name="Shakila Rahman" userId="a158f68e-8f2e-4166-9c12-37c16efee1b5" providerId="ADAL" clId="{FEA450BD-5CA2-4839-ABC3-EA6C4EA7FECC}" dt="2023-07-18T23:51:32.432" v="166" actId="20577"/>
        <pc:sldMkLst>
          <pc:docMk/>
          <pc:sldMk cId="3608977895" sldId="269"/>
        </pc:sldMkLst>
        <pc:graphicFrameChg chg="modGraphic">
          <ac:chgData name="Shakila Rahman" userId="a158f68e-8f2e-4166-9c12-37c16efee1b5" providerId="ADAL" clId="{FEA450BD-5CA2-4839-ABC3-EA6C4EA7FECC}" dt="2023-07-18T23:51:32.432" v="166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  <pc:docChgLst>
    <pc:chgData name="Dr. Md Mehedi Hasan" userId="5eb39d97-deb0-466a-af4c-298e34812974" providerId="ADAL" clId="{9E6D5957-69A8-4CE7-B111-56ED2477854C}"/>
    <pc:docChg chg="modSld">
      <pc:chgData name="Dr. Md Mehedi Hasan" userId="5eb39d97-deb0-466a-af4c-298e34812974" providerId="ADAL" clId="{9E6D5957-69A8-4CE7-B111-56ED2477854C}" dt="2022-12-07T05:40:54.192" v="2" actId="20577"/>
      <pc:docMkLst>
        <pc:docMk/>
      </pc:docMkLst>
      <pc:sldChg chg="modSp mod">
        <pc:chgData name="Dr. Md Mehedi Hasan" userId="5eb39d97-deb0-466a-af4c-298e34812974" providerId="ADAL" clId="{9E6D5957-69A8-4CE7-B111-56ED2477854C}" dt="2022-12-07T05:40:54.192" v="2" actId="20577"/>
        <pc:sldMkLst>
          <pc:docMk/>
          <pc:sldMk cId="3608977895" sldId="269"/>
        </pc:sldMkLst>
        <pc:graphicFrameChg chg="modGraphic">
          <ac:chgData name="Dr. Md Mehedi Hasan" userId="5eb39d97-deb0-466a-af4c-298e34812974" providerId="ADAL" clId="{9E6D5957-69A8-4CE7-B111-56ED2477854C}" dt="2022-12-07T05:40:54.192" v="2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  <pc:docChgLst>
    <pc:chgData name="Dr. Md Mehedi Hasan" userId="5eb39d97-deb0-466a-af4c-298e34812974" providerId="ADAL" clId="{0E886A49-6F74-4D3A-A0D8-6ABA46AF03F0}"/>
    <pc:docChg chg="modSld">
      <pc:chgData name="Dr. Md Mehedi Hasan" userId="5eb39d97-deb0-466a-af4c-298e34812974" providerId="ADAL" clId="{0E886A49-6F74-4D3A-A0D8-6ABA46AF03F0}" dt="2022-11-22T06:23:01.178" v="119" actId="20577"/>
      <pc:docMkLst>
        <pc:docMk/>
      </pc:docMkLst>
      <pc:sldChg chg="modSp mod">
        <pc:chgData name="Dr. Md Mehedi Hasan" userId="5eb39d97-deb0-466a-af4c-298e34812974" providerId="ADAL" clId="{0E886A49-6F74-4D3A-A0D8-6ABA46AF03F0}" dt="2022-11-22T06:14:44.423" v="117" actId="20577"/>
        <pc:sldMkLst>
          <pc:docMk/>
          <pc:sldMk cId="3608977895" sldId="269"/>
        </pc:sldMkLst>
        <pc:graphicFrameChg chg="modGraphic">
          <ac:chgData name="Dr. Md Mehedi Hasan" userId="5eb39d97-deb0-466a-af4c-298e34812974" providerId="ADAL" clId="{0E886A49-6F74-4D3A-A0D8-6ABA46AF03F0}" dt="2022-11-22T06:14:44.423" v="117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  <pc:sldChg chg="modSp">
        <pc:chgData name="Dr. Md Mehedi Hasan" userId="5eb39d97-deb0-466a-af4c-298e34812974" providerId="ADAL" clId="{0E886A49-6F74-4D3A-A0D8-6ABA46AF03F0}" dt="2022-11-22T06:23:01.178" v="119" actId="20577"/>
        <pc:sldMkLst>
          <pc:docMk/>
          <pc:sldMk cId="917670333" sldId="278"/>
        </pc:sldMkLst>
        <pc:spChg chg="mod">
          <ac:chgData name="Dr. Md Mehedi Hasan" userId="5eb39d97-deb0-466a-af4c-298e34812974" providerId="ADAL" clId="{0E886A49-6F74-4D3A-A0D8-6ABA46AF03F0}" dt="2022-11-22T06:23:01.178" v="119" actId="20577"/>
          <ac:spMkLst>
            <pc:docMk/>
            <pc:sldMk cId="917670333" sldId="278"/>
            <ac:spMk id="10" creationId="{28C21F26-57D8-4783-AB32-6D62F4876C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EADC-BDA4-471B-8560-0CF8B29AA52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8568-9A2B-47CF-8B3A-A5CB9EF1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58568-9A2B-47CF-8B3A-A5CB9EF10D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Control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AC66EC-7734-42CE-A93E-7B9CF4AB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761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Shakila Rahman; </a:t>
                      </a:r>
                      <a:r>
                        <a:rPr lang="en-US" i="1" dirty="0" err="1"/>
                        <a:t>Shakila.Rahan@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7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822053-0FF5-4CF0-9CFD-F01E80177111}"/>
              </a:ext>
            </a:extLst>
          </p:cNvPr>
          <p:cNvGrpSpPr/>
          <p:nvPr/>
        </p:nvGrpSpPr>
        <p:grpSpPr>
          <a:xfrm>
            <a:off x="2363638" y="3303795"/>
            <a:ext cx="2388946" cy="1661989"/>
            <a:chOff x="5125082" y="2819400"/>
            <a:chExt cx="2388946" cy="16619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BE9A79-A803-4AE7-A63A-592937E78F7A}"/>
                </a:ext>
              </a:extLst>
            </p:cNvPr>
            <p:cNvSpPr txBox="1"/>
            <p:nvPr/>
          </p:nvSpPr>
          <p:spPr>
            <a:xfrm>
              <a:off x="5791200" y="281940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0 1 0 0 1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B3141E-E834-47F4-9B7F-FA1DB9FB3FCC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819400"/>
              <a:ext cx="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2771A1-6CF1-45EA-8D34-3DAB5693D8FF}"/>
                </a:ext>
              </a:extLst>
            </p:cNvPr>
            <p:cNvCxnSpPr/>
            <p:nvPr/>
          </p:nvCxnSpPr>
          <p:spPr>
            <a:xfrm>
              <a:off x="5791200" y="28194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3B589A-B85D-4B80-9F57-10A44454E063}"/>
                </a:ext>
              </a:extLst>
            </p:cNvPr>
            <p:cNvSpPr txBox="1"/>
            <p:nvPr/>
          </p:nvSpPr>
          <p:spPr>
            <a:xfrm>
              <a:off x="5125082" y="2819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4C0FC6-E2F4-4BF3-A71A-C76B4ED98F64}"/>
                </a:ext>
              </a:extLst>
            </p:cNvPr>
            <p:cNvSpPr txBox="1"/>
            <p:nvPr/>
          </p:nvSpPr>
          <p:spPr>
            <a:xfrm>
              <a:off x="5797061" y="318873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02F7-AD6B-423A-8F0E-A6CB28426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683" y="3558062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9A9ABD-A9E9-420B-9C5C-394BDF9D8121}"/>
                </a:ext>
              </a:extLst>
            </p:cNvPr>
            <p:cNvSpPr txBox="1"/>
            <p:nvPr/>
          </p:nvSpPr>
          <p:spPr>
            <a:xfrm>
              <a:off x="5881484" y="354960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1 0 0 0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190BDE-9623-400D-829A-808071C62B2C}"/>
                </a:ext>
              </a:extLst>
            </p:cNvPr>
            <p:cNvSpPr txBox="1"/>
            <p:nvPr/>
          </p:nvSpPr>
          <p:spPr>
            <a:xfrm>
              <a:off x="6139346" y="3789511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A3805D-C6DB-445D-A9E2-1340C613F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628" y="4175760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9BDBEC-64F2-436F-A7B3-36561EF39D82}"/>
                </a:ext>
              </a:extLst>
            </p:cNvPr>
            <p:cNvSpPr txBox="1"/>
            <p:nvPr/>
          </p:nvSpPr>
          <p:spPr>
            <a:xfrm>
              <a:off x="6413576" y="4112057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1 1 1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DF6C6D-F4DD-4002-A08A-3948A0FC0B2C}"/>
              </a:ext>
            </a:extLst>
          </p:cNvPr>
          <p:cNvSpPr txBox="1"/>
          <p:nvPr/>
        </p:nvSpPr>
        <p:spPr>
          <a:xfrm>
            <a:off x="460665" y="2779848"/>
            <a:ext cx="5995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 second bit (red) has altered from 1 to 0.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952AC6-4F85-43B7-941C-225302F59D87}"/>
              </a:ext>
            </a:extLst>
          </p:cNvPr>
          <p:cNvSpPr/>
          <p:nvPr/>
        </p:nvSpPr>
        <p:spPr>
          <a:xfrm>
            <a:off x="421341" y="2355272"/>
            <a:ext cx="5728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Perpetua" panose="02020502060401020303" pitchFamily="18" charset="0"/>
              </a:rPr>
              <a:t>What if any bit gets altered in the channel?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9FBE8-8E26-4777-8BE4-03A9760DD0E4}"/>
              </a:ext>
            </a:extLst>
          </p:cNvPr>
          <p:cNvSpPr txBox="1"/>
          <p:nvPr/>
        </p:nvSpPr>
        <p:spPr>
          <a:xfrm>
            <a:off x="536311" y="5076268"/>
            <a:ext cx="57378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The nonzero remainder indicates an erroneous reception.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frame will not be acknowledged.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sender will resend the frame.</a:t>
            </a:r>
          </a:p>
        </p:txBody>
      </p:sp>
    </p:spTree>
    <p:extLst>
      <p:ext uri="{BB962C8B-B14F-4D97-AF65-F5344CB8AC3E}">
        <p14:creationId xmlns:p14="http://schemas.microsoft.com/office/powerpoint/2010/main" val="10788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A8324-26E0-44BD-A522-EDA3ABDF865F}"/>
              </a:ext>
            </a:extLst>
          </p:cNvPr>
          <p:cNvSpPr/>
          <p:nvPr/>
        </p:nvSpPr>
        <p:spPr>
          <a:xfrm>
            <a:off x="695740" y="2367171"/>
            <a:ext cx="5357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Message </a:t>
            </a:r>
            <a:r>
              <a:rPr lang="de-DE" sz="2200" i="1" dirty="0">
                <a:latin typeface="Perpetua" panose="02020502060401020303" pitchFamily="18" charset="0"/>
              </a:rPr>
              <a:t>M</a:t>
            </a:r>
            <a:r>
              <a:rPr lang="de-DE" sz="2200" dirty="0">
                <a:latin typeface="Perpetua" panose="02020502060401020303" pitchFamily="18" charset="0"/>
              </a:rPr>
              <a:t> = 1010001101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Pattern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 = 110101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Length of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=6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Append </a:t>
            </a:r>
            <a:r>
              <a:rPr lang="de-DE" sz="2200" i="1" dirty="0">
                <a:latin typeface="Perpetua" panose="02020502060401020303" pitchFamily="18" charset="0"/>
              </a:rPr>
              <a:t>K</a:t>
            </a:r>
            <a:r>
              <a:rPr lang="de-DE" sz="2200" dirty="0">
                <a:latin typeface="Perpetua" panose="02020502060401020303" pitchFamily="18" charset="0"/>
              </a:rPr>
              <a:t>=6-1=5 zeros at the end of 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i="1" dirty="0">
                <a:latin typeface="Perpetua" panose="02020502060401020303" pitchFamily="18" charset="0"/>
              </a:rPr>
              <a:t>S</a:t>
            </a:r>
            <a:r>
              <a:rPr lang="de-DE" sz="2200" dirty="0">
                <a:latin typeface="Perpetua" panose="02020502060401020303" pitchFamily="18" charset="0"/>
              </a:rPr>
              <a:t>=1010001101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00000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Now divide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5 bits remainder [1].</a:t>
            </a:r>
          </a:p>
        </p:txBody>
      </p:sp>
    </p:spTree>
    <p:extLst>
      <p:ext uri="{BB962C8B-B14F-4D97-AF65-F5344CB8AC3E}">
        <p14:creationId xmlns:p14="http://schemas.microsoft.com/office/powerpoint/2010/main" val="11316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576D7-CBC3-4A11-9277-6138988B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33696" r="31667" b="26285"/>
          <a:stretch/>
        </p:blipFill>
        <p:spPr>
          <a:xfrm>
            <a:off x="844121" y="2277884"/>
            <a:ext cx="5188931" cy="3047151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Example 2</a:t>
            </a:r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D600F-0146-4F82-911F-1FC6C3936D50}"/>
              </a:ext>
            </a:extLst>
          </p:cNvPr>
          <p:cNvSpPr/>
          <p:nvPr/>
        </p:nvSpPr>
        <p:spPr>
          <a:xfrm>
            <a:off x="612611" y="5506006"/>
            <a:ext cx="8198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Transmitted sequence,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=</a:t>
            </a:r>
            <a:r>
              <a:rPr lang="de-DE" sz="2200" dirty="0">
                <a:latin typeface="Perpetua" panose="02020502060401020303" pitchFamily="18" charset="0"/>
              </a:rPr>
              <a:t>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01110</a:t>
            </a:r>
          </a:p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At the receiving end,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 is divided by</a:t>
            </a:r>
            <a:r>
              <a:rPr lang="en-US" sz="2200" i="1" dirty="0">
                <a:latin typeface="Perpetua" panose="02020502060401020303" pitchFamily="18" charset="0"/>
              </a:rPr>
              <a:t> P </a:t>
            </a:r>
            <a:r>
              <a:rPr lang="en-US" sz="2200" dirty="0">
                <a:latin typeface="Perpetua" panose="02020502060401020303" pitchFamily="18" charset="0"/>
              </a:rPr>
              <a:t>to see if the remainder is zero. The zero remainder indicates error free reception.</a:t>
            </a:r>
          </a:p>
        </p:txBody>
      </p:sp>
    </p:spTree>
    <p:extLst>
      <p:ext uri="{BB962C8B-B14F-4D97-AF65-F5344CB8AC3E}">
        <p14:creationId xmlns:p14="http://schemas.microsoft.com/office/powerpoint/2010/main" val="33219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E6642-4A68-4E81-A980-9525E8720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6" t="21838" r="15833" b="20356"/>
          <a:stretch/>
        </p:blipFill>
        <p:spPr>
          <a:xfrm>
            <a:off x="890030" y="2180111"/>
            <a:ext cx="5142635" cy="318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869DB-BB62-4023-A882-BC973A05DED0}"/>
              </a:ext>
            </a:extLst>
          </p:cNvPr>
          <p:cNvSpPr txBox="1"/>
          <p:nvPr/>
        </p:nvSpPr>
        <p:spPr>
          <a:xfrm>
            <a:off x="476205" y="5624549"/>
            <a:ext cx="727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there is no remainder, it is assumed that there have been no errors.</a:t>
            </a:r>
          </a:p>
        </p:txBody>
      </p:sp>
    </p:spTree>
    <p:extLst>
      <p:ext uri="{BB962C8B-B14F-4D97-AF65-F5344CB8AC3E}">
        <p14:creationId xmlns:p14="http://schemas.microsoft.com/office/powerpoint/2010/main" val="240344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65497-AB9B-447D-AE1C-F7B4B5A9CB03}"/>
              </a:ext>
            </a:extLst>
          </p:cNvPr>
          <p:cNvSpPr/>
          <p:nvPr/>
        </p:nvSpPr>
        <p:spPr>
          <a:xfrm>
            <a:off x="772370" y="2967335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Perpetua" panose="02020502060401020303" pitchFamily="18" charset="0"/>
              </a:rPr>
              <a:t>Detect whether the received sequence 101110101 is error free if the pattern sequence is 1010.</a:t>
            </a:r>
          </a:p>
        </p:txBody>
      </p:sp>
    </p:spTree>
    <p:extLst>
      <p:ext uri="{BB962C8B-B14F-4D97-AF65-F5344CB8AC3E}">
        <p14:creationId xmlns:p14="http://schemas.microsoft.com/office/powerpoint/2010/main" val="28615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Generator Matrix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B3357-9751-4F37-9406-33A9A8951231}"/>
              </a:ext>
            </a:extLst>
          </p:cNvPr>
          <p:cNvSpPr txBox="1"/>
          <p:nvPr/>
        </p:nvSpPr>
        <p:spPr>
          <a:xfrm>
            <a:off x="555171" y="2624943"/>
            <a:ext cx="4265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Message, </a:t>
            </a:r>
            <a:r>
              <a:rPr lang="en-US" sz="2200" i="1" dirty="0">
                <a:latin typeface="Perpetua" panose="02020502060401020303" pitchFamily="18" charset="0"/>
              </a:rPr>
              <a:t>M</a:t>
            </a:r>
            <a:r>
              <a:rPr lang="en-US" sz="2200" dirty="0">
                <a:latin typeface="Perpetua" panose="02020502060401020303" pitchFamily="18" charset="0"/>
              </a:rPr>
              <a:t>:		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Redundant bits, </a:t>
            </a:r>
            <a:r>
              <a:rPr lang="en-US" sz="2200" i="1" dirty="0">
                <a:latin typeface="Perpetua" panose="02020502060401020303" pitchFamily="18" charset="0"/>
              </a:rPr>
              <a:t>Q</a:t>
            </a:r>
            <a:r>
              <a:rPr lang="en-US" sz="2200" dirty="0">
                <a:latin typeface="Perpetua" panose="02020502060401020303" pitchFamily="18" charset="0"/>
              </a:rPr>
              <a:t>:	</a:t>
            </a:r>
            <a:r>
              <a:rPr lang="en-US" sz="2200" i="1" dirty="0">
                <a:latin typeface="Perpetua" panose="02020502060401020303" pitchFamily="18" charset="0"/>
              </a:rPr>
              <a:t>q b</a:t>
            </a:r>
            <a:r>
              <a:rPr lang="en-US" sz="2200" dirty="0">
                <a:latin typeface="Perpetua" panose="02020502060401020303" pitchFamily="18" charset="0"/>
              </a:rPr>
              <a:t>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Codeword length,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: 	</a:t>
            </a:r>
            <a:r>
              <a:rPr lang="en-US" sz="2200" i="1" dirty="0" err="1">
                <a:latin typeface="Perpetua" panose="02020502060401020303" pitchFamily="18" charset="0"/>
              </a:rPr>
              <a:t>k+q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dirty="0">
                <a:latin typeface="Perpetua" panose="02020502060401020303" pitchFamily="18" charset="0"/>
              </a:rPr>
              <a:t>bits long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81E51-2C04-42B9-88B2-FF87EA65D153}"/>
              </a:ext>
            </a:extLst>
          </p:cNvPr>
          <p:cNvGrpSpPr/>
          <p:nvPr/>
        </p:nvGrpSpPr>
        <p:grpSpPr>
          <a:xfrm>
            <a:off x="555171" y="3933086"/>
            <a:ext cx="3235373" cy="369332"/>
            <a:chOff x="783771" y="3799114"/>
            <a:chExt cx="3235373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8F3215-BC58-458B-A7B2-E32D04A145E0}"/>
                </a:ext>
              </a:extLst>
            </p:cNvPr>
            <p:cNvSpPr txBox="1"/>
            <p:nvPr/>
          </p:nvSpPr>
          <p:spPr>
            <a:xfrm>
              <a:off x="783771" y="3799114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 matrix,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/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blipFill>
                  <a:blip r:embed="rId2"/>
                  <a:stretch>
                    <a:fillRect l="-221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/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1B8159F-F2F7-4686-A023-B3C8CA638CBD}"/>
              </a:ext>
            </a:extLst>
          </p:cNvPr>
          <p:cNvGrpSpPr/>
          <p:nvPr/>
        </p:nvGrpSpPr>
        <p:grpSpPr>
          <a:xfrm>
            <a:off x="713184" y="4387838"/>
            <a:ext cx="2387972" cy="387059"/>
            <a:chOff x="421341" y="4185522"/>
            <a:chExt cx="2387972" cy="387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/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/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q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843" t="-28261" r="-449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0C8B01-B875-4910-ABAD-0A1102FE1107}"/>
                </a:ext>
              </a:extLst>
            </p:cNvPr>
            <p:cNvSpPr txBox="1"/>
            <p:nvPr/>
          </p:nvSpPr>
          <p:spPr>
            <a:xfrm>
              <a:off x="421341" y="4185522"/>
              <a:ext cx="54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49852A-F232-4ABD-9204-8515C17B66D8}"/>
                </a:ext>
              </a:extLst>
            </p:cNvPr>
            <p:cNvSpPr txBox="1"/>
            <p:nvPr/>
          </p:nvSpPr>
          <p:spPr>
            <a:xfrm>
              <a:off x="1575856" y="41855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42590-42B2-45B3-90BF-1C87781000AF}"/>
                </a:ext>
              </a:extLst>
            </p:cNvPr>
            <p:cNvSpPr txBox="1"/>
            <p:nvPr/>
          </p:nvSpPr>
          <p:spPr>
            <a:xfrm>
              <a:off x="2566939" y="420324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/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/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C9D8479-5FCB-4D22-BA89-3EE44EBFA8AF}"/>
              </a:ext>
            </a:extLst>
          </p:cNvPr>
          <p:cNvSpPr txBox="1"/>
          <p:nvPr/>
        </p:nvSpPr>
        <p:spPr>
          <a:xfrm>
            <a:off x="291230" y="1982756"/>
            <a:ext cx="8069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Linear Block Code: A code in which addition of any two codewords gives another</a:t>
            </a:r>
          </a:p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                                codeword [2].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105B5-C8EF-47C3-AC60-D9BABC7D86DA}"/>
              </a:ext>
            </a:extLst>
          </p:cNvPr>
          <p:cNvSpPr txBox="1"/>
          <p:nvPr/>
        </p:nvSpPr>
        <p:spPr>
          <a:xfrm>
            <a:off x="596838" y="5798397"/>
            <a:ext cx="32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Then, it is a (</a:t>
            </a:r>
            <a:r>
              <a:rPr lang="en-US" i="1" dirty="0">
                <a:latin typeface="Perpetua" panose="02020502060401020303" pitchFamily="18" charset="0"/>
              </a:rPr>
              <a:t>n, k</a:t>
            </a:r>
            <a:r>
              <a:rPr lang="en-US" dirty="0">
                <a:latin typeface="Perpetua" panose="02020502060401020303" pitchFamily="18" charset="0"/>
              </a:rPr>
              <a:t>) =(6, 3) block code</a:t>
            </a:r>
          </a:p>
        </p:txBody>
      </p:sp>
    </p:spTree>
    <p:extLst>
      <p:ext uri="{BB962C8B-B14F-4D97-AF65-F5344CB8AC3E}">
        <p14:creationId xmlns:p14="http://schemas.microsoft.com/office/powerpoint/2010/main" val="386827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Codeword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/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blipFill>
                <a:blip r:embed="rId2"/>
                <a:stretch>
                  <a:fillRect l="-4865" r="-37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/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/>
              <p:nvPr/>
            </p:nvSpPr>
            <p:spPr>
              <a:xfrm>
                <a:off x="5466335" y="2476313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×11×1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476313"/>
                <a:ext cx="26468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/>
              <p:nvPr/>
            </p:nvSpPr>
            <p:spPr>
              <a:xfrm>
                <a:off x="5466335" y="2777315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777315"/>
                <a:ext cx="26468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/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/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/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/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1CAEF85-D130-42A6-8B06-DCBC5B8E717A}"/>
              </a:ext>
            </a:extLst>
          </p:cNvPr>
          <p:cNvGrpSpPr/>
          <p:nvPr/>
        </p:nvGrpSpPr>
        <p:grpSpPr>
          <a:xfrm>
            <a:off x="783772" y="4095261"/>
            <a:ext cx="2772106" cy="918884"/>
            <a:chOff x="783772" y="4095261"/>
            <a:chExt cx="2772106" cy="91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/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8F375DD-FEE6-4D84-AFA2-2FAFE5106532}"/>
                </a:ext>
              </a:extLst>
            </p:cNvPr>
            <p:cNvSpPr/>
            <p:nvPr/>
          </p:nvSpPr>
          <p:spPr>
            <a:xfrm rot="5400000">
              <a:off x="2931854" y="4033315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/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1F0BF22D-773A-4211-9CA3-CFF02243A5BB}"/>
                </a:ext>
              </a:extLst>
            </p:cNvPr>
            <p:cNvSpPr/>
            <p:nvPr/>
          </p:nvSpPr>
          <p:spPr>
            <a:xfrm rot="5400000">
              <a:off x="1852381" y="4111214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/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81579-14FB-40A8-A19B-23F370B32A40}"/>
              </a:ext>
            </a:extLst>
          </p:cNvPr>
          <p:cNvSpPr/>
          <p:nvPr/>
        </p:nvSpPr>
        <p:spPr>
          <a:xfrm>
            <a:off x="421341" y="2321181"/>
            <a:ext cx="4371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The codeword for the message [ 0 1 1] is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487D35-D21E-48F1-B324-5368D7EA18DC}"/>
              </a:ext>
            </a:extLst>
          </p:cNvPr>
          <p:cNvCxnSpPr/>
          <p:nvPr/>
        </p:nvCxnSpPr>
        <p:spPr>
          <a:xfrm>
            <a:off x="5127171" y="2111829"/>
            <a:ext cx="0" cy="29023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B1AB46-EAD4-415E-A9ED-D3BF9D582397}"/>
              </a:ext>
            </a:extLst>
          </p:cNvPr>
          <p:cNvSpPr txBox="1"/>
          <p:nvPr/>
        </p:nvSpPr>
        <p:spPr>
          <a:xfrm>
            <a:off x="5461100" y="2057134"/>
            <a:ext cx="2402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Modulo-2 summation</a:t>
            </a:r>
          </a:p>
        </p:txBody>
      </p:sp>
    </p:spTree>
    <p:extLst>
      <p:ext uri="{BB962C8B-B14F-4D97-AF65-F5344CB8AC3E}">
        <p14:creationId xmlns:p14="http://schemas.microsoft.com/office/powerpoint/2010/main" val="112448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974CD-060B-4A84-A70B-DDDD0A44FEFA}"/>
              </a:ext>
            </a:extLst>
          </p:cNvPr>
          <p:cNvSpPr txBox="1"/>
          <p:nvPr/>
        </p:nvSpPr>
        <p:spPr>
          <a:xfrm>
            <a:off x="421341" y="2134382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Receiving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54589-7156-4A18-AAD2-4FBF4C55021F}"/>
              </a:ext>
            </a:extLst>
          </p:cNvPr>
          <p:cNvSpPr txBox="1"/>
          <p:nvPr/>
        </p:nvSpPr>
        <p:spPr>
          <a:xfrm>
            <a:off x="476205" y="2841171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matrix,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5A773-5285-415F-83EC-4D728B356DDB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/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blipFill>
                <a:blip r:embed="rId2"/>
                <a:stretch>
                  <a:fillRect l="-34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/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blipFill>
                <a:blip r:embed="rId3"/>
                <a:stretch>
                  <a:fillRect l="-3478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/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/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/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/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is the transpose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31DB7-7D30-4FC7-8D9A-9F93F6A7E451}"/>
              </a:ext>
            </a:extLst>
          </p:cNvPr>
          <p:cNvCxnSpPr/>
          <p:nvPr/>
        </p:nvCxnSpPr>
        <p:spPr>
          <a:xfrm>
            <a:off x="5889171" y="2134382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8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/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Perpetua" panose="02020502060401020303" pitchFamily="18" charset="0"/>
                  </a:rPr>
                  <a:t>Suppose that there is no error in the received sequence.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Hence the received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the same as the transmit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blipFill>
                <a:blip r:embed="rId2"/>
                <a:stretch>
                  <a:fillRect l="-1043" t="-53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/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blipFill>
                <a:blip r:embed="rId3"/>
                <a:stretch>
                  <a:fillRect l="-4902" r="-68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/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blipFill>
                <a:blip r:embed="rId4"/>
                <a:stretch>
                  <a:fillRect l="-955" t="-8889" r="-26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1F028-B387-4C06-AD72-C6026061C56C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5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/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/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BAACC7D-E56E-4BCD-AB64-E445A7D0B764}"/>
              </a:ext>
            </a:extLst>
          </p:cNvPr>
          <p:cNvSpPr txBox="1"/>
          <p:nvPr/>
        </p:nvSpPr>
        <p:spPr>
          <a:xfrm>
            <a:off x="529899" y="5921829"/>
            <a:ext cx="510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all-zero syndrome indicates a correct reception 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427B9F-CA9E-4FE0-8485-F2C9048BB515}"/>
              </a:ext>
            </a:extLst>
          </p:cNvPr>
          <p:cNvCxnSpPr/>
          <p:nvPr/>
        </p:nvCxnSpPr>
        <p:spPr>
          <a:xfrm>
            <a:off x="6074228" y="3070554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A9441-2A6E-4123-A1D2-B6715845C067}"/>
              </a:ext>
            </a:extLst>
          </p:cNvPr>
          <p:cNvSpPr txBox="1"/>
          <p:nvPr/>
        </p:nvSpPr>
        <p:spPr>
          <a:xfrm>
            <a:off x="195943" y="2392595"/>
            <a:ext cx="5804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there is an error in the received sequence.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second bit (from left side) has altered from 1 to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/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blipFill>
                <a:blip r:embed="rId2"/>
                <a:stretch>
                  <a:fillRect t="-6522" r="-13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B74368-0CA5-42A1-A1A1-3E6D2F797308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3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729BED-E733-45B7-B312-46D4B9757903}"/>
              </a:ext>
            </a:extLst>
          </p:cNvPr>
          <p:cNvSpPr txBox="1"/>
          <p:nvPr/>
        </p:nvSpPr>
        <p:spPr>
          <a:xfrm>
            <a:off x="529899" y="5921829"/>
            <a:ext cx="562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non-zero syndrome indicates an erroneous reception !</a:t>
            </a:r>
          </a:p>
        </p:txBody>
      </p:sp>
    </p:spTree>
    <p:extLst>
      <p:ext uri="{BB962C8B-B14F-4D97-AF65-F5344CB8AC3E}">
        <p14:creationId xmlns:p14="http://schemas.microsoft.com/office/powerpoint/2010/main" val="101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925" y="2875557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Cyclic redundancy check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Linear block code</a:t>
            </a:r>
            <a:endParaRPr lang="en-US" sz="20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Error-correction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37F27-B9AA-4DB6-881B-6DDD9AE5D4AA}"/>
              </a:ext>
            </a:extLst>
          </p:cNvPr>
          <p:cNvSpPr txBox="1"/>
          <p:nvPr/>
        </p:nvSpPr>
        <p:spPr>
          <a:xfrm>
            <a:off x="443035" y="2213327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to correct the error?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/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/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67862D-2C4F-4A64-914C-0039339D90D3}"/>
              </a:ext>
            </a:extLst>
          </p:cNvPr>
          <p:cNvSpPr txBox="1"/>
          <p:nvPr/>
        </p:nvSpPr>
        <p:spPr>
          <a:xfrm>
            <a:off x="421341" y="3151123"/>
            <a:ext cx="149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1. Syndrome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/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2. Locate the syndrome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blipFill>
                <a:blip r:embed="rId4"/>
                <a:stretch>
                  <a:fillRect l="-2008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2F63D3-6933-4240-A3EB-64B346A05D50}"/>
              </a:ext>
            </a:extLst>
          </p:cNvPr>
          <p:cNvSpPr txBox="1"/>
          <p:nvPr/>
        </p:nvSpPr>
        <p:spPr>
          <a:xfrm>
            <a:off x="421341" y="3899281"/>
            <a:ext cx="2115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3. It is in second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/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4. So, the second element in the received sequence,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dirty="0">
                  <a:latin typeface="Perpetua" panose="02020502060401020303" pitchFamily="18" charset="0"/>
                </a:endParaRP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 is erroneous.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blipFill>
                <a:blip r:embed="rId5"/>
                <a:stretch>
                  <a:fillRect l="-78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D13CB13-4605-4F30-9BCE-667C23C2007B}"/>
              </a:ext>
            </a:extLst>
          </p:cNvPr>
          <p:cNvSpPr txBox="1"/>
          <p:nvPr/>
        </p:nvSpPr>
        <p:spPr>
          <a:xfrm>
            <a:off x="413123" y="4865306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4. Alter the second bit from 0 to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4FE30-6612-45F6-8CA7-A0A1102D1D78}"/>
              </a:ext>
            </a:extLst>
          </p:cNvPr>
          <p:cNvSpPr txBox="1"/>
          <p:nvPr/>
        </p:nvSpPr>
        <p:spPr>
          <a:xfrm>
            <a:off x="413123" y="5217259"/>
            <a:ext cx="503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5. So the correct received sequence is  [ 1 1 0 0 1 1].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7D8E-9934-412F-862C-B265B0ADAE07}"/>
              </a:ext>
            </a:extLst>
          </p:cNvPr>
          <p:cNvSpPr txBox="1"/>
          <p:nvPr/>
        </p:nvSpPr>
        <p:spPr>
          <a:xfrm>
            <a:off x="421341" y="5676660"/>
            <a:ext cx="665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Note: The given generator matrix enables correction of at most 1 bits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D2A47-CD39-41A7-9F33-3B12CE4C7552}"/>
              </a:ext>
            </a:extLst>
          </p:cNvPr>
          <p:cNvSpPr txBox="1"/>
          <p:nvPr/>
        </p:nvSpPr>
        <p:spPr>
          <a:xfrm>
            <a:off x="327953" y="6364022"/>
            <a:ext cx="792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It is possible to correct more bits , but it requires  quite a lot work! 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No Free Lunch!</a:t>
            </a:r>
          </a:p>
        </p:txBody>
      </p:sp>
    </p:spTree>
    <p:extLst>
      <p:ext uri="{BB962C8B-B14F-4D97-AF65-F5344CB8AC3E}">
        <p14:creationId xmlns:p14="http://schemas.microsoft.com/office/powerpoint/2010/main" val="2976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E036D-5D7E-47CE-9E0E-5943C318F30F}"/>
              </a:ext>
            </a:extLst>
          </p:cNvPr>
          <p:cNvSpPr txBox="1"/>
          <p:nvPr/>
        </p:nvSpPr>
        <p:spPr>
          <a:xfrm>
            <a:off x="421341" y="2287324"/>
            <a:ext cx="6493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Perpetua" panose="02020502060401020303" pitchFamily="18" charset="0"/>
              </a:rPr>
              <a:t>Consider a  (7, 4) code whose generator matrix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/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B77D95-7165-4AF7-98A2-889206E22479}"/>
              </a:ext>
            </a:extLst>
          </p:cNvPr>
          <p:cNvSpPr txBox="1"/>
          <p:nvPr/>
        </p:nvSpPr>
        <p:spPr>
          <a:xfrm>
            <a:off x="384999" y="4365171"/>
            <a:ext cx="8759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all the codewords of the code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parity-check matrix 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syndrome for the received vector [ 1 1 0 1 0 1 0]. Is it a valid codeword?</a:t>
            </a:r>
          </a:p>
        </p:txBody>
      </p:sp>
    </p:spTree>
    <p:extLst>
      <p:ext uri="{BB962C8B-B14F-4D97-AF65-F5344CB8AC3E}">
        <p14:creationId xmlns:p14="http://schemas.microsoft.com/office/powerpoint/2010/main" val="26828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85C5A9-BDB4-408B-8FE2-7B2E9B61B362}"/>
              </a:ext>
            </a:extLst>
          </p:cNvPr>
          <p:cNvSpPr/>
          <p:nvPr/>
        </p:nvSpPr>
        <p:spPr>
          <a:xfrm>
            <a:off x="219098" y="2485488"/>
            <a:ext cx="870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Prentice Hall. 2017, USA, pp. 328 -  345.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54319-1A05-4768-BF32-779D662700BB}"/>
              </a:ext>
            </a:extLst>
          </p:cNvPr>
          <p:cNvSpPr/>
          <p:nvPr/>
        </p:nvSpPr>
        <p:spPr>
          <a:xfrm>
            <a:off x="219098" y="1885323"/>
            <a:ext cx="804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W. Stallings,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Pearson   </a:t>
            </a:r>
          </a:p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Education, Inc., 2014, USA, pp. 194 - 196.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2F857F-F861-4218-8737-BA457D64B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4D998-1412-412C-A5B7-89123599FD08}"/>
              </a:ext>
            </a:extLst>
          </p:cNvPr>
          <p:cNvSpPr/>
          <p:nvPr/>
        </p:nvSpPr>
        <p:spPr>
          <a:xfrm>
            <a:off x="296514" y="2235842"/>
            <a:ext cx="80586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What if the transmitted bits get altered on the way?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Is there any technique to detect the error?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C9D31-F9CB-4695-B796-1C080783EA65}"/>
              </a:ext>
            </a:extLst>
          </p:cNvPr>
          <p:cNvSpPr/>
          <p:nvPr/>
        </p:nvSpPr>
        <p:spPr>
          <a:xfrm>
            <a:off x="1680973" y="3026638"/>
            <a:ext cx="46776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Yes, using Cyclic Redundancy Check (CRC)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117A-95A3-4C1C-A7D5-D1A216AA73A5}"/>
              </a:ext>
            </a:extLst>
          </p:cNvPr>
          <p:cNvSpPr/>
          <p:nvPr/>
        </p:nvSpPr>
        <p:spPr>
          <a:xfrm>
            <a:off x="421341" y="3740493"/>
            <a:ext cx="8058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Perpetua" panose="02020502060401020303" pitchFamily="18" charset="0"/>
              </a:rPr>
              <a:t>CRC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In CRC, some redundant bits are sent in addition  to the message bits.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The purpose of the redundant  bits is to facilitate detecting error.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i="1" dirty="0">
                <a:latin typeface="Perpetua" panose="02020502060401020303" pitchFamily="18" charset="0"/>
              </a:rPr>
              <a:t>The redundant bits are called frame check sequence (FCS)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35F93-861B-4338-8A67-D11F6DA8AEC3}"/>
              </a:ext>
            </a:extLst>
          </p:cNvPr>
          <p:cNvSpPr txBox="1"/>
          <p:nvPr/>
        </p:nvSpPr>
        <p:spPr>
          <a:xfrm>
            <a:off x="2364509" y="5254567"/>
            <a:ext cx="2745303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is FCS generated?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9B9301-0E8B-4F46-B48C-11F765E69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Introduction….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4D3EC-5040-433E-B32C-D4334DA116FA}"/>
              </a:ext>
            </a:extLst>
          </p:cNvPr>
          <p:cNvSpPr/>
          <p:nvPr/>
        </p:nvSpPr>
        <p:spPr>
          <a:xfrm>
            <a:off x="350983" y="2223318"/>
            <a:ext cx="8654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Strength of the CRC depends on the number of redundant bits (that is, FCS length)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Longer FCS length results in better accuracy in detecting error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Required two sequence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Message sequence, 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The desired data to be sent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Can be of any 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Pattern sequence, 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Known to both sender and receiver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If we want to use </a:t>
            </a:r>
            <a:r>
              <a:rPr lang="en-US" sz="2000" i="1" dirty="0">
                <a:latin typeface="Perpetua" panose="02020502060401020303" pitchFamily="18" charset="0"/>
              </a:rPr>
              <a:t>K</a:t>
            </a:r>
            <a:r>
              <a:rPr lang="en-US" sz="2000" dirty="0">
                <a:latin typeface="Perpetua" panose="02020502060401020303" pitchFamily="18" charset="0"/>
              </a:rPr>
              <a:t> bits FCS, we need a pattern bit sequence, </a:t>
            </a:r>
            <a:r>
              <a:rPr lang="en-US" sz="2000" i="1" dirty="0">
                <a:latin typeface="Perpetua" panose="02020502060401020303" pitchFamily="18" charset="0"/>
              </a:rPr>
              <a:t>P, </a:t>
            </a:r>
            <a:r>
              <a:rPr lang="en-US" sz="2000" dirty="0">
                <a:latin typeface="Perpetua" panose="02020502060401020303" pitchFamily="18" charset="0"/>
              </a:rPr>
              <a:t>of length </a:t>
            </a:r>
            <a:r>
              <a:rPr lang="en-US" sz="2000" i="1" dirty="0">
                <a:latin typeface="Perpetua" panose="02020502060401020303" pitchFamily="18" charset="0"/>
              </a:rPr>
              <a:t>K+1 </a:t>
            </a:r>
            <a:r>
              <a:rPr lang="en-US" sz="2000" dirty="0">
                <a:latin typeface="Perpetua" panose="02020502060401020303" pitchFamily="18" charset="0"/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23213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C232D3-3D4D-4757-8B18-CA07F8EE7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Generation of FCS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E7203-F054-4481-83A4-8008E70BEC36}"/>
              </a:ext>
            </a:extLst>
          </p:cNvPr>
          <p:cNvSpPr/>
          <p:nvPr/>
        </p:nvSpPr>
        <p:spPr>
          <a:xfrm>
            <a:off x="310982" y="2371636"/>
            <a:ext cx="82496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Decide how many FCS bits,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, you are going to 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Append K zeros at the end of the message bits to generate </a:t>
            </a:r>
            <a:r>
              <a:rPr lang="en-US" sz="2200" i="1" dirty="0">
                <a:latin typeface="Perpetua" panose="02020502060401020303" pitchFamily="18" charset="0"/>
              </a:rPr>
              <a:t>M+K </a:t>
            </a:r>
            <a:r>
              <a:rPr lang="en-US" sz="2200" dirty="0">
                <a:latin typeface="Perpetua" panose="02020502060401020303" pitchFamily="18" charset="0"/>
              </a:rPr>
              <a:t>bits long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Select a </a:t>
            </a:r>
            <a:r>
              <a:rPr lang="en-US" sz="2200" i="1" dirty="0">
                <a:latin typeface="Perpetua" panose="02020502060401020303" pitchFamily="18" charset="0"/>
              </a:rPr>
              <a:t>K+1 </a:t>
            </a:r>
            <a:r>
              <a:rPr lang="en-US" sz="2200" dirty="0">
                <a:latin typeface="Perpetua" panose="02020502060401020303" pitchFamily="18" charset="0"/>
              </a:rPr>
              <a:t>bits long pattern sequence,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Divide the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the pattern sequence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the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of the remainder, 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Remove the appended zeros from S and append the calculated remainder </a:t>
            </a:r>
            <a:r>
              <a:rPr lang="en-US" sz="2200" i="1" dirty="0">
                <a:latin typeface="Perpetua" panose="02020502060401020303" pitchFamily="18" charset="0"/>
              </a:rPr>
              <a:t>R</a:t>
            </a:r>
            <a:r>
              <a:rPr lang="en-US" sz="2200" dirty="0">
                <a:latin typeface="Perpetua" panose="02020502060401020303" pitchFamily="18" charset="0"/>
              </a:rPr>
              <a:t> Thus, the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 bits message bits and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remainder constitutes the transmitting sequence,</a:t>
            </a:r>
            <a:r>
              <a:rPr lang="en-US" sz="2200" i="1" dirty="0">
                <a:latin typeface="Perpetua" panose="02020502060401020303" pitchFamily="18" charset="0"/>
              </a:rPr>
              <a:t> T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 detection at the receiver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/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At the destination, the received sequence,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divided by the same patter sequence, </a:t>
                </a:r>
                <a:r>
                  <a:rPr lang="en-US" sz="2200" i="1" dirty="0">
                    <a:latin typeface="Perpetua" panose="02020502060401020303" pitchFamily="18" charset="0"/>
                  </a:rPr>
                  <a:t>P</a:t>
                </a:r>
                <a:r>
                  <a:rPr lang="en-US" sz="2200" dirty="0">
                    <a:latin typeface="Perpetua" panose="02020502060401020303" pitchFamily="18" charset="0"/>
                  </a:rPr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If at this step there is no remainder, the data unit is assumed to be correct and is therefore accepted.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 remainder indicates that the data unit has been damaged on the way and therefore must be rejected.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  <a:blipFill>
                <a:blip r:embed="rId2"/>
                <a:stretch>
                  <a:fillRect l="-902" t="-1657" r="-902" b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/>
              <p:nvPr/>
            </p:nvSpPr>
            <p:spPr>
              <a:xfrm>
                <a:off x="788901" y="2855370"/>
                <a:ext cx="8344287" cy="3221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message polynomial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generator polynomial/Pattern sequence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pPr algn="just"/>
                <a:r>
                  <a:rPr lang="en-US" sz="2200" dirty="0">
                    <a:latin typeface="Perpetua" panose="02020502060401020303" pitchFamily="18" charset="0"/>
                  </a:rPr>
                  <a:t>1. Consider the case where M</a:t>
                </a:r>
                <a:r>
                  <a:rPr lang="en-US" sz="2200" i="1" dirty="0">
                    <a:latin typeface="Perpetua" panose="02020502060401020303" pitchFamily="18" charset="0"/>
                  </a:rPr>
                  <a:t>=1101 and P=1011.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2. Since P consists of 4 bits, append K=3 bits zeros ( 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  <a:r>
                  <a:rPr lang="en-US" sz="2200" i="1" dirty="0">
                    <a:latin typeface="Perpetua" panose="02020502060401020303" pitchFamily="18" charset="0"/>
                  </a:rPr>
                  <a:t>) at the end of M, S=1101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3. Divide S by P to get 3 bits remainder.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1" y="2855370"/>
                <a:ext cx="8344287" cy="3221075"/>
              </a:xfrm>
              <a:prstGeom prst="rect">
                <a:avLst/>
              </a:prstGeom>
              <a:blipFill>
                <a:blip r:embed="rId2"/>
                <a:stretch>
                  <a:fillRect l="-950" b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013F3-549B-4363-BDFC-BAFACEEF86B3}"/>
              </a:ext>
            </a:extLst>
          </p:cNvPr>
          <p:cNvCxnSpPr/>
          <p:nvPr/>
        </p:nvCxnSpPr>
        <p:spPr>
          <a:xfrm>
            <a:off x="3725855" y="4043027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D966BB-1DB6-4B24-AAB2-140A9CA92A9D}"/>
              </a:ext>
            </a:extLst>
          </p:cNvPr>
          <p:cNvCxnSpPr/>
          <p:nvPr/>
        </p:nvCxnSpPr>
        <p:spPr>
          <a:xfrm>
            <a:off x="3725855" y="436343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1E2BDC-C12A-4093-A5A6-B15D4F82E11B}"/>
              </a:ext>
            </a:extLst>
          </p:cNvPr>
          <p:cNvSpPr txBox="1"/>
          <p:nvPr/>
        </p:nvSpPr>
        <p:spPr>
          <a:xfrm>
            <a:off x="4259255" y="3814427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1 0 1 1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D3813-FB9F-4B27-ACF0-464E54AFC959}"/>
              </a:ext>
            </a:extLst>
          </p:cNvPr>
          <p:cNvSpPr txBox="1"/>
          <p:nvPr/>
        </p:nvSpPr>
        <p:spPr>
          <a:xfrm>
            <a:off x="4259255" y="413483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1 1 0 1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/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Generate FCS if the message polynomial and generator polynomial 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, respectively.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blipFill>
                <a:blip r:embed="rId3"/>
                <a:stretch>
                  <a:fillRect l="-1146" t="-4813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C8194-C299-40C3-9391-F7B0ADA3CB28}"/>
              </a:ext>
            </a:extLst>
          </p:cNvPr>
          <p:cNvSpPr/>
          <p:nvPr/>
        </p:nvSpPr>
        <p:spPr>
          <a:xfrm>
            <a:off x="3877839" y="2325757"/>
            <a:ext cx="1618500" cy="294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EDDE3-0EE0-4849-A19C-2AB9A8CE140E}"/>
              </a:ext>
            </a:extLst>
          </p:cNvPr>
          <p:cNvGrpSpPr/>
          <p:nvPr/>
        </p:nvGrpSpPr>
        <p:grpSpPr>
          <a:xfrm>
            <a:off x="476205" y="2192066"/>
            <a:ext cx="6715349" cy="3804543"/>
            <a:chOff x="96114" y="2192066"/>
            <a:chExt cx="6715349" cy="38045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4EBC49-FDA6-4002-A86A-39C838273994}"/>
                </a:ext>
              </a:extLst>
            </p:cNvPr>
            <p:cNvGrpSpPr/>
            <p:nvPr/>
          </p:nvGrpSpPr>
          <p:grpSpPr>
            <a:xfrm>
              <a:off x="944216" y="2192066"/>
              <a:ext cx="5867247" cy="3804543"/>
              <a:chOff x="944216" y="2192066"/>
              <a:chExt cx="5867247" cy="380454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5DE29CB4-6F1F-4AC7-9688-B03CA880BA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4216" y="2192066"/>
                <a:ext cx="5867247" cy="3804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96DFB9-35C2-4832-BD13-6E8BE56DD72A}"/>
                  </a:ext>
                </a:extLst>
              </p:cNvPr>
              <p:cNvSpPr/>
              <p:nvPr/>
            </p:nvSpPr>
            <p:spPr>
              <a:xfrm>
                <a:off x="3762750" y="2372085"/>
                <a:ext cx="1618500" cy="294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848C7E-266D-4A85-BD98-1F7B87E4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82048" y="2922105"/>
              <a:ext cx="506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840A20-84FF-491D-B41F-CA4E3757AA14}"/>
                </a:ext>
              </a:extLst>
            </p:cNvPr>
            <p:cNvSpPr txBox="1"/>
            <p:nvPr/>
          </p:nvSpPr>
          <p:spPr>
            <a:xfrm>
              <a:off x="96114" y="2691272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886790A-1DBE-4E05-9BDF-FAF3D83E1E4C}"/>
                </a:ext>
              </a:extLst>
            </p:cNvPr>
            <p:cNvCxnSpPr/>
            <p:nvPr/>
          </p:nvCxnSpPr>
          <p:spPr>
            <a:xfrm flipH="1">
              <a:off x="3518452" y="2842591"/>
              <a:ext cx="116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3A688A-8EB2-4437-A745-34FCACBCFFD4}"/>
                </a:ext>
              </a:extLst>
            </p:cNvPr>
            <p:cNvSpPr txBox="1"/>
            <p:nvPr/>
          </p:nvSpPr>
          <p:spPr>
            <a:xfrm>
              <a:off x="4802178" y="2612839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400011-893D-4DD8-A86E-105A20A43DB8}"/>
                </a:ext>
              </a:extLst>
            </p:cNvPr>
            <p:cNvSpPr txBox="1"/>
            <p:nvPr/>
          </p:nvSpPr>
          <p:spPr>
            <a:xfrm>
              <a:off x="5605669" y="5534944"/>
              <a:ext cx="3417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2FC12D-CD54-4EB4-980B-4A59BACA5209}"/>
              </a:ext>
            </a:extLst>
          </p:cNvPr>
          <p:cNvSpPr txBox="1"/>
          <p:nvPr/>
        </p:nvSpPr>
        <p:spPr>
          <a:xfrm>
            <a:off x="4729523" y="3474249"/>
            <a:ext cx="373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erpetua" panose="02020502060401020303" pitchFamily="18" charset="0"/>
              </a:rPr>
              <a:t>Transmit sequence or codeword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                T = </a:t>
            </a:r>
            <a:r>
              <a:rPr lang="en-US" sz="2400" dirty="0">
                <a:solidFill>
                  <a:srgbClr val="00B050"/>
                </a:solidFill>
                <a:latin typeface="Perpetua" panose="02020502060401020303" pitchFamily="18" charset="0"/>
              </a:rPr>
              <a:t>1 1 0 1 </a:t>
            </a:r>
            <a:r>
              <a:rPr lang="en-US" sz="2400" dirty="0">
                <a:solidFill>
                  <a:srgbClr val="FF0000"/>
                </a:solidFill>
                <a:latin typeface="Perpetua" panose="02020502060401020303" pitchFamily="18" charset="0"/>
              </a:rPr>
              <a:t>0 0 1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0E65A-3669-4297-8396-15B7871E63EA}"/>
              </a:ext>
            </a:extLst>
          </p:cNvPr>
          <p:cNvSpPr txBox="1"/>
          <p:nvPr/>
        </p:nvSpPr>
        <p:spPr>
          <a:xfrm>
            <a:off x="358425" y="1971352"/>
            <a:ext cx="17091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sender</a:t>
            </a:r>
          </a:p>
        </p:txBody>
      </p:sp>
    </p:spTree>
    <p:extLst>
      <p:ext uri="{BB962C8B-B14F-4D97-AF65-F5344CB8AC3E}">
        <p14:creationId xmlns:p14="http://schemas.microsoft.com/office/powerpoint/2010/main" val="11555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9B1FCF-87D0-47C7-8326-54A391A80B1A}"/>
              </a:ext>
            </a:extLst>
          </p:cNvPr>
          <p:cNvGrpSpPr/>
          <p:nvPr/>
        </p:nvGrpSpPr>
        <p:grpSpPr>
          <a:xfrm>
            <a:off x="2908392" y="2572786"/>
            <a:ext cx="2539677" cy="2846628"/>
            <a:chOff x="1076739" y="2743200"/>
            <a:chExt cx="2539677" cy="28466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5A2269-76DC-4F9F-8C4A-0D60A832CFBF}"/>
                </a:ext>
              </a:extLst>
            </p:cNvPr>
            <p:cNvGrpSpPr/>
            <p:nvPr/>
          </p:nvGrpSpPr>
          <p:grpSpPr>
            <a:xfrm>
              <a:off x="1076739" y="2743200"/>
              <a:ext cx="2388946" cy="1661989"/>
              <a:chOff x="5125082" y="2819400"/>
              <a:chExt cx="2388946" cy="16619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A25B6-7825-401F-A4EF-35397FFAFBD7}"/>
                  </a:ext>
                </a:extLst>
              </p:cNvPr>
              <p:cNvSpPr txBox="1"/>
              <p:nvPr/>
            </p:nvSpPr>
            <p:spPr>
              <a:xfrm>
                <a:off x="5791200" y="2819400"/>
                <a:ext cx="132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1 1 0 1 0 0 1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B794DB-AE99-4368-97DE-C80400996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2819400"/>
                <a:ext cx="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2CB114A-E8CF-407D-9AC3-5A1141EBE929}"/>
                  </a:ext>
                </a:extLst>
              </p:cNvPr>
              <p:cNvCxnSpPr/>
              <p:nvPr/>
            </p:nvCxnSpPr>
            <p:spPr>
              <a:xfrm>
                <a:off x="5791200" y="2819400"/>
                <a:ext cx="167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5AAB7-F5A3-4898-BB9D-701816D28D36}"/>
                  </a:ext>
                </a:extLst>
              </p:cNvPr>
              <p:cNvSpPr txBox="1"/>
              <p:nvPr/>
            </p:nvSpPr>
            <p:spPr>
              <a:xfrm>
                <a:off x="5125082" y="281940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1011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2BBF01-1312-4901-8EA6-440B98861374}"/>
                  </a:ext>
                </a:extLst>
              </p:cNvPr>
              <p:cNvSpPr txBox="1"/>
              <p:nvPr/>
            </p:nvSpPr>
            <p:spPr>
              <a:xfrm>
                <a:off x="5797061" y="3188732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D4D6F7-1F58-4E24-B5A2-4B49E1417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683" y="3558062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8D849E-3993-4894-8E89-E46C8C725E98}"/>
                  </a:ext>
                </a:extLst>
              </p:cNvPr>
              <p:cNvSpPr txBox="1"/>
              <p:nvPr/>
            </p:nvSpPr>
            <p:spPr>
              <a:xfrm>
                <a:off x="5912753" y="3549601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1 1 0 0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10E44-B626-45F7-8D34-5297911BF347}"/>
                  </a:ext>
                </a:extLst>
              </p:cNvPr>
              <p:cNvSpPr txBox="1"/>
              <p:nvPr/>
            </p:nvSpPr>
            <p:spPr>
              <a:xfrm>
                <a:off x="5988359" y="3789511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F0407B-6517-4B0A-AFD8-3CD48862E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7628" y="4175760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CF807-1F39-4E9F-8A0E-C5AE5A25E299}"/>
                  </a:ext>
                </a:extLst>
              </p:cNvPr>
              <p:cNvSpPr txBox="1"/>
              <p:nvPr/>
            </p:nvSpPr>
            <p:spPr>
              <a:xfrm>
                <a:off x="6110188" y="4112057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1 1 1 0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49F28-3C3E-4F19-8E65-ABE7C7FB4B70}"/>
                </a:ext>
              </a:extLst>
            </p:cNvPr>
            <p:cNvSpPr txBox="1"/>
            <p:nvPr/>
          </p:nvSpPr>
          <p:spPr>
            <a:xfrm>
              <a:off x="2098874" y="4284225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FE96F-7D3C-4350-A783-CF92FACD4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641" y="4636637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A5536-212C-4FB9-81E4-3D8FB105053B}"/>
                </a:ext>
              </a:extLst>
            </p:cNvPr>
            <p:cNvSpPr txBox="1"/>
            <p:nvPr/>
          </p:nvSpPr>
          <p:spPr>
            <a:xfrm>
              <a:off x="2249459" y="4603537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D0A028-D65E-4609-9BB8-5D77F0F94160}"/>
                </a:ext>
              </a:extLst>
            </p:cNvPr>
            <p:cNvSpPr txBox="1"/>
            <p:nvPr/>
          </p:nvSpPr>
          <p:spPr>
            <a:xfrm>
              <a:off x="2249459" y="491150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9B2AB3-D1A4-431C-AAFD-3689895B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016" y="5237415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A3716-EB0F-4BDB-AC40-AF16B27535AD}"/>
                </a:ext>
              </a:extLst>
            </p:cNvPr>
            <p:cNvSpPr txBox="1"/>
            <p:nvPr/>
          </p:nvSpPr>
          <p:spPr>
            <a:xfrm>
              <a:off x="2262199" y="52204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0 0 0 0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3270545-3D6B-44B0-93DD-CB0165E375B5}"/>
              </a:ext>
            </a:extLst>
          </p:cNvPr>
          <p:cNvSpPr txBox="1"/>
          <p:nvPr/>
        </p:nvSpPr>
        <p:spPr>
          <a:xfrm>
            <a:off x="1212574" y="5715000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remainder is zero, there is no error in the received sequence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77482-61EC-402E-A03C-A85926696804}"/>
              </a:ext>
            </a:extLst>
          </p:cNvPr>
          <p:cNvSpPr txBox="1"/>
          <p:nvPr/>
        </p:nvSpPr>
        <p:spPr>
          <a:xfrm>
            <a:off x="358425" y="1971352"/>
            <a:ext cx="20482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Receiver</a:t>
            </a:r>
          </a:p>
        </p:txBody>
      </p:sp>
    </p:spTree>
    <p:extLst>
      <p:ext uri="{BB962C8B-B14F-4D97-AF65-F5344CB8AC3E}">
        <p14:creationId xmlns:p14="http://schemas.microsoft.com/office/powerpoint/2010/main" val="2083365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1499</Words>
  <Application>Microsoft Office PowerPoint</Application>
  <PresentationFormat>On-screen Show (4:3)</PresentationFormat>
  <Paragraphs>218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Courier New</vt:lpstr>
      <vt:lpstr>Perpetua</vt:lpstr>
      <vt:lpstr>Times New Roman</vt:lpstr>
      <vt:lpstr>Wingdings</vt:lpstr>
      <vt:lpstr>Spectrum</vt:lpstr>
      <vt:lpstr>Error Control Codes</vt:lpstr>
      <vt:lpstr>Lecture Outline</vt:lpstr>
      <vt:lpstr>Cyclic Redundancy Check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Homework</vt:lpstr>
      <vt:lpstr>Linear Block Code</vt:lpstr>
      <vt:lpstr>Linear Block Code….</vt:lpstr>
      <vt:lpstr>Linear Block Code….</vt:lpstr>
      <vt:lpstr>Linear Block Code….</vt:lpstr>
      <vt:lpstr>Linear Block Code….</vt:lpstr>
      <vt:lpstr>Linear Block Code….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Dr. Md. Sakir Hossain</dc:creator>
  <cp:lastModifiedBy>Shakila Rahman</cp:lastModifiedBy>
  <cp:revision>63</cp:revision>
  <dcterms:created xsi:type="dcterms:W3CDTF">2020-04-25T11:18:11Z</dcterms:created>
  <dcterms:modified xsi:type="dcterms:W3CDTF">2023-07-18T23:51:35Z</dcterms:modified>
</cp:coreProperties>
</file>