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64" r:id="rId12"/>
    <p:sldId id="267" r:id="rId13"/>
    <p:sldId id="268" r:id="rId14"/>
    <p:sldId id="266" r:id="rId15"/>
    <p:sldId id="26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AA98-2874-4B6D-8F2E-C92150687C0B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171C-2BED-4175-BC0D-E47853619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7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2C4839-BA67-464A-B137-A93CED05483A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44A3-8134-4447-A26C-51E2BD8D63F8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032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33A92-12E8-4816-A106-518C7AD10AC1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0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1DA82-E8A7-4C2F-8F2A-FEBB60D58184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53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1A9FE-F1CF-4E25-8734-D17420B1B024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2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78398-D7D0-4946-8272-AB597437B44B}" type="datetime1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00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5C0-885C-4DAB-9814-75610C06C3F8}" type="datetime1">
              <a:rPr lang="en-AU" smtClean="0"/>
              <a:t>11/09/2024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250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7419-6A24-4BA8-94C2-35EBBB7D2B52}" type="datetime1">
              <a:rPr lang="en-AU" smtClean="0"/>
              <a:t>11/09/2024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14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7B0EA-4535-47FF-A10F-28F0B7FB8A60}" type="datetime1">
              <a:rPr lang="en-AU" smtClean="0"/>
              <a:t>11/09/2024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001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58C-5082-4B93-9FD7-3C9CFA4A3E4B}" type="datetime1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631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B9BA-9D17-41E1-8BD3-77183C3BAED5}" type="datetime1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64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2324189-7CFA-4C64-BB84-3A245032E4FB}" type="datetime1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B3EC9E9-E3E4-45AA-A25C-B79E8884B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22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70EC-245B-6298-08FB-F9DAE17C5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/>
              <a:t>Genetic Algorithm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D0936-099E-4E1A-5655-4276F86EE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11706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EFD6-60FF-C0B4-22F0-D88B2891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9135B-9207-5F4D-6684-6E11E6B1C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Maximize the function f(x) = x</a:t>
            </a:r>
            <a:r>
              <a:rPr lang="en-AU" baseline="30000" dirty="0"/>
              <a:t>2</a:t>
            </a:r>
            <a:r>
              <a:rPr lang="en-AU" dirty="0"/>
              <a:t>-x over the range of integers from 0 to 15 (x is between 0 and 15).  </a:t>
            </a:r>
          </a:p>
          <a:p>
            <a:pPr lvl="1"/>
            <a:r>
              <a:rPr lang="en-AU" sz="2200" dirty="0"/>
              <a:t>Assume that the population size is 4.</a:t>
            </a:r>
          </a:p>
          <a:p>
            <a:pPr lvl="1"/>
            <a:r>
              <a:rPr lang="en-AU" sz="2200" dirty="0"/>
              <a:t>Perform one-point crossover in 2nd position</a:t>
            </a:r>
          </a:p>
          <a:p>
            <a:pPr lvl="1"/>
            <a:r>
              <a:rPr lang="en-AU" sz="2200" dirty="0"/>
              <a:t>Always mutate the last bit</a:t>
            </a:r>
          </a:p>
          <a:p>
            <a:pPr marL="45720" indent="0" algn="just">
              <a:buNone/>
            </a:pPr>
            <a:r>
              <a:rPr lang="en-US" dirty="0"/>
              <a:t>Start with the given initial population 0011, 1010, 1110 and 1100</a:t>
            </a:r>
          </a:p>
          <a:p>
            <a:pPr marL="45720" indent="0" algn="just">
              <a:buNone/>
            </a:pPr>
            <a:r>
              <a:rPr lang="en-US" dirty="0"/>
              <a:t>Apply GA for one iteration. </a:t>
            </a:r>
          </a:p>
          <a:p>
            <a:pPr marL="45720" indent="0" algn="just">
              <a:buNone/>
            </a:pPr>
            <a:r>
              <a:rPr lang="en-US" dirty="0"/>
              <a:t>Whether the new generation has improved after first iteration or not?</a:t>
            </a:r>
            <a:endParaRPr lang="en-A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30F1-C448-7666-FC8C-DBC52EC3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913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C14-BF96-7AB7-2C01-C457F13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ADFA1-498E-2512-E6F0-4663D72D4233}"/>
              </a:ext>
            </a:extLst>
          </p:cNvPr>
          <p:cNvSpPr txBox="1"/>
          <p:nvPr/>
        </p:nvSpPr>
        <p:spPr>
          <a:xfrm>
            <a:off x="778533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 1, 0, 1]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0]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1] 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0]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FD05-34D2-8B44-8A3F-5A08A25FDFE8}"/>
              </a:ext>
            </a:extLst>
          </p:cNvPr>
          <p:cNvSpPr txBox="1"/>
          <p:nvPr/>
        </p:nvSpPr>
        <p:spPr>
          <a:xfrm>
            <a:off x="2726771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0, 1, 0, 1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1, 0, 1, 0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1, 0, 1, 1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1, 0, 0, 0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ABEF0-7E03-CB68-9D63-47E7680533C2}"/>
              </a:ext>
            </a:extLst>
          </p:cNvPr>
          <p:cNvSpPr txBox="1"/>
          <p:nvPr/>
        </p:nvSpPr>
        <p:spPr>
          <a:xfrm>
            <a:off x="5203709" y="4423786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</a:t>
            </a:r>
            <a: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 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0, 0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1, 0,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1, 1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9BD90-1BB2-25B5-2FAD-E5F3A6A58C3C}"/>
              </a:ext>
            </a:extLst>
          </p:cNvPr>
          <p:cNvCxnSpPr>
            <a:cxnSpLocks/>
          </p:cNvCxnSpPr>
          <p:nvPr/>
        </p:nvCxnSpPr>
        <p:spPr>
          <a:xfrm>
            <a:off x="4164524" y="4882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7C482F-CC2F-F8DE-2341-10E09BF585AC}"/>
              </a:ext>
            </a:extLst>
          </p:cNvPr>
          <p:cNvCxnSpPr>
            <a:cxnSpLocks/>
          </p:cNvCxnSpPr>
          <p:nvPr/>
        </p:nvCxnSpPr>
        <p:spPr>
          <a:xfrm>
            <a:off x="3808924" y="4638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652A5-1518-1EA9-CCDB-665AF9A32FA5}"/>
              </a:ext>
            </a:extLst>
          </p:cNvPr>
          <p:cNvCxnSpPr>
            <a:cxnSpLocks/>
          </p:cNvCxnSpPr>
          <p:nvPr/>
        </p:nvCxnSpPr>
        <p:spPr>
          <a:xfrm flipV="1">
            <a:off x="3807036" y="4882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A198DB-A5CE-1157-9482-7E479922B20E}"/>
              </a:ext>
            </a:extLst>
          </p:cNvPr>
          <p:cNvCxnSpPr>
            <a:cxnSpLocks/>
          </p:cNvCxnSpPr>
          <p:nvPr/>
        </p:nvCxnSpPr>
        <p:spPr>
          <a:xfrm flipV="1">
            <a:off x="4849544" y="4638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C50B4-A017-411B-BFC9-B1F910B35097}"/>
              </a:ext>
            </a:extLst>
          </p:cNvPr>
          <p:cNvCxnSpPr>
            <a:cxnSpLocks/>
          </p:cNvCxnSpPr>
          <p:nvPr/>
        </p:nvCxnSpPr>
        <p:spPr>
          <a:xfrm>
            <a:off x="4858610" y="4882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A7A544-C819-AFA1-1C8F-AE10E35C585C}"/>
              </a:ext>
            </a:extLst>
          </p:cNvPr>
          <p:cNvCxnSpPr>
            <a:cxnSpLocks/>
          </p:cNvCxnSpPr>
          <p:nvPr/>
        </p:nvCxnSpPr>
        <p:spPr>
          <a:xfrm>
            <a:off x="4164524" y="5745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5E696-F44B-39C7-9DF9-A3E32E108C3F}"/>
              </a:ext>
            </a:extLst>
          </p:cNvPr>
          <p:cNvCxnSpPr>
            <a:cxnSpLocks/>
          </p:cNvCxnSpPr>
          <p:nvPr/>
        </p:nvCxnSpPr>
        <p:spPr>
          <a:xfrm>
            <a:off x="3808924" y="5501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B0F80C-4702-70E4-AD4A-D91090F8FC7E}"/>
              </a:ext>
            </a:extLst>
          </p:cNvPr>
          <p:cNvCxnSpPr>
            <a:cxnSpLocks/>
          </p:cNvCxnSpPr>
          <p:nvPr/>
        </p:nvCxnSpPr>
        <p:spPr>
          <a:xfrm flipV="1">
            <a:off x="3807036" y="5745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0C5DA-22B7-8AC0-9615-80BE129CF0D1}"/>
              </a:ext>
            </a:extLst>
          </p:cNvPr>
          <p:cNvCxnSpPr>
            <a:cxnSpLocks/>
          </p:cNvCxnSpPr>
          <p:nvPr/>
        </p:nvCxnSpPr>
        <p:spPr>
          <a:xfrm flipV="1">
            <a:off x="4849544" y="5501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C49D6-A472-A0A9-362C-FA30B8ADF40A}"/>
              </a:ext>
            </a:extLst>
          </p:cNvPr>
          <p:cNvCxnSpPr>
            <a:cxnSpLocks/>
          </p:cNvCxnSpPr>
          <p:nvPr/>
        </p:nvCxnSpPr>
        <p:spPr>
          <a:xfrm>
            <a:off x="4858610" y="5745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8426F0-BBD3-D154-0FBC-D81EA303F7A1}"/>
              </a:ext>
            </a:extLst>
          </p:cNvPr>
          <p:cNvCxnSpPr>
            <a:cxnSpLocks/>
          </p:cNvCxnSpPr>
          <p:nvPr/>
        </p:nvCxnSpPr>
        <p:spPr>
          <a:xfrm>
            <a:off x="3307559" y="4423786"/>
            <a:ext cx="0" cy="7733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3B80E-92EF-B88B-578E-3689E1112485}"/>
              </a:ext>
            </a:extLst>
          </p:cNvPr>
          <p:cNvCxnSpPr>
            <a:cxnSpLocks/>
          </p:cNvCxnSpPr>
          <p:nvPr/>
        </p:nvCxnSpPr>
        <p:spPr>
          <a:xfrm>
            <a:off x="3307559" y="5356435"/>
            <a:ext cx="0" cy="7785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9EED2-E304-0A6A-ADEF-73A8D0EBCC5D}"/>
              </a:ext>
            </a:extLst>
          </p:cNvPr>
          <p:cNvCxnSpPr/>
          <p:nvPr/>
        </p:nvCxnSpPr>
        <p:spPr>
          <a:xfrm>
            <a:off x="6393921" y="460780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493C5-7666-818D-253E-1FE9E079E284}"/>
              </a:ext>
            </a:extLst>
          </p:cNvPr>
          <p:cNvCxnSpPr/>
          <p:nvPr/>
        </p:nvCxnSpPr>
        <p:spPr>
          <a:xfrm>
            <a:off x="6393920" y="509662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D5B2A-4367-0D93-3065-FF677E280861}"/>
              </a:ext>
            </a:extLst>
          </p:cNvPr>
          <p:cNvCxnSpPr/>
          <p:nvPr/>
        </p:nvCxnSpPr>
        <p:spPr>
          <a:xfrm>
            <a:off x="6393920" y="550188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FCE9F-42FA-3991-7615-63BF3F30F3D1}"/>
              </a:ext>
            </a:extLst>
          </p:cNvPr>
          <p:cNvCxnSpPr/>
          <p:nvPr/>
        </p:nvCxnSpPr>
        <p:spPr>
          <a:xfrm>
            <a:off x="6393920" y="589926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EAF1F44-5D7E-CB7E-04B7-DB28DC7B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02873"/>
              </p:ext>
            </p:extLst>
          </p:nvPr>
        </p:nvGraphicFramePr>
        <p:xfrm>
          <a:off x="536258" y="18576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805587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470253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f(x)=x</a:t>
                      </a:r>
                      <a:r>
                        <a:rPr lang="en-AU" baseline="30000" dirty="0"/>
                        <a:t>2</a:t>
                      </a:r>
                      <a:r>
                        <a:rPr lang="en-AU" dirty="0"/>
                        <a:t>-x</a:t>
                      </a:r>
                      <a:endParaRPr lang="en-AU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 1, 0, 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20/276   = 0.07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0.07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0, 1, 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90/276   = 0.33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 – 0.40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0, 1, 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110/276 = 0.40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 – 0.80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0, 0, 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56/276   = 0.20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BC9B327-B457-3B76-BA32-D34ADBAA5726}"/>
              </a:ext>
            </a:extLst>
          </p:cNvPr>
          <p:cNvSpPr/>
          <p:nvPr/>
        </p:nvSpPr>
        <p:spPr>
          <a:xfrm>
            <a:off x="8834356" y="1003302"/>
            <a:ext cx="2842066" cy="3025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0.06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 1, 0, 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0.30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0,1, 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0.45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0.99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0]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86BB9F-5017-50F0-9604-C822C0CCF721}"/>
              </a:ext>
            </a:extLst>
          </p:cNvPr>
          <p:cNvSpPr/>
          <p:nvPr/>
        </p:nvSpPr>
        <p:spPr>
          <a:xfrm>
            <a:off x="345520" y="6182361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829402-1732-6058-EE1F-66237CB0298F}"/>
              </a:ext>
            </a:extLst>
          </p:cNvPr>
          <p:cNvSpPr/>
          <p:nvPr/>
        </p:nvSpPr>
        <p:spPr>
          <a:xfrm>
            <a:off x="2470628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5F074-310C-0AB6-33D7-955916C505DD}"/>
              </a:ext>
            </a:extLst>
          </p:cNvPr>
          <p:cNvSpPr/>
          <p:nvPr/>
        </p:nvSpPr>
        <p:spPr>
          <a:xfrm>
            <a:off x="4850071" y="6186376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89FAF-CE70-10FF-AEAE-250A3FDF36D1}"/>
              </a:ext>
            </a:extLst>
          </p:cNvPr>
          <p:cNvSpPr/>
          <p:nvPr/>
        </p:nvSpPr>
        <p:spPr>
          <a:xfrm>
            <a:off x="7108780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3DD66EB-B314-853B-CBFF-66F6E06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11</a:t>
            </a:fld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6AA740-0230-5B82-23D6-FBEA50E53BE7}"/>
              </a:ext>
            </a:extLst>
          </p:cNvPr>
          <p:cNvSpPr txBox="1"/>
          <p:nvPr/>
        </p:nvSpPr>
        <p:spPr>
          <a:xfrm>
            <a:off x="7422539" y="4423786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1, 1,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0,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 0, 1,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12BCF6-EC3D-2F7B-1FC1-E1707A8A9CB9}"/>
              </a:ext>
            </a:extLst>
          </p:cNvPr>
          <p:cNvSpPr/>
          <p:nvPr/>
        </p:nvSpPr>
        <p:spPr>
          <a:xfrm>
            <a:off x="8834356" y="4126211"/>
            <a:ext cx="2842063" cy="20001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/>
              <a:t>The fitness value of new generation is 260 which is less than the fitness value of the initial population. Therefore, the new generation did not improve.</a:t>
            </a:r>
          </a:p>
        </p:txBody>
      </p:sp>
    </p:spTree>
    <p:extLst>
      <p:ext uri="{BB962C8B-B14F-4D97-AF65-F5344CB8AC3E}">
        <p14:creationId xmlns:p14="http://schemas.microsoft.com/office/powerpoint/2010/main" val="97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ABF4-0C6C-1A65-49B6-5540EC81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2286-C9B5-8E3F-16B6-96DDC398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Maximize the function f(x) = x</a:t>
            </a:r>
            <a:r>
              <a:rPr lang="en-AU" baseline="30000" dirty="0"/>
              <a:t>2</a:t>
            </a:r>
            <a:r>
              <a:rPr lang="en-AU" dirty="0"/>
              <a:t>+x–2 over the range of integers from 0 to 15 (x is between 0 and 15).  </a:t>
            </a:r>
          </a:p>
          <a:p>
            <a:pPr lvl="1"/>
            <a:r>
              <a:rPr lang="en-AU" sz="2200" dirty="0"/>
              <a:t>Assume that the population size is 4.</a:t>
            </a:r>
          </a:p>
          <a:p>
            <a:pPr lvl="1"/>
            <a:r>
              <a:rPr lang="en-AU" sz="2200" dirty="0"/>
              <a:t>Perform one-point crossover</a:t>
            </a:r>
          </a:p>
          <a:p>
            <a:pPr lvl="1"/>
            <a:r>
              <a:rPr lang="en-AU" sz="2200" dirty="0"/>
              <a:t>Always mutate the 2nd last bit</a:t>
            </a:r>
          </a:p>
          <a:p>
            <a:pPr marL="45720" indent="0" algn="just">
              <a:buNone/>
            </a:pPr>
            <a:r>
              <a:rPr lang="en-US" dirty="0"/>
              <a:t>Start with random initial population.</a:t>
            </a:r>
          </a:p>
          <a:p>
            <a:pPr marL="45720" indent="0" algn="just">
              <a:buNone/>
            </a:pPr>
            <a:r>
              <a:rPr lang="en-US" dirty="0"/>
              <a:t>Apply GA for two iterations. </a:t>
            </a:r>
          </a:p>
          <a:p>
            <a:pPr marL="45720" indent="0" algn="just">
              <a:buNone/>
            </a:pPr>
            <a:r>
              <a:rPr lang="en-US" dirty="0"/>
              <a:t>Whether the new generation has improved after two iterations or not?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2DE7-78D2-8422-BF31-F55DF30E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99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ABF4-0C6C-1A65-49B6-5540EC81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52286-C9B5-8E3F-16B6-96DDC398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Maximize the function f(x) = 2x–10 over the range of integers from 15 to 63 (x is between 15 and 63).  </a:t>
            </a:r>
          </a:p>
          <a:p>
            <a:pPr lvl="1"/>
            <a:r>
              <a:rPr lang="en-AU" sz="2200" dirty="0"/>
              <a:t>Assume that the population size is 4.</a:t>
            </a:r>
          </a:p>
          <a:p>
            <a:pPr lvl="1"/>
            <a:r>
              <a:rPr lang="en-AU" sz="2200" dirty="0"/>
              <a:t>Perform two-point crossover</a:t>
            </a:r>
          </a:p>
          <a:p>
            <a:pPr lvl="1"/>
            <a:r>
              <a:rPr lang="en-AU" sz="2200" dirty="0"/>
              <a:t>Always mutate the first bit</a:t>
            </a:r>
          </a:p>
          <a:p>
            <a:pPr marL="45720" indent="0" algn="just">
              <a:buNone/>
            </a:pPr>
            <a:r>
              <a:rPr lang="en-US" dirty="0"/>
              <a:t>Start with random initial population.</a:t>
            </a:r>
          </a:p>
          <a:p>
            <a:pPr marL="45720" indent="0" algn="just">
              <a:buNone/>
            </a:pPr>
            <a:r>
              <a:rPr lang="en-US" dirty="0"/>
              <a:t>Apply GA for one iteration. </a:t>
            </a:r>
          </a:p>
          <a:p>
            <a:pPr marL="45720" indent="0" algn="just">
              <a:buNone/>
            </a:pPr>
            <a:r>
              <a:rPr lang="en-US" dirty="0"/>
              <a:t>Whether the new generation has improved after first iteration or not?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82DE7-78D2-8422-BF31-F55DF30E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92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4AE7-C593-81F4-42A6-73E76055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847D-79D8-9B3F-5174-1EC3CCF6B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38CC4-CC89-4E5F-DB23-18713FDCFB8C}"/>
              </a:ext>
            </a:extLst>
          </p:cNvPr>
          <p:cNvSpPr/>
          <p:nvPr/>
        </p:nvSpPr>
        <p:spPr>
          <a:xfrm rot="10800000" flipH="1" flipV="1">
            <a:off x="4080769" y="2412507"/>
            <a:ext cx="4030461" cy="2032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8442E-82EA-A8FB-3F19-95DD41E8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27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C4A9-0BC8-F847-384B-10850066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Maximize the function f(x) = x</a:t>
            </a:r>
            <a:r>
              <a:rPr lang="en-AU" baseline="30000" dirty="0"/>
              <a:t>2</a:t>
            </a:r>
            <a:r>
              <a:rPr lang="en-AU" dirty="0"/>
              <a:t> over the range of integers from 0 to 31 (x is between 0 and 31). Assume that the population size is 4.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801624" y="37047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4026335" y="3709781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215374" y="37301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404413" y="373518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525864" y="403642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774642" y="404506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932492" y="401432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37DD2F-A135-9937-467B-CB79A6E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41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66070" y="1935480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790781" y="1940559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5979820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68859" y="196596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290310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39088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696938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68941" y="3686940"/>
            <a:ext cx="2021840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B5DAD-0CEC-2490-A1F0-6F0D910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170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66069" y="19354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790780" y="1940559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5979819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68858" y="196596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290309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39087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696937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6190A-EE68-8739-7940-A6FE44C0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80906"/>
              </p:ext>
            </p:extLst>
          </p:nvPr>
        </p:nvGraphicFramePr>
        <p:xfrm>
          <a:off x="767079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24F0E9-7466-A31F-6105-E567F2AB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9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7740" y="170465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22451" y="1704652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11490" y="173005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200529" y="173513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21980" y="203637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70758" y="204501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8608" y="201427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6190A-EE68-8739-7940-A6FE44C09104}"/>
              </a:ext>
            </a:extLst>
          </p:cNvPr>
          <p:cNvGraphicFramePr>
            <a:graphicFrameLocks noGrp="1"/>
          </p:cNvGraphicFramePr>
          <p:nvPr/>
        </p:nvGraphicFramePr>
        <p:xfrm>
          <a:off x="767079" y="3429000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26D9116-2E4C-A2A9-A206-4B4C58EF26FF}"/>
              </a:ext>
            </a:extLst>
          </p:cNvPr>
          <p:cNvSpPr/>
          <p:nvPr/>
        </p:nvSpPr>
        <p:spPr>
          <a:xfrm>
            <a:off x="9126414" y="2926083"/>
            <a:ext cx="2842066" cy="35763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0.12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0.95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 </a:t>
            </a:r>
            <a:endParaRPr lang="en-AU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F991FC-E0A4-77F2-F4EA-D38EA07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60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3" y="194332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4" y="1948401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3" y="196872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2" y="1973802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3" y="2275046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1" y="228368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1" y="2252949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4" y="3694782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1" y="3694782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216F12-45C9-1E70-19EB-25B64FB6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834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2" y="1939326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3" y="1944405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2" y="1964726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1" y="1969806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2" y="2271050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0" y="227968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0" y="2248953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3" y="3690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0" y="3690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80B77-2A32-6692-8A5B-7B13BE5E6CBA}"/>
              </a:ext>
            </a:extLst>
          </p:cNvPr>
          <p:cNvSpPr txBox="1"/>
          <p:nvPr/>
        </p:nvSpPr>
        <p:spPr>
          <a:xfrm>
            <a:off x="6308052" y="3690786"/>
            <a:ext cx="177062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338B5-6AD9-0CF7-91D5-0ED6551891B7}"/>
              </a:ext>
            </a:extLst>
          </p:cNvPr>
          <p:cNvCxnSpPr>
            <a:cxnSpLocks/>
          </p:cNvCxnSpPr>
          <p:nvPr/>
        </p:nvCxnSpPr>
        <p:spPr>
          <a:xfrm>
            <a:off x="5265543" y="4149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B67E3-099B-F8D7-BB05-FCC5DA858156}"/>
              </a:ext>
            </a:extLst>
          </p:cNvPr>
          <p:cNvCxnSpPr>
            <a:cxnSpLocks/>
          </p:cNvCxnSpPr>
          <p:nvPr/>
        </p:nvCxnSpPr>
        <p:spPr>
          <a:xfrm>
            <a:off x="4909943" y="3905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1BC9A-AF5B-A827-7107-6962F50DDEA4}"/>
              </a:ext>
            </a:extLst>
          </p:cNvPr>
          <p:cNvCxnSpPr>
            <a:cxnSpLocks/>
          </p:cNvCxnSpPr>
          <p:nvPr/>
        </p:nvCxnSpPr>
        <p:spPr>
          <a:xfrm flipV="1">
            <a:off x="4908055" y="4149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A438AF-3320-0702-2517-7C840E96F0FB}"/>
              </a:ext>
            </a:extLst>
          </p:cNvPr>
          <p:cNvCxnSpPr>
            <a:cxnSpLocks/>
          </p:cNvCxnSpPr>
          <p:nvPr/>
        </p:nvCxnSpPr>
        <p:spPr>
          <a:xfrm flipV="1">
            <a:off x="5950563" y="3905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AF21A-D7AB-CAF8-29B3-25961496F07E}"/>
              </a:ext>
            </a:extLst>
          </p:cNvPr>
          <p:cNvCxnSpPr>
            <a:cxnSpLocks/>
          </p:cNvCxnSpPr>
          <p:nvPr/>
        </p:nvCxnSpPr>
        <p:spPr>
          <a:xfrm>
            <a:off x="5959629" y="4149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2E7A81-F9FC-1199-9AD3-07EA9C8F7C66}"/>
              </a:ext>
            </a:extLst>
          </p:cNvPr>
          <p:cNvCxnSpPr>
            <a:cxnSpLocks/>
          </p:cNvCxnSpPr>
          <p:nvPr/>
        </p:nvCxnSpPr>
        <p:spPr>
          <a:xfrm>
            <a:off x="5265543" y="5012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AD95FB-EDB3-82E2-8CBD-5CB4BB0C417B}"/>
              </a:ext>
            </a:extLst>
          </p:cNvPr>
          <p:cNvCxnSpPr>
            <a:cxnSpLocks/>
          </p:cNvCxnSpPr>
          <p:nvPr/>
        </p:nvCxnSpPr>
        <p:spPr>
          <a:xfrm>
            <a:off x="4909943" y="4768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D144C-C03B-5132-D04F-01DB5770C51F}"/>
              </a:ext>
            </a:extLst>
          </p:cNvPr>
          <p:cNvCxnSpPr>
            <a:cxnSpLocks/>
          </p:cNvCxnSpPr>
          <p:nvPr/>
        </p:nvCxnSpPr>
        <p:spPr>
          <a:xfrm flipV="1">
            <a:off x="4908055" y="5012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614305-37AE-B638-337A-5CD1749D283F}"/>
              </a:ext>
            </a:extLst>
          </p:cNvPr>
          <p:cNvCxnSpPr>
            <a:cxnSpLocks/>
          </p:cNvCxnSpPr>
          <p:nvPr/>
        </p:nvCxnSpPr>
        <p:spPr>
          <a:xfrm flipV="1">
            <a:off x="5950563" y="4768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42CA-F9CA-064C-ACCF-45612A5AF39E}"/>
              </a:ext>
            </a:extLst>
          </p:cNvPr>
          <p:cNvCxnSpPr>
            <a:cxnSpLocks/>
          </p:cNvCxnSpPr>
          <p:nvPr/>
        </p:nvCxnSpPr>
        <p:spPr>
          <a:xfrm>
            <a:off x="5959629" y="5012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ACEED5-F120-1EA5-EA52-56E866E20EA9}"/>
              </a:ext>
            </a:extLst>
          </p:cNvPr>
          <p:cNvCxnSpPr/>
          <p:nvPr/>
        </p:nvCxnSpPr>
        <p:spPr>
          <a:xfrm>
            <a:off x="4483223" y="37427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EC10E-FEF6-2974-BDD5-EA345B67FF17}"/>
              </a:ext>
            </a:extLst>
          </p:cNvPr>
          <p:cNvCxnSpPr/>
          <p:nvPr/>
        </p:nvCxnSpPr>
        <p:spPr>
          <a:xfrm>
            <a:off x="4503543" y="42010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0B6999-BC9D-ED87-03E7-F25AE12CA671}"/>
              </a:ext>
            </a:extLst>
          </p:cNvPr>
          <p:cNvCxnSpPr/>
          <p:nvPr/>
        </p:nvCxnSpPr>
        <p:spPr>
          <a:xfrm>
            <a:off x="4290183" y="46063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A41CA-8ADE-CC12-C19C-FFF9C3251CFB}"/>
              </a:ext>
            </a:extLst>
          </p:cNvPr>
          <p:cNvCxnSpPr/>
          <p:nvPr/>
        </p:nvCxnSpPr>
        <p:spPr>
          <a:xfrm>
            <a:off x="4290183" y="50646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E25B81-91FC-6FCD-E203-5ABBF45D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410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0E19-7446-F918-1E4F-26DF664C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GA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7A636A-6DA4-725F-ABFD-1A423CC97B88}"/>
              </a:ext>
            </a:extLst>
          </p:cNvPr>
          <p:cNvSpPr/>
          <p:nvPr/>
        </p:nvSpPr>
        <p:spPr>
          <a:xfrm>
            <a:off x="1592702" y="19354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FB8DA-9F2C-A35C-9981-DE5EC72D8AE8}"/>
              </a:ext>
            </a:extLst>
          </p:cNvPr>
          <p:cNvSpPr/>
          <p:nvPr/>
        </p:nvSpPr>
        <p:spPr>
          <a:xfrm>
            <a:off x="3817413" y="1940559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Selection/</a:t>
            </a:r>
          </a:p>
          <a:p>
            <a:pPr algn="ctr"/>
            <a:r>
              <a:rPr lang="en-AU" dirty="0"/>
              <a:t>Reproduction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BDD366-8C00-F85F-48EF-6A80EC639800}"/>
              </a:ext>
            </a:extLst>
          </p:cNvPr>
          <p:cNvSpPr/>
          <p:nvPr/>
        </p:nvSpPr>
        <p:spPr>
          <a:xfrm>
            <a:off x="6006452" y="1960880"/>
            <a:ext cx="1851769" cy="10972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Crossover/ Recombine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2C631-03E9-A13D-2DF6-97897B243284}"/>
              </a:ext>
            </a:extLst>
          </p:cNvPr>
          <p:cNvSpPr/>
          <p:nvPr/>
        </p:nvSpPr>
        <p:spPr>
          <a:xfrm>
            <a:off x="8195491" y="1965960"/>
            <a:ext cx="1851769" cy="1097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Mutation/ Mutate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5DD46D8-C7AA-BEF8-5E31-DD0FAEB524D1}"/>
              </a:ext>
            </a:extLst>
          </p:cNvPr>
          <p:cNvSpPr/>
          <p:nvPr/>
        </p:nvSpPr>
        <p:spPr>
          <a:xfrm>
            <a:off x="3316942" y="2267204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E1CBB2F-34F6-7D8A-B6AE-EB569FA76445}"/>
              </a:ext>
            </a:extLst>
          </p:cNvPr>
          <p:cNvSpPr/>
          <p:nvPr/>
        </p:nvSpPr>
        <p:spPr>
          <a:xfrm>
            <a:off x="5565720" y="2275841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79F700-D01E-027F-C8DC-BBC3533A0898}"/>
              </a:ext>
            </a:extLst>
          </p:cNvPr>
          <p:cNvSpPr/>
          <p:nvPr/>
        </p:nvSpPr>
        <p:spPr>
          <a:xfrm>
            <a:off x="7723570" y="2245107"/>
            <a:ext cx="59232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E5168-A6C7-D8B2-CB6F-BC25E4C0E6D8}"/>
              </a:ext>
            </a:extLst>
          </p:cNvPr>
          <p:cNvSpPr txBox="1"/>
          <p:nvPr/>
        </p:nvSpPr>
        <p:spPr>
          <a:xfrm>
            <a:off x="1795573" y="3686940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61F80-882F-E9B6-EF85-D7776035185E}"/>
              </a:ext>
            </a:extLst>
          </p:cNvPr>
          <p:cNvSpPr txBox="1"/>
          <p:nvPr/>
        </p:nvSpPr>
        <p:spPr>
          <a:xfrm>
            <a:off x="3827790" y="3686940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80B77-2A32-6692-8A5B-7B13BE5E6CBA}"/>
              </a:ext>
            </a:extLst>
          </p:cNvPr>
          <p:cNvSpPr txBox="1"/>
          <p:nvPr/>
        </p:nvSpPr>
        <p:spPr>
          <a:xfrm>
            <a:off x="6308051" y="3686940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6338B5-6AD9-0CF7-91D5-0ED6551891B7}"/>
              </a:ext>
            </a:extLst>
          </p:cNvPr>
          <p:cNvCxnSpPr>
            <a:cxnSpLocks/>
          </p:cNvCxnSpPr>
          <p:nvPr/>
        </p:nvCxnSpPr>
        <p:spPr>
          <a:xfrm>
            <a:off x="5265543" y="4145279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9B67E3-099B-F8D7-BB05-FCC5DA858156}"/>
              </a:ext>
            </a:extLst>
          </p:cNvPr>
          <p:cNvCxnSpPr>
            <a:cxnSpLocks/>
          </p:cNvCxnSpPr>
          <p:nvPr/>
        </p:nvCxnSpPr>
        <p:spPr>
          <a:xfrm>
            <a:off x="4909943" y="3901439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11BC9A-AF5B-A827-7107-6962F50DDEA4}"/>
              </a:ext>
            </a:extLst>
          </p:cNvPr>
          <p:cNvCxnSpPr>
            <a:cxnSpLocks/>
          </p:cNvCxnSpPr>
          <p:nvPr/>
        </p:nvCxnSpPr>
        <p:spPr>
          <a:xfrm flipV="1">
            <a:off x="4908055" y="4145279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A438AF-3320-0702-2517-7C840E96F0FB}"/>
              </a:ext>
            </a:extLst>
          </p:cNvPr>
          <p:cNvCxnSpPr>
            <a:cxnSpLocks/>
          </p:cNvCxnSpPr>
          <p:nvPr/>
        </p:nvCxnSpPr>
        <p:spPr>
          <a:xfrm flipV="1">
            <a:off x="5950563" y="3901439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2AF21A-D7AB-CAF8-29B3-25961496F07E}"/>
              </a:ext>
            </a:extLst>
          </p:cNvPr>
          <p:cNvCxnSpPr>
            <a:cxnSpLocks/>
          </p:cNvCxnSpPr>
          <p:nvPr/>
        </p:nvCxnSpPr>
        <p:spPr>
          <a:xfrm>
            <a:off x="5959629" y="4145279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2E7A81-F9FC-1199-9AD3-07EA9C8F7C66}"/>
              </a:ext>
            </a:extLst>
          </p:cNvPr>
          <p:cNvCxnSpPr>
            <a:cxnSpLocks/>
          </p:cNvCxnSpPr>
          <p:nvPr/>
        </p:nvCxnSpPr>
        <p:spPr>
          <a:xfrm>
            <a:off x="5265543" y="5008879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AD95FB-EDB3-82E2-8CBD-5CB4BB0C417B}"/>
              </a:ext>
            </a:extLst>
          </p:cNvPr>
          <p:cNvCxnSpPr>
            <a:cxnSpLocks/>
          </p:cNvCxnSpPr>
          <p:nvPr/>
        </p:nvCxnSpPr>
        <p:spPr>
          <a:xfrm>
            <a:off x="4909943" y="4765039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2D144C-C03B-5132-D04F-01DB5770C51F}"/>
              </a:ext>
            </a:extLst>
          </p:cNvPr>
          <p:cNvCxnSpPr>
            <a:cxnSpLocks/>
          </p:cNvCxnSpPr>
          <p:nvPr/>
        </p:nvCxnSpPr>
        <p:spPr>
          <a:xfrm flipV="1">
            <a:off x="4908055" y="5008879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614305-37AE-B638-337A-5CD1749D283F}"/>
              </a:ext>
            </a:extLst>
          </p:cNvPr>
          <p:cNvCxnSpPr>
            <a:cxnSpLocks/>
          </p:cNvCxnSpPr>
          <p:nvPr/>
        </p:nvCxnSpPr>
        <p:spPr>
          <a:xfrm flipV="1">
            <a:off x="5950563" y="4765039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42CA-F9CA-064C-ACCF-45612A5AF39E}"/>
              </a:ext>
            </a:extLst>
          </p:cNvPr>
          <p:cNvCxnSpPr>
            <a:cxnSpLocks/>
          </p:cNvCxnSpPr>
          <p:nvPr/>
        </p:nvCxnSpPr>
        <p:spPr>
          <a:xfrm>
            <a:off x="5959629" y="5008879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ACEED5-F120-1EA5-EA52-56E866E20EA9}"/>
              </a:ext>
            </a:extLst>
          </p:cNvPr>
          <p:cNvCxnSpPr/>
          <p:nvPr/>
        </p:nvCxnSpPr>
        <p:spPr>
          <a:xfrm>
            <a:off x="4483223" y="3738879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0CEC10E-FEF6-2974-BDD5-EA345B67FF17}"/>
              </a:ext>
            </a:extLst>
          </p:cNvPr>
          <p:cNvCxnSpPr/>
          <p:nvPr/>
        </p:nvCxnSpPr>
        <p:spPr>
          <a:xfrm>
            <a:off x="4503543" y="4197218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0B6999-BC9D-ED87-03E7-F25AE12CA671}"/>
              </a:ext>
            </a:extLst>
          </p:cNvPr>
          <p:cNvCxnSpPr/>
          <p:nvPr/>
        </p:nvCxnSpPr>
        <p:spPr>
          <a:xfrm>
            <a:off x="4290183" y="4602479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BA41CA-8ADE-CC12-C19C-FFF9C3251CFB}"/>
              </a:ext>
            </a:extLst>
          </p:cNvPr>
          <p:cNvCxnSpPr/>
          <p:nvPr/>
        </p:nvCxnSpPr>
        <p:spPr>
          <a:xfrm>
            <a:off x="4290183" y="5060818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45400D-5EB9-B28E-8554-3A18A3461CD4}"/>
              </a:ext>
            </a:extLst>
          </p:cNvPr>
          <p:cNvSpPr txBox="1"/>
          <p:nvPr/>
        </p:nvSpPr>
        <p:spPr>
          <a:xfrm>
            <a:off x="8430254" y="3667053"/>
            <a:ext cx="1851769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[1,1,1,1,0]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D917326-26E4-E80C-5DE0-7163B91B9F2E}"/>
              </a:ext>
            </a:extLst>
          </p:cNvPr>
          <p:cNvCxnSpPr/>
          <p:nvPr/>
        </p:nvCxnSpPr>
        <p:spPr>
          <a:xfrm>
            <a:off x="7429623" y="3870959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4C8CDAD-399C-C4FC-95A7-059EDEC47065}"/>
              </a:ext>
            </a:extLst>
          </p:cNvPr>
          <p:cNvCxnSpPr/>
          <p:nvPr/>
        </p:nvCxnSpPr>
        <p:spPr>
          <a:xfrm>
            <a:off x="7429622" y="4359778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2B6E1E-68A7-71A3-761D-6C667E84C343}"/>
              </a:ext>
            </a:extLst>
          </p:cNvPr>
          <p:cNvCxnSpPr/>
          <p:nvPr/>
        </p:nvCxnSpPr>
        <p:spPr>
          <a:xfrm>
            <a:off x="7429622" y="4765039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CE2B5CF-8A59-0B30-4B78-98B79EF1C48C}"/>
              </a:ext>
            </a:extLst>
          </p:cNvPr>
          <p:cNvCxnSpPr/>
          <p:nvPr/>
        </p:nvCxnSpPr>
        <p:spPr>
          <a:xfrm>
            <a:off x="7429622" y="5162418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F9BD3E-7F3B-993A-FE48-48E8B44F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68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C14-BF96-7AB7-2C01-C457F13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ADFA1-498E-2512-E6F0-4663D72D4233}"/>
              </a:ext>
            </a:extLst>
          </p:cNvPr>
          <p:cNvSpPr txBox="1"/>
          <p:nvPr/>
        </p:nvSpPr>
        <p:spPr>
          <a:xfrm>
            <a:off x="1795573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[1,0,1,1,1]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CFD05-34D2-8B44-8A3F-5A08A25FDFE8}"/>
              </a:ext>
            </a:extLst>
          </p:cNvPr>
          <p:cNvSpPr txBox="1"/>
          <p:nvPr/>
        </p:nvSpPr>
        <p:spPr>
          <a:xfrm>
            <a:off x="3827790" y="4423786"/>
            <a:ext cx="1648898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ABEF0-7E03-CB68-9D63-47E7680533C2}"/>
              </a:ext>
            </a:extLst>
          </p:cNvPr>
          <p:cNvSpPr txBox="1"/>
          <p:nvPr/>
        </p:nvSpPr>
        <p:spPr>
          <a:xfrm>
            <a:off x="6304728" y="4423786"/>
            <a:ext cx="1648898" cy="1694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1,1,0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0,1,1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en-A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D9BD90-1BB2-25B5-2FAD-E5F3A6A58C3C}"/>
              </a:ext>
            </a:extLst>
          </p:cNvPr>
          <p:cNvCxnSpPr>
            <a:cxnSpLocks/>
          </p:cNvCxnSpPr>
          <p:nvPr/>
        </p:nvCxnSpPr>
        <p:spPr>
          <a:xfrm>
            <a:off x="5265543" y="48821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7C482F-CC2F-F8DE-2341-10E09BF585AC}"/>
              </a:ext>
            </a:extLst>
          </p:cNvPr>
          <p:cNvCxnSpPr>
            <a:cxnSpLocks/>
          </p:cNvCxnSpPr>
          <p:nvPr/>
        </p:nvCxnSpPr>
        <p:spPr>
          <a:xfrm>
            <a:off x="4909943" y="46382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652A5-1518-1EA9-CCDB-665AF9A32FA5}"/>
              </a:ext>
            </a:extLst>
          </p:cNvPr>
          <p:cNvCxnSpPr>
            <a:cxnSpLocks/>
          </p:cNvCxnSpPr>
          <p:nvPr/>
        </p:nvCxnSpPr>
        <p:spPr>
          <a:xfrm flipV="1">
            <a:off x="4908055" y="48821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A198DB-A5CE-1157-9482-7E479922B20E}"/>
              </a:ext>
            </a:extLst>
          </p:cNvPr>
          <p:cNvCxnSpPr>
            <a:cxnSpLocks/>
          </p:cNvCxnSpPr>
          <p:nvPr/>
        </p:nvCxnSpPr>
        <p:spPr>
          <a:xfrm flipV="1">
            <a:off x="5950563" y="4638285"/>
            <a:ext cx="395245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C50B4-A017-411B-BFC9-B1F910B35097}"/>
              </a:ext>
            </a:extLst>
          </p:cNvPr>
          <p:cNvCxnSpPr>
            <a:cxnSpLocks/>
          </p:cNvCxnSpPr>
          <p:nvPr/>
        </p:nvCxnSpPr>
        <p:spPr>
          <a:xfrm>
            <a:off x="5959629" y="48821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A7A544-C819-AFA1-1C8F-AE10E35C585C}"/>
              </a:ext>
            </a:extLst>
          </p:cNvPr>
          <p:cNvCxnSpPr>
            <a:cxnSpLocks/>
          </p:cNvCxnSpPr>
          <p:nvPr/>
        </p:nvCxnSpPr>
        <p:spPr>
          <a:xfrm>
            <a:off x="5265543" y="5745725"/>
            <a:ext cx="6850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5E696-F44B-39C7-9DF9-A3E32E108C3F}"/>
              </a:ext>
            </a:extLst>
          </p:cNvPr>
          <p:cNvCxnSpPr>
            <a:cxnSpLocks/>
          </p:cNvCxnSpPr>
          <p:nvPr/>
        </p:nvCxnSpPr>
        <p:spPr>
          <a:xfrm>
            <a:off x="4909943" y="5501885"/>
            <a:ext cx="355600" cy="243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B0F80C-4702-70E4-AD4A-D91090F8FC7E}"/>
              </a:ext>
            </a:extLst>
          </p:cNvPr>
          <p:cNvCxnSpPr>
            <a:cxnSpLocks/>
          </p:cNvCxnSpPr>
          <p:nvPr/>
        </p:nvCxnSpPr>
        <p:spPr>
          <a:xfrm flipV="1">
            <a:off x="4908055" y="5745725"/>
            <a:ext cx="357488" cy="2144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0C5DA-22B7-8AC0-9615-80BE129CF0D1}"/>
              </a:ext>
            </a:extLst>
          </p:cNvPr>
          <p:cNvCxnSpPr>
            <a:cxnSpLocks/>
          </p:cNvCxnSpPr>
          <p:nvPr/>
        </p:nvCxnSpPr>
        <p:spPr>
          <a:xfrm flipV="1">
            <a:off x="5950563" y="5501885"/>
            <a:ext cx="404311" cy="243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CC49D6-A472-A0A9-362C-FA30B8ADF40A}"/>
              </a:ext>
            </a:extLst>
          </p:cNvPr>
          <p:cNvCxnSpPr>
            <a:cxnSpLocks/>
          </p:cNvCxnSpPr>
          <p:nvPr/>
        </p:nvCxnSpPr>
        <p:spPr>
          <a:xfrm>
            <a:off x="5959629" y="5745725"/>
            <a:ext cx="386179" cy="21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8426F0-BBD3-D154-0FBC-D81EA303F7A1}"/>
              </a:ext>
            </a:extLst>
          </p:cNvPr>
          <p:cNvCxnSpPr/>
          <p:nvPr/>
        </p:nvCxnSpPr>
        <p:spPr>
          <a:xfrm>
            <a:off x="4483223" y="44757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9BF103-3FA4-DCE5-9A0D-F18D10F6378B}"/>
              </a:ext>
            </a:extLst>
          </p:cNvPr>
          <p:cNvCxnSpPr/>
          <p:nvPr/>
        </p:nvCxnSpPr>
        <p:spPr>
          <a:xfrm>
            <a:off x="4503543" y="49340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53B80E-92EF-B88B-578E-3689E1112485}"/>
              </a:ext>
            </a:extLst>
          </p:cNvPr>
          <p:cNvCxnSpPr/>
          <p:nvPr/>
        </p:nvCxnSpPr>
        <p:spPr>
          <a:xfrm>
            <a:off x="4290183" y="5339325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648E99-8DFB-7CF6-0E58-F7901880EC29}"/>
              </a:ext>
            </a:extLst>
          </p:cNvPr>
          <p:cNvCxnSpPr/>
          <p:nvPr/>
        </p:nvCxnSpPr>
        <p:spPr>
          <a:xfrm>
            <a:off x="4290183" y="5797664"/>
            <a:ext cx="0" cy="325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CD18AF-1E34-4801-81C7-A28ABE6A6757}"/>
              </a:ext>
            </a:extLst>
          </p:cNvPr>
          <p:cNvSpPr txBox="1"/>
          <p:nvPr/>
        </p:nvSpPr>
        <p:spPr>
          <a:xfrm>
            <a:off x="8430254" y="4403899"/>
            <a:ext cx="1851769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[1,0,0,1,1]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[1,1,0,1,0]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[1,1,1,1,0]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C9EED2-E304-0A6A-ADEF-73A8D0EBCC5D}"/>
              </a:ext>
            </a:extLst>
          </p:cNvPr>
          <p:cNvCxnSpPr/>
          <p:nvPr/>
        </p:nvCxnSpPr>
        <p:spPr>
          <a:xfrm>
            <a:off x="7429623" y="460780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D493C5-7666-818D-253E-1FE9E079E284}"/>
              </a:ext>
            </a:extLst>
          </p:cNvPr>
          <p:cNvCxnSpPr/>
          <p:nvPr/>
        </p:nvCxnSpPr>
        <p:spPr>
          <a:xfrm>
            <a:off x="7429622" y="509662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AD5B2A-4367-0D93-3065-FF677E280861}"/>
              </a:ext>
            </a:extLst>
          </p:cNvPr>
          <p:cNvCxnSpPr/>
          <p:nvPr/>
        </p:nvCxnSpPr>
        <p:spPr>
          <a:xfrm>
            <a:off x="7429622" y="5501885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FCE9F-42FA-3991-7615-63BF3F30F3D1}"/>
              </a:ext>
            </a:extLst>
          </p:cNvPr>
          <p:cNvCxnSpPr/>
          <p:nvPr/>
        </p:nvCxnSpPr>
        <p:spPr>
          <a:xfrm>
            <a:off x="7429622" y="5899264"/>
            <a:ext cx="10006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EAF1F44-5D7E-CB7E-04B7-DB28DC7B1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47196"/>
              </p:ext>
            </p:extLst>
          </p:nvPr>
        </p:nvGraphicFramePr>
        <p:xfrm>
          <a:off x="536258" y="18576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1">
                  <a:extLst>
                    <a:ext uri="{9D8B030D-6E8A-4147-A177-3AD203B41FA5}">
                      <a16:colId xmlns:a16="http://schemas.microsoft.com/office/drawing/2014/main" val="1130698731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3720695122"/>
                    </a:ext>
                  </a:extLst>
                </a:gridCol>
                <a:gridCol w="1275081">
                  <a:extLst>
                    <a:ext uri="{9D8B030D-6E8A-4147-A177-3AD203B41FA5}">
                      <a16:colId xmlns:a16="http://schemas.microsoft.com/office/drawing/2014/main" val="3401270597"/>
                    </a:ext>
                  </a:extLst>
                </a:gridCol>
                <a:gridCol w="1976119">
                  <a:extLst>
                    <a:ext uri="{9D8B030D-6E8A-4147-A177-3AD203B41FA5}">
                      <a16:colId xmlns:a16="http://schemas.microsoft.com/office/drawing/2014/main" val="1331394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6586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Initial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x</a:t>
                      </a:r>
                      <a:r>
                        <a:rPr lang="en-AU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28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[1,0,0,1,0]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324/1778=0.18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 – 0.18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9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[1,1,0,1,1]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729/1778 =0.41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 – 0.59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25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[1,0,1,1,1]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529/1778 =0.30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 – 0.89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8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[0,1,1,1,0]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196/1778 =0.11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 –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6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1778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5257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BBC9B327-B457-3B76-BA32-D34ADBAA5726}"/>
              </a:ext>
            </a:extLst>
          </p:cNvPr>
          <p:cNvSpPr/>
          <p:nvPr/>
        </p:nvSpPr>
        <p:spPr>
          <a:xfrm>
            <a:off x="8834356" y="1003301"/>
            <a:ext cx="2842066" cy="3073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1: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0.12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[1,0,0,1,0]	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2: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3: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0.55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[1,1,0,1,1]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Parent 4: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0.95</a:t>
            </a:r>
            <a:r>
              <a:rPr lang="en-A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[0,1,1,1,0] </a:t>
            </a:r>
            <a:endParaRPr lang="en-A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86BB9F-5017-50F0-9604-C822C0CCF721}"/>
              </a:ext>
            </a:extLst>
          </p:cNvPr>
          <p:cNvSpPr/>
          <p:nvPr/>
        </p:nvSpPr>
        <p:spPr>
          <a:xfrm>
            <a:off x="1362560" y="6182361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Initial population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829402-1732-6058-EE1F-66237CB0298F}"/>
              </a:ext>
            </a:extLst>
          </p:cNvPr>
          <p:cNvSpPr/>
          <p:nvPr/>
        </p:nvSpPr>
        <p:spPr>
          <a:xfrm>
            <a:off x="3487668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Selection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05F074-310C-0AB6-33D7-955916C505DD}"/>
              </a:ext>
            </a:extLst>
          </p:cNvPr>
          <p:cNvSpPr/>
          <p:nvPr/>
        </p:nvSpPr>
        <p:spPr>
          <a:xfrm>
            <a:off x="5867111" y="6186376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Crossover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D89FAF-CE70-10FF-AEAE-250A3FDF36D1}"/>
              </a:ext>
            </a:extLst>
          </p:cNvPr>
          <p:cNvSpPr/>
          <p:nvPr/>
        </p:nvSpPr>
        <p:spPr>
          <a:xfrm>
            <a:off x="8125820" y="6178833"/>
            <a:ext cx="1991110" cy="3437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Mutation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3DD66EB-B314-853B-CBFF-66F6E06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EC9E9-E3E4-45AA-A25C-B79E8884BD0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6686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776B16EEA9E4C8040DE7390FE9391" ma:contentTypeVersion="4" ma:contentTypeDescription="Create a new document." ma:contentTypeScope="" ma:versionID="9214b80922d59f9f86059a91836853df">
  <xsd:schema xmlns:xsd="http://www.w3.org/2001/XMLSchema" xmlns:xs="http://www.w3.org/2001/XMLSchema" xmlns:p="http://schemas.microsoft.com/office/2006/metadata/properties" xmlns:ns2="96dda39f-6f2d-4be8-a3e8-ec9c7b6c9769" targetNamespace="http://schemas.microsoft.com/office/2006/metadata/properties" ma:root="true" ma:fieldsID="dbcb2b56e3b09dc209d5e35a93afa146" ns2:_="">
    <xsd:import namespace="96dda39f-6f2d-4be8-a3e8-ec9c7b6c97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da39f-6f2d-4be8-a3e8-ec9c7b6c97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1D4656-BE80-47F2-AFA3-19E2709B46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92CBBB-2B2D-4C81-84D5-B3EA5DCAB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dda39f-6f2d-4be8-a3e8-ec9c7b6c97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1961</TotalTime>
  <Words>1116</Words>
  <Application>Microsoft Office PowerPoint</Application>
  <PresentationFormat>Widescreen</PresentationFormat>
  <Paragraphs>297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Basis</vt:lpstr>
      <vt:lpstr>Genetic Algorithm Example</vt:lpstr>
      <vt:lpstr>GA Example</vt:lpstr>
      <vt:lpstr>GA Example</vt:lpstr>
      <vt:lpstr>GA Example</vt:lpstr>
      <vt:lpstr>GA Example</vt:lpstr>
      <vt:lpstr>GA Example</vt:lpstr>
      <vt:lpstr>GA Example</vt:lpstr>
      <vt:lpstr>GA Example</vt:lpstr>
      <vt:lpstr>All Together</vt:lpstr>
      <vt:lpstr>Practice Problem 1</vt:lpstr>
      <vt:lpstr>Practice Problem 1</vt:lpstr>
      <vt:lpstr>Practice Problem 2</vt:lpstr>
      <vt:lpstr>Practice Problem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Abdus Salam</dc:creator>
  <cp:lastModifiedBy>Abdus Salam</cp:lastModifiedBy>
  <cp:revision>18</cp:revision>
  <dcterms:created xsi:type="dcterms:W3CDTF">2023-10-17T17:41:23Z</dcterms:created>
  <dcterms:modified xsi:type="dcterms:W3CDTF">2024-09-11T17:11:11Z</dcterms:modified>
</cp:coreProperties>
</file>