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9" r:id="rId2"/>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1pPr>
    <a:lvl2pPr marL="342900" indent="1143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2pPr>
    <a:lvl3pPr marL="685800" indent="2286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3pPr>
    <a:lvl4pPr marL="1028700" indent="3429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4pPr>
    <a:lvl5pPr marL="1371600" indent="4572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5pPr>
    <a:lvl6pPr marL="2286000" algn="l" defTabSz="914400" rtl="0" eaLnBrk="1" latinLnBrk="0" hangingPunct="1">
      <a:defRPr sz="1300" kern="1200">
        <a:solidFill>
          <a:schemeClr val="tx1"/>
        </a:solidFill>
        <a:latin typeface="Calibri" charset="0"/>
        <a:ea typeface="宋体" charset="-122"/>
        <a:cs typeface="+mn-cs"/>
      </a:defRPr>
    </a:lvl6pPr>
    <a:lvl7pPr marL="2743200" algn="l" defTabSz="914400" rtl="0" eaLnBrk="1" latinLnBrk="0" hangingPunct="1">
      <a:defRPr sz="1300" kern="1200">
        <a:solidFill>
          <a:schemeClr val="tx1"/>
        </a:solidFill>
        <a:latin typeface="Calibri" charset="0"/>
        <a:ea typeface="宋体" charset="-122"/>
        <a:cs typeface="+mn-cs"/>
      </a:defRPr>
    </a:lvl7pPr>
    <a:lvl8pPr marL="3200400" algn="l" defTabSz="914400" rtl="0" eaLnBrk="1" latinLnBrk="0" hangingPunct="1">
      <a:defRPr sz="1300" kern="1200">
        <a:solidFill>
          <a:schemeClr val="tx1"/>
        </a:solidFill>
        <a:latin typeface="Calibri" charset="0"/>
        <a:ea typeface="宋体" charset="-122"/>
        <a:cs typeface="+mn-cs"/>
      </a:defRPr>
    </a:lvl8pPr>
    <a:lvl9pPr marL="3657600" algn="l" defTabSz="914400" rtl="0" eaLnBrk="1" latinLnBrk="0" hangingPunct="1">
      <a:defRPr sz="1300" kern="1200">
        <a:solidFill>
          <a:schemeClr val="tx1"/>
        </a:solidFill>
        <a:latin typeface="Calibri" charset="0"/>
        <a:ea typeface="宋体" charset="-122"/>
        <a:cs typeface="+mn-cs"/>
      </a:defRPr>
    </a:lvl9pPr>
  </p:defaultTextStyle>
  <p:extLst>
    <p:ext uri="{EFAFB233-063F-42B5-8137-9DF3F51BA10A}">
      <p15:sldGuideLst xmlns:p15="http://schemas.microsoft.com/office/powerpoint/2012/main">
        <p15:guide id="1" orient="horz" pos="1597">
          <p15:clr>
            <a:srgbClr val="A4A3A4"/>
          </p15:clr>
        </p15:guide>
        <p15:guide id="2" pos="2880">
          <p15:clr>
            <a:srgbClr val="A4A3A4"/>
          </p15:clr>
        </p15:guide>
        <p15:guide id="3"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DBB76C"/>
    <a:srgbClr val="E2C044"/>
    <a:srgbClr val="F1F3F2"/>
    <a:srgbClr val="1E1E1E"/>
    <a:srgbClr val="D6AC58"/>
    <a:srgbClr val="D5B55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99"/>
    <p:restoredTop sz="94599"/>
  </p:normalViewPr>
  <p:slideViewPr>
    <p:cSldViewPr snapToGrid="0">
      <p:cViewPr varScale="1">
        <p:scale>
          <a:sx n="87" d="100"/>
          <a:sy n="87" d="100"/>
        </p:scale>
        <p:origin x="1092" y="56"/>
      </p:cViewPr>
      <p:guideLst>
        <p:guide orient="horz" pos="1597"/>
        <p:guide pos="2880"/>
        <p:guide pos="2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1D00F9FB-5080-5E4B-80A0-21AAAFB12036}"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DC963926-8B7B-9E4C-8036-75803AD3731D}" type="slidenum">
              <a:rPr lang="zh-CN" altLang="en-US"/>
              <a:pPr/>
              <a:t>‹#›</a:t>
            </a:fld>
            <a:endParaRPr lang="zh-CN" altLang="en-US"/>
          </a:p>
        </p:txBody>
      </p:sp>
    </p:spTree>
    <p:extLst>
      <p:ext uri="{BB962C8B-B14F-4D97-AF65-F5344CB8AC3E}">
        <p14:creationId xmlns:p14="http://schemas.microsoft.com/office/powerpoint/2010/main" val="195284266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03C39F2A-8141-9E41-93F6-66191A7DD2D3}"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7B41667C-6955-1241-8232-7F00D3270434}" type="slidenum">
              <a:rPr lang="zh-CN" altLang="en-US"/>
              <a:pPr/>
              <a:t>‹#›</a:t>
            </a:fld>
            <a:endParaRPr lang="zh-CN" altLang="en-US"/>
          </a:p>
        </p:txBody>
      </p:sp>
    </p:spTree>
    <p:extLst>
      <p:ext uri="{BB962C8B-B14F-4D97-AF65-F5344CB8AC3E}">
        <p14:creationId xmlns:p14="http://schemas.microsoft.com/office/powerpoint/2010/main" val="98999437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A7473D9F-E9B3-2F4C-9816-23AF2F204DDC}"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C844FB26-779C-254F-A35B-C2D358BB68BE}" type="slidenum">
              <a:rPr lang="zh-CN" altLang="en-US"/>
              <a:pPr/>
              <a:t>‹#›</a:t>
            </a:fld>
            <a:endParaRPr lang="zh-CN" altLang="en-US"/>
          </a:p>
        </p:txBody>
      </p:sp>
    </p:spTree>
    <p:extLst>
      <p:ext uri="{BB962C8B-B14F-4D97-AF65-F5344CB8AC3E}">
        <p14:creationId xmlns:p14="http://schemas.microsoft.com/office/powerpoint/2010/main" val="13223089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989F6407-BF86-914C-ADA6-16EAE3B57F00}"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3BC3109C-6DEC-1B4E-A9EC-2BED687ABADD}" type="slidenum">
              <a:rPr lang="zh-CN" altLang="en-US"/>
              <a:pPr/>
              <a:t>‹#›</a:t>
            </a:fld>
            <a:endParaRPr lang="zh-CN" altLang="en-US"/>
          </a:p>
        </p:txBody>
      </p:sp>
    </p:spTree>
    <p:extLst>
      <p:ext uri="{BB962C8B-B14F-4D97-AF65-F5344CB8AC3E}">
        <p14:creationId xmlns:p14="http://schemas.microsoft.com/office/powerpoint/2010/main" val="143404313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C2BCB646-4F3B-BA4B-ACCA-2AD81AF17150}"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81A63C23-C7CA-5848-BF31-5BC07CB1073B}" type="slidenum">
              <a:rPr lang="zh-CN" altLang="en-US"/>
              <a:pPr/>
              <a:t>‹#›</a:t>
            </a:fld>
            <a:endParaRPr lang="zh-CN" altLang="en-US"/>
          </a:p>
        </p:txBody>
      </p:sp>
    </p:spTree>
    <p:extLst>
      <p:ext uri="{BB962C8B-B14F-4D97-AF65-F5344CB8AC3E}">
        <p14:creationId xmlns:p14="http://schemas.microsoft.com/office/powerpoint/2010/main" val="75396605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fld id="{41CBB42B-5DD5-B04D-9C31-91A4B3359D27}" type="datetimeFigureOut">
              <a:rPr lang="zh-CN" altLang="en-US"/>
              <a:pPr/>
              <a:t>2017/9/15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37DD9727-0A36-8741-802D-DB2C92108AF0}" type="slidenum">
              <a:rPr lang="zh-CN" altLang="en-US"/>
              <a:pPr/>
              <a:t>‹#›</a:t>
            </a:fld>
            <a:endParaRPr lang="zh-CN" altLang="en-US"/>
          </a:p>
        </p:txBody>
      </p:sp>
    </p:spTree>
    <p:extLst>
      <p:ext uri="{BB962C8B-B14F-4D97-AF65-F5344CB8AC3E}">
        <p14:creationId xmlns:p14="http://schemas.microsoft.com/office/powerpoint/2010/main" val="175388505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fld id="{76A91C22-BD40-AD4C-AA2D-908C13CBD97F}" type="datetimeFigureOut">
              <a:rPr lang="zh-CN" altLang="en-US"/>
              <a:pPr/>
              <a:t>2017/9/15</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幻灯片编号占位符 8"/>
          <p:cNvSpPr>
            <a:spLocks noGrp="1"/>
          </p:cNvSpPr>
          <p:nvPr>
            <p:ph type="sldNum" sz="quarter" idx="12"/>
          </p:nvPr>
        </p:nvSpPr>
        <p:spPr/>
        <p:txBody>
          <a:bodyPr/>
          <a:lstStyle>
            <a:lvl1pPr>
              <a:defRPr/>
            </a:lvl1pPr>
          </a:lstStyle>
          <a:p>
            <a:fld id="{86AAD401-CC71-5941-B63D-E2913BDC47DC}" type="slidenum">
              <a:rPr lang="zh-CN" altLang="en-US"/>
              <a:pPr/>
              <a:t>‹#›</a:t>
            </a:fld>
            <a:endParaRPr lang="zh-CN" altLang="en-US"/>
          </a:p>
        </p:txBody>
      </p:sp>
    </p:spTree>
    <p:extLst>
      <p:ext uri="{BB962C8B-B14F-4D97-AF65-F5344CB8AC3E}">
        <p14:creationId xmlns:p14="http://schemas.microsoft.com/office/powerpoint/2010/main" val="118549662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586A406C-4124-A44B-AAB3-E28B03A55918}" type="datetimeFigureOut">
              <a:rPr lang="zh-CN" altLang="en-US"/>
              <a:pPr/>
              <a:t>2017/9/15</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幻灯片编号占位符 4"/>
          <p:cNvSpPr>
            <a:spLocks noGrp="1"/>
          </p:cNvSpPr>
          <p:nvPr>
            <p:ph type="sldNum" sz="quarter" idx="12"/>
          </p:nvPr>
        </p:nvSpPr>
        <p:spPr/>
        <p:txBody>
          <a:bodyPr/>
          <a:lstStyle>
            <a:lvl1pPr>
              <a:defRPr/>
            </a:lvl1pPr>
          </a:lstStyle>
          <a:p>
            <a:fld id="{D8C77411-E3A7-4949-9160-86583D5C2830}" type="slidenum">
              <a:rPr lang="zh-CN" altLang="en-US"/>
              <a:pPr/>
              <a:t>‹#›</a:t>
            </a:fld>
            <a:endParaRPr lang="zh-CN" altLang="en-US"/>
          </a:p>
        </p:txBody>
      </p:sp>
    </p:spTree>
    <p:extLst>
      <p:ext uri="{BB962C8B-B14F-4D97-AF65-F5344CB8AC3E}">
        <p14:creationId xmlns:p14="http://schemas.microsoft.com/office/powerpoint/2010/main" val="28854993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074CD15-5E46-464B-8D08-BFA93B2436DD}" type="datetimeFigureOut">
              <a:rPr lang="zh-CN" altLang="en-US"/>
              <a:pPr/>
              <a:t>2017/9/15</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幻灯片编号占位符 3"/>
          <p:cNvSpPr>
            <a:spLocks noGrp="1"/>
          </p:cNvSpPr>
          <p:nvPr>
            <p:ph type="sldNum" sz="quarter" idx="12"/>
          </p:nvPr>
        </p:nvSpPr>
        <p:spPr/>
        <p:txBody>
          <a:bodyPr/>
          <a:lstStyle>
            <a:lvl1pPr>
              <a:defRPr/>
            </a:lvl1pPr>
          </a:lstStyle>
          <a:p>
            <a:fld id="{57B79E91-A5D9-F049-B91F-872102AD4523}" type="slidenum">
              <a:rPr lang="zh-CN" altLang="en-US"/>
              <a:pPr/>
              <a:t>‹#›</a:t>
            </a:fld>
            <a:endParaRPr lang="zh-CN" altLang="en-US"/>
          </a:p>
        </p:txBody>
      </p:sp>
    </p:spTree>
    <p:extLst>
      <p:ext uri="{BB962C8B-B14F-4D97-AF65-F5344CB8AC3E}">
        <p14:creationId xmlns:p14="http://schemas.microsoft.com/office/powerpoint/2010/main" val="64059858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5F886CCF-1E31-7A43-A4B1-334391A24759}" type="datetimeFigureOut">
              <a:rPr lang="zh-CN" altLang="en-US"/>
              <a:pPr/>
              <a:t>2017/9/15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10971A30-ACBE-8C4C-8C53-C828949FD70D}" type="slidenum">
              <a:rPr lang="zh-CN" altLang="en-US"/>
              <a:pPr/>
              <a:t>‹#›</a:t>
            </a:fld>
            <a:endParaRPr lang="zh-CN" altLang="en-US"/>
          </a:p>
        </p:txBody>
      </p:sp>
    </p:spTree>
    <p:extLst>
      <p:ext uri="{BB962C8B-B14F-4D97-AF65-F5344CB8AC3E}">
        <p14:creationId xmlns:p14="http://schemas.microsoft.com/office/powerpoint/2010/main" val="120487887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FCD1256-3E51-E542-9EAF-8455297457F0}" type="datetimeFigureOut">
              <a:rPr lang="zh-CN" altLang="en-US"/>
              <a:pPr/>
              <a:t>2017/9/15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4AA76F11-04D5-644B-A761-9B22BD8E4DC6}" type="slidenum">
              <a:rPr lang="zh-CN" altLang="en-US"/>
              <a:pPr/>
              <a:t>‹#›</a:t>
            </a:fld>
            <a:endParaRPr lang="zh-CN" altLang="en-US"/>
          </a:p>
        </p:txBody>
      </p:sp>
    </p:spTree>
    <p:extLst>
      <p:ext uri="{BB962C8B-B14F-4D97-AF65-F5344CB8AC3E}">
        <p14:creationId xmlns:p14="http://schemas.microsoft.com/office/powerpoint/2010/main" val="177597817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282828"/>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x-none"/>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x-none"/>
              <a:t>单击此处编辑母版文本样式</a:t>
            </a:r>
          </a:p>
          <a:p>
            <a:pPr lvl="1"/>
            <a:r>
              <a:rPr lang="zh-CN" altLang="x-none"/>
              <a:t>第二级</a:t>
            </a:r>
          </a:p>
          <a:p>
            <a:pPr lvl="2"/>
            <a:r>
              <a:rPr lang="zh-CN" altLang="x-none"/>
              <a:t>第三级</a:t>
            </a:r>
          </a:p>
          <a:p>
            <a:pPr lvl="3"/>
            <a:r>
              <a:rPr lang="zh-CN" altLang="x-none"/>
              <a:t>第四级</a:t>
            </a:r>
          </a:p>
          <a:p>
            <a:pPr lvl="4"/>
            <a:r>
              <a:rPr lang="zh-CN" altLang="x-none"/>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8008DD98-D290-1944-9E3C-A008DC37D5BB}" type="datetimeFigureOut">
              <a:rPr lang="zh-CN" altLang="en-US"/>
              <a:pPr/>
              <a:t>2017/9/15</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1C18775-D15C-044F-8D9C-CDF14856119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slow">
    <p:wipe/>
  </p:transition>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2pPr>
      <a:lvl3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3pPr>
      <a:lvl4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4pPr>
      <a:lvl5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266927" y="116554"/>
            <a:ext cx="7701813" cy="4960472"/>
            <a:chOff x="1689236" y="155405"/>
            <a:chExt cx="8658545" cy="6613963"/>
          </a:xfrm>
        </p:grpSpPr>
        <p:grpSp>
          <p:nvGrpSpPr>
            <p:cNvPr id="10" name="组合 9"/>
            <p:cNvGrpSpPr/>
            <p:nvPr/>
          </p:nvGrpSpPr>
          <p:grpSpPr>
            <a:xfrm>
              <a:off x="1791948" y="1677450"/>
              <a:ext cx="8453120" cy="4346802"/>
              <a:chOff x="1788160" y="1716959"/>
              <a:chExt cx="8453120" cy="4346802"/>
            </a:xfrm>
          </p:grpSpPr>
          <p:grpSp>
            <p:nvGrpSpPr>
              <p:cNvPr id="7" name="组合 6"/>
              <p:cNvGrpSpPr/>
              <p:nvPr/>
            </p:nvGrpSpPr>
            <p:grpSpPr>
              <a:xfrm>
                <a:off x="1788160" y="1717895"/>
                <a:ext cx="8453120" cy="4345866"/>
                <a:chOff x="1788160" y="1717895"/>
                <a:chExt cx="8204778" cy="4345866"/>
              </a:xfrm>
            </p:grpSpPr>
            <p:sp>
              <p:nvSpPr>
                <p:cNvPr id="26" name="矩形 25"/>
                <p:cNvSpPr/>
                <p:nvPr/>
              </p:nvSpPr>
              <p:spPr>
                <a:xfrm>
                  <a:off x="7950778"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25" name="矩形 24"/>
                <p:cNvSpPr/>
                <p:nvPr/>
              </p:nvSpPr>
              <p:spPr>
                <a:xfrm>
                  <a:off x="5890549"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24" name="矩形 23"/>
                <p:cNvSpPr/>
                <p:nvPr/>
              </p:nvSpPr>
              <p:spPr>
                <a:xfrm>
                  <a:off x="3848389" y="1717895"/>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6" name="矩形 5"/>
                <p:cNvSpPr/>
                <p:nvPr/>
              </p:nvSpPr>
              <p:spPr>
                <a:xfrm>
                  <a:off x="1788160" y="1717896"/>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grpSp>
          <p:sp>
            <p:nvSpPr>
              <p:cNvPr id="9" name="直角三角形 8"/>
              <p:cNvSpPr/>
              <p:nvPr/>
            </p:nvSpPr>
            <p:spPr>
              <a:xfrm rot="5400000" flipV="1">
                <a:off x="3377225" y="1726132"/>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27" name="直角三角形 26"/>
              <p:cNvSpPr/>
              <p:nvPr/>
            </p:nvSpPr>
            <p:spPr>
              <a:xfrm rot="5400000" flipV="1">
                <a:off x="5522592" y="1726132"/>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28" name="直角三角形 27"/>
              <p:cNvSpPr/>
              <p:nvPr/>
            </p:nvSpPr>
            <p:spPr>
              <a:xfrm rot="5400000" flipV="1">
                <a:off x="7591307" y="1726132"/>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29" name="直角三角形 28"/>
              <p:cNvSpPr/>
              <p:nvPr/>
            </p:nvSpPr>
            <p:spPr>
              <a:xfrm rot="5400000" flipV="1">
                <a:off x="9726373" y="1716959"/>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grpSp>
        <p:sp>
          <p:nvSpPr>
            <p:cNvPr id="8" name="Rounded Rectangle 7"/>
            <p:cNvSpPr/>
            <p:nvPr/>
          </p:nvSpPr>
          <p:spPr>
            <a:xfrm>
              <a:off x="1689236" y="954608"/>
              <a:ext cx="8658544" cy="686164"/>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chemeClr val="bg2">
                    <a:lumMod val="25000"/>
                  </a:schemeClr>
                </a:solidFill>
                <a:latin typeface="微軟正黑體" panose="020B0604030504040204" pitchFamily="34" charset="-120"/>
                <a:ea typeface="微軟正黑體" panose="020B0604030504040204" pitchFamily="34" charset="-120"/>
                <a:cs typeface="Lantinghei SC Extralight" charset="-122"/>
              </a:endParaRPr>
            </a:p>
          </p:txBody>
        </p:sp>
        <p:sp>
          <p:nvSpPr>
            <p:cNvPr id="4" name="Rounded Rectangle 3"/>
            <p:cNvSpPr/>
            <p:nvPr/>
          </p:nvSpPr>
          <p:spPr>
            <a:xfrm>
              <a:off x="1689236" y="155405"/>
              <a:ext cx="8658544" cy="71384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b="1" dirty="0">
                <a:solidFill>
                  <a:schemeClr val="bg2">
                    <a:lumMod val="25000"/>
                  </a:schemeClr>
                </a:solidFill>
                <a:latin typeface="微軟正黑體" panose="020B0604030504040204" pitchFamily="34" charset="-120"/>
                <a:ea typeface="微軟正黑體" panose="020B0604030504040204" pitchFamily="34" charset="-120"/>
                <a:cs typeface="Lantinghei SC Extralight" charset="-122"/>
              </a:endParaRPr>
            </a:p>
          </p:txBody>
        </p:sp>
        <p:sp>
          <p:nvSpPr>
            <p:cNvPr id="16" name="Rounded Rectangle 15"/>
            <p:cNvSpPr/>
            <p:nvPr/>
          </p:nvSpPr>
          <p:spPr>
            <a:xfrm>
              <a:off x="1689236" y="6083204"/>
              <a:ext cx="8658545" cy="686164"/>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chemeClr val="bg2">
                    <a:lumMod val="25000"/>
                  </a:schemeClr>
                </a:solidFill>
                <a:latin typeface="微軟正黑體" panose="020B0604030504040204" pitchFamily="34" charset="-120"/>
                <a:ea typeface="微軟正黑體" panose="020B0604030504040204" pitchFamily="34" charset="-120"/>
                <a:cs typeface="Lantinghei SC Extralight" charset="-122"/>
              </a:endParaRPr>
            </a:p>
          </p:txBody>
        </p:sp>
        <p:sp>
          <p:nvSpPr>
            <p:cNvPr id="18" name="Rounded Rectangle 7"/>
            <p:cNvSpPr/>
            <p:nvPr/>
          </p:nvSpPr>
          <p:spPr>
            <a:xfrm>
              <a:off x="1689236" y="946372"/>
              <a:ext cx="970154" cy="686164"/>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chemeClr val="bg1"/>
                  </a:solidFill>
                  <a:latin typeface="微軟正黑體" panose="020B0604030504040204" pitchFamily="34" charset="-120"/>
                  <a:ea typeface="微軟正黑體" panose="020B0604030504040204" pitchFamily="34" charset="-120"/>
                  <a:cs typeface="Lantinghei SC Extralight" charset="-122"/>
                </a:rPr>
                <a:t>目标</a:t>
              </a:r>
              <a:endParaRPr lang="en-US" sz="21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19" name="Rounded Rectangle 7"/>
            <p:cNvSpPr/>
            <p:nvPr/>
          </p:nvSpPr>
          <p:spPr>
            <a:xfrm>
              <a:off x="1689236" y="155405"/>
              <a:ext cx="959153" cy="686164"/>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chemeClr val="bg1"/>
                  </a:solidFill>
                  <a:latin typeface="微軟正黑體" panose="020B0604030504040204" pitchFamily="34" charset="-120"/>
                  <a:ea typeface="微軟正黑體" panose="020B0604030504040204" pitchFamily="34" charset="-120"/>
                  <a:cs typeface="Lantinghei SC Extralight" charset="-122"/>
                </a:rPr>
                <a:t>背景</a:t>
              </a:r>
              <a:endParaRPr lang="en-US" sz="21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22" name="Rounded Rectangle 7"/>
            <p:cNvSpPr/>
            <p:nvPr/>
          </p:nvSpPr>
          <p:spPr>
            <a:xfrm>
              <a:off x="1712908" y="6083204"/>
              <a:ext cx="1489587" cy="686164"/>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chemeClr val="bg1"/>
                  </a:solidFill>
                  <a:latin typeface="微軟正黑體" panose="020B0604030504040204" pitchFamily="34" charset="-120"/>
                  <a:ea typeface="微軟正黑體" panose="020B0604030504040204" pitchFamily="34" charset="-120"/>
                  <a:cs typeface="Lantinghei SC Extralight" charset="-122"/>
                </a:rPr>
                <a:t>外部因素</a:t>
              </a:r>
              <a:endParaRPr lang="en-US" sz="21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grpSp>
      <p:grpSp>
        <p:nvGrpSpPr>
          <p:cNvPr id="49" name="组合 48"/>
          <p:cNvGrpSpPr/>
          <p:nvPr/>
        </p:nvGrpSpPr>
        <p:grpSpPr>
          <a:xfrm>
            <a:off x="16395" y="-14287"/>
            <a:ext cx="1082282" cy="5157788"/>
            <a:chOff x="-80966" y="-19050"/>
            <a:chExt cx="1443043" cy="6877051"/>
          </a:xfrm>
        </p:grpSpPr>
        <p:sp>
          <p:nvSpPr>
            <p:cNvPr id="50" name="任意多边形 49"/>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solidFill>
                <a:srgbClr val="DBB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51" name="任意多边形 50"/>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cxnSp>
          <p:nvCxnSpPr>
            <p:cNvPr id="52" name="直接连接符 51"/>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3214" y="962250"/>
            <a:ext cx="923330" cy="3661181"/>
          </a:xfrm>
          <a:prstGeom prst="rect">
            <a:avLst/>
          </a:prstGeom>
          <a:noFill/>
        </p:spPr>
        <p:txBody>
          <a:bodyPr vert="eaVert" wrap="square" rtlCol="0">
            <a:spAutoFit/>
          </a:bodyPr>
          <a:lstStyle/>
          <a:p>
            <a:pPr algn="ctr"/>
            <a:r>
              <a:rPr lang="zh-CN" altLang="en-US" sz="2400" b="1" dirty="0">
                <a:solidFill>
                  <a:schemeClr val="bg1"/>
                </a:solidFill>
                <a:latin typeface="微軟正黑體" panose="020B0604030504040204" pitchFamily="34" charset="-120"/>
                <a:ea typeface="微軟正黑體" panose="020B0604030504040204" pitchFamily="34" charset="-120"/>
                <a:cs typeface="Lantinghei SC Extralight" charset="-122"/>
              </a:rPr>
              <a:t>逻辑模型</a:t>
            </a:r>
            <a:endParaRPr lang="en-US" altLang="zh-CN" sz="24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pPr algn="ctr"/>
            <a:r>
              <a:rPr lang="zh-CN" altLang="en-US" sz="2400" b="1" dirty="0">
                <a:solidFill>
                  <a:schemeClr val="bg1"/>
                </a:solidFill>
                <a:latin typeface="微軟正黑體" panose="020B0604030504040204" pitchFamily="34" charset="-120"/>
                <a:ea typeface="微軟正黑體" panose="020B0604030504040204" pitchFamily="34" charset="-120"/>
                <a:cs typeface="Lantinghei SC Extralight" charset="-122"/>
              </a:rPr>
              <a:t>班级宪章</a:t>
            </a:r>
          </a:p>
        </p:txBody>
      </p:sp>
      <p:sp>
        <p:nvSpPr>
          <p:cNvPr id="31" name="Rectangle 11"/>
          <p:cNvSpPr/>
          <p:nvPr/>
        </p:nvSpPr>
        <p:spPr>
          <a:xfrm>
            <a:off x="7062717" y="1726374"/>
            <a:ext cx="1814660" cy="1731693"/>
          </a:xfrm>
          <a:prstGeom prst="rect">
            <a:avLst/>
          </a:prstGeom>
        </p:spPr>
        <p:txBody>
          <a:bodyPr wrap="square">
            <a:spAutoFit/>
          </a:bodyPr>
          <a:lstStyle/>
          <a:p>
            <a:pPr marL="214313" lvl="1" indent="-214313">
              <a:lnSpc>
                <a:spcPct val="15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2017</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清华</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入学新生。</a:t>
            </a:r>
          </a:p>
          <a:p>
            <a:pPr marL="214313" lvl="1" indent="-214313">
              <a:lnSpc>
                <a:spcPct val="15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*参考资料。</a:t>
            </a:r>
          </a:p>
          <a:p>
            <a:pPr marL="214313" lvl="1" indent="-214313">
              <a:lnSpc>
                <a:spcPct val="15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**参考阅读：</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2017</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级社群画布指导书译文版、</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2016</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级合弄制中文版等。</a:t>
            </a:r>
          </a:p>
          <a:p>
            <a:pPr marL="214313" lvl="1" indent="-214313">
              <a:lnSpc>
                <a:spcPct val="15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**学员兴趣、优势收集。</a:t>
            </a:r>
          </a:p>
          <a:p>
            <a:pPr marL="214313" lvl="1" indent="-214313">
              <a:lnSpc>
                <a:spcPct val="15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**软件支持：</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wiki</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a:t>
            </a:r>
          </a:p>
          <a:p>
            <a:pPr marL="214313" lvl="1" indent="-214313">
              <a:lnSpc>
                <a:spcPct val="15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**环境：现场教学环境</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a:t>
            </a:r>
            <a:endPar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lvl="1" indent="-214313">
              <a:lnSpc>
                <a:spcPct val="150000"/>
              </a:lnSpc>
              <a:buFont typeface="Arial" panose="020B0604020202020204" pitchFamily="34" charset="0"/>
              <a:buChar char="•"/>
            </a:pP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4" name="TextBox 12"/>
          <p:cNvSpPr txBox="1"/>
          <p:nvPr/>
        </p:nvSpPr>
        <p:spPr>
          <a:xfrm>
            <a:off x="5179693" y="1727091"/>
            <a:ext cx="1883023" cy="1274195"/>
          </a:xfrm>
          <a:prstGeom prst="rect">
            <a:avLst/>
          </a:prstGeom>
          <a:noFill/>
        </p:spPr>
        <p:txBody>
          <a:bodyPr wrap="square" rtlCol="0">
            <a:spAutoFit/>
          </a:bodyPr>
          <a:lstStyle/>
          <a:p>
            <a:pPr marL="88900" indent="-88900">
              <a:lnSpc>
                <a:spcPct val="12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合弄</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制、社群画布讨论</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88900" indent="-88900">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宪章架构搭建、内部逻辑关系及其内容概述。</a:t>
            </a:r>
          </a:p>
          <a:p>
            <a:pPr marL="88900" indent="-88900">
              <a:lnSpc>
                <a:spcPct val="12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*各模块内容的细则分解。</a:t>
            </a:r>
          </a:p>
          <a:p>
            <a:pPr marL="88900" indent="-88900">
              <a:lnSpc>
                <a:spcPct val="12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*各模块内容的整合，完成宪章初版。</a:t>
            </a:r>
          </a:p>
          <a:p>
            <a:pPr marL="88900" indent="-88900">
              <a:lnSpc>
                <a:spcPct val="12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*宪章的修订，小组评审。</a:t>
            </a:r>
          </a:p>
          <a:p>
            <a:pPr marL="88900" indent="-88900">
              <a:lnSpc>
                <a:spcPct val="12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*班级评审。</a:t>
            </a:r>
            <a:endPar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5" name="TextBox 25"/>
          <p:cNvSpPr txBox="1"/>
          <p:nvPr/>
        </p:nvSpPr>
        <p:spPr>
          <a:xfrm>
            <a:off x="3295934" y="1726722"/>
            <a:ext cx="1883760" cy="535531"/>
          </a:xfrm>
          <a:prstGeom prst="rect">
            <a:avLst/>
          </a:prstGeom>
          <a:noFill/>
        </p:spPr>
        <p:txBody>
          <a:bodyPr wrap="square" rtlCol="0">
            <a:spAutoFit/>
          </a:bodyPr>
          <a:lstStyle/>
          <a:p>
            <a:pPr marL="177800" indent="-177800">
              <a:lnSpc>
                <a:spcPct val="120000"/>
              </a:lnSpc>
              <a:buFont typeface="Arial" panose="020B0604020202020204" pitchFamily="34" charset="0"/>
              <a:buChar char="•"/>
            </a:pP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2017</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级清华</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班级宪章，并且积累过程迭代版本</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177800" indent="-177800">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按照宪章建立第一批示范社团。</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6" name="TextBox 27"/>
          <p:cNvSpPr txBox="1"/>
          <p:nvPr/>
        </p:nvSpPr>
        <p:spPr>
          <a:xfrm>
            <a:off x="1406058" y="1717609"/>
            <a:ext cx="1889875" cy="2603790"/>
          </a:xfrm>
          <a:prstGeom prst="rect">
            <a:avLst/>
          </a:prstGeom>
          <a:noFill/>
        </p:spPr>
        <p:txBody>
          <a:bodyPr wrap="square" rtlCol="0">
            <a:spAutoFit/>
          </a:bodyPr>
          <a:lstStyle/>
          <a:p>
            <a:pPr marL="214313" indent="-214313">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全体</a:t>
            </a: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成员认同此宪章，自觉按照宪章组织社团活动，并积极对宪章提供更新意见。</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indent="-214313">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成为优秀示范宪章，为未来成为标准奠定实践基础。</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indent="-214313">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建立</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班级资源平台，当有需求时，能够迅速找到资源，并获得资源的有效支持。为</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2017</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级</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新生形成可自我更新的社群网络提供规范。</a:t>
            </a:r>
          </a:p>
          <a:p>
            <a:pPr marL="214313" indent="-214313">
              <a:lnSpc>
                <a:spcPct val="12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*通过全球化、标准化的数据以及知识管理的工具，建立传承标准的学习工作流，以实现当有任务或者活动时，能够迅速找到合适的组织或成员，并按照流程在规定时间内按质按量完成任务或活动</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a:t>
            </a:r>
            <a:endPar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7" name="TextBox 25"/>
          <p:cNvSpPr txBox="1"/>
          <p:nvPr/>
        </p:nvSpPr>
        <p:spPr>
          <a:xfrm>
            <a:off x="2129883" y="741196"/>
            <a:ext cx="6671448" cy="461665"/>
          </a:xfrm>
          <a:prstGeom prst="rect">
            <a:avLst/>
          </a:prstGeom>
          <a:noFill/>
        </p:spPr>
        <p:txBody>
          <a:bodyPr wrap="square" rtlCol="0">
            <a:spAutoFit/>
          </a:bodyPr>
          <a:lstStyle/>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宏观</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：通过参加入学导引课</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，形成</a:t>
            </a: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班级宪章，也</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为将来形成清华大学</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宪章优化</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资源利用和整合奠定好基础。</a:t>
            </a:r>
            <a:endPar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中观</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：通过经历</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认识清华、认识自己、清华与我、并且经过审阅同班同学的简历主页等</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过程完成</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班级宪章的建立。</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微观</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：通过分批次、分班级讨论提交建议，依照合弄制、社群画布等方法完成宪章建立。</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8" name="TextBox 25"/>
          <p:cNvSpPr txBox="1"/>
          <p:nvPr/>
        </p:nvSpPr>
        <p:spPr>
          <a:xfrm>
            <a:off x="2113881" y="128703"/>
            <a:ext cx="7023108" cy="461665"/>
          </a:xfrm>
          <a:prstGeom prst="rect">
            <a:avLst/>
          </a:prstGeom>
          <a:noFill/>
        </p:spPr>
        <p:txBody>
          <a:bodyPr wrap="square" rtlCol="0">
            <a:spAutoFit/>
          </a:bodyPr>
          <a:lstStyle/>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宏观</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：清华大学工程管理硕士入学</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新生需要建立统一规则，已达到培养目标，搭建平台推动“产、学、研”深度融合。</a:t>
            </a:r>
            <a:endPar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中观</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：清华大学工程管理硕士入学新生对清华大学的学习环境、学习方法、同学资源、平台网络资源尚未了解。</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微观</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：尚未有一套完整的流程和规范将清华大学工程管理硕士的资源进行有效的利用和整合。</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40" name="Rounded Rectangle 7"/>
          <p:cNvSpPr/>
          <p:nvPr/>
        </p:nvSpPr>
        <p:spPr>
          <a:xfrm>
            <a:off x="1894163" y="1331366"/>
            <a:ext cx="718814"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微軟正黑體" panose="020B0604030504040204" pitchFamily="34" charset="-120"/>
                <a:ea typeface="微軟正黑體" panose="020B0604030504040204" pitchFamily="34" charset="-120"/>
                <a:cs typeface="Lantinghei SC Extralight" charset="-122"/>
              </a:rPr>
              <a:t>效果</a:t>
            </a:r>
            <a:endParaRPr lang="en-US" sz="1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41" name="Rounded Rectangle 7"/>
          <p:cNvSpPr/>
          <p:nvPr/>
        </p:nvSpPr>
        <p:spPr>
          <a:xfrm>
            <a:off x="3771854" y="1339002"/>
            <a:ext cx="712615" cy="33945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微軟正黑體" panose="020B0604030504040204" pitchFamily="34" charset="-120"/>
                <a:ea typeface="微軟正黑體" panose="020B0604030504040204" pitchFamily="34" charset="-120"/>
                <a:cs typeface="Lantinghei SC Extralight" charset="-122"/>
              </a:rPr>
              <a:t>输出</a:t>
            </a:r>
            <a:endParaRPr lang="en-US" sz="1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42" name="Rounded Rectangle 7"/>
          <p:cNvSpPr/>
          <p:nvPr/>
        </p:nvSpPr>
        <p:spPr>
          <a:xfrm>
            <a:off x="5631653" y="1331366"/>
            <a:ext cx="740867"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微軟正黑體" panose="020B0604030504040204" pitchFamily="34" charset="-120"/>
                <a:ea typeface="微軟正黑體" panose="020B0604030504040204" pitchFamily="34" charset="-120"/>
                <a:cs typeface="Lantinghei SC Extralight" charset="-122"/>
              </a:rPr>
              <a:t>过程</a:t>
            </a:r>
            <a:endParaRPr lang="en-US" sz="1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43" name="Rounded Rectangle 7"/>
          <p:cNvSpPr/>
          <p:nvPr/>
        </p:nvSpPr>
        <p:spPr>
          <a:xfrm>
            <a:off x="7503146" y="1331366"/>
            <a:ext cx="726454"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微軟正黑體" panose="020B0604030504040204" pitchFamily="34" charset="-120"/>
                <a:ea typeface="微軟正黑體" panose="020B0604030504040204" pitchFamily="34" charset="-120"/>
                <a:cs typeface="Lantinghei SC Extralight" charset="-122"/>
              </a:rPr>
              <a:t>输入</a:t>
            </a:r>
            <a:endParaRPr lang="en-US" sz="1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2" name="文本框 1"/>
          <p:cNvSpPr txBox="1"/>
          <p:nvPr/>
        </p:nvSpPr>
        <p:spPr>
          <a:xfrm>
            <a:off x="2634033" y="4578409"/>
            <a:ext cx="2759089" cy="461665"/>
          </a:xfrm>
          <a:prstGeom prst="rect">
            <a:avLst/>
          </a:prstGeom>
          <a:noFill/>
        </p:spPr>
        <p:txBody>
          <a:bodyPr wrap="none" rtlCol="0">
            <a:spAutoFit/>
          </a:bodyPr>
          <a:lstStyle/>
          <a:p>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 1.</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不同地域，不同教育背景造成的不同同学的意见不统一</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 </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2.</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对于模型及画布初次使用的理解不足</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 </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3.</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对于</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WIKI,GIT</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等工具使用不熟练</a:t>
            </a:r>
          </a:p>
        </p:txBody>
      </p:sp>
    </p:spTree>
    <p:extLst>
      <p:ext uri="{BB962C8B-B14F-4D97-AF65-F5344CB8AC3E}">
        <p14:creationId xmlns:p14="http://schemas.microsoft.com/office/powerpoint/2010/main" val="1390561042"/>
      </p:ext>
    </p:extLst>
  </p:cSld>
  <p:clrMapOvr>
    <a:masterClrMapping/>
  </p:clrMapOvr>
  <p:transition spd="slow">
    <p:wipe/>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孟琪-商业计划PPT模板 (19)" id="{30428E57-210E-8A48-AFC2-3B0A556AE7DF}" vid="{80471B2D-BE42-FF44-87D8-28E9C59BEE4E}"/>
    </a:ext>
  </a:extLst>
</a:theme>
</file>

<file path=docProps/app.xml><?xml version="1.0" encoding="utf-8"?>
<Properties xmlns="http://schemas.openxmlformats.org/officeDocument/2006/extended-properties" xmlns:vt="http://schemas.openxmlformats.org/officeDocument/2006/docPropsVTypes">
  <Template>cool</Template>
  <TotalTime>4381</TotalTime>
  <Pages>0</Pages>
  <Words>466</Words>
  <Characters>0</Characters>
  <Application>Microsoft Office PowerPoint</Application>
  <DocSecurity>0</DocSecurity>
  <PresentationFormat>全屏显示(16:9)</PresentationFormat>
  <Lines>0</Lines>
  <Paragraphs>36</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Lantinghei SC Extralight</vt:lpstr>
      <vt:lpstr>Microsoft JhengHei</vt:lpstr>
      <vt:lpstr>宋体</vt:lpstr>
      <vt:lpstr>Arial</vt:lpstr>
      <vt:lpstr>Calibri</vt:lpstr>
      <vt:lpstr>Calibri Light</vt:lpstr>
      <vt:lpstr>Office 主题</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逻辑模型 撰写与修订过程</dc:title>
  <dc:creator>Microsoft Office 用户</dc:creator>
  <cp:lastModifiedBy>Xie Yiqin</cp:lastModifiedBy>
  <cp:revision>69</cp:revision>
  <dcterms:created xsi:type="dcterms:W3CDTF">2017-07-13T17:17:07Z</dcterms:created>
  <dcterms:modified xsi:type="dcterms:W3CDTF">2017-09-14T16:45:18Z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