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</p:sldIdLst>
  <p:sldSz cx="9144000" cy="5143500" type="screen16x9"/>
  <p:notesSz cx="6858000" cy="9144000"/>
  <p:defaultTextStyle>
    <a:defPPr>
      <a:defRPr lang="zh-CN"/>
    </a:defPPr>
    <a:lvl1pPr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buFont typeface="Arial" charset="0"/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>
          <p15:clr>
            <a:srgbClr val="A4A3A4"/>
          </p15:clr>
        </p15:guide>
        <p15:guide id="2" pos="2880">
          <p15:clr>
            <a:srgbClr val="A4A3A4"/>
          </p15:clr>
        </p15:guide>
        <p15:guide id="3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DBB76C"/>
    <a:srgbClr val="E2C044"/>
    <a:srgbClr val="F1F3F2"/>
    <a:srgbClr val="1E1E1E"/>
    <a:srgbClr val="D6AC58"/>
    <a:srgbClr val="D5B5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99"/>
    <p:restoredTop sz="94599"/>
  </p:normalViewPr>
  <p:slideViewPr>
    <p:cSldViewPr snapToGrid="0">
      <p:cViewPr varScale="1">
        <p:scale>
          <a:sx n="120" d="100"/>
          <a:sy n="120" d="100"/>
        </p:scale>
        <p:origin x="1384" y="76"/>
      </p:cViewPr>
      <p:guideLst>
        <p:guide orient="horz" pos="1597"/>
        <p:guide pos="2880"/>
        <p:guide pos="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00F9FB-5080-5E4B-80A0-21AAAFB12036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63926-8B7B-9E4C-8036-75803AD3731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426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39F2A-8141-9E41-93F6-66191A7DD2D3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1667C-6955-1241-8232-7F00D327043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9437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473D9F-E9B3-2F4C-9816-23AF2F204DDC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4FB26-779C-254F-A35B-C2D358BB68B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089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9F6407-BF86-914C-ADA6-16EAE3B57F00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3109C-6DEC-1B4E-A9EC-2BED687ABA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4313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CB646-4F3B-BA4B-ACCA-2AD81AF17150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A63C23-C7CA-5848-BF31-5BC07CB107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6605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BB42B-5DD5-B04D-9C31-91A4B3359D27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DD9727-0A36-8741-802D-DB2C92108AF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505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A91C22-BD40-AD4C-AA2D-908C13CBD97F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AAD401-CC71-5941-B63D-E2913BDC47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496628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A406C-4124-A44B-AAB3-E28B03A55918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77411-E3A7-4949-9160-86583D5C283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993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74CD15-5E46-464B-8D08-BFA93B2436DD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B79E91-A5D9-F049-B91F-872102AD452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59858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886CCF-1E31-7A43-A4B1-334391A24759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71A30-ACBE-8C4C-8C53-C828949FD70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87887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CD1256-3E51-E542-9EAF-8455297457F0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76F11-04D5-644B-A761-9B22BD8E4DC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7817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x-none"/>
              <a:t>单击此处编辑母版文本样式</a:t>
            </a:r>
          </a:p>
          <a:p>
            <a:pPr lvl="1"/>
            <a:r>
              <a:rPr lang="zh-CN" altLang="x-none"/>
              <a:t>第二级</a:t>
            </a:r>
          </a:p>
          <a:p>
            <a:pPr lvl="2"/>
            <a:r>
              <a:rPr lang="zh-CN" altLang="x-none"/>
              <a:t>第三级</a:t>
            </a:r>
          </a:p>
          <a:p>
            <a:pPr lvl="3"/>
            <a:r>
              <a:rPr lang="zh-CN" altLang="x-none"/>
              <a:t>第四级</a:t>
            </a:r>
          </a:p>
          <a:p>
            <a:pPr lvl="4"/>
            <a:r>
              <a:rPr lang="zh-CN" altLang="x-none"/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8008DD98-D290-1944-9E3C-A008DC37D5BB}" type="datetimeFigureOut">
              <a:rPr lang="zh-CN" altLang="en-US"/>
              <a:pPr/>
              <a:t>2017/9/14</a:t>
            </a:fld>
            <a:endParaRPr lang="zh-CN" alt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9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1C18775-D15C-044F-8D9C-CDF148561198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wipe/>
  </p:transition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  <a:ea typeface="宋体" charset="-122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1266927" y="116554"/>
            <a:ext cx="7701813" cy="4960472"/>
            <a:chOff x="1689236" y="155405"/>
            <a:chExt cx="8658545" cy="6613963"/>
          </a:xfrm>
        </p:grpSpPr>
        <p:grpSp>
          <p:nvGrpSpPr>
            <p:cNvPr id="10" name="组合 9"/>
            <p:cNvGrpSpPr/>
            <p:nvPr/>
          </p:nvGrpSpPr>
          <p:grpSpPr>
            <a:xfrm>
              <a:off x="1791948" y="1677450"/>
              <a:ext cx="8453120" cy="4346802"/>
              <a:chOff x="1788160" y="1716959"/>
              <a:chExt cx="8453120" cy="4346802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1788160" y="1717895"/>
                <a:ext cx="8453120" cy="4345866"/>
                <a:chOff x="1788160" y="1717895"/>
                <a:chExt cx="8204778" cy="4345866"/>
              </a:xfrm>
            </p:grpSpPr>
            <p:sp>
              <p:nvSpPr>
                <p:cNvPr id="26" name="矩形 25"/>
                <p:cNvSpPr/>
                <p:nvPr/>
              </p:nvSpPr>
              <p:spPr>
                <a:xfrm>
                  <a:off x="7950778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5890549" y="1726132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848389" y="1717895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1788160" y="1717896"/>
                  <a:ext cx="2042160" cy="4337629"/>
                </a:xfrm>
                <a:prstGeom prst="rect">
                  <a:avLst/>
                </a:prstGeom>
                <a:noFill/>
                <a:ln w="76200">
                  <a:solidFill>
                    <a:srgbClr val="F6BB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975" b="1">
                    <a:latin typeface="微軟正黑體" panose="020B0604030504040204" pitchFamily="34" charset="-120"/>
                    <a:ea typeface="微軟正黑體" panose="020B0604030504040204" pitchFamily="34" charset="-120"/>
                    <a:cs typeface="Lantinghei SC Extralight" charset="-122"/>
                  </a:endParaRPr>
                </a:p>
              </p:txBody>
            </p:sp>
          </p:grpSp>
          <p:sp>
            <p:nvSpPr>
              <p:cNvPr id="9" name="直角三角形 8"/>
              <p:cNvSpPr/>
              <p:nvPr/>
            </p:nvSpPr>
            <p:spPr>
              <a:xfrm rot="5400000" flipV="1">
                <a:off x="3377225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7" name="直角三角形 26"/>
              <p:cNvSpPr/>
              <p:nvPr/>
            </p:nvSpPr>
            <p:spPr>
              <a:xfrm rot="5400000" flipV="1">
                <a:off x="5522592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8" name="直角三角形 27"/>
              <p:cNvSpPr/>
              <p:nvPr/>
            </p:nvSpPr>
            <p:spPr>
              <a:xfrm rot="5400000" flipV="1">
                <a:off x="7591307" y="1726132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 rot="5400000" flipV="1">
                <a:off x="9726373" y="1716959"/>
                <a:ext cx="487945" cy="487945"/>
              </a:xfrm>
              <a:prstGeom prst="rtTriangle">
                <a:avLst/>
              </a:prstGeom>
              <a:solidFill>
                <a:srgbClr val="F6BB00"/>
              </a:solidFill>
              <a:ln>
                <a:solidFill>
                  <a:srgbClr val="F6BB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975" b="1"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endParaRPr>
              </a:p>
            </p:txBody>
          </p:sp>
        </p:grpSp>
        <p:sp>
          <p:nvSpPr>
            <p:cNvPr id="8" name="Rounded Rectangle 7"/>
            <p:cNvSpPr/>
            <p:nvPr/>
          </p:nvSpPr>
          <p:spPr>
            <a:xfrm>
              <a:off x="1689236" y="954608"/>
              <a:ext cx="8658544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89236" y="155405"/>
              <a:ext cx="8658544" cy="713843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89236" y="6083204"/>
              <a:ext cx="8658545" cy="686164"/>
            </a:xfrm>
            <a:prstGeom prst="round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100" b="1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>
              <a:off x="1689236" y="946372"/>
              <a:ext cx="970154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目标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19" name="Rounded Rectangle 7"/>
            <p:cNvSpPr/>
            <p:nvPr/>
          </p:nvSpPr>
          <p:spPr>
            <a:xfrm>
              <a:off x="1689236" y="155405"/>
              <a:ext cx="959153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背景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22" name="Rounded Rectangle 7"/>
            <p:cNvSpPr/>
            <p:nvPr/>
          </p:nvSpPr>
          <p:spPr>
            <a:xfrm>
              <a:off x="1712908" y="6083204"/>
              <a:ext cx="1489587" cy="686164"/>
            </a:xfrm>
            <a:prstGeom prst="roundRect">
              <a:avLst/>
            </a:prstGeom>
            <a:solidFill>
              <a:srgbClr val="3A3A3A"/>
            </a:solidFill>
            <a:ln w="28575">
              <a:solidFill>
                <a:schemeClr val="bg2">
                  <a:lumMod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1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Lantinghei SC Extralight" charset="-122"/>
                </a:rPr>
                <a:t>外部因素</a:t>
              </a:r>
              <a:endParaRPr lang="en-US" sz="21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395" y="-14287"/>
            <a:ext cx="1082282" cy="5157788"/>
            <a:chOff x="-80966" y="-19050"/>
            <a:chExt cx="1443043" cy="6877051"/>
          </a:xfrm>
        </p:grpSpPr>
        <p:sp>
          <p:nvSpPr>
            <p:cNvPr id="50" name="任意多边形 49"/>
            <p:cNvSpPr/>
            <p:nvPr/>
          </p:nvSpPr>
          <p:spPr>
            <a:xfrm rot="16200000" flipV="1">
              <a:off x="-2489564" y="2408598"/>
              <a:ext cx="6260239" cy="1443042"/>
            </a:xfrm>
            <a:custGeom>
              <a:avLst/>
              <a:gdLst>
                <a:gd name="connsiteX0" fmla="*/ 6260239 w 6260239"/>
                <a:gd name="connsiteY0" fmla="*/ 1443042 h 1443042"/>
                <a:gd name="connsiteX1" fmla="*/ 6260239 w 6260239"/>
                <a:gd name="connsiteY1" fmla="*/ 1370077 h 1443042"/>
                <a:gd name="connsiteX2" fmla="*/ 3239468 w 6260239"/>
                <a:gd name="connsiteY2" fmla="*/ 0 h 1443042"/>
                <a:gd name="connsiteX3" fmla="*/ 0 w 6260239"/>
                <a:gd name="connsiteY3" fmla="*/ 1443042 h 14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0239" h="1443042">
                  <a:moveTo>
                    <a:pt x="6260239" y="1443042"/>
                  </a:moveTo>
                  <a:lnTo>
                    <a:pt x="6260239" y="1370077"/>
                  </a:lnTo>
                  <a:lnTo>
                    <a:pt x="3239468" y="0"/>
                  </a:lnTo>
                  <a:lnTo>
                    <a:pt x="0" y="1443042"/>
                  </a:lnTo>
                  <a:close/>
                </a:path>
              </a:pathLst>
            </a:custGeom>
            <a:solidFill>
              <a:srgbClr val="FFC001"/>
            </a:solidFill>
            <a:ln>
              <a:solidFill>
                <a:srgbClr val="DBB76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sp>
          <p:nvSpPr>
            <p:cNvPr id="51" name="任意多边形 50"/>
            <p:cNvSpPr/>
            <p:nvPr/>
          </p:nvSpPr>
          <p:spPr>
            <a:xfrm rot="16200000" flipV="1">
              <a:off x="-2557704" y="2938221"/>
              <a:ext cx="6396518" cy="1443041"/>
            </a:xfrm>
            <a:custGeom>
              <a:avLst/>
              <a:gdLst>
                <a:gd name="connsiteX0" fmla="*/ 6396518 w 6396518"/>
                <a:gd name="connsiteY0" fmla="*/ 1443041 h 1443041"/>
                <a:gd name="connsiteX1" fmla="*/ 3214875 w 6396518"/>
                <a:gd name="connsiteY1" fmla="*/ 0 h 1443041"/>
                <a:gd name="connsiteX2" fmla="*/ 0 w 6396518"/>
                <a:gd name="connsiteY2" fmla="*/ 1432086 h 1443041"/>
                <a:gd name="connsiteX3" fmla="*/ 0 w 6396518"/>
                <a:gd name="connsiteY3" fmla="*/ 1443041 h 1443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96518" h="1443041">
                  <a:moveTo>
                    <a:pt x="6396518" y="1443041"/>
                  </a:moveTo>
                  <a:lnTo>
                    <a:pt x="3214875" y="0"/>
                  </a:lnTo>
                  <a:lnTo>
                    <a:pt x="0" y="1432086"/>
                  </a:lnTo>
                  <a:lnTo>
                    <a:pt x="0" y="1443041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75" b="1"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rot="16200000" flipV="1">
              <a:off x="-529500" y="638885"/>
              <a:ext cx="2419074" cy="1103204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23214" y="962250"/>
            <a:ext cx="923330" cy="36611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逻辑模型</a:t>
            </a:r>
            <a:endParaRPr lang="en-US" altLang="zh-CN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</a:p>
        </p:txBody>
      </p:sp>
      <p:sp>
        <p:nvSpPr>
          <p:cNvPr id="31" name="Rectangle 11"/>
          <p:cNvSpPr/>
          <p:nvPr/>
        </p:nvSpPr>
        <p:spPr>
          <a:xfrm>
            <a:off x="7062717" y="1726374"/>
            <a:ext cx="18146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学生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社群画布指导书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其他逻辑模型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，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GIT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工具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校内图书馆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导师、助教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lvl="1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4" name="TextBox 12"/>
          <p:cNvSpPr txBox="1"/>
          <p:nvPr/>
        </p:nvSpPr>
        <p:spPr>
          <a:xfrm>
            <a:off x="5179693" y="1727091"/>
            <a:ext cx="1883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讨论宪章逻辑结构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确认各模块内容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完成初版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宪章修订，内部评审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88900" indent="-88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形成发布版本</a:t>
            </a:r>
          </a:p>
        </p:txBody>
      </p:sp>
      <p:sp>
        <p:nvSpPr>
          <p:cNvPr id="35" name="TextBox 25"/>
          <p:cNvSpPr txBox="1"/>
          <p:nvPr/>
        </p:nvSpPr>
        <p:spPr>
          <a:xfrm>
            <a:off x="3295934" y="1726722"/>
            <a:ext cx="18837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班级宪章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177800" indent="-1778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积累迭代版本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406058" y="1717609"/>
            <a:ext cx="1889875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产学研项目的有效落地和实施。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输出优秀的工程管理人才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通过制度，建立资源共享平台。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pPr marL="214313" indent="-214313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7" name="TextBox 25"/>
          <p:cNvSpPr txBox="1"/>
          <p:nvPr/>
        </p:nvSpPr>
        <p:spPr>
          <a:xfrm>
            <a:off x="2129883" y="741196"/>
            <a:ext cx="6671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宏观：成为最具竞争力的国际化工程项目管理者、行业领导者或科技创业探路者，促进产学研的深度结合。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中观：把班级打造成一个优秀的工程管理互助社群，促进清华及班级的资源共享。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微观：成为全体成员职业提升和事业发展、创业的平台。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38" name="TextBox 25"/>
          <p:cNvSpPr txBox="1"/>
          <p:nvPr/>
        </p:nvSpPr>
        <p:spPr>
          <a:xfrm>
            <a:off x="2113881" y="128703"/>
            <a:ext cx="702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宏观：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MEM 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培养未能有效的推动产学研的深度结合。</a:t>
            </a: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中观：没有建立完善的资源共享和互助制度。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微观：尚未有完善的制度对班级进行管理。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0" name="Rounded Rectangle 7"/>
          <p:cNvSpPr/>
          <p:nvPr/>
        </p:nvSpPr>
        <p:spPr>
          <a:xfrm>
            <a:off x="1894163" y="1331366"/>
            <a:ext cx="71881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效果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1" name="Rounded Rectangle 7"/>
          <p:cNvSpPr/>
          <p:nvPr/>
        </p:nvSpPr>
        <p:spPr>
          <a:xfrm>
            <a:off x="3771854" y="1339002"/>
            <a:ext cx="712615" cy="339453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输出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2" name="Rounded Rectangle 7"/>
          <p:cNvSpPr/>
          <p:nvPr/>
        </p:nvSpPr>
        <p:spPr>
          <a:xfrm>
            <a:off x="5631653" y="1331366"/>
            <a:ext cx="740867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过程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43" name="Rounded Rectangle 7"/>
          <p:cNvSpPr/>
          <p:nvPr/>
        </p:nvSpPr>
        <p:spPr>
          <a:xfrm>
            <a:off x="7503146" y="1331366"/>
            <a:ext cx="726454" cy="347089"/>
          </a:xfrm>
          <a:prstGeom prst="roundRect">
            <a:avLst/>
          </a:prstGeom>
          <a:solidFill>
            <a:srgbClr val="3A3A3A"/>
          </a:solidFill>
          <a:ln w="28575">
            <a:solidFill>
              <a:schemeClr val="bg2">
                <a:lumMod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输入</a:t>
            </a:r>
            <a:endParaRPr lang="en-US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4033" y="4578409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1.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不同地域，不同教育背景造成的不同同学的意见不统一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2.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对于模型及画布初次使用的理解不足</a:t>
            </a:r>
            <a:endParaRPr lang="en-US" altLang="zh-CN" sz="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antinghei SC Extralight" charset="-122"/>
            </a:endParaRPr>
          </a:p>
          <a:p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 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3.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对于</a:t>
            </a:r>
            <a:r>
              <a:rPr lang="en-US" altLang="zh-CN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WIKI,GIT</a:t>
            </a:r>
            <a:r>
              <a:rPr lang="zh-CN" altLang="en-US" sz="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antinghei SC Extralight" charset="-122"/>
              </a:rPr>
              <a:t>等工具使用不熟练</a:t>
            </a:r>
          </a:p>
        </p:txBody>
      </p:sp>
    </p:spTree>
    <p:extLst>
      <p:ext uri="{BB962C8B-B14F-4D97-AF65-F5344CB8AC3E}">
        <p14:creationId xmlns:p14="http://schemas.microsoft.com/office/powerpoint/2010/main" val="139056104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altLang="x-none" sz="13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alibri" charset="0"/>
            <a:ea typeface="宋体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孟琪-商业计划PPT模板 (19)" id="{30428E57-210E-8A48-AFC2-3B0A556AE7DF}" vid="{80471B2D-BE42-FF44-87D8-28E9C59BEE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cool</Template>
  <TotalTime>4370</TotalTime>
  <Pages>0</Pages>
  <Words>215</Words>
  <Characters>0</Characters>
  <Application>Microsoft Office PowerPoint</Application>
  <DocSecurity>0</DocSecurity>
  <PresentationFormat>全屏显示(16:9)</PresentationFormat>
  <Lines>0</Lines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Lantinghei SC Extralight</vt:lpstr>
      <vt:lpstr>微軟正黑體</vt:lpstr>
      <vt:lpstr>宋体</vt:lpstr>
      <vt:lpstr>Arial</vt:lpstr>
      <vt:lpstr>Calibri</vt:lpstr>
      <vt:lpstr>Calibri Light</vt:lpstr>
      <vt:lpstr>Office 主题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逻辑模型 撰写与修订过程</dc:title>
  <dc:creator>Microsoft Office 用户</dc:creator>
  <cp:lastModifiedBy>fanxiaofan</cp:lastModifiedBy>
  <cp:revision>66</cp:revision>
  <dcterms:created xsi:type="dcterms:W3CDTF">2017-07-13T17:17:07Z</dcterms:created>
  <dcterms:modified xsi:type="dcterms:W3CDTF">2017-09-14T14:51:46Z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