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trictFirstAndLastChars="0">
  <p:sldMasterIdLst>
    <p:sldMasterId id="2147483664" r:id="rId1"/>
  </p:sldMasterIdLst>
  <p:notesMasterIdLst>
    <p:notesMasterId r:id="rId5"/>
  </p:notesMasterIdLst>
  <p:handoutMasterIdLst>
    <p:handoutMasterId r:id="rId6"/>
  </p:handoutMasterIdLst>
  <p:sldIdLst>
    <p:sldId id="321" r:id="rId2"/>
    <p:sldId id="319" r:id="rId3"/>
    <p:sldId id="320" r:id="rId4"/>
  </p:sldIdLst>
  <p:sldSz cx="9144000" cy="6858000" type="screen4x3"/>
  <p:notesSz cx="6742113" cy="98726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1">
          <p15:clr>
            <a:srgbClr val="A4A3A4"/>
          </p15:clr>
        </p15:guide>
        <p15:guide id="2" orient="horz" pos="3758">
          <p15:clr>
            <a:srgbClr val="A4A3A4"/>
          </p15:clr>
        </p15:guide>
        <p15:guide id="3" orient="horz" pos="1062">
          <p15:clr>
            <a:srgbClr val="A4A3A4"/>
          </p15:clr>
        </p15:guide>
        <p15:guide id="4" orient="horz" pos="449">
          <p15:clr>
            <a:srgbClr val="A4A3A4"/>
          </p15:clr>
        </p15:guide>
        <p15:guide id="5" orient="horz" pos="2849">
          <p15:clr>
            <a:srgbClr val="A4A3A4"/>
          </p15:clr>
        </p15:guide>
        <p15:guide id="6" orient="horz" pos="2153">
          <p15:clr>
            <a:srgbClr val="A4A3A4"/>
          </p15:clr>
        </p15:guide>
        <p15:guide id="7" orient="horz" pos="5442">
          <p15:clr>
            <a:srgbClr val="A4A3A4"/>
          </p15:clr>
        </p15:guide>
        <p15:guide id="8" orient="horz" pos="1954">
          <p15:clr>
            <a:srgbClr val="A4A3A4"/>
          </p15:clr>
        </p15:guide>
        <p15:guide id="9" pos="219">
          <p15:clr>
            <a:srgbClr val="A4A3A4"/>
          </p15:clr>
        </p15:guide>
        <p15:guide id="10" pos="5551">
          <p15:clr>
            <a:srgbClr val="A4A3A4"/>
          </p15:clr>
        </p15:guide>
        <p15:guide id="11" pos="2879">
          <p15:clr>
            <a:srgbClr val="A4A3A4"/>
          </p15:clr>
        </p15:guide>
        <p15:guide id="12" pos="1521">
          <p15:clr>
            <a:srgbClr val="A4A3A4"/>
          </p15:clr>
        </p15:guide>
        <p15:guide id="13" pos="42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orient="horz" pos="6073">
          <p15:clr>
            <a:srgbClr val="A4A3A4"/>
          </p15:clr>
        </p15:guide>
        <p15:guide id="3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00AA50"/>
    <a:srgbClr val="7A7A7A"/>
    <a:srgbClr val="6B6B6B"/>
    <a:srgbClr val="767676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91716" autoAdjust="0"/>
  </p:normalViewPr>
  <p:slideViewPr>
    <p:cSldViewPr snapToGrid="0">
      <p:cViewPr varScale="1">
        <p:scale>
          <a:sx n="80" d="100"/>
          <a:sy n="80" d="100"/>
        </p:scale>
        <p:origin x="1110" y="57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110"/>
        <p:guide orient="horz" pos="6073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wiki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7-4ABC-AA30-6046FF76435B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班级宪章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7-4ABC-AA30-6046FF76435B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学员手册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工作表1!$D$2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97-4ABC-AA30-6046FF76435B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会议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工作表1!$E$2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97-4ABC-AA30-6046FF76435B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PPT及视频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工作表1!$F$2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97-4ABC-AA30-6046FF7643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9182720"/>
        <c:axId val="2129185328"/>
      </c:barChart>
      <c:catAx>
        <c:axId val="2129182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29185328"/>
        <c:crosses val="autoZero"/>
        <c:auto val="1"/>
        <c:lblAlgn val="ctr"/>
        <c:lblOffset val="100"/>
        <c:noMultiLvlLbl val="0"/>
      </c:catAx>
      <c:valAx>
        <c:axId val="21291853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2918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3670987949710707E-2"/>
          <c:y val="0.48774767103687461"/>
          <c:w val="0.84139320634667647"/>
          <c:h val="0.213983336883570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0.08767</cdr:x>
      <cdr:y>0</cdr:y>
    </cdr:from>
    <cdr:to>
      <cdr:x>0.91375</cdr:x>
      <cdr:y>0.27822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403055" y="0"/>
          <a:ext cx="3797835" cy="2862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eaLnBrk="0" fontAlgn="base" hangingPunct="0">
            <a:lnSpc>
              <a:spcPct val="90000"/>
            </a:lnSpc>
            <a:spcBef>
              <a:spcPct val="50000"/>
            </a:spcBef>
            <a:spcAft>
              <a:spcPct val="0"/>
            </a:spcAft>
            <a:buClr>
              <a:srgbClr val="004880"/>
            </a:buClr>
          </a:pPr>
          <a:r>
            <a:rPr lang="en-US" altLang="zh-CN" sz="1400" dirty="0">
              <a:solidFill>
                <a:srgbClr val="4C4C4C"/>
              </a:solidFill>
            </a:rPr>
            <a:t>2017</a:t>
          </a:r>
          <a:r>
            <a:rPr lang="zh-CN" altLang="en-US" sz="1400" dirty="0">
              <a:solidFill>
                <a:srgbClr val="4C4C4C"/>
              </a:solidFill>
            </a:rPr>
            <a:t>年</a:t>
          </a:r>
          <a:r>
            <a:rPr lang="en-US" altLang="zh-CN" sz="1400" dirty="0">
              <a:solidFill>
                <a:srgbClr val="4C4C4C"/>
              </a:solidFill>
            </a:rPr>
            <a:t>9</a:t>
          </a:r>
          <a:r>
            <a:rPr lang="zh-CN" altLang="en-US" sz="1400" dirty="0">
              <a:solidFill>
                <a:srgbClr val="4C4C4C"/>
              </a:solidFill>
            </a:rPr>
            <a:t>月</a:t>
          </a:r>
          <a:r>
            <a:rPr lang="en-US" altLang="zh-CN" sz="1400" dirty="0">
              <a:solidFill>
                <a:srgbClr val="4C4C4C"/>
              </a:solidFill>
            </a:rPr>
            <a:t>14</a:t>
          </a:r>
          <a:r>
            <a:rPr lang="zh-CN" altLang="en-US" sz="1400" dirty="0">
              <a:solidFill>
                <a:srgbClr val="4C4C4C"/>
              </a:solidFill>
            </a:rPr>
            <a:t>日</a:t>
          </a:r>
          <a:r>
            <a:rPr lang="en-US" altLang="zh-CN" sz="1400" dirty="0">
              <a:solidFill>
                <a:srgbClr val="4C4C4C"/>
              </a:solidFill>
            </a:rPr>
            <a:t>19</a:t>
          </a:r>
          <a:r>
            <a:rPr lang="zh-CN" altLang="en-US" sz="1400" dirty="0">
              <a:solidFill>
                <a:srgbClr val="4C4C4C"/>
              </a:solidFill>
            </a:rPr>
            <a:t>点至</a:t>
          </a:r>
          <a:r>
            <a:rPr lang="en-US" altLang="zh-CN" sz="1400" dirty="0">
              <a:solidFill>
                <a:srgbClr val="4C4C4C"/>
              </a:solidFill>
            </a:rPr>
            <a:t>9</a:t>
          </a:r>
          <a:r>
            <a:rPr lang="zh-CN" altLang="en-US" sz="1400" dirty="0">
              <a:solidFill>
                <a:srgbClr val="4C4C4C"/>
              </a:solidFill>
            </a:rPr>
            <a:t>月</a:t>
          </a:r>
          <a:r>
            <a:rPr lang="en-US" altLang="zh-CN" sz="1400" dirty="0">
              <a:solidFill>
                <a:srgbClr val="4C4C4C"/>
              </a:solidFill>
            </a:rPr>
            <a:t>15</a:t>
          </a:r>
          <a:r>
            <a:rPr lang="zh-CN" altLang="en-US" sz="1400" dirty="0">
              <a:solidFill>
                <a:srgbClr val="4C4C4C"/>
              </a:solidFill>
            </a:rPr>
            <a:t>日</a:t>
          </a:r>
          <a:r>
            <a:rPr lang="en-US" altLang="zh-CN" sz="1400" dirty="0">
              <a:solidFill>
                <a:srgbClr val="4C4C4C"/>
              </a:solidFill>
            </a:rPr>
            <a:t>4</a:t>
          </a:r>
          <a:r>
            <a:rPr lang="zh-CN" altLang="en-US" sz="1400" dirty="0">
              <a:solidFill>
                <a:srgbClr val="4C4C4C"/>
              </a:solidFill>
            </a:rPr>
            <a:t>点共计</a:t>
          </a:r>
          <a:r>
            <a:rPr lang="en-US" altLang="zh-CN" sz="1400" dirty="0">
              <a:solidFill>
                <a:srgbClr val="4C4C4C"/>
              </a:solidFill>
            </a:rPr>
            <a:t>9</a:t>
          </a:r>
          <a:r>
            <a:rPr lang="zh-CN" altLang="en-US" sz="1400" dirty="0">
              <a:solidFill>
                <a:srgbClr val="4C4C4C"/>
              </a:solidFill>
            </a:rPr>
            <a:t>小时。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1" y="9169107"/>
            <a:ext cx="1474837" cy="51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693627" y="9242563"/>
            <a:ext cx="3706114" cy="41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1" y="9169107"/>
            <a:ext cx="1474837" cy="51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4988" y="234950"/>
            <a:ext cx="5895975" cy="442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42764" y="4779624"/>
            <a:ext cx="5281907" cy="441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693627" y="9242563"/>
            <a:ext cx="3706114" cy="41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0646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982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485044" y="2014171"/>
            <a:ext cx="8401050" cy="1395413"/>
          </a:xfrm>
        </p:spPr>
        <p:txBody>
          <a:bodyPr/>
          <a:lstStyle/>
          <a:p>
            <a:r>
              <a:rPr kumimoji="1" lang="en-US" altLang="zh-CN" dirty="0"/>
              <a:t>2017</a:t>
            </a:r>
            <a:r>
              <a:rPr kumimoji="1" lang="zh-CN" altLang="en-US" dirty="0"/>
              <a:t> </a:t>
            </a:r>
            <a:r>
              <a:rPr kumimoji="1" lang="en-US" altLang="zh-CN" dirty="0"/>
              <a:t>Tsinghua MEM XLP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>
          <a:xfrm>
            <a:off x="2428022" y="3842849"/>
            <a:ext cx="6458072" cy="1752600"/>
          </a:xfrm>
        </p:spPr>
        <p:txBody>
          <a:bodyPr/>
          <a:lstStyle/>
          <a:p>
            <a:r>
              <a:rPr kumimoji="1" lang="en-US" altLang="zh-CN" dirty="0"/>
              <a:t>Group </a:t>
            </a:r>
            <a:r>
              <a:rPr kumimoji="1" lang="en-US" altLang="zh-CN" dirty="0" smtClean="0"/>
              <a:t>3  Daily </a:t>
            </a:r>
            <a:r>
              <a:rPr kumimoji="1" lang="en-US" altLang="zh-CN" dirty="0"/>
              <a:t>Report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7095861" y="6161202"/>
            <a:ext cx="1473104" cy="31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defRPr sz="50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r>
              <a:rPr kumimoji="1" lang="en-US" altLang="zh-CN" sz="1400" kern="0" dirty="0" smtClean="0"/>
              <a:t>2017</a:t>
            </a:r>
            <a:r>
              <a:rPr kumimoji="1" lang="zh-CN" altLang="en-US" sz="1400" kern="0" dirty="0" smtClean="0"/>
              <a:t>年</a:t>
            </a:r>
            <a:r>
              <a:rPr kumimoji="1" lang="en-US" altLang="zh-CN" sz="1400" kern="0" dirty="0" smtClean="0"/>
              <a:t>9</a:t>
            </a:r>
            <a:r>
              <a:rPr kumimoji="1" lang="zh-CN" altLang="en-US" sz="1400" kern="0" dirty="0" smtClean="0"/>
              <a:t>月</a:t>
            </a:r>
            <a:r>
              <a:rPr kumimoji="1" lang="en-US" altLang="zh-CN" sz="1400" kern="0" dirty="0" smtClean="0"/>
              <a:t>14</a:t>
            </a:r>
            <a:r>
              <a:rPr kumimoji="1" lang="zh-CN" altLang="en-US" sz="1400" kern="0" dirty="0" smtClean="0"/>
              <a:t>日</a:t>
            </a:r>
            <a:endParaRPr lang="zh-CN" alt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8647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 sz="4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G</a:t>
            </a:r>
            <a:r>
              <a:rPr kumimoji="1" lang="en-US" altLang="zh-CN" sz="44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roup</a:t>
            </a:r>
            <a:r>
              <a:rPr kumimoji="1" lang="en-US" altLang="zh-CN" sz="4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3 Daily Report</a:t>
            </a:r>
            <a:endParaRPr kumimoji="1" lang="en-GB" altLang="en-US" sz="44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587875" y="1428338"/>
            <a:ext cx="0" cy="48704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7813" y="3781172"/>
            <a:ext cx="8661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236538" y="1260243"/>
            <a:ext cx="4310062" cy="231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18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18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0" fontAlgn="base" hangingPunct="0">
              <a:lnSpc>
                <a:spcPct val="90000"/>
              </a:lnSpc>
              <a:spcBef>
                <a:spcPts val="238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9pPr>
          </a:lstStyle>
          <a:p>
            <a:r>
              <a:rPr kumimoji="1" lang="zh-CN" altLang="en-US" sz="2000" b="1" dirty="0">
                <a:solidFill>
                  <a:srgbClr val="0070C0"/>
                </a:solidFill>
              </a:rPr>
              <a:t>团队建设</a:t>
            </a:r>
          </a:p>
          <a:p>
            <a:pPr marL="231775" indent="0">
              <a:spcBef>
                <a:spcPts val="2200"/>
              </a:spcBef>
            </a:pPr>
            <a:r>
              <a:rPr kumimoji="1" lang="zh-CN" altLang="en-US" sz="1600" b="1" dirty="0">
                <a:solidFill>
                  <a:srgbClr val="00B0F0"/>
                </a:solidFill>
              </a:rPr>
              <a:t>选举组长</a:t>
            </a:r>
          </a:p>
          <a:p>
            <a:pPr marL="231775" indent="0"/>
            <a:r>
              <a:rPr kumimoji="1" lang="zh-CN" altLang="en-US" sz="1600" b="1" dirty="0">
                <a:solidFill>
                  <a:srgbClr val="00B0F0"/>
                </a:solidFill>
              </a:rPr>
              <a:t>明确分工</a:t>
            </a:r>
          </a:p>
          <a:p>
            <a:pPr marL="231775" indent="0"/>
            <a:r>
              <a:rPr kumimoji="1" lang="zh-CN" altLang="en-US" sz="1600" b="1" dirty="0">
                <a:solidFill>
                  <a:srgbClr val="00B0F0"/>
                </a:solidFill>
              </a:rPr>
              <a:t>明确工作方法</a:t>
            </a:r>
          </a:p>
          <a:p>
            <a:pPr marL="231775" indent="0"/>
            <a:r>
              <a:rPr kumimoji="1" lang="zh-CN" altLang="en-US" sz="1600" b="1" dirty="0">
                <a:solidFill>
                  <a:srgbClr val="00B0F0"/>
                </a:solidFill>
              </a:rPr>
              <a:t>明确工作流程</a:t>
            </a:r>
          </a:p>
          <a:p>
            <a:pPr marL="0" indent="0">
              <a:defRPr/>
            </a:pPr>
            <a:endParaRPr lang="en-GB" sz="1200" b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indent="0">
              <a:defRPr/>
            </a:pPr>
            <a:endParaRPr lang="en-GB" sz="1200" b="0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236538" y="3960082"/>
            <a:ext cx="4310062" cy="231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18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18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0" fontAlgn="base" hangingPunct="0">
              <a:lnSpc>
                <a:spcPct val="90000"/>
              </a:lnSpc>
              <a:spcBef>
                <a:spcPts val="238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9pPr>
          </a:lstStyle>
          <a:p>
            <a:r>
              <a:rPr kumimoji="1" lang="zh-CN" altLang="en-US" sz="2000" b="1" dirty="0">
                <a:solidFill>
                  <a:srgbClr val="0070C0"/>
                </a:solidFill>
              </a:rPr>
              <a:t>成果</a:t>
            </a:r>
            <a:r>
              <a:rPr kumimoji="1" lang="zh-CN" altLang="en-US" sz="2000" b="1" dirty="0" smtClean="0">
                <a:solidFill>
                  <a:srgbClr val="0070C0"/>
                </a:solidFill>
              </a:rPr>
              <a:t>输出 </a:t>
            </a:r>
            <a:endParaRPr kumimoji="1" lang="en-US" altLang="zh-CN" sz="2000" b="1" dirty="0" smtClean="0">
              <a:solidFill>
                <a:srgbClr val="0070C0"/>
              </a:solidFill>
            </a:endParaRPr>
          </a:p>
          <a:p>
            <a:r>
              <a:rPr kumimoji="1" lang="en-US" altLang="zh-CN" sz="1400" b="1" dirty="0" smtClean="0">
                <a:solidFill>
                  <a:srgbClr val="00B0F0"/>
                </a:solidFill>
              </a:rPr>
              <a:t>1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、</a:t>
            </a:r>
            <a:r>
              <a:rPr kumimoji="1" lang="en-US" altLang="zh-CN" sz="1400" b="1" dirty="0">
                <a:solidFill>
                  <a:srgbClr val="00B0F0"/>
                </a:solidFill>
              </a:rPr>
              <a:t>wiki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团队主页 、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学员简历、学习报告</a:t>
            </a:r>
            <a:endParaRPr kumimoji="1" lang="en-US" altLang="zh-CN" sz="1400" b="1" dirty="0">
              <a:solidFill>
                <a:srgbClr val="00B0F0"/>
              </a:solidFill>
            </a:endParaRPr>
          </a:p>
          <a:p>
            <a:r>
              <a:rPr kumimoji="1" lang="en-US" altLang="zh-CN" sz="1400" b="1" dirty="0" smtClean="0">
                <a:solidFill>
                  <a:srgbClr val="00B0F0"/>
                </a:solidFill>
              </a:rPr>
              <a:t>2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、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学员手册修订 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    （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基础架构层次的修改）</a:t>
            </a:r>
            <a:endParaRPr kumimoji="1" lang="en-US" altLang="zh-CN" sz="1400" b="1" dirty="0">
              <a:solidFill>
                <a:srgbClr val="00B0F0"/>
              </a:solidFill>
            </a:endParaRPr>
          </a:p>
          <a:p>
            <a:r>
              <a:rPr kumimoji="1" lang="en-US" altLang="zh-CN" sz="1400" b="1" dirty="0">
                <a:solidFill>
                  <a:srgbClr val="00B0F0"/>
                </a:solidFill>
              </a:rPr>
              <a:t>           </a:t>
            </a:r>
            <a:r>
              <a:rPr kumimoji="1" lang="en-US" altLang="zh-CN" sz="1400" b="1" dirty="0" smtClean="0">
                <a:solidFill>
                  <a:srgbClr val="00B0F0"/>
                </a:solidFill>
              </a:rPr>
              <a:t>1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）</a:t>
            </a:r>
            <a:r>
              <a:rPr kumimoji="1" lang="en-US" altLang="zh-CN" sz="1400" b="1" dirty="0" smtClean="0">
                <a:solidFill>
                  <a:srgbClr val="00B0F0"/>
                </a:solidFill>
              </a:rPr>
              <a:t> 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逻辑模型 </a:t>
            </a:r>
            <a:r>
              <a:rPr kumimoji="1" lang="en-US" altLang="zh-CN" sz="1400" b="1" dirty="0" err="1">
                <a:solidFill>
                  <a:srgbClr val="00B0F0"/>
                </a:solidFill>
              </a:rPr>
              <a:t>Git</a:t>
            </a:r>
            <a:r>
              <a:rPr kumimoji="1" lang="en-US" altLang="zh-CN" sz="1400" b="1" dirty="0">
                <a:solidFill>
                  <a:srgbClr val="00B0F0"/>
                </a:solidFill>
              </a:rPr>
              <a:t> 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上传</a:t>
            </a:r>
            <a:endParaRPr kumimoji="1" lang="en-US" altLang="zh-CN" sz="1400" b="1" dirty="0">
              <a:solidFill>
                <a:srgbClr val="00B0F0"/>
              </a:solidFill>
            </a:endParaRPr>
          </a:p>
          <a:p>
            <a:r>
              <a:rPr kumimoji="1" lang="en-US" altLang="zh-CN" sz="1400" b="1" dirty="0">
                <a:solidFill>
                  <a:srgbClr val="00B0F0"/>
                </a:solidFill>
              </a:rPr>
              <a:t>           2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） 社群画布 </a:t>
            </a:r>
            <a:r>
              <a:rPr kumimoji="1" lang="en-US" altLang="zh-CN" sz="1400" b="1" dirty="0" err="1" smtClean="0">
                <a:solidFill>
                  <a:srgbClr val="00B0F0"/>
                </a:solidFill>
              </a:rPr>
              <a:t>Git</a:t>
            </a:r>
            <a:r>
              <a:rPr kumimoji="1" lang="en-US" altLang="zh-CN" sz="1400" b="1" dirty="0" smtClean="0">
                <a:solidFill>
                  <a:srgbClr val="00B0F0"/>
                </a:solidFill>
              </a:rPr>
              <a:t> 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上传</a:t>
            </a:r>
            <a:endParaRPr kumimoji="1" lang="en-US" altLang="zh-CN" sz="1400" b="1" dirty="0">
              <a:solidFill>
                <a:srgbClr val="00B0F0"/>
              </a:solidFill>
            </a:endParaRPr>
          </a:p>
          <a:p>
            <a:r>
              <a:rPr kumimoji="1" lang="en-US" altLang="zh-CN" sz="1400" b="1" dirty="0" smtClean="0">
                <a:solidFill>
                  <a:srgbClr val="00B0F0"/>
                </a:solidFill>
              </a:rPr>
              <a:t>3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、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班级宪章修订     （基于上一版的优化）</a:t>
            </a:r>
            <a:endParaRPr kumimoji="1" lang="en-US" altLang="zh-CN" sz="1400" b="1" dirty="0">
              <a:solidFill>
                <a:srgbClr val="00B0F0"/>
              </a:solidFill>
            </a:endParaRPr>
          </a:p>
          <a:p>
            <a:r>
              <a:rPr kumimoji="1" lang="en-US" altLang="zh-CN" sz="1400" b="1" dirty="0">
                <a:solidFill>
                  <a:srgbClr val="00B0F0"/>
                </a:solidFill>
              </a:rPr>
              <a:t>            </a:t>
            </a:r>
            <a:r>
              <a:rPr kumimoji="1" lang="en-US" altLang="zh-CN" sz="1400" b="1" dirty="0" smtClean="0">
                <a:solidFill>
                  <a:srgbClr val="00B0F0"/>
                </a:solidFill>
              </a:rPr>
              <a:t>1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）逻辑模型</a:t>
            </a:r>
            <a:r>
              <a:rPr kumimoji="1" lang="en-US" altLang="zh-CN" sz="1400" b="1" dirty="0" err="1">
                <a:solidFill>
                  <a:srgbClr val="00B0F0"/>
                </a:solidFill>
              </a:rPr>
              <a:t>Git</a:t>
            </a:r>
            <a:r>
              <a:rPr kumimoji="1" lang="en-US" altLang="zh-CN" sz="1400" b="1" dirty="0">
                <a:solidFill>
                  <a:srgbClr val="00B0F0"/>
                </a:solidFill>
              </a:rPr>
              <a:t> 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上传</a:t>
            </a:r>
            <a:endParaRPr kumimoji="1" lang="en-US" altLang="zh-CN" sz="1400" b="1" dirty="0">
              <a:solidFill>
                <a:srgbClr val="00B0F0"/>
              </a:solidFill>
            </a:endParaRPr>
          </a:p>
          <a:p>
            <a:r>
              <a:rPr kumimoji="1" lang="en-US" altLang="zh-CN" sz="1400" b="1" dirty="0">
                <a:solidFill>
                  <a:srgbClr val="00B0F0"/>
                </a:solidFill>
              </a:rPr>
              <a:t>            2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）社群画布</a:t>
            </a:r>
            <a:r>
              <a:rPr kumimoji="1" lang="en-US" altLang="zh-CN" sz="1400" b="1" dirty="0" err="1">
                <a:solidFill>
                  <a:srgbClr val="00B0F0"/>
                </a:solidFill>
              </a:rPr>
              <a:t>Git</a:t>
            </a:r>
            <a:r>
              <a:rPr kumimoji="1" lang="en-US" altLang="zh-CN" sz="1400" b="1" dirty="0">
                <a:solidFill>
                  <a:srgbClr val="00B0F0"/>
                </a:solidFill>
              </a:rPr>
              <a:t> 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上传</a:t>
            </a:r>
            <a:endParaRPr kumimoji="1" lang="en-US" altLang="zh-CN" sz="1400" b="1" dirty="0">
              <a:solidFill>
                <a:srgbClr val="00B0F0"/>
              </a:solidFill>
            </a:endParaRPr>
          </a:p>
          <a:p>
            <a:r>
              <a:rPr kumimoji="1" lang="en-US" altLang="zh-CN" sz="1400" b="1" dirty="0" smtClean="0">
                <a:solidFill>
                  <a:srgbClr val="00B0F0"/>
                </a:solidFill>
              </a:rPr>
              <a:t>4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、</a:t>
            </a:r>
            <a:r>
              <a:rPr kumimoji="1" lang="en-US" altLang="zh-CN" sz="1400" b="1" dirty="0" smtClean="0">
                <a:solidFill>
                  <a:srgbClr val="00B0F0"/>
                </a:solidFill>
              </a:rPr>
              <a:t> 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团队记录视频</a:t>
            </a:r>
            <a:endParaRPr kumimoji="1" lang="en-US" altLang="zh-CN" sz="1400" b="1" dirty="0">
              <a:solidFill>
                <a:srgbClr val="00B0F0"/>
              </a:solidFill>
            </a:endParaRPr>
          </a:p>
          <a:p>
            <a:pPr marL="0" indent="0">
              <a:defRPr/>
            </a:pPr>
            <a:endParaRPr lang="en-GB" sz="1400" b="0" dirty="0">
              <a:solidFill>
                <a:srgbClr val="00B0F0"/>
              </a:solidFill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4833938" y="1260242"/>
            <a:ext cx="4105275" cy="231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18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18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0" fontAlgn="base" hangingPunct="0">
              <a:lnSpc>
                <a:spcPct val="90000"/>
              </a:lnSpc>
              <a:spcBef>
                <a:spcPts val="238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</a:rPr>
              <a:t>工作流程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>
              <a:defRPr/>
            </a:pPr>
            <a:r>
              <a:rPr lang="zh-CN" altLang="en-US" sz="1600" b="1" dirty="0">
                <a:solidFill>
                  <a:srgbClr val="00B0F0"/>
                </a:solidFill>
              </a:rPr>
              <a:t>运用</a:t>
            </a:r>
            <a:r>
              <a:rPr lang="en-US" altLang="zh-CN" sz="1600" b="1" dirty="0">
                <a:solidFill>
                  <a:srgbClr val="00B0F0"/>
                </a:solidFill>
              </a:rPr>
              <a:t>PDCA</a:t>
            </a:r>
            <a:r>
              <a:rPr lang="zh-CN" altLang="en-US" sz="1600" b="1" dirty="0">
                <a:solidFill>
                  <a:srgbClr val="00B0F0"/>
                </a:solidFill>
              </a:rPr>
              <a:t>管理办法进行任务分解</a:t>
            </a:r>
            <a:endParaRPr lang="en-US" altLang="zh-CN" sz="1600" b="1" dirty="0">
              <a:solidFill>
                <a:srgbClr val="00B0F0"/>
              </a:solidFill>
            </a:endParaRPr>
          </a:p>
          <a:p>
            <a:pPr lvl="0"/>
            <a:r>
              <a:rPr lang="zh-CN" altLang="en-US" sz="1600" b="1" dirty="0">
                <a:solidFill>
                  <a:srgbClr val="00B0F0"/>
                </a:solidFill>
              </a:rPr>
              <a:t>明确目标、分解任务</a:t>
            </a:r>
            <a:endParaRPr lang="en-US" altLang="zh-CN" sz="1600" b="1" dirty="0">
              <a:solidFill>
                <a:srgbClr val="00B0F0"/>
              </a:solidFill>
            </a:endParaRPr>
          </a:p>
          <a:p>
            <a:pPr lvl="0"/>
            <a:r>
              <a:rPr lang="zh-CN" altLang="en-US" sz="1600" b="1" dirty="0">
                <a:solidFill>
                  <a:srgbClr val="00B0F0"/>
                </a:solidFill>
              </a:rPr>
              <a:t>规划进度、切分时间</a:t>
            </a:r>
          </a:p>
          <a:p>
            <a:pPr lvl="0"/>
            <a:r>
              <a:rPr lang="zh-CN" altLang="en-US" sz="1600" b="1" dirty="0">
                <a:solidFill>
                  <a:srgbClr val="00B0F0"/>
                </a:solidFill>
              </a:rPr>
              <a:t>定期检查、</a:t>
            </a:r>
            <a:r>
              <a:rPr lang="zh-CN" altLang="en-US" sz="1600" b="1" dirty="0" smtClean="0">
                <a:solidFill>
                  <a:srgbClr val="00B0F0"/>
                </a:solidFill>
              </a:rPr>
              <a:t>进度输出</a:t>
            </a:r>
            <a:endParaRPr lang="en-US" altLang="zh-CN" sz="1600" b="1" dirty="0" smtClean="0">
              <a:solidFill>
                <a:srgbClr val="00B0F0"/>
              </a:solidFill>
            </a:endParaRPr>
          </a:p>
          <a:p>
            <a:pPr lvl="0"/>
            <a:r>
              <a:rPr lang="zh-CN" altLang="en-US" sz="1600" b="1" dirty="0" smtClean="0">
                <a:solidFill>
                  <a:srgbClr val="00B0F0"/>
                </a:solidFill>
              </a:rPr>
              <a:t>随时沟通、</a:t>
            </a:r>
            <a:r>
              <a:rPr lang="zh-CN" altLang="en-US" sz="1600" b="1" dirty="0">
                <a:solidFill>
                  <a:srgbClr val="00B0F0"/>
                </a:solidFill>
              </a:rPr>
              <a:t>修正目标</a:t>
            </a:r>
          </a:p>
          <a:p>
            <a:pPr lvl="0"/>
            <a:endParaRPr lang="zh-CN" altLang="en-US" sz="1600" dirty="0"/>
          </a:p>
          <a:p>
            <a:pPr lvl="0"/>
            <a:endParaRPr lang="en-US" altLang="zh-CN" sz="1600" b="1" dirty="0">
              <a:solidFill>
                <a:srgbClr val="00B0F0"/>
              </a:solidFill>
            </a:endParaRPr>
          </a:p>
          <a:p>
            <a:pPr lvl="0"/>
            <a:endParaRPr lang="en-GB" sz="1200" dirty="0">
              <a:solidFill>
                <a:srgbClr val="00B0F0"/>
              </a:solidFill>
            </a:endParaRPr>
          </a:p>
          <a:p>
            <a:pPr marL="0" indent="0">
              <a:defRPr/>
            </a:pPr>
            <a:endParaRPr lang="en-GB" sz="1200" b="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37" y="1222815"/>
            <a:ext cx="2260769" cy="1695577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792663" y="3970785"/>
            <a:ext cx="4105275" cy="231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18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18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0" fontAlgn="base" hangingPunct="0">
              <a:lnSpc>
                <a:spcPct val="90000"/>
              </a:lnSpc>
              <a:spcBef>
                <a:spcPts val="238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</a:rPr>
              <a:t>统计分析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 marL="0" indent="0"/>
            <a:r>
              <a:rPr lang="en-US" altLang="zh-CN" sz="1200" b="1" dirty="0" smtClean="0">
                <a:solidFill>
                  <a:srgbClr val="00B0F0"/>
                </a:solidFill>
              </a:rPr>
              <a:t>Wiki</a:t>
            </a:r>
            <a:r>
              <a:rPr lang="zh-CN" altLang="zh-CN" sz="1200" b="1" dirty="0">
                <a:solidFill>
                  <a:srgbClr val="00B0F0"/>
                </a:solidFill>
              </a:rPr>
              <a:t>小组主页，从创建到最后一次编辑耗时</a:t>
            </a:r>
            <a:r>
              <a:rPr lang="en-US" altLang="zh-CN" sz="1200" b="1" dirty="0">
                <a:solidFill>
                  <a:srgbClr val="00B0F0"/>
                </a:solidFill>
              </a:rPr>
              <a:t>41</a:t>
            </a:r>
            <a:r>
              <a:rPr lang="zh-CN" altLang="zh-CN" sz="1200" b="1" dirty="0">
                <a:solidFill>
                  <a:srgbClr val="00B0F0"/>
                </a:solidFill>
              </a:rPr>
              <a:t>分钟，</a:t>
            </a:r>
            <a:r>
              <a:rPr lang="en-US" altLang="zh-CN" sz="1200" b="1" dirty="0">
                <a:solidFill>
                  <a:srgbClr val="00B0F0"/>
                </a:solidFill>
              </a:rPr>
              <a:t>1833</a:t>
            </a:r>
            <a:r>
              <a:rPr lang="zh-CN" altLang="zh-CN" sz="1200" b="1" dirty="0">
                <a:solidFill>
                  <a:srgbClr val="00B0F0"/>
                </a:solidFill>
              </a:rPr>
              <a:t>字节</a:t>
            </a:r>
          </a:p>
          <a:p>
            <a:pPr marL="0" indent="0"/>
            <a:r>
              <a:rPr lang="zh-CN" altLang="zh-CN" sz="1200" b="1" dirty="0">
                <a:solidFill>
                  <a:srgbClr val="00B0F0"/>
                </a:solidFill>
              </a:rPr>
              <a:t>个人学习报告，从创建到最后一次编辑持续时间</a:t>
            </a:r>
            <a:r>
              <a:rPr lang="en-US" altLang="zh-CN" sz="1200" b="1" dirty="0">
                <a:solidFill>
                  <a:srgbClr val="00B0F0"/>
                </a:solidFill>
              </a:rPr>
              <a:t>3</a:t>
            </a:r>
            <a:r>
              <a:rPr lang="zh-CN" altLang="zh-CN" sz="1200" b="1" dirty="0">
                <a:solidFill>
                  <a:srgbClr val="00B0F0"/>
                </a:solidFill>
              </a:rPr>
              <a:t>小时，</a:t>
            </a:r>
            <a:r>
              <a:rPr lang="en-US" altLang="zh-CN" sz="1200" b="1" dirty="0">
                <a:solidFill>
                  <a:srgbClr val="00B0F0"/>
                </a:solidFill>
              </a:rPr>
              <a:t>16518</a:t>
            </a:r>
            <a:r>
              <a:rPr lang="zh-CN" altLang="zh-CN" sz="1200" b="1" dirty="0">
                <a:solidFill>
                  <a:srgbClr val="00B0F0"/>
                </a:solidFill>
              </a:rPr>
              <a:t>字节</a:t>
            </a:r>
            <a:endParaRPr lang="zh-CN" altLang="en-US" sz="1200" b="1" dirty="0">
              <a:solidFill>
                <a:srgbClr val="00B0F0"/>
              </a:solidFill>
            </a:endParaRPr>
          </a:p>
          <a:p>
            <a:pPr marL="0" indent="0"/>
            <a:r>
              <a:rPr lang="zh-CN" altLang="en-US" sz="1200" b="1" dirty="0">
                <a:solidFill>
                  <a:srgbClr val="00B0F0"/>
                </a:solidFill>
              </a:rPr>
              <a:t>会议召集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共计</a:t>
            </a:r>
            <a:r>
              <a:rPr lang="en-US" altLang="zh-CN" sz="1200" b="1" dirty="0" smtClean="0">
                <a:solidFill>
                  <a:srgbClr val="00B0F0"/>
                </a:solidFill>
              </a:rPr>
              <a:t>9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次，每</a:t>
            </a:r>
            <a:r>
              <a:rPr lang="en-US" altLang="zh-CN" sz="1200" b="1" dirty="0" smtClean="0">
                <a:solidFill>
                  <a:srgbClr val="00B0F0"/>
                </a:solidFill>
              </a:rPr>
              <a:t>1</a:t>
            </a:r>
            <a:r>
              <a:rPr lang="zh-CN" altLang="en-US" sz="1200" b="1" dirty="0">
                <a:solidFill>
                  <a:srgbClr val="00B0F0"/>
                </a:solidFill>
              </a:rPr>
              <a:t>小时召集</a:t>
            </a:r>
            <a:r>
              <a:rPr lang="en-US" altLang="zh-CN" sz="1200" b="1" dirty="0">
                <a:solidFill>
                  <a:srgbClr val="00B0F0"/>
                </a:solidFill>
              </a:rPr>
              <a:t>1</a:t>
            </a:r>
            <a:r>
              <a:rPr lang="zh-CN" altLang="en-US" sz="1200" b="1" dirty="0">
                <a:solidFill>
                  <a:srgbClr val="00B0F0"/>
                </a:solidFill>
              </a:rPr>
              <a:t>次会议，每次会议时间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约</a:t>
            </a:r>
            <a:r>
              <a:rPr lang="en-US" altLang="zh-CN" sz="1200" b="1" dirty="0" smtClean="0">
                <a:solidFill>
                  <a:srgbClr val="00B0F0"/>
                </a:solidFill>
              </a:rPr>
              <a:t>5~10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分钟。</a:t>
            </a:r>
            <a:endParaRPr lang="en-US" altLang="zh-CN" sz="1200" b="1" dirty="0" smtClean="0">
              <a:solidFill>
                <a:srgbClr val="00B0F0"/>
              </a:solidFill>
            </a:endParaRPr>
          </a:p>
          <a:p>
            <a:pPr marL="0" indent="0"/>
            <a:r>
              <a:rPr lang="zh-CN" altLang="en-US" sz="1200" b="1" dirty="0" smtClean="0">
                <a:solidFill>
                  <a:srgbClr val="00B0F0"/>
                </a:solidFill>
              </a:rPr>
              <a:t>班级宪章，从创建到定稿持续时间</a:t>
            </a:r>
            <a:r>
              <a:rPr lang="en-US" altLang="zh-CN" sz="1200" b="1" dirty="0" smtClean="0">
                <a:solidFill>
                  <a:srgbClr val="00B0F0"/>
                </a:solidFill>
              </a:rPr>
              <a:t>2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小时。</a:t>
            </a:r>
            <a:endParaRPr lang="en-US" altLang="zh-CN" sz="1200" b="1" dirty="0" smtClean="0">
              <a:solidFill>
                <a:srgbClr val="00B0F0"/>
              </a:solidFill>
            </a:endParaRPr>
          </a:p>
          <a:p>
            <a:pPr marL="0" indent="0"/>
            <a:r>
              <a:rPr lang="zh-CN" altLang="en-US" sz="1200" b="1" dirty="0" smtClean="0">
                <a:solidFill>
                  <a:srgbClr val="00B0F0"/>
                </a:solidFill>
              </a:rPr>
              <a:t>学员手册，从创建到定稿持续时间</a:t>
            </a:r>
            <a:r>
              <a:rPr lang="en-US" altLang="zh-CN" sz="1200" b="1" dirty="0" smtClean="0">
                <a:solidFill>
                  <a:srgbClr val="00B0F0"/>
                </a:solidFill>
              </a:rPr>
              <a:t>2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小时。</a:t>
            </a:r>
            <a:endParaRPr lang="zh-CN" altLang="zh-CN" sz="1200" b="1" dirty="0">
              <a:solidFill>
                <a:srgbClr val="00B0F0"/>
              </a:solidFill>
            </a:endParaRPr>
          </a:p>
          <a:p>
            <a:endParaRPr kumimoji="1" lang="zh-CN" altLang="en-US" sz="1200" b="1" dirty="0"/>
          </a:p>
          <a:p>
            <a:pPr>
              <a:defRPr/>
            </a:pPr>
            <a:endParaRPr lang="tr-TR" sz="1200" dirty="0">
              <a:solidFill>
                <a:srgbClr val="0070C0"/>
              </a:solidFill>
            </a:endParaRP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879702176"/>
              </p:ext>
            </p:extLst>
          </p:nvPr>
        </p:nvGraphicFramePr>
        <p:xfrm>
          <a:off x="4658567" y="6134007"/>
          <a:ext cx="4597400" cy="953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434" y="3781173"/>
            <a:ext cx="847165" cy="6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482624" y="3050821"/>
            <a:ext cx="5010129" cy="1521178"/>
          </a:xfrm>
        </p:spPr>
        <p:txBody>
          <a:bodyPr/>
          <a:lstStyle/>
          <a:p>
            <a:r>
              <a:rPr lang="en-GB" altLang="en-US" sz="6000" dirty="0" smtClean="0">
                <a:solidFill>
                  <a:srgbClr val="00B0F0"/>
                </a:solidFill>
              </a:rPr>
              <a:t>T</a:t>
            </a:r>
            <a:r>
              <a:rPr lang="en-US" altLang="zh-CN" sz="6000" dirty="0" smtClean="0">
                <a:solidFill>
                  <a:srgbClr val="00B0F0"/>
                </a:solidFill>
              </a:rPr>
              <a:t>hank you </a:t>
            </a:r>
            <a:r>
              <a:rPr lang="zh-CN" altLang="en-US" sz="6000" dirty="0" smtClean="0">
                <a:solidFill>
                  <a:srgbClr val="00B0F0"/>
                </a:solidFill>
              </a:rPr>
              <a:t>！</a:t>
            </a:r>
            <a:r>
              <a:rPr lang="en-US" altLang="zh-CN" sz="6000" dirty="0" smtClean="0">
                <a:solidFill>
                  <a:srgbClr val="00B0F0"/>
                </a:solidFill>
              </a:rPr>
              <a:t> </a:t>
            </a:r>
            <a:endParaRPr lang="en-GB" altLang="en-US" sz="6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3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263</TotalTime>
  <Words>233</Words>
  <Application>Microsoft Office PowerPoint</Application>
  <PresentationFormat>全屏显示(4:3)</PresentationFormat>
  <Paragraphs>34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GE Inspira Pitch</vt:lpstr>
      <vt:lpstr>宋体</vt:lpstr>
      <vt:lpstr>Calibri</vt:lpstr>
      <vt:lpstr>blank</vt:lpstr>
      <vt:lpstr>2017 Tsinghua MEM XLP</vt:lpstr>
      <vt:lpstr>Group 3 Daily Report</vt:lpstr>
      <vt:lpstr>Thank you ！ </vt:lpstr>
    </vt:vector>
  </TitlesOfParts>
  <Company>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Office 2010 PowerPoint template</dc:title>
  <dc:creator>Matzen, Hans-Uwe (GE EntSol, SensInsp)</dc:creator>
  <cp:keywords>September 22, 2004 – Version 1.1</cp:keywords>
  <dc:description>General Electric Company 2004</dc:description>
  <cp:lastModifiedBy>高俊阳</cp:lastModifiedBy>
  <cp:revision>63</cp:revision>
  <cp:lastPrinted>2016-09-01T12:53:58Z</cp:lastPrinted>
  <dcterms:created xsi:type="dcterms:W3CDTF">2016-09-01T07:53:16Z</dcterms:created>
  <dcterms:modified xsi:type="dcterms:W3CDTF">2017-09-15T00:39:31Z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