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12"/>
  </p:notesMasterIdLst>
  <p:sldIdLst>
    <p:sldId id="269" r:id="rId2"/>
    <p:sldId id="283" r:id="rId3"/>
    <p:sldId id="282" r:id="rId4"/>
    <p:sldId id="261" r:id="rId5"/>
    <p:sldId id="274" r:id="rId6"/>
    <p:sldId id="284" r:id="rId7"/>
    <p:sldId id="263" r:id="rId8"/>
    <p:sldId id="285" r:id="rId9"/>
    <p:sldId id="286" r:id="rId10"/>
    <p:sldId id="268" r:id="rId11"/>
  </p:sldIdLst>
  <p:sldSz cx="9144000" cy="5715000" type="screen16x10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方正兰亭纤黑简体" panose="02010600030101010101" charset="-122"/>
      <p:regular r:id="rId14"/>
    </p:embeddedFont>
    <p:embeddedFont>
      <p:font typeface="黑体" panose="02010609060101010101" pitchFamily="49" charset="-122"/>
      <p:regular r:id="rId15"/>
    </p:embeddedFont>
    <p:embeddedFont>
      <p:font typeface="Microsoft JhengHei" panose="020B0604030504040204" pitchFamily="34" charset="-120"/>
      <p:regular r:id="rId16"/>
      <p:bold r:id="rId17"/>
    </p:embeddedFont>
    <p:embeddedFont>
      <p:font typeface="方正兰亭中粗黑_GBK" panose="02010600030101010101" charset="-122"/>
      <p:regular r:id="rId18"/>
    </p:embeddedFont>
    <p:embeddedFont>
      <p:font typeface="方正兰亭黑_GBK" panose="02010600030101010101" charset="-12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方正兰亭中黑_GBK" panose="02010600030101010101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94982" autoAdjust="0"/>
  </p:normalViewPr>
  <p:slideViewPr>
    <p:cSldViewPr>
      <p:cViewPr varScale="1">
        <p:scale>
          <a:sx n="84" d="100"/>
          <a:sy n="84" d="100"/>
        </p:scale>
        <p:origin x="600" y="60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5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4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AB12E8A-0BB6-4BF2-9BA6-41760060CFF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927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53C22E-AA6B-4823-A3E0-72AAF4037BC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624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53C22E-AA6B-4823-A3E0-72AAF4037BCE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2891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538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008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264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84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321458" y="1617134"/>
            <a:ext cx="4570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b="1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学员手册答辩</a:t>
            </a:r>
            <a:endParaRPr lang="zh-CN" altLang="en-US" sz="5400" b="1" spc="3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1276583" y="2779418"/>
            <a:ext cx="7151317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kumimoji="1"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年工程管理硕士（</a:t>
            </a:r>
            <a:r>
              <a:rPr kumimoji="1"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kumimoji="1"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）第二批次入学导引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endParaRPr kumimoji="1"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kumimoji="1"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3540985" y="2177268"/>
            <a:ext cx="2608407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谢谢！</a:t>
            </a:r>
            <a:endParaRPr lang="zh-CN" altLang="en-US" sz="6000" spc="3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898" name="矩形 897"/>
          <p:cNvSpPr/>
          <p:nvPr/>
        </p:nvSpPr>
        <p:spPr>
          <a:xfrm>
            <a:off x="3726256" y="1768383"/>
            <a:ext cx="16914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700000">
            <a:off x="3036258" y="3335079"/>
            <a:ext cx="1826677" cy="1826677"/>
            <a:chOff x="3134771" y="3287805"/>
            <a:chExt cx="1826677" cy="1826677"/>
          </a:xfrm>
        </p:grpSpPr>
        <p:sp>
          <p:nvSpPr>
            <p:cNvPr id="3" name="泪滴形 2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900000" flipH="1">
              <a:off x="3854527" y="3482546"/>
              <a:ext cx="943012" cy="1334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反复翻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看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随手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不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离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提供思路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传递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思想</a:t>
              </a:r>
              <a:endPara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2700000">
            <a:off x="1331640" y="2500264"/>
            <a:ext cx="2434581" cy="2613788"/>
            <a:chOff x="1430153" y="2452990"/>
            <a:chExt cx="2434581" cy="2613788"/>
          </a:xfrm>
        </p:grpSpPr>
        <p:sp>
          <p:nvSpPr>
            <p:cNvPr id="15" name="泪滴形 14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8731526">
              <a:off x="1631100" y="3615624"/>
              <a:ext cx="20775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1.2 </a:t>
              </a:r>
              <a:r>
                <a:rPr lang="zh-CN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什么是实用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2700000">
            <a:off x="6057663" y="1680638"/>
            <a:ext cx="1826677" cy="1826677"/>
            <a:chOff x="3134771" y="3287805"/>
            <a:chExt cx="1826677" cy="1826677"/>
          </a:xfrm>
        </p:grpSpPr>
        <p:sp>
          <p:nvSpPr>
            <p:cNvPr id="21" name="泪滴形 20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8900000" flipH="1">
              <a:off x="3864049" y="3645685"/>
              <a:ext cx="943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Why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What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how</a:t>
              </a:r>
              <a:endParaRPr kumimoji="0" lang="zh-CN" altLang="en-US" sz="24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2700000">
            <a:off x="4353045" y="845823"/>
            <a:ext cx="2434581" cy="2613788"/>
            <a:chOff x="1430153" y="2452990"/>
            <a:chExt cx="2434581" cy="2613788"/>
          </a:xfrm>
        </p:grpSpPr>
        <p:sp>
          <p:nvSpPr>
            <p:cNvPr id="24" name="泪滴形 23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8731526">
              <a:off x="1761655" y="3465225"/>
              <a:ext cx="1790664" cy="85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1.1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我们需要</a:t>
              </a:r>
              <a:r>
                <a:rPr lang="zh-CN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什么样的学员手册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  <a:endParaRPr lang="en-US" altLang="zh-CN" dirty="0">
                <a:solidFill>
                  <a:schemeClr val="bg1"/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sp>
        <p:nvSpPr>
          <p:cNvPr id="2" name="爆炸形 1 1"/>
          <p:cNvSpPr/>
          <p:nvPr/>
        </p:nvSpPr>
        <p:spPr>
          <a:xfrm>
            <a:off x="2979753" y="3140376"/>
            <a:ext cx="2495592" cy="2629148"/>
          </a:xfrm>
          <a:prstGeom prst="irregularSeal1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学习工具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0263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14"/>
          <p:cNvSpPr>
            <a:spLocks noChangeArrowheads="1"/>
          </p:cNvSpPr>
          <p:nvPr/>
        </p:nvSpPr>
        <p:spPr bwMode="gray">
          <a:xfrm>
            <a:off x="4407289" y="913284"/>
            <a:ext cx="329422" cy="4392487"/>
          </a:xfrm>
          <a:prstGeom prst="roundRect">
            <a:avLst>
              <a:gd name="adj" fmla="val 50000"/>
            </a:avLst>
          </a:prstGeom>
          <a:solidFill>
            <a:srgbClr val="007DA4">
              <a:alpha val="69804"/>
            </a:srgbClr>
          </a:solidFill>
          <a:ln w="12700" cmpd="sng">
            <a:noFill/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46765" y="1891680"/>
            <a:ext cx="3726211" cy="764802"/>
            <a:chOff x="946765" y="1891680"/>
            <a:chExt cx="3726211" cy="764802"/>
          </a:xfrm>
        </p:grpSpPr>
        <p:sp>
          <p:nvSpPr>
            <p:cNvPr id="5" name="椭圆 4"/>
            <p:cNvSpPr/>
            <p:nvPr/>
          </p:nvSpPr>
          <p:spPr>
            <a:xfrm flipH="1">
              <a:off x="4483238" y="2152317"/>
              <a:ext cx="189738" cy="18973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椭圆形标注 5"/>
            <p:cNvSpPr/>
            <p:nvPr/>
          </p:nvSpPr>
          <p:spPr>
            <a:xfrm rot="15378986">
              <a:off x="1000171" y="1895528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6765" y="2071792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2" name="直接连接符 11"/>
            <p:cNvCxnSpPr>
              <a:stCxn id="5" idx="6"/>
            </p:cNvCxnSpPr>
            <p:nvPr/>
          </p:nvCxnSpPr>
          <p:spPr>
            <a:xfrm flipH="1">
              <a:off x="1827759" y="2239929"/>
              <a:ext cx="26359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2" name="组合 31"/>
          <p:cNvGrpSpPr/>
          <p:nvPr/>
        </p:nvGrpSpPr>
        <p:grpSpPr>
          <a:xfrm>
            <a:off x="946765" y="3540407"/>
            <a:ext cx="3726211" cy="764802"/>
            <a:chOff x="946765" y="3540407"/>
            <a:chExt cx="3726211" cy="764802"/>
          </a:xfrm>
        </p:grpSpPr>
        <p:sp>
          <p:nvSpPr>
            <p:cNvPr id="11" name="椭圆 10"/>
            <p:cNvSpPr/>
            <p:nvPr/>
          </p:nvSpPr>
          <p:spPr>
            <a:xfrm flipH="1">
              <a:off x="4483238" y="3801044"/>
              <a:ext cx="189738" cy="18973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11" idx="6"/>
            </p:cNvCxnSpPr>
            <p:nvPr/>
          </p:nvCxnSpPr>
          <p:spPr>
            <a:xfrm flipH="1">
              <a:off x="1827759" y="3888656"/>
              <a:ext cx="26359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  <p:sp>
          <p:nvSpPr>
            <p:cNvPr id="14" name="椭圆形标注 13"/>
            <p:cNvSpPr/>
            <p:nvPr/>
          </p:nvSpPr>
          <p:spPr>
            <a:xfrm rot="15378986">
              <a:off x="1000171" y="3544255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6765" y="3720519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04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80122" y="1063989"/>
            <a:ext cx="3766533" cy="764802"/>
            <a:chOff x="4480122" y="1063989"/>
            <a:chExt cx="3766533" cy="764802"/>
          </a:xfrm>
        </p:grpSpPr>
        <p:sp>
          <p:nvSpPr>
            <p:cNvPr id="2" name="椭圆 1"/>
            <p:cNvSpPr/>
            <p:nvPr/>
          </p:nvSpPr>
          <p:spPr>
            <a:xfrm>
              <a:off x="4480122" y="1324626"/>
              <a:ext cx="189738" cy="189738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椭圆形标注 2"/>
            <p:cNvSpPr/>
            <p:nvPr/>
          </p:nvSpPr>
          <p:spPr>
            <a:xfrm rot="6221014" flipH="1">
              <a:off x="7428447" y="1067837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flipH="1">
              <a:off x="7402294" y="1244101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>
              <a:stCxn id="2" idx="6"/>
            </p:cNvCxnSpPr>
            <p:nvPr/>
          </p:nvCxnSpPr>
          <p:spPr>
            <a:xfrm>
              <a:off x="4650296" y="1412238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0" name="组合 29"/>
          <p:cNvGrpSpPr/>
          <p:nvPr/>
        </p:nvGrpSpPr>
        <p:grpSpPr>
          <a:xfrm>
            <a:off x="4480122" y="2712716"/>
            <a:ext cx="3766533" cy="764802"/>
            <a:chOff x="4480122" y="2712716"/>
            <a:chExt cx="3766533" cy="764802"/>
          </a:xfrm>
        </p:grpSpPr>
        <p:sp>
          <p:nvSpPr>
            <p:cNvPr id="8" name="椭圆 7"/>
            <p:cNvSpPr/>
            <p:nvPr/>
          </p:nvSpPr>
          <p:spPr>
            <a:xfrm>
              <a:off x="4480122" y="2973353"/>
              <a:ext cx="189738" cy="189738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形标注 8"/>
            <p:cNvSpPr/>
            <p:nvPr/>
          </p:nvSpPr>
          <p:spPr>
            <a:xfrm rot="6221014" flipH="1">
              <a:off x="7428447" y="2716564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7402294" y="2892828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8" idx="6"/>
            </p:cNvCxnSpPr>
            <p:nvPr/>
          </p:nvCxnSpPr>
          <p:spPr>
            <a:xfrm>
              <a:off x="4650291" y="3060965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4" name="组合 33"/>
          <p:cNvGrpSpPr/>
          <p:nvPr/>
        </p:nvGrpSpPr>
        <p:grpSpPr>
          <a:xfrm>
            <a:off x="4480122" y="4383906"/>
            <a:ext cx="3766533" cy="764802"/>
            <a:chOff x="4480122" y="4383906"/>
            <a:chExt cx="3766533" cy="764802"/>
          </a:xfrm>
        </p:grpSpPr>
        <p:sp>
          <p:nvSpPr>
            <p:cNvPr id="20" name="椭圆形标注 19"/>
            <p:cNvSpPr/>
            <p:nvPr/>
          </p:nvSpPr>
          <p:spPr>
            <a:xfrm rot="6221014" flipH="1">
              <a:off x="7428447" y="4387754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480122" y="4564018"/>
              <a:ext cx="3766533" cy="486287"/>
              <a:chOff x="4480122" y="4564018"/>
              <a:chExt cx="3766533" cy="48628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480122" y="4644543"/>
                <a:ext cx="189738" cy="189738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9" name="直接连接符 18"/>
              <p:cNvCxnSpPr>
                <a:stCxn id="16" idx="6"/>
              </p:cNvCxnSpPr>
              <p:nvPr/>
            </p:nvCxnSpPr>
            <p:spPr>
              <a:xfrm>
                <a:off x="4650291" y="4732155"/>
                <a:ext cx="2682718" cy="0"/>
              </a:xfrm>
              <a:prstGeom prst="line">
                <a:avLst/>
              </a:pr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>
                <a:glow rad="88900">
                  <a:schemeClr val="accent1">
                    <a:alpha val="30000"/>
                  </a:schemeClr>
                </a:glow>
              </a:effectLst>
            </p:spPr>
          </p:cxnSp>
          <p:sp>
            <p:nvSpPr>
              <p:cNvPr id="21" name="TextBox 20"/>
              <p:cNvSpPr txBox="1"/>
              <p:nvPr/>
            </p:nvSpPr>
            <p:spPr>
              <a:xfrm flipH="1">
                <a:off x="7402294" y="4564018"/>
                <a:ext cx="844361" cy="48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0" normalizeH="0" baseline="0" noProof="0" dirty="0" smtClean="0">
                    <a:ln w="18415" cmpd="sng">
                      <a:noFill/>
                      <a:prstDash val="solid"/>
                    </a:ln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rPr>
                  <a:t>05</a:t>
                </a:r>
                <a:endParaRPr kumimoji="0" lang="zh-CN" altLang="en-US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547664" y="1082316"/>
            <a:ext cx="27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谁来教我们，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他们</a:t>
            </a: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希望我们能从课程里学到什么</a:t>
            </a:r>
            <a:r>
              <a:rPr lang="zh-CN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5864" y="1924020"/>
            <a:ext cx="298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我们会在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中学到什么样的课程，参加什么样的活动。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7664" y="2797056"/>
            <a:ext cx="27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希望这本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手册中有很强的工具性</a:t>
            </a: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863" y="3685063"/>
            <a:ext cx="298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是否有约束上课行为的条款。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47664" y="4468433"/>
            <a:ext cx="278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以前上过课程的同学对我们学习这门课有什么建议。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406591" y="26493"/>
            <a:ext cx="633081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一本实用的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学员手册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应该包含什么？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0225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3"/>
          <p:cNvSpPr txBox="1">
            <a:spLocks noChangeArrowheads="1"/>
          </p:cNvSpPr>
          <p:nvPr/>
        </p:nvSpPr>
        <p:spPr bwMode="auto">
          <a:xfrm>
            <a:off x="1618300" y="23237"/>
            <a:ext cx="6330817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800" b="1" dirty="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撰写学员手册的依据</a:t>
            </a:r>
            <a:endParaRPr lang="zh-CN" altLang="en-US" sz="2800" b="1" dirty="0" smtClean="0">
              <a:gradFill flip="none" rotWithShape="1">
                <a:gsLst>
                  <a:gs pos="60000">
                    <a:srgbClr val="BCE8F2"/>
                  </a:gs>
                  <a:gs pos="0">
                    <a:srgbClr val="4EC3DE"/>
                  </a:gs>
                  <a:gs pos="40000">
                    <a:srgbClr val="BCE8F2"/>
                  </a:gs>
                  <a:gs pos="100000">
                    <a:srgbClr val="4EC3DE"/>
                  </a:gs>
                </a:gsLst>
                <a:lin ang="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020126" y="1129311"/>
            <a:ext cx="1036637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15" name="空心弧 43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036799 w 1036800"/>
                <a:gd name="T1" fmla="*/ 519147 h 1036800"/>
                <a:gd name="T2" fmla="*/ 1036799 w 1036800"/>
                <a:gd name="T3" fmla="*/ 519147 h 1036800"/>
                <a:gd name="T4" fmla="*/ 518400 w 1036800"/>
                <a:gd name="T5" fmla="*/ 1036800 h 1036800"/>
                <a:gd name="T6" fmla="*/ 0 w 1036800"/>
                <a:gd name="T7" fmla="*/ 518400 h 1036800"/>
                <a:gd name="T8" fmla="*/ 518206 w 1036800"/>
                <a:gd name="T9" fmla="*/ 0 h 1036800"/>
                <a:gd name="T10" fmla="*/ 518304 w 1036800"/>
                <a:gd name="T11" fmla="*/ 261066 h 1036800"/>
                <a:gd name="T12" fmla="*/ 518304 w 1036800"/>
                <a:gd name="T13" fmla="*/ 261066 h 1036800"/>
                <a:gd name="T14" fmla="*/ 261066 w 1036800"/>
                <a:gd name="T15" fmla="*/ 518399 h 1036800"/>
                <a:gd name="T16" fmla="*/ 518400 w 1036800"/>
                <a:gd name="T17" fmla="*/ 775734 h 1036800"/>
                <a:gd name="T18" fmla="*/ 775733 w 1036800"/>
                <a:gd name="T19" fmla="*/ 518770 h 10368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6800"/>
                <a:gd name="T31" fmla="*/ 0 h 1036800"/>
                <a:gd name="T32" fmla="*/ 1036799 w 1036800"/>
                <a:gd name="T33" fmla="*/ 1036800 h 10368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6800" h="1036800">
                  <a:moveTo>
                    <a:pt x="1036799" y="519147"/>
                  </a:moveTo>
                  <a:lnTo>
                    <a:pt x="1036799" y="519147"/>
                  </a:lnTo>
                  <a:cubicBezTo>
                    <a:pt x="1036387" y="805159"/>
                    <a:pt x="804412" y="1036799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6" y="660521"/>
                    <a:pt x="376278" y="775734"/>
                    <a:pt x="518400" y="775734"/>
                  </a:cubicBezTo>
                  <a:cubicBezTo>
                    <a:pt x="660376" y="775734"/>
                    <a:pt x="775529" y="660747"/>
                    <a:pt x="775733" y="518770"/>
                  </a:cubicBezTo>
                  <a:lnTo>
                    <a:pt x="1036799" y="519147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6" name="空心弧 44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1036799 w 1036800"/>
                <a:gd name="T7" fmla="*/ 518400 h 1036800"/>
                <a:gd name="T8" fmla="*/ 777600 w 1036800"/>
                <a:gd name="T9" fmla="*/ 518400 h 1036800"/>
                <a:gd name="T10" fmla="*/ 777600 w 1036800"/>
                <a:gd name="T11" fmla="*/ 518400 h 1036800"/>
                <a:gd name="T12" fmla="*/ 519017 w 1036800"/>
                <a:gd name="T13" fmla="*/ 259200 h 10368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519018 w 1036800"/>
                <a:gd name="T22" fmla="*/ 1 h 1036800"/>
                <a:gd name="T23" fmla="*/ 1036800 w 1036800"/>
                <a:gd name="T24" fmla="*/ 518400 h 10368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518400"/>
                    <a:pt x="1036799" y="518400"/>
                    <a:pt x="1036799" y="518400"/>
                  </a:cubicBezTo>
                  <a:lnTo>
                    <a:pt x="777600" y="518400"/>
                  </a:lnTo>
                  <a:cubicBezTo>
                    <a:pt x="777600" y="375488"/>
                    <a:pt x="661927" y="259540"/>
                    <a:pt x="519017" y="259200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7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1.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3023055" y="1129311"/>
            <a:ext cx="1036637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12" name="空心弧 45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7906 w 1036800"/>
                <a:gd name="T1" fmla="*/ 1036800 h 1036800"/>
                <a:gd name="T2" fmla="*/ 517906 w 1036800"/>
                <a:gd name="T3" fmla="*/ 1036799 h 1036800"/>
                <a:gd name="T4" fmla="*/ 0 w 1036800"/>
                <a:gd name="T5" fmla="*/ 518400 h 1036800"/>
                <a:gd name="T6" fmla="*/ 518206 w 1036800"/>
                <a:gd name="T7" fmla="*/ 0 h 1036800"/>
                <a:gd name="T8" fmla="*/ 518304 w 1036800"/>
                <a:gd name="T9" fmla="*/ 261066 h 1036800"/>
                <a:gd name="T10" fmla="*/ 518304 w 1036800"/>
                <a:gd name="T11" fmla="*/ 261066 h 1036800"/>
                <a:gd name="T12" fmla="*/ 261066 w 1036800"/>
                <a:gd name="T13" fmla="*/ 518399 h 1036800"/>
                <a:gd name="T14" fmla="*/ 518155 w 1036800"/>
                <a:gd name="T15" fmla="*/ 775733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6800"/>
                <a:gd name="T25" fmla="*/ 0 h 1036800"/>
                <a:gd name="T26" fmla="*/ 518304 w 1036800"/>
                <a:gd name="T27" fmla="*/ 1036800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517906" y="1036800"/>
                  </a:moveTo>
                  <a:lnTo>
                    <a:pt x="517906" y="1036799"/>
                  </a:lnTo>
                  <a:cubicBezTo>
                    <a:pt x="231794" y="1036527"/>
                    <a:pt x="0" y="804511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5" y="660425"/>
                    <a:pt x="376129" y="775598"/>
                    <a:pt x="518155" y="775733"/>
                  </a:cubicBezTo>
                  <a:lnTo>
                    <a:pt x="517906" y="1036800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3" name="空心弧 46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520185 w 1036800"/>
                <a:gd name="T7" fmla="*/ 1036796 h 1036800"/>
                <a:gd name="T8" fmla="*/ 519282 w 1036800"/>
                <a:gd name="T9" fmla="*/ 774436 h 1036800"/>
                <a:gd name="T10" fmla="*/ 519282 w 1036800"/>
                <a:gd name="T11" fmla="*/ 774436 h 1036800"/>
                <a:gd name="T12" fmla="*/ 774438 w 1036800"/>
                <a:gd name="T13" fmla="*/ 518400 h 1036800"/>
                <a:gd name="T14" fmla="*/ 519009 w 1036800"/>
                <a:gd name="T15" fmla="*/ 262362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19010 w 1036800"/>
                <a:gd name="T25" fmla="*/ 1 h 1036800"/>
                <a:gd name="T26" fmla="*/ 1036800 w 1036800"/>
                <a:gd name="T27" fmla="*/ 1036797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804007"/>
                    <a:pt x="805790" y="1035813"/>
                    <a:pt x="520185" y="1036796"/>
                  </a:cubicBezTo>
                  <a:lnTo>
                    <a:pt x="519282" y="774436"/>
                  </a:lnTo>
                  <a:cubicBezTo>
                    <a:pt x="660342" y="773950"/>
                    <a:pt x="774438" y="659461"/>
                    <a:pt x="774438" y="518400"/>
                  </a:cubicBezTo>
                  <a:cubicBezTo>
                    <a:pt x="774438" y="377232"/>
                    <a:pt x="660177" y="262699"/>
                    <a:pt x="519009" y="262362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4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2.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5037708" y="1129311"/>
            <a:ext cx="1036638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9" name="空心弧 47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 w 1036800"/>
                <a:gd name="T1" fmla="*/ 519500 h 1036800"/>
                <a:gd name="T2" fmla="*/ 1 w 1036800"/>
                <a:gd name="T3" fmla="*/ 519499 h 1036800"/>
                <a:gd name="T4" fmla="*/ 0 w 1036800"/>
                <a:gd name="T5" fmla="*/ 518400 h 1036800"/>
                <a:gd name="T6" fmla="*/ 518206 w 1036800"/>
                <a:gd name="T7" fmla="*/ 0 h 1036800"/>
                <a:gd name="T8" fmla="*/ 518304 w 1036800"/>
                <a:gd name="T9" fmla="*/ 261066 h 1036800"/>
                <a:gd name="T10" fmla="*/ 518304 w 1036800"/>
                <a:gd name="T11" fmla="*/ 261066 h 1036800"/>
                <a:gd name="T12" fmla="*/ 261066 w 1036800"/>
                <a:gd name="T13" fmla="*/ 518399 h 1036800"/>
                <a:gd name="T14" fmla="*/ 261066 w 1036800"/>
                <a:gd name="T15" fmla="*/ 518946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6800"/>
                <a:gd name="T25" fmla="*/ 0 h 1036800"/>
                <a:gd name="T26" fmla="*/ 518304 w 1036800"/>
                <a:gd name="T27" fmla="*/ 519500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1" y="519500"/>
                  </a:moveTo>
                  <a:lnTo>
                    <a:pt x="1" y="519499"/>
                  </a:lnTo>
                  <a:cubicBezTo>
                    <a:pt x="0" y="519133"/>
                    <a:pt x="0" y="518766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5" y="518582"/>
                    <a:pt x="261066" y="518764"/>
                    <a:pt x="261066" y="518946"/>
                  </a:cubicBezTo>
                  <a:lnTo>
                    <a:pt x="1" y="519500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0" name="空心弧 48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518400 w 1036800"/>
                <a:gd name="T7" fmla="*/ 1036800 h 1036800"/>
                <a:gd name="T8" fmla="*/ 0 w 1036800"/>
                <a:gd name="T9" fmla="*/ 518400 h 1036800"/>
                <a:gd name="T10" fmla="*/ 0 w 1036800"/>
                <a:gd name="T11" fmla="*/ 518398 h 1036800"/>
                <a:gd name="T12" fmla="*/ 260963 w 1036800"/>
                <a:gd name="T13" fmla="*/ 518400 h 1036800"/>
                <a:gd name="T14" fmla="*/ 260963 w 1036800"/>
                <a:gd name="T15" fmla="*/ 518400 h 1036800"/>
                <a:gd name="T16" fmla="*/ 518399 w 1036800"/>
                <a:gd name="T17" fmla="*/ 775837 h 1036800"/>
                <a:gd name="T18" fmla="*/ 775837 w 1036800"/>
                <a:gd name="T19" fmla="*/ 518400 h 1036800"/>
                <a:gd name="T20" fmla="*/ 519013 w 1036800"/>
                <a:gd name="T21" fmla="*/ 260963 h 10368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36800"/>
                <a:gd name="T34" fmla="*/ 1 h 1036800"/>
                <a:gd name="T35" fmla="*/ 1036800 w 1036800"/>
                <a:gd name="T36" fmla="*/ 1036800 h 10368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804704"/>
                    <a:pt x="804704" y="1036800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518399"/>
                    <a:pt x="0" y="518398"/>
                    <a:pt x="0" y="518398"/>
                  </a:cubicBezTo>
                  <a:lnTo>
                    <a:pt x="260963" y="518400"/>
                  </a:lnTo>
                  <a:cubicBezTo>
                    <a:pt x="260963" y="660578"/>
                    <a:pt x="376221" y="775836"/>
                    <a:pt x="518399" y="775837"/>
                  </a:cubicBezTo>
                  <a:cubicBezTo>
                    <a:pt x="660578" y="775837"/>
                    <a:pt x="775837" y="660578"/>
                    <a:pt x="775837" y="518400"/>
                  </a:cubicBezTo>
                  <a:cubicBezTo>
                    <a:pt x="775837" y="376460"/>
                    <a:pt x="660951" y="261301"/>
                    <a:pt x="519013" y="260963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1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3.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7040636" y="1129311"/>
            <a:ext cx="1036638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7" name="同心圆 49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0 w 1036800"/>
                <a:gd name="T1" fmla="*/ 518400 h 1036800"/>
                <a:gd name="T2" fmla="*/ 0 w 1036800"/>
                <a:gd name="T3" fmla="*/ 518400 h 1036800"/>
                <a:gd name="T4" fmla="*/ 518400 w 1036800"/>
                <a:gd name="T5" fmla="*/ 1 h 1036800"/>
                <a:gd name="T6" fmla="*/ 518400 w 1036800"/>
                <a:gd name="T7" fmla="*/ 1 h 1036800"/>
                <a:gd name="T8" fmla="*/ 518400 w 1036800"/>
                <a:gd name="T9" fmla="*/ 1 h 1036800"/>
                <a:gd name="T10" fmla="*/ 1036800 w 1036800"/>
                <a:gd name="T11" fmla="*/ 518401 h 1036800"/>
                <a:gd name="T12" fmla="*/ 1036799 w 1036800"/>
                <a:gd name="T13" fmla="*/ 518401 h 1036800"/>
                <a:gd name="T14" fmla="*/ 1036800 w 1036800"/>
                <a:gd name="T15" fmla="*/ 518402 h 1036800"/>
                <a:gd name="T16" fmla="*/ 518400 w 1036800"/>
                <a:gd name="T17" fmla="*/ 1036802 h 1036800"/>
                <a:gd name="T18" fmla="*/ 518400 w 1036800"/>
                <a:gd name="T19" fmla="*/ 1036802 h 1036800"/>
                <a:gd name="T20" fmla="*/ 0 w 1036800"/>
                <a:gd name="T21" fmla="*/ 518402 h 1036800"/>
                <a:gd name="T22" fmla="*/ 0 w 1036800"/>
                <a:gd name="T23" fmla="*/ 518401 h 1036800"/>
                <a:gd name="T24" fmla="*/ 259200 w 1036800"/>
                <a:gd name="T25" fmla="*/ 518400 h 1036800"/>
                <a:gd name="T26" fmla="*/ 259200 w 1036800"/>
                <a:gd name="T27" fmla="*/ 518400 h 1036800"/>
                <a:gd name="T28" fmla="*/ 518399 w 1036800"/>
                <a:gd name="T29" fmla="*/ 777600 h 1036800"/>
                <a:gd name="T30" fmla="*/ 518400 w 1036800"/>
                <a:gd name="T31" fmla="*/ 777600 h 1036800"/>
                <a:gd name="T32" fmla="*/ 777600 w 1036800"/>
                <a:gd name="T33" fmla="*/ 518400 h 1036800"/>
                <a:gd name="T34" fmla="*/ 777600 w 1036800"/>
                <a:gd name="T35" fmla="*/ 518400 h 1036800"/>
                <a:gd name="T36" fmla="*/ 518400 w 1036800"/>
                <a:gd name="T37" fmla="*/ 259200 h 1036800"/>
                <a:gd name="T38" fmla="*/ 518399 w 1036800"/>
                <a:gd name="T39" fmla="*/ 259200 h 1036800"/>
                <a:gd name="T40" fmla="*/ 259200 w 1036800"/>
                <a:gd name="T41" fmla="*/ 518399 h 1036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151836 w 1036800"/>
                <a:gd name="T64" fmla="*/ 151836 h 1036800"/>
                <a:gd name="T65" fmla="*/ 884964 w 1036800"/>
                <a:gd name="T66" fmla="*/ 884964 h 10368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6800" h="1036800">
                  <a:moveTo>
                    <a:pt x="0" y="518400"/>
                  </a:moveTo>
                  <a:lnTo>
                    <a:pt x="0" y="518400"/>
                  </a:lnTo>
                  <a:cubicBezTo>
                    <a:pt x="0" y="232095"/>
                    <a:pt x="232095" y="0"/>
                    <a:pt x="518400" y="1"/>
                  </a:cubicBezTo>
                  <a:cubicBezTo>
                    <a:pt x="518400" y="1"/>
                    <a:pt x="518400" y="1"/>
                    <a:pt x="518400" y="1"/>
                  </a:cubicBezTo>
                  <a:cubicBezTo>
                    <a:pt x="804705" y="1"/>
                    <a:pt x="1036800" y="232096"/>
                    <a:pt x="1036800" y="518401"/>
                  </a:cubicBezTo>
                  <a:cubicBezTo>
                    <a:pt x="1036800" y="518401"/>
                    <a:pt x="1036799" y="518401"/>
                    <a:pt x="1036799" y="518401"/>
                  </a:cubicBezTo>
                  <a:lnTo>
                    <a:pt x="1036800" y="518402"/>
                  </a:lnTo>
                  <a:cubicBezTo>
                    <a:pt x="1036800" y="804706"/>
                    <a:pt x="804704" y="1036801"/>
                    <a:pt x="518400" y="1036802"/>
                  </a:cubicBezTo>
                  <a:cubicBezTo>
                    <a:pt x="232095" y="1036802"/>
                    <a:pt x="0" y="804706"/>
                    <a:pt x="0" y="518402"/>
                  </a:cubicBezTo>
                  <a:cubicBezTo>
                    <a:pt x="-1" y="518401"/>
                    <a:pt x="0" y="518401"/>
                    <a:pt x="0" y="518401"/>
                  </a:cubicBezTo>
                  <a:lnTo>
                    <a:pt x="0" y="518400"/>
                  </a:lnTo>
                  <a:close/>
                  <a:moveTo>
                    <a:pt x="259200" y="518400"/>
                  </a:moveTo>
                  <a:lnTo>
                    <a:pt x="259200" y="518400"/>
                  </a:lnTo>
                  <a:cubicBezTo>
                    <a:pt x="259200" y="661552"/>
                    <a:pt x="375247" y="777599"/>
                    <a:pt x="518399" y="777600"/>
                  </a:cubicBezTo>
                  <a:lnTo>
                    <a:pt x="518400" y="777600"/>
                  </a:lnTo>
                  <a:cubicBezTo>
                    <a:pt x="661552" y="777599"/>
                    <a:pt x="777600" y="661552"/>
                    <a:pt x="777600" y="518400"/>
                  </a:cubicBezTo>
                  <a:cubicBezTo>
                    <a:pt x="777600" y="375247"/>
                    <a:pt x="661552" y="259200"/>
                    <a:pt x="518400" y="259200"/>
                  </a:cubicBezTo>
                  <a:lnTo>
                    <a:pt x="518399" y="259200"/>
                  </a:lnTo>
                  <a:cubicBezTo>
                    <a:pt x="375247" y="259200"/>
                    <a:pt x="259200" y="375247"/>
                    <a:pt x="259200" y="518399"/>
                  </a:cubicBezTo>
                  <a:lnTo>
                    <a:pt x="259200" y="518400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08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4.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34" name="Group 18"/>
          <p:cNvGrpSpPr>
            <a:grpSpLocks noChangeAspect="1"/>
          </p:cNvGrpSpPr>
          <p:nvPr/>
        </p:nvGrpSpPr>
        <p:grpSpPr bwMode="auto">
          <a:xfrm>
            <a:off x="1349445" y="2291559"/>
            <a:ext cx="377998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5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6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grpSp>
        <p:nvGrpSpPr>
          <p:cNvPr id="9237" name="Group 21"/>
          <p:cNvGrpSpPr>
            <a:grpSpLocks noChangeAspect="1"/>
          </p:cNvGrpSpPr>
          <p:nvPr/>
        </p:nvGrpSpPr>
        <p:grpSpPr bwMode="auto">
          <a:xfrm>
            <a:off x="3352952" y="2291559"/>
            <a:ext cx="376843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3" name="燕尾形 59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204" name="燕尾形 60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9240" name="Group 24"/>
          <p:cNvGrpSpPr>
            <a:grpSpLocks noChangeAspect="1"/>
          </p:cNvGrpSpPr>
          <p:nvPr/>
        </p:nvGrpSpPr>
        <p:grpSpPr bwMode="auto">
          <a:xfrm>
            <a:off x="5367606" y="2291559"/>
            <a:ext cx="376843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1" name="燕尾形 63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2" name="燕尾形 64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grpSp>
        <p:nvGrpSpPr>
          <p:cNvPr id="9243" name="Group 27"/>
          <p:cNvGrpSpPr>
            <a:grpSpLocks noChangeAspect="1"/>
          </p:cNvGrpSpPr>
          <p:nvPr/>
        </p:nvGrpSpPr>
        <p:grpSpPr bwMode="auto">
          <a:xfrm>
            <a:off x="7369956" y="2291559"/>
            <a:ext cx="377998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199" name="燕尾形 67"/>
            <p:cNvSpPr>
              <a:spLocks noChangeArrowheads="1"/>
            </p:cNvSpPr>
            <p:nvPr/>
          </p:nvSpPr>
          <p:spPr bwMode="auto">
            <a:xfrm rot="5400000">
              <a:off x="180250" y="-180250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0" name="燕尾形 68"/>
            <p:cNvSpPr>
              <a:spLocks noChangeArrowheads="1"/>
            </p:cNvSpPr>
            <p:nvPr/>
          </p:nvSpPr>
          <p:spPr bwMode="auto">
            <a:xfrm rot="5400000">
              <a:off x="180250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sp>
        <p:nvSpPr>
          <p:cNvPr id="7195" name="矩形 42"/>
          <p:cNvSpPr>
            <a:spLocks noChangeArrowheads="1"/>
          </p:cNvSpPr>
          <p:nvPr/>
        </p:nvSpPr>
        <p:spPr bwMode="auto">
          <a:xfrm>
            <a:off x="696276" y="2731297"/>
            <a:ext cx="1684337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矩形 57"/>
          <p:cNvSpPr>
            <a:spLocks noChangeArrowheads="1"/>
          </p:cNvSpPr>
          <p:nvPr/>
        </p:nvSpPr>
        <p:spPr bwMode="auto">
          <a:xfrm>
            <a:off x="2699205" y="2731297"/>
            <a:ext cx="1684337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146"/>
          <p:cNvSpPr txBox="1">
            <a:spLocks noChangeArrowheads="1"/>
          </p:cNvSpPr>
          <p:nvPr/>
        </p:nvSpPr>
        <p:spPr bwMode="auto">
          <a:xfrm>
            <a:off x="2726192" y="3394409"/>
            <a:ext cx="16208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戴老师连夜赶制的初版学员手册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75"/>
          <p:cNvCxnSpPr>
            <a:cxnSpLocks noChangeShapeType="1"/>
          </p:cNvCxnSpPr>
          <p:nvPr/>
        </p:nvCxnSpPr>
        <p:spPr bwMode="auto">
          <a:xfrm>
            <a:off x="2769054" y="3265743"/>
            <a:ext cx="1554164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6"/>
          <p:cNvSpPr txBox="1">
            <a:spLocks noChangeArrowheads="1"/>
          </p:cNvSpPr>
          <p:nvPr/>
        </p:nvSpPr>
        <p:spPr bwMode="auto">
          <a:xfrm>
            <a:off x="2735717" y="2857501"/>
            <a:ext cx="1620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最好的参考书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7" name="矩形 61"/>
          <p:cNvSpPr>
            <a:spLocks noChangeArrowheads="1"/>
          </p:cNvSpPr>
          <p:nvPr/>
        </p:nvSpPr>
        <p:spPr bwMode="auto">
          <a:xfrm>
            <a:off x="4713858" y="2731297"/>
            <a:ext cx="1684338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98" name="TextBox 146"/>
          <p:cNvSpPr txBox="1">
            <a:spLocks noChangeArrowheads="1"/>
          </p:cNvSpPr>
          <p:nvPr/>
        </p:nvSpPr>
        <p:spPr bwMode="auto">
          <a:xfrm>
            <a:off x="4740846" y="3394409"/>
            <a:ext cx="16208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第三组同学输出的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课程逻辑模型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77"/>
          <p:cNvCxnSpPr>
            <a:cxnSpLocks noChangeShapeType="1"/>
          </p:cNvCxnSpPr>
          <p:nvPr/>
        </p:nvCxnSpPr>
        <p:spPr bwMode="auto">
          <a:xfrm>
            <a:off x="4783709" y="3265743"/>
            <a:ext cx="1554161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6"/>
          <p:cNvSpPr txBox="1">
            <a:spLocks noChangeArrowheads="1"/>
          </p:cNvSpPr>
          <p:nvPr/>
        </p:nvSpPr>
        <p:spPr bwMode="auto">
          <a:xfrm>
            <a:off x="4750371" y="2857501"/>
            <a:ext cx="1620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理论基础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3" name="矩形 65"/>
          <p:cNvSpPr>
            <a:spLocks noChangeArrowheads="1"/>
          </p:cNvSpPr>
          <p:nvPr/>
        </p:nvSpPr>
        <p:spPr bwMode="auto">
          <a:xfrm>
            <a:off x="6716786" y="2731297"/>
            <a:ext cx="1684338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46"/>
          <p:cNvSpPr txBox="1">
            <a:spLocks noChangeArrowheads="1"/>
          </p:cNvSpPr>
          <p:nvPr/>
        </p:nvSpPr>
        <p:spPr bwMode="auto">
          <a:xfrm>
            <a:off x="6743774" y="3394409"/>
            <a:ext cx="16208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函子和自然转换等范畴论计算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思维和概念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196" name="直接连接符 79"/>
          <p:cNvCxnSpPr>
            <a:cxnSpLocks noChangeShapeType="1"/>
          </p:cNvCxnSpPr>
          <p:nvPr/>
        </p:nvCxnSpPr>
        <p:spPr bwMode="auto">
          <a:xfrm>
            <a:off x="6786637" y="3265743"/>
            <a:ext cx="1554161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TextBox 146"/>
          <p:cNvSpPr txBox="1">
            <a:spLocks noChangeArrowheads="1"/>
          </p:cNvSpPr>
          <p:nvPr/>
        </p:nvSpPr>
        <p:spPr bwMode="auto">
          <a:xfrm>
            <a:off x="6753299" y="2857503"/>
            <a:ext cx="1620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方法论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TextBox 146"/>
          <p:cNvSpPr txBox="1">
            <a:spLocks noChangeArrowheads="1"/>
          </p:cNvSpPr>
          <p:nvPr/>
        </p:nvSpPr>
        <p:spPr bwMode="auto">
          <a:xfrm>
            <a:off x="699373" y="3379179"/>
            <a:ext cx="1620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我们自身对课程的基本诉求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75"/>
          <p:cNvCxnSpPr>
            <a:cxnSpLocks noChangeShapeType="1"/>
          </p:cNvCxnSpPr>
          <p:nvPr/>
        </p:nvCxnSpPr>
        <p:spPr bwMode="auto">
          <a:xfrm>
            <a:off x="742235" y="3250511"/>
            <a:ext cx="1554164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146"/>
          <p:cNvSpPr txBox="1">
            <a:spLocks noChangeArrowheads="1"/>
          </p:cNvSpPr>
          <p:nvPr/>
        </p:nvSpPr>
        <p:spPr bwMode="auto">
          <a:xfrm>
            <a:off x="708898" y="2842269"/>
            <a:ext cx="1620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最真实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的需求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198" grpId="0"/>
      <p:bldP spid="13" grpId="0"/>
      <p:bldP spid="14" grpId="0"/>
      <p:bldP spid="7197" grpId="0"/>
      <p:bldP spid="52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80" y="2137420"/>
            <a:ext cx="1355725" cy="2330450"/>
            <a:chOff x="1925365" y="1156494"/>
            <a:chExt cx="1355725" cy="2330450"/>
          </a:xfrm>
          <a:solidFill>
            <a:schemeClr val="accent1"/>
          </a:solidFill>
        </p:grpSpPr>
        <p:sp>
          <p:nvSpPr>
            <p:cNvPr id="15377" name="Freeform 5"/>
            <p:cNvSpPr>
              <a:spLocks/>
            </p:cNvSpPr>
            <p:nvPr/>
          </p:nvSpPr>
          <p:spPr bwMode="gray">
            <a:xfrm>
              <a:off x="1925365" y="1156494"/>
              <a:ext cx="1066800" cy="2330450"/>
            </a:xfrm>
            <a:custGeom>
              <a:avLst/>
              <a:gdLst>
                <a:gd name="T0" fmla="*/ 387100736 w 1416"/>
                <a:gd name="T1" fmla="*/ 198567295 h 3094"/>
                <a:gd name="T2" fmla="*/ 408669533 w 1416"/>
                <a:gd name="T3" fmla="*/ 137294688 h 3094"/>
                <a:gd name="T4" fmla="*/ 374613299 w 1416"/>
                <a:gd name="T5" fmla="*/ 22125717 h 3094"/>
                <a:gd name="T6" fmla="*/ 232146529 w 1416"/>
                <a:gd name="T7" fmla="*/ 66945076 h 3094"/>
                <a:gd name="T8" fmla="*/ 187307026 w 1416"/>
                <a:gd name="T9" fmla="*/ 197432199 h 3094"/>
                <a:gd name="T10" fmla="*/ 181062931 w 1416"/>
                <a:gd name="T11" fmla="*/ 255300270 h 3094"/>
                <a:gd name="T12" fmla="*/ 23838761 w 1416"/>
                <a:gd name="T13" fmla="*/ 468617793 h 3094"/>
                <a:gd name="T14" fmla="*/ 71517036 w 1416"/>
                <a:gd name="T15" fmla="*/ 563930486 h 3094"/>
                <a:gd name="T16" fmla="*/ 225335885 w 1416"/>
                <a:gd name="T17" fmla="*/ 626904608 h 3094"/>
                <a:gd name="T18" fmla="*/ 71517036 w 1416"/>
                <a:gd name="T19" fmla="*/ 498686925 h 3094"/>
                <a:gd name="T20" fmla="*/ 197523746 w 1416"/>
                <a:gd name="T21" fmla="*/ 371603584 h 3094"/>
                <a:gd name="T22" fmla="*/ 272446104 w 1416"/>
                <a:gd name="T23" fmla="*/ 542939112 h 3094"/>
                <a:gd name="T24" fmla="*/ 190712348 w 1416"/>
                <a:gd name="T25" fmla="*/ 687609290 h 3094"/>
                <a:gd name="T26" fmla="*/ 194685726 w 1416"/>
                <a:gd name="T27" fmla="*/ 954823176 h 3094"/>
                <a:gd name="T28" fmla="*/ 262229385 w 1416"/>
                <a:gd name="T29" fmla="*/ 1145447810 h 3094"/>
                <a:gd name="T30" fmla="*/ 242363248 w 1416"/>
                <a:gd name="T31" fmla="*/ 1540879380 h 3094"/>
                <a:gd name="T32" fmla="*/ 200929068 w 1416"/>
                <a:gd name="T33" fmla="*/ 1579458345 h 3094"/>
                <a:gd name="T34" fmla="*/ 213416504 w 1416"/>
                <a:gd name="T35" fmla="*/ 1709378296 h 3094"/>
                <a:gd name="T36" fmla="*/ 228173904 w 1416"/>
                <a:gd name="T37" fmla="*/ 1678741992 h 3094"/>
                <a:gd name="T38" fmla="*/ 244066663 w 1416"/>
                <a:gd name="T39" fmla="*/ 1659452886 h 3094"/>
                <a:gd name="T40" fmla="*/ 356450577 w 1416"/>
                <a:gd name="T41" fmla="*/ 1755331998 h 3094"/>
                <a:gd name="T42" fmla="*/ 360991258 w 1416"/>
                <a:gd name="T43" fmla="*/ 1722426255 h 3094"/>
                <a:gd name="T44" fmla="*/ 342827782 w 1416"/>
                <a:gd name="T45" fmla="*/ 1652644568 h 3094"/>
                <a:gd name="T46" fmla="*/ 351341841 w 1416"/>
                <a:gd name="T47" fmla="*/ 1217498937 h 3094"/>
                <a:gd name="T48" fmla="*/ 362693919 w 1416"/>
                <a:gd name="T49" fmla="*/ 1116513774 h 3094"/>
                <a:gd name="T50" fmla="*/ 410939497 w 1416"/>
                <a:gd name="T51" fmla="*/ 959929227 h 3094"/>
                <a:gd name="T52" fmla="*/ 438184333 w 1416"/>
                <a:gd name="T53" fmla="*/ 645626542 h 3094"/>
                <a:gd name="T54" fmla="*/ 404128853 w 1416"/>
                <a:gd name="T55" fmla="*/ 462944570 h 3094"/>
                <a:gd name="T56" fmla="*/ 465429169 w 1416"/>
                <a:gd name="T57" fmla="*/ 529890400 h 3094"/>
                <a:gd name="T58" fmla="*/ 601651845 w 1416"/>
                <a:gd name="T59" fmla="*/ 475426111 h 3094"/>
                <a:gd name="T60" fmla="*/ 745821276 w 1416"/>
                <a:gd name="T61" fmla="*/ 335861983 h 3094"/>
                <a:gd name="T62" fmla="*/ 802580913 w 1416"/>
                <a:gd name="T63" fmla="*/ 252463659 h 3094"/>
                <a:gd name="T64" fmla="*/ 731063876 w 1416"/>
                <a:gd name="T65" fmla="*/ 284234306 h 3094"/>
                <a:gd name="T66" fmla="*/ 700413718 w 1416"/>
                <a:gd name="T67" fmla="*/ 252463659 h 3094"/>
                <a:gd name="T68" fmla="*/ 662384859 w 1416"/>
                <a:gd name="T69" fmla="*/ 325082711 h 3094"/>
                <a:gd name="T70" fmla="*/ 439886994 w 1416"/>
                <a:gd name="T71" fmla="*/ 344371817 h 3094"/>
                <a:gd name="T72" fmla="*/ 376884016 w 1416"/>
                <a:gd name="T73" fmla="*/ 249059877 h 3094"/>
                <a:gd name="T74" fmla="*/ 345665802 w 1416"/>
                <a:gd name="T75" fmla="*/ 214452619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6"/>
            <p:cNvSpPr>
              <a:spLocks/>
            </p:cNvSpPr>
            <p:nvPr/>
          </p:nvSpPr>
          <p:spPr bwMode="gray">
            <a:xfrm>
              <a:off x="2423840" y="2042319"/>
              <a:ext cx="660400" cy="1444625"/>
            </a:xfrm>
            <a:custGeom>
              <a:avLst/>
              <a:gdLst>
                <a:gd name="T0" fmla="*/ 148344682 w 1416"/>
                <a:gd name="T1" fmla="*/ 76302254 h 3094"/>
                <a:gd name="T2" fmla="*/ 156610409 w 1416"/>
                <a:gd name="T3" fmla="*/ 52757761 h 3094"/>
                <a:gd name="T4" fmla="*/ 143559580 w 1416"/>
                <a:gd name="T5" fmla="*/ 8502463 h 3094"/>
                <a:gd name="T6" fmla="*/ 88963249 w 1416"/>
                <a:gd name="T7" fmla="*/ 25724971 h 3094"/>
                <a:gd name="T8" fmla="*/ 71779790 w 1416"/>
                <a:gd name="T9" fmla="*/ 75866158 h 3094"/>
                <a:gd name="T10" fmla="*/ 69387239 w 1416"/>
                <a:gd name="T11" fmla="*/ 98102831 h 3094"/>
                <a:gd name="T12" fmla="*/ 9135533 w 1416"/>
                <a:gd name="T13" fmla="*/ 180073393 h 3094"/>
                <a:gd name="T14" fmla="*/ 27406600 w 1416"/>
                <a:gd name="T15" fmla="*/ 216698419 h 3094"/>
                <a:gd name="T16" fmla="*/ 86353363 w 1416"/>
                <a:gd name="T17" fmla="*/ 240897522 h 3094"/>
                <a:gd name="T18" fmla="*/ 27406600 w 1416"/>
                <a:gd name="T19" fmla="*/ 191627592 h 3094"/>
                <a:gd name="T20" fmla="*/ 75695085 w 1416"/>
                <a:gd name="T21" fmla="*/ 142794224 h 3094"/>
                <a:gd name="T22" fmla="*/ 104406628 w 1416"/>
                <a:gd name="T23" fmla="*/ 208632518 h 3094"/>
                <a:gd name="T24" fmla="*/ 73084733 w 1416"/>
                <a:gd name="T25" fmla="*/ 264223967 h 3094"/>
                <a:gd name="T26" fmla="*/ 74607477 w 1416"/>
                <a:gd name="T27" fmla="*/ 366905335 h 3094"/>
                <a:gd name="T28" fmla="*/ 100491333 w 1416"/>
                <a:gd name="T29" fmla="*/ 440155386 h 3094"/>
                <a:gd name="T30" fmla="*/ 92878544 w 1416"/>
                <a:gd name="T31" fmla="*/ 592105750 h 3094"/>
                <a:gd name="T32" fmla="*/ 77000028 w 1416"/>
                <a:gd name="T33" fmla="*/ 606930199 h 3094"/>
                <a:gd name="T34" fmla="*/ 81785130 w 1416"/>
                <a:gd name="T35" fmla="*/ 656853805 h 3094"/>
                <a:gd name="T36" fmla="*/ 87440505 w 1416"/>
                <a:gd name="T37" fmla="*/ 645081559 h 3094"/>
                <a:gd name="T38" fmla="*/ 93531016 w 1416"/>
                <a:gd name="T39" fmla="*/ 637669335 h 3094"/>
                <a:gd name="T40" fmla="*/ 136598796 w 1416"/>
                <a:gd name="T41" fmla="*/ 674512408 h 3094"/>
                <a:gd name="T42" fmla="*/ 138338876 w 1416"/>
                <a:gd name="T43" fmla="*/ 661867971 h 3094"/>
                <a:gd name="T44" fmla="*/ 131378558 w 1416"/>
                <a:gd name="T45" fmla="*/ 635053228 h 3094"/>
                <a:gd name="T46" fmla="*/ 134641382 w 1416"/>
                <a:gd name="T47" fmla="*/ 467842320 h 3094"/>
                <a:gd name="T48" fmla="*/ 138991347 w 1416"/>
                <a:gd name="T49" fmla="*/ 429036816 h 3094"/>
                <a:gd name="T50" fmla="*/ 157480215 w 1416"/>
                <a:gd name="T51" fmla="*/ 368867298 h 3094"/>
                <a:gd name="T52" fmla="*/ 167921158 w 1416"/>
                <a:gd name="T53" fmla="*/ 248091699 h 3094"/>
                <a:gd name="T54" fmla="*/ 154870329 w 1416"/>
                <a:gd name="T55" fmla="*/ 177893382 h 3094"/>
                <a:gd name="T56" fmla="*/ 178361634 w 1416"/>
                <a:gd name="T57" fmla="*/ 203618353 h 3094"/>
                <a:gd name="T58" fmla="*/ 230564948 w 1416"/>
                <a:gd name="T59" fmla="*/ 182689500 h 3094"/>
                <a:gd name="T60" fmla="*/ 285813751 w 1416"/>
                <a:gd name="T61" fmla="*/ 129060015 h 3094"/>
                <a:gd name="T62" fmla="*/ 307564977 w 1416"/>
                <a:gd name="T63" fmla="*/ 97013059 h 3094"/>
                <a:gd name="T64" fmla="*/ 280158377 w 1416"/>
                <a:gd name="T65" fmla="*/ 109221401 h 3094"/>
                <a:gd name="T66" fmla="*/ 268412491 w 1416"/>
                <a:gd name="T67" fmla="*/ 97013059 h 3094"/>
                <a:gd name="T68" fmla="*/ 253838918 w 1416"/>
                <a:gd name="T69" fmla="*/ 124917574 h 3094"/>
                <a:gd name="T70" fmla="*/ 168573629 w 1416"/>
                <a:gd name="T71" fmla="*/ 132329798 h 3094"/>
                <a:gd name="T72" fmla="*/ 144429387 w 1416"/>
                <a:gd name="T73" fmla="*/ 95704772 h 3094"/>
                <a:gd name="T74" fmla="*/ 132466166 w 1416"/>
                <a:gd name="T75" fmla="*/ 82406658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Freeform 12"/>
            <p:cNvSpPr>
              <a:spLocks/>
            </p:cNvSpPr>
            <p:nvPr/>
          </p:nvSpPr>
          <p:spPr bwMode="gray">
            <a:xfrm>
              <a:off x="2619103" y="2042319"/>
              <a:ext cx="661987" cy="1444625"/>
            </a:xfrm>
            <a:custGeom>
              <a:avLst/>
              <a:gdLst>
                <a:gd name="T0" fmla="*/ 149058341 w 1416"/>
                <a:gd name="T1" fmla="*/ 76302254 h 3094"/>
                <a:gd name="T2" fmla="*/ 157364034 w 1416"/>
                <a:gd name="T3" fmla="*/ 52757761 h 3094"/>
                <a:gd name="T4" fmla="*/ 144250053 w 1416"/>
                <a:gd name="T5" fmla="*/ 8502463 h 3094"/>
                <a:gd name="T6" fmla="*/ 89391620 w 1416"/>
                <a:gd name="T7" fmla="*/ 25724971 h 3094"/>
                <a:gd name="T8" fmla="*/ 72125260 w 1416"/>
                <a:gd name="T9" fmla="*/ 75866158 h 3094"/>
                <a:gd name="T10" fmla="*/ 69720882 w 1416"/>
                <a:gd name="T11" fmla="*/ 98102831 h 3094"/>
                <a:gd name="T12" fmla="*/ 9179460 w 1416"/>
                <a:gd name="T13" fmla="*/ 180073393 h 3094"/>
                <a:gd name="T14" fmla="*/ 27538846 w 1416"/>
                <a:gd name="T15" fmla="*/ 216698419 h 3094"/>
                <a:gd name="T16" fmla="*/ 86768450 w 1416"/>
                <a:gd name="T17" fmla="*/ 240897522 h 3094"/>
                <a:gd name="T18" fmla="*/ 27538846 w 1416"/>
                <a:gd name="T19" fmla="*/ 191627592 h 3094"/>
                <a:gd name="T20" fmla="*/ 76059314 w 1416"/>
                <a:gd name="T21" fmla="*/ 142794224 h 3094"/>
                <a:gd name="T22" fmla="*/ 104909044 w 1416"/>
                <a:gd name="T23" fmla="*/ 208632518 h 3094"/>
                <a:gd name="T24" fmla="*/ 73436612 w 1416"/>
                <a:gd name="T25" fmla="*/ 264223967 h 3094"/>
                <a:gd name="T26" fmla="*/ 74966288 w 1416"/>
                <a:gd name="T27" fmla="*/ 366905335 h 3094"/>
                <a:gd name="T28" fmla="*/ 100974990 w 1416"/>
                <a:gd name="T29" fmla="*/ 440155386 h 3094"/>
                <a:gd name="T30" fmla="*/ 93325674 w 1416"/>
                <a:gd name="T31" fmla="*/ 592105750 h 3094"/>
                <a:gd name="T32" fmla="*/ 77370666 w 1416"/>
                <a:gd name="T33" fmla="*/ 606930199 h 3094"/>
                <a:gd name="T34" fmla="*/ 82178954 w 1416"/>
                <a:gd name="T35" fmla="*/ 656853805 h 3094"/>
                <a:gd name="T36" fmla="*/ 87861477 w 1416"/>
                <a:gd name="T37" fmla="*/ 645081559 h 3094"/>
                <a:gd name="T38" fmla="*/ 93981116 w 1416"/>
                <a:gd name="T39" fmla="*/ 637669335 h 3094"/>
                <a:gd name="T40" fmla="*/ 137256179 w 1416"/>
                <a:gd name="T41" fmla="*/ 674512408 h 3094"/>
                <a:gd name="T42" fmla="*/ 139004647 w 1416"/>
                <a:gd name="T43" fmla="*/ 661867971 h 3094"/>
                <a:gd name="T44" fmla="*/ 132010773 w 1416"/>
                <a:gd name="T45" fmla="*/ 635053228 h 3094"/>
                <a:gd name="T46" fmla="*/ 135289386 w 1416"/>
                <a:gd name="T47" fmla="*/ 467842320 h 3094"/>
                <a:gd name="T48" fmla="*/ 139660557 w 1416"/>
                <a:gd name="T49" fmla="*/ 429036816 h 3094"/>
                <a:gd name="T50" fmla="*/ 158238268 w 1416"/>
                <a:gd name="T51" fmla="*/ 368867298 h 3094"/>
                <a:gd name="T52" fmla="*/ 168729079 w 1416"/>
                <a:gd name="T53" fmla="*/ 248091699 h 3094"/>
                <a:gd name="T54" fmla="*/ 155615566 w 1416"/>
                <a:gd name="T55" fmla="*/ 177893382 h 3094"/>
                <a:gd name="T56" fmla="*/ 179219890 w 1416"/>
                <a:gd name="T57" fmla="*/ 203618353 h 3094"/>
                <a:gd name="T58" fmla="*/ 231674412 w 1416"/>
                <a:gd name="T59" fmla="*/ 182689500 h 3094"/>
                <a:gd name="T60" fmla="*/ 287188754 w 1416"/>
                <a:gd name="T61" fmla="*/ 129060015 h 3094"/>
                <a:gd name="T62" fmla="*/ 309045078 w 1416"/>
                <a:gd name="T63" fmla="*/ 97013059 h 3094"/>
                <a:gd name="T64" fmla="*/ 281506232 w 1416"/>
                <a:gd name="T65" fmla="*/ 109221401 h 3094"/>
                <a:gd name="T66" fmla="*/ 269704069 w 1416"/>
                <a:gd name="T67" fmla="*/ 97013059 h 3094"/>
                <a:gd name="T68" fmla="*/ 255060412 w 1416"/>
                <a:gd name="T69" fmla="*/ 124917574 h 3094"/>
                <a:gd name="T70" fmla="*/ 169384521 w 1416"/>
                <a:gd name="T71" fmla="*/ 132329798 h 3094"/>
                <a:gd name="T72" fmla="*/ 145124287 w 1416"/>
                <a:gd name="T73" fmla="*/ 95704772 h 3094"/>
                <a:gd name="T74" fmla="*/ 133103800 w 1416"/>
                <a:gd name="T75" fmla="*/ 82406658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9"/>
          <p:cNvSpPr txBox="1">
            <a:spLocks noChangeArrowheads="1"/>
          </p:cNvSpPr>
          <p:nvPr/>
        </p:nvSpPr>
        <p:spPr bwMode="black">
          <a:xfrm>
            <a:off x="1507868" y="1151860"/>
            <a:ext cx="2475170" cy="1384995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 category is a </a:t>
            </a:r>
            <a:r>
              <a:rPr lang="en-US" altLang="zh-CN" sz="1400" b="1" dirty="0">
                <a:solidFill>
                  <a:srgbClr val="FF0000"/>
                </a:solidFill>
                <a:latin typeface="方正兰亭黑_GBK" pitchFamily="2" charset="-122"/>
                <a:ea typeface="方正兰亭黑_GBK" pitchFamily="2" charset="-122"/>
              </a:rPr>
              <a:t>graph</a:t>
            </a: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with a </a:t>
            </a:r>
            <a:r>
              <a:rPr lang="en-US" altLang="zh-CN" sz="1400" b="1" dirty="0">
                <a:solidFill>
                  <a:srgbClr val="FF0000"/>
                </a:solidFill>
                <a:latin typeface="方正兰亭黑_GBK" pitchFamily="2" charset="-122"/>
                <a:ea typeface="方正兰亭黑_GBK" pitchFamily="2" charset="-122"/>
              </a:rPr>
              <a:t>rule</a:t>
            </a: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for composing arrows head to tail to give another arrow</a:t>
            </a:r>
            <a:r>
              <a:rPr lang="zh-CN" altLang="en-US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70588" y="0"/>
            <a:ext cx="6402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学员手册中所涉及到的范畴论知识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94754" y="3084088"/>
            <a:ext cx="1842448" cy="143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A</a:t>
            </a:r>
            <a:endParaRPr lang="zh-CN" altLang="en-US" sz="5400" b="1" dirty="0"/>
          </a:p>
        </p:txBody>
      </p:sp>
      <p:sp>
        <p:nvSpPr>
          <p:cNvPr id="28" name="右箭头 27"/>
          <p:cNvSpPr/>
          <p:nvPr/>
        </p:nvSpPr>
        <p:spPr>
          <a:xfrm>
            <a:off x="4166256" y="3734843"/>
            <a:ext cx="2976261" cy="191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153890" y="3113870"/>
            <a:ext cx="1842448" cy="143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B</a:t>
            </a:r>
            <a:endParaRPr lang="zh-CN" altLang="en-US" sz="5400" b="1" dirty="0"/>
          </a:p>
        </p:txBody>
      </p:sp>
      <p:sp>
        <p:nvSpPr>
          <p:cNvPr id="30" name="椭圆 29"/>
          <p:cNvSpPr/>
          <p:nvPr/>
        </p:nvSpPr>
        <p:spPr>
          <a:xfrm>
            <a:off x="4917407" y="3155433"/>
            <a:ext cx="1473958" cy="6209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</a:rPr>
              <a:t>F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70588" y="0"/>
            <a:ext cx="6402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学员手册中所涉及到的范畴论知识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82 Rectángulo"/>
          <p:cNvSpPr/>
          <p:nvPr/>
        </p:nvSpPr>
        <p:spPr>
          <a:xfrm>
            <a:off x="3673057" y="2723902"/>
            <a:ext cx="570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i="1" dirty="0" smtClean="0">
                <a:solidFill>
                  <a:schemeClr val="bg1"/>
                </a:solidFill>
                <a:latin typeface="+mn-lt"/>
                <a:cs typeface="Times New Roman"/>
              </a:rPr>
              <a:t>α</a:t>
            </a:r>
            <a:r>
              <a:rPr lang="en-GB" sz="2400" b="1" i="1" dirty="0" smtClean="0">
                <a:solidFill>
                  <a:schemeClr val="bg1"/>
                </a:solidFill>
                <a:latin typeface="+mn-lt"/>
              </a:rPr>
              <a:t>G</a:t>
            </a:r>
            <a:endParaRPr lang="en-GB" sz="2400" b="1" dirty="0">
              <a:latin typeface="+mn-lt"/>
            </a:endParaRPr>
          </a:p>
        </p:txBody>
      </p:sp>
      <p:sp>
        <p:nvSpPr>
          <p:cNvPr id="17" name="129 Rectángulo redondeado"/>
          <p:cNvSpPr/>
          <p:nvPr/>
        </p:nvSpPr>
        <p:spPr bwMode="auto">
          <a:xfrm>
            <a:off x="5808847" y="1672985"/>
            <a:ext cx="1362473" cy="255440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8" name="125 CuadroTexto"/>
          <p:cNvSpPr txBox="1"/>
          <p:nvPr/>
        </p:nvSpPr>
        <p:spPr>
          <a:xfrm>
            <a:off x="6031939" y="1345332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学员手册</a:t>
            </a:r>
            <a:endParaRPr lang="en-GB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cxnSp>
        <p:nvCxnSpPr>
          <p:cNvPr id="31" name="160 Conector recto de flecha"/>
          <p:cNvCxnSpPr/>
          <p:nvPr/>
        </p:nvCxnSpPr>
        <p:spPr bwMode="auto">
          <a:xfrm>
            <a:off x="3159790" y="2182226"/>
            <a:ext cx="284340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166 Conector recto de flecha"/>
          <p:cNvCxnSpPr/>
          <p:nvPr/>
        </p:nvCxnSpPr>
        <p:spPr bwMode="auto">
          <a:xfrm flipV="1">
            <a:off x="3136174" y="3713456"/>
            <a:ext cx="289064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174 CuadroTexto"/>
          <p:cNvSpPr txBox="1"/>
          <p:nvPr/>
        </p:nvSpPr>
        <p:spPr>
          <a:xfrm>
            <a:off x="2195736" y="1345332"/>
            <a:ext cx="916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逻辑模型</a:t>
            </a:r>
            <a:endParaRPr lang="en-GB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1034 Rectángulo"/>
          <p:cNvSpPr/>
          <p:nvPr/>
        </p:nvSpPr>
        <p:spPr>
          <a:xfrm>
            <a:off x="4249373" y="1594915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i="1" dirty="0" smtClean="0">
                <a:solidFill>
                  <a:schemeClr val="bg1"/>
                </a:solidFill>
                <a:latin typeface="+mn-lt"/>
              </a:rPr>
              <a:t>F</a:t>
            </a:r>
            <a:endParaRPr lang="en-GB" sz="3600" b="1" dirty="0">
              <a:latin typeface="+mn-lt"/>
            </a:endParaRPr>
          </a:p>
        </p:txBody>
      </p:sp>
      <p:cxnSp>
        <p:nvCxnSpPr>
          <p:cNvPr id="38" name="Elbow Connector 73"/>
          <p:cNvCxnSpPr/>
          <p:nvPr/>
        </p:nvCxnSpPr>
        <p:spPr bwMode="auto">
          <a:xfrm rot="5400000">
            <a:off x="3582873" y="2939841"/>
            <a:ext cx="1381449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69 Rectángulo"/>
          <p:cNvSpPr/>
          <p:nvPr/>
        </p:nvSpPr>
        <p:spPr>
          <a:xfrm>
            <a:off x="4269321" y="2755176"/>
            <a:ext cx="1138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自然转换</a:t>
            </a:r>
            <a:endParaRPr lang="en-GB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Elbow Connector 73"/>
          <p:cNvCxnSpPr>
            <a:stCxn id="65" idx="2"/>
            <a:endCxn id="64" idx="0"/>
          </p:cNvCxnSpPr>
          <p:nvPr/>
        </p:nvCxnSpPr>
        <p:spPr bwMode="auto">
          <a:xfrm rot="5400000">
            <a:off x="6089482" y="2946717"/>
            <a:ext cx="801374" cy="1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102 Rectángulo redondeado"/>
          <p:cNvSpPr/>
          <p:nvPr/>
        </p:nvSpPr>
        <p:spPr bwMode="auto">
          <a:xfrm>
            <a:off x="1984928" y="1672985"/>
            <a:ext cx="1347533" cy="255440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cxnSp>
        <p:nvCxnSpPr>
          <p:cNvPr id="49" name="Elbow Connector 73"/>
          <p:cNvCxnSpPr>
            <a:stCxn id="63" idx="2"/>
            <a:endCxn id="2" idx="0"/>
          </p:cNvCxnSpPr>
          <p:nvPr/>
        </p:nvCxnSpPr>
        <p:spPr bwMode="auto">
          <a:xfrm rot="5400000">
            <a:off x="2252628" y="2945099"/>
            <a:ext cx="797937" cy="9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104 Rectángulo"/>
          <p:cNvSpPr/>
          <p:nvPr/>
        </p:nvSpPr>
        <p:spPr>
          <a:xfrm>
            <a:off x="4168205" y="3772475"/>
            <a:ext cx="479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i="1" dirty="0" smtClean="0">
                <a:solidFill>
                  <a:schemeClr val="bg1"/>
                </a:solidFill>
                <a:latin typeface="+mn-lt"/>
              </a:rPr>
              <a:t>G</a:t>
            </a:r>
            <a:endParaRPr lang="en-GB" sz="3600" b="1" dirty="0">
              <a:latin typeface="+mn-lt"/>
            </a:endParaRPr>
          </a:p>
        </p:txBody>
      </p:sp>
      <p:sp>
        <p:nvSpPr>
          <p:cNvPr id="53" name="107 Rectángulo"/>
          <p:cNvSpPr/>
          <p:nvPr/>
        </p:nvSpPr>
        <p:spPr>
          <a:xfrm>
            <a:off x="2712333" y="27859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GB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112 Rectángulo"/>
          <p:cNvSpPr/>
          <p:nvPr/>
        </p:nvSpPr>
        <p:spPr>
          <a:xfrm>
            <a:off x="6474089" y="27859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lang="en-GB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92805" y="3344543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</a:t>
            </a:r>
            <a:r>
              <a:rPr lang="en-US" altLang="zh-CN" sz="1600" dirty="0" smtClean="0"/>
              <a:t>MEM</a:t>
            </a:r>
            <a:endParaRPr lang="zh-CN" altLang="en-US" sz="1600" dirty="0"/>
          </a:p>
        </p:txBody>
      </p:sp>
      <p:sp>
        <p:nvSpPr>
          <p:cNvPr id="63" name="圆角矩形 62"/>
          <p:cNvSpPr/>
          <p:nvPr/>
        </p:nvSpPr>
        <p:spPr>
          <a:xfrm>
            <a:off x="2193755" y="1863781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r>
              <a:rPr lang="zh-CN" altLang="en-US" sz="1600" dirty="0" smtClean="0"/>
              <a:t>戴</a:t>
            </a:r>
            <a:endParaRPr lang="zh-CN" altLang="en-US" sz="1600" dirty="0"/>
          </a:p>
        </p:txBody>
      </p:sp>
      <p:sp>
        <p:nvSpPr>
          <p:cNvPr id="64" name="圆角矩形 63"/>
          <p:cNvSpPr/>
          <p:nvPr/>
        </p:nvSpPr>
        <p:spPr>
          <a:xfrm>
            <a:off x="6031767" y="3347490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</a:t>
            </a:r>
            <a:r>
              <a:rPr lang="en-US" altLang="zh-CN" sz="1600" dirty="0" smtClean="0"/>
              <a:t>MEM</a:t>
            </a:r>
            <a:endParaRPr lang="zh-CN" altLang="en-US" sz="1600" dirty="0"/>
          </a:p>
        </p:txBody>
      </p:sp>
      <p:sp>
        <p:nvSpPr>
          <p:cNvPr id="65" name="圆角矩形 64"/>
          <p:cNvSpPr/>
          <p:nvPr/>
        </p:nvSpPr>
        <p:spPr>
          <a:xfrm>
            <a:off x="6031939" y="1863291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r>
              <a:rPr lang="zh-CN" altLang="en-US" sz="1600" dirty="0" smtClean="0"/>
              <a:t>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891186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36" grpId="0"/>
      <p:bldP spid="37" grpId="0"/>
      <p:bldP spid="39" grpId="0"/>
      <p:bldP spid="48" grpId="0" animBg="1"/>
      <p:bldP spid="50" grpId="0"/>
      <p:bldP spid="53" grpId="0"/>
      <p:bldP spid="55" grpId="0"/>
      <p:bldP spid="2" grpId="0" animBg="1"/>
      <p:bldP spid="63" grpId="0" animBg="1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3"/>
          <p:cNvSpPr txBox="1">
            <a:spLocks noChangeArrowheads="1"/>
          </p:cNvSpPr>
          <p:nvPr/>
        </p:nvSpPr>
        <p:spPr bwMode="auto">
          <a:xfrm>
            <a:off x="1802636" y="49188"/>
            <a:ext cx="553872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举例说明逻辑模型的过程部分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矩形 69"/>
          <p:cNvSpPr>
            <a:spLocks noChangeArrowheads="1"/>
          </p:cNvSpPr>
          <p:nvPr/>
        </p:nvSpPr>
        <p:spPr bwMode="auto">
          <a:xfrm>
            <a:off x="667053" y="1487660"/>
            <a:ext cx="7740650" cy="3598863"/>
          </a:xfrm>
          <a:prstGeom prst="roundRect">
            <a:avLst>
              <a:gd name="adj" fmla="val 5375"/>
            </a:avLst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2"/>
          <a:lstStyle/>
          <a:p>
            <a:endParaRPr lang="zh-CN" altLang="en-US"/>
          </a:p>
        </p:txBody>
      </p:sp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667053" y="888316"/>
            <a:ext cx="3249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不变量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：四天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学的课程</a:t>
            </a:r>
          </a:p>
        </p:txBody>
      </p:sp>
      <p:sp>
        <p:nvSpPr>
          <p:cNvPr id="71" name="TextBox 146"/>
          <p:cNvSpPr txBox="1">
            <a:spLocks noChangeArrowheads="1"/>
          </p:cNvSpPr>
          <p:nvPr/>
        </p:nvSpPr>
        <p:spPr bwMode="auto">
          <a:xfrm>
            <a:off x="5004048" y="888316"/>
            <a:ext cx="3249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可变量：课程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单元、课程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</a:p>
        </p:txBody>
      </p:sp>
      <p:cxnSp>
        <p:nvCxnSpPr>
          <p:cNvPr id="17" name="直接连接符 16"/>
          <p:cNvCxnSpPr>
            <a:stCxn id="11267" idx="0"/>
            <a:endCxn id="11267" idx="2"/>
          </p:cNvCxnSpPr>
          <p:nvPr/>
        </p:nvCxnSpPr>
        <p:spPr>
          <a:xfrm>
            <a:off x="4537378" y="1487660"/>
            <a:ext cx="0" cy="3598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12"/>
          <p:cNvSpPr txBox="1"/>
          <p:nvPr/>
        </p:nvSpPr>
        <p:spPr>
          <a:xfrm>
            <a:off x="1581695" y="1929804"/>
            <a:ext cx="18830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75" name="Rounded Rectangle 7"/>
          <p:cNvSpPr/>
          <p:nvPr/>
        </p:nvSpPr>
        <p:spPr>
          <a:xfrm>
            <a:off x="2152772" y="1548747"/>
            <a:ext cx="740867" cy="347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7" name="TextBox 12"/>
          <p:cNvSpPr txBox="1"/>
          <p:nvPr/>
        </p:nvSpPr>
        <p:spPr>
          <a:xfrm>
            <a:off x="5682120" y="2019779"/>
            <a:ext cx="1883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课程单元一「同学与我」：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破冰游戏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选举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讲解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 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与我」 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课程单元四「终极汇报」</a:t>
            </a:r>
          </a:p>
        </p:txBody>
      </p:sp>
      <p:sp>
        <p:nvSpPr>
          <p:cNvPr id="78" name="Rounded Rectangle 7"/>
          <p:cNvSpPr/>
          <p:nvPr/>
        </p:nvSpPr>
        <p:spPr>
          <a:xfrm>
            <a:off x="6179370" y="1581772"/>
            <a:ext cx="740867" cy="347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767786" y="2855043"/>
            <a:ext cx="1683346" cy="8640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 autoUpdateAnimBg="0"/>
      <p:bldP spid="71" grpId="0" autoUpdateAnimBg="0"/>
      <p:bldP spid="74" grpId="0"/>
      <p:bldP spid="75" grpId="0" animBg="1"/>
      <p:bldP spid="77" grpId="0"/>
      <p:bldP spid="7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755576" y="1849388"/>
            <a:ext cx="577715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625252"/>
            <a:ext cx="3600400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4000" b="1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endParaRPr lang="en-US" altLang="zh-CN" sz="4000" b="1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75845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827584" y="1273324"/>
            <a:ext cx="792088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[1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].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戴</a:t>
            </a:r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慧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玲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清华大学工程管理硕士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入学导引课程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《2017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第二批次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学员手册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2017-V3.0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,2017.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[2].Ben Koo, Computational 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Thinking 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 Category Theory.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[3].Barr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M. and C. Wells, Category theory for computing science. 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1990. </a:t>
            </a:r>
            <a:r>
              <a:rPr lang="en-US" altLang="zh-CN" sz="180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7744" y="265212"/>
            <a:ext cx="45365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zh-CN" altLang="en-US" sz="32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文献</a:t>
            </a:r>
            <a:endParaRPr lang="en-US" altLang="zh-CN" sz="32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22775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Pages>0</Pages>
  <Words>516</Words>
  <Characters>0</Characters>
  <Application>Microsoft Office PowerPoint</Application>
  <DocSecurity>0</DocSecurity>
  <PresentationFormat>全屏显示(16:10)</PresentationFormat>
  <Lines>0</Lines>
  <Paragraphs>115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 Rounded MT Bold</vt:lpstr>
      <vt:lpstr>方正兰亭纤黑简体</vt:lpstr>
      <vt:lpstr>黑体</vt:lpstr>
      <vt:lpstr>Lantinghei SC Extralight</vt:lpstr>
      <vt:lpstr>Microsoft JhengHei</vt:lpstr>
      <vt:lpstr>Wingdings</vt:lpstr>
      <vt:lpstr>方正兰亭中粗黑_GBK</vt:lpstr>
      <vt:lpstr>宋体</vt:lpstr>
      <vt:lpstr>方正兰亭黑_GBK</vt:lpstr>
      <vt:lpstr>Calibri</vt:lpstr>
      <vt:lpstr>Times New Roman</vt:lpstr>
      <vt:lpstr>方正兰亭中黑_GBK</vt:lpstr>
      <vt:lpstr>微软雅黑</vt:lpstr>
      <vt:lpstr>Arial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李蕴芳</cp:lastModifiedBy>
  <cp:revision>178</cp:revision>
  <cp:lastPrinted>1899-12-30T00:00:00Z</cp:lastPrinted>
  <dcterms:created xsi:type="dcterms:W3CDTF">2010-06-08T02:33:18Z</dcterms:created>
  <dcterms:modified xsi:type="dcterms:W3CDTF">2017-09-16T19:08:46Z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