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trictFirstAndLastChars="0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321" r:id="rId2"/>
    <p:sldId id="319" r:id="rId3"/>
    <p:sldId id="324" r:id="rId4"/>
    <p:sldId id="320" r:id="rId5"/>
  </p:sldIdLst>
  <p:sldSz cx="9144000" cy="6858000" type="screen4x3"/>
  <p:notesSz cx="67421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orient="horz" pos="6073">
          <p15:clr>
            <a:srgbClr val="A4A3A4"/>
          </p15:clr>
        </p15:guide>
        <p15:guide id="3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AA50"/>
    <a:srgbClr val="7A7A7A"/>
    <a:srgbClr val="6B6B6B"/>
    <a:srgbClr val="767676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1716" autoAdjust="0"/>
  </p:normalViewPr>
  <p:slideViewPr>
    <p:cSldViewPr snapToGrid="0">
      <p:cViewPr varScale="1">
        <p:scale>
          <a:sx n="84" d="100"/>
          <a:sy n="84" d="100"/>
        </p:scale>
        <p:origin x="1248" y="90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110"/>
        <p:guide orient="horz" pos="6073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wiki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97-4ABC-AA30-6046FF76435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班级宪章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97-4ABC-AA30-6046FF76435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学员手册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897-4ABC-AA30-6046FF76435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会议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897-4ABC-AA30-6046FF76435B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PPT及视频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897-4ABC-AA30-6046FF764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8921976"/>
        <c:axId val="378922368"/>
      </c:barChart>
      <c:catAx>
        <c:axId val="37892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8922368"/>
        <c:crosses val="autoZero"/>
        <c:auto val="1"/>
        <c:lblAlgn val="ctr"/>
        <c:lblOffset val="100"/>
        <c:noMultiLvlLbl val="0"/>
      </c:catAx>
      <c:valAx>
        <c:axId val="3789223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892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670987949710707E-2"/>
          <c:y val="0.48774767103687461"/>
          <c:w val="0.84139320634667647"/>
          <c:h val="0.21398333688357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0.08767</cdr:x>
      <cdr:y>0</cdr:y>
    </cdr:from>
    <cdr:to>
      <cdr:x>0.91375</cdr:x>
      <cdr:y>0.30031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403054" y="0"/>
          <a:ext cx="3797835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eaLnBrk="0" fontAlgn="base" hangingPunct="0">
            <a:lnSpc>
              <a:spcPct val="90000"/>
            </a:lnSpc>
            <a:spcBef>
              <a:spcPct val="50000"/>
            </a:spcBef>
            <a:spcAft>
              <a:spcPct val="0"/>
            </a:spcAft>
            <a:buClr>
              <a:srgbClr val="004880"/>
            </a:buClr>
          </a:pPr>
          <a:r>
            <a:rPr lang="en-US" altLang="zh-CN" sz="1400" dirty="0">
              <a:solidFill>
                <a:srgbClr val="4C4C4C"/>
              </a:solidFill>
            </a:rPr>
            <a:t>2017</a:t>
          </a:r>
          <a:r>
            <a:rPr lang="zh-CN" altLang="en-US" sz="1400" dirty="0">
              <a:solidFill>
                <a:srgbClr val="4C4C4C"/>
              </a:solidFill>
            </a:rPr>
            <a:t>年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月</a:t>
          </a:r>
          <a:r>
            <a:rPr lang="en-US" altLang="zh-CN" sz="1400" dirty="0" smtClean="0">
              <a:solidFill>
                <a:srgbClr val="4C4C4C"/>
              </a:solidFill>
            </a:rPr>
            <a:t>15</a:t>
          </a:r>
          <a:r>
            <a:rPr lang="zh-CN" altLang="en-US" sz="1400" dirty="0" smtClean="0">
              <a:solidFill>
                <a:srgbClr val="4C4C4C"/>
              </a:solidFill>
            </a:rPr>
            <a:t>日</a:t>
          </a:r>
          <a:r>
            <a:rPr lang="en-US" altLang="zh-CN" sz="1400" dirty="0">
              <a:solidFill>
                <a:srgbClr val="4C4C4C"/>
              </a:solidFill>
            </a:rPr>
            <a:t>19</a:t>
          </a:r>
          <a:r>
            <a:rPr lang="zh-CN" altLang="en-US" sz="1400" dirty="0">
              <a:solidFill>
                <a:srgbClr val="4C4C4C"/>
              </a:solidFill>
            </a:rPr>
            <a:t>点至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月</a:t>
          </a:r>
          <a:r>
            <a:rPr lang="en-US" altLang="zh-CN" sz="1400" dirty="0" smtClean="0">
              <a:solidFill>
                <a:srgbClr val="4C4C4C"/>
              </a:solidFill>
            </a:rPr>
            <a:t>16</a:t>
          </a:r>
          <a:r>
            <a:rPr lang="zh-CN" altLang="en-US" sz="1400" dirty="0" smtClean="0">
              <a:solidFill>
                <a:srgbClr val="4C4C4C"/>
              </a:solidFill>
            </a:rPr>
            <a:t>日</a:t>
          </a:r>
          <a:r>
            <a:rPr lang="en-US" altLang="zh-CN" sz="1400" dirty="0">
              <a:solidFill>
                <a:srgbClr val="4C4C4C"/>
              </a:solidFill>
            </a:rPr>
            <a:t>4</a:t>
          </a:r>
          <a:r>
            <a:rPr lang="zh-CN" altLang="en-US" sz="1400" dirty="0">
              <a:solidFill>
                <a:srgbClr val="4C4C4C"/>
              </a:solidFill>
            </a:rPr>
            <a:t>点共计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小时。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1" y="9169107"/>
            <a:ext cx="1474837" cy="5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693627" y="9242563"/>
            <a:ext cx="3706114" cy="4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1" y="9169107"/>
            <a:ext cx="1474837" cy="5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4988" y="234950"/>
            <a:ext cx="5895975" cy="442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2764" y="4779624"/>
            <a:ext cx="5281907" cy="44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693627" y="9242563"/>
            <a:ext cx="3706114" cy="4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0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64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98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05765" y="2211852"/>
            <a:ext cx="8401050" cy="1395413"/>
          </a:xfrm>
        </p:spPr>
        <p:txBody>
          <a:bodyPr/>
          <a:lstStyle/>
          <a:p>
            <a:pPr algn="ctr"/>
            <a:r>
              <a:rPr kumimoji="1"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r>
              <a:rPr kumimoji="1"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Tsinghua MEM XLP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1271161" y="3607265"/>
            <a:ext cx="7104598" cy="914367"/>
          </a:xfrm>
        </p:spPr>
        <p:txBody>
          <a:bodyPr/>
          <a:lstStyle/>
          <a:p>
            <a:r>
              <a:rPr kumimoji="1" lang="en-US" altLang="zh-CN" b="1" dirty="0"/>
              <a:t>Group </a:t>
            </a:r>
            <a:r>
              <a:rPr kumimoji="1" lang="en-US" altLang="zh-CN" b="1" dirty="0" smtClean="0"/>
              <a:t>3  </a:t>
            </a:r>
            <a:r>
              <a:rPr kumimoji="1" lang="en-US" altLang="zh-CN" b="1" dirty="0" smtClean="0"/>
              <a:t>Daily Report</a:t>
            </a:r>
            <a:endParaRPr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732578" y="4997558"/>
            <a:ext cx="1473104" cy="31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defRPr sz="5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en-US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kumimoji="1" lang="en-US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kumimoji="1" lang="en-US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sz="1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t="-817" r="24439" b="817"/>
          <a:stretch/>
        </p:blipFill>
        <p:spPr>
          <a:xfrm>
            <a:off x="651510" y="173509"/>
            <a:ext cx="1417320" cy="13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</a:t>
            </a:r>
            <a:r>
              <a:rPr kumimoji="1" lang="en-US" altLang="zh-CN" sz="4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roup</a:t>
            </a:r>
            <a:r>
              <a:rPr kumimoji="1" lang="en-US" altLang="zh-CN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 Daily Report</a:t>
            </a:r>
            <a:endParaRPr kumimoji="1" lang="en-GB" altLang="en-US" sz="4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87875" y="1428338"/>
            <a:ext cx="0" cy="4870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7813" y="3781172"/>
            <a:ext cx="866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236538" y="1260243"/>
            <a:ext cx="4310062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zh-CN" altLang="en-US" sz="2000" b="1" dirty="0">
                <a:solidFill>
                  <a:srgbClr val="0070C0"/>
                </a:solidFill>
              </a:rPr>
              <a:t>团队建设</a:t>
            </a:r>
          </a:p>
          <a:p>
            <a:pPr marL="231775" indent="0">
              <a:spcBef>
                <a:spcPts val="2200"/>
              </a:spcBef>
            </a:pPr>
            <a:r>
              <a:rPr kumimoji="1" lang="zh-CN" altLang="en-US" sz="1600" b="1" dirty="0">
                <a:solidFill>
                  <a:srgbClr val="00B0F0"/>
                </a:solidFill>
              </a:rPr>
              <a:t>选举组长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明确分工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明确工作方法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明确工作流程</a:t>
            </a:r>
          </a:p>
          <a:p>
            <a:pPr marL="0" indent="0">
              <a:defRPr/>
            </a:pPr>
            <a:endParaRPr lang="en-GB" sz="1200" b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defRPr/>
            </a:pPr>
            <a:endParaRPr lang="en-GB" sz="1200" b="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36538" y="3960082"/>
            <a:ext cx="4310062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zh-CN" altLang="en-US" sz="2000" b="1" dirty="0">
                <a:solidFill>
                  <a:srgbClr val="0070C0"/>
                </a:solidFill>
              </a:rPr>
              <a:t>成果</a:t>
            </a:r>
            <a:r>
              <a:rPr kumimoji="1" lang="zh-CN" altLang="en-US" sz="2000" b="1" dirty="0" smtClean="0">
                <a:solidFill>
                  <a:srgbClr val="0070C0"/>
                </a:solidFill>
              </a:rPr>
              <a:t>输出 </a:t>
            </a:r>
            <a:endParaRPr kumimoji="1" lang="en-US" altLang="zh-CN" sz="2000" b="1" dirty="0" smtClean="0">
              <a:solidFill>
                <a:srgbClr val="0070C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wiki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团队主页 、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学员简历、学习报告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2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学员手册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修订（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基础架构层次的修改）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逻辑模型 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2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学员手册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 </a:t>
            </a:r>
            <a:r>
              <a:rPr kumimoji="1" lang="en-US" altLang="zh-CN" sz="1400" b="1" dirty="0" err="1" smtClean="0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上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3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团队记录视频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pPr marL="0" indent="0">
              <a:defRPr/>
            </a:pPr>
            <a:endParaRPr lang="en-GB" sz="1400" b="0" dirty="0">
              <a:solidFill>
                <a:srgbClr val="00B0F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833938" y="1260242"/>
            <a:ext cx="4105275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工作流程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00B0F0"/>
                </a:solidFill>
              </a:rPr>
              <a:t>运用</a:t>
            </a:r>
            <a:r>
              <a:rPr lang="en-US" altLang="zh-CN" sz="1600" b="1" dirty="0">
                <a:solidFill>
                  <a:srgbClr val="00B0F0"/>
                </a:solidFill>
              </a:rPr>
              <a:t>PDCA</a:t>
            </a:r>
            <a:r>
              <a:rPr lang="zh-CN" altLang="en-US" sz="1600" b="1" dirty="0">
                <a:solidFill>
                  <a:srgbClr val="00B0F0"/>
                </a:solidFill>
              </a:rPr>
              <a:t>管理办法进行任务分解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明确目标、分解任务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规划进度、切分时间</a:t>
            </a: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定期检查、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进度输出</a:t>
            </a:r>
            <a:endParaRPr lang="en-US" altLang="zh-CN" sz="1600" b="1" dirty="0" smtClean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 smtClean="0">
                <a:solidFill>
                  <a:srgbClr val="00B0F0"/>
                </a:solidFill>
              </a:rPr>
              <a:t>随时沟通、</a:t>
            </a:r>
            <a:r>
              <a:rPr lang="zh-CN" altLang="en-US" sz="1600" b="1" dirty="0">
                <a:solidFill>
                  <a:srgbClr val="00B0F0"/>
                </a:solidFill>
              </a:rPr>
              <a:t>修正目标</a:t>
            </a:r>
          </a:p>
          <a:p>
            <a:pPr lvl="0"/>
            <a:endParaRPr lang="zh-CN" altLang="en-US" sz="1600" dirty="0"/>
          </a:p>
          <a:p>
            <a:pPr lvl="0"/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endParaRPr lang="en-GB" sz="1200" dirty="0">
              <a:solidFill>
                <a:srgbClr val="00B0F0"/>
              </a:solidFill>
            </a:endParaRPr>
          </a:p>
          <a:p>
            <a:pPr marL="0" indent="0">
              <a:defRPr/>
            </a:pPr>
            <a:endParaRPr lang="en-GB" sz="12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37" y="1222815"/>
            <a:ext cx="2260769" cy="1695577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792663" y="3970785"/>
            <a:ext cx="4105275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统计分析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0" indent="0"/>
            <a:r>
              <a:rPr lang="en-US" altLang="zh-CN" sz="1200" b="1" dirty="0" smtClean="0">
                <a:solidFill>
                  <a:srgbClr val="00B0F0"/>
                </a:solidFill>
              </a:rPr>
              <a:t>Wiki</a:t>
            </a:r>
            <a:r>
              <a:rPr lang="zh-CN" altLang="zh-CN" sz="1200" b="1" dirty="0">
                <a:solidFill>
                  <a:srgbClr val="00B0F0"/>
                </a:solidFill>
              </a:rPr>
              <a:t>小组主页，从创建到最后一次编辑耗时</a:t>
            </a:r>
            <a:r>
              <a:rPr lang="en-US" altLang="zh-CN" sz="1200" b="1" dirty="0">
                <a:solidFill>
                  <a:srgbClr val="00B0F0"/>
                </a:solidFill>
              </a:rPr>
              <a:t>41</a:t>
            </a:r>
            <a:r>
              <a:rPr lang="zh-CN" altLang="zh-CN" sz="1200" b="1" dirty="0">
                <a:solidFill>
                  <a:srgbClr val="00B0F0"/>
                </a:solidFill>
              </a:rPr>
              <a:t>分钟</a:t>
            </a:r>
            <a:r>
              <a:rPr lang="zh-CN" altLang="zh-CN" sz="1200" b="1" dirty="0" smtClean="0">
                <a:solidFill>
                  <a:srgbClr val="00B0F0"/>
                </a:solidFill>
              </a:rPr>
              <a:t>，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2253</a:t>
            </a:r>
            <a:r>
              <a:rPr lang="zh-CN" altLang="zh-CN" sz="1200" b="1" dirty="0" smtClean="0">
                <a:solidFill>
                  <a:srgbClr val="00B0F0"/>
                </a:solidFill>
              </a:rPr>
              <a:t>字节</a:t>
            </a:r>
            <a:endParaRPr lang="zh-CN" altLang="zh-CN" sz="1200" b="1" dirty="0">
              <a:solidFill>
                <a:srgbClr val="00B0F0"/>
              </a:solidFill>
            </a:endParaRPr>
          </a:p>
          <a:p>
            <a:pPr marL="0" indent="0"/>
            <a:r>
              <a:rPr lang="zh-CN" altLang="zh-CN" sz="1200" b="1" dirty="0">
                <a:solidFill>
                  <a:srgbClr val="00B0F0"/>
                </a:solidFill>
              </a:rPr>
              <a:t>个人学习报告，从创建到最后一次编辑持续时间</a:t>
            </a:r>
            <a:r>
              <a:rPr lang="en-US" altLang="zh-CN" sz="1200" b="1" dirty="0">
                <a:solidFill>
                  <a:srgbClr val="00B0F0"/>
                </a:solidFill>
              </a:rPr>
              <a:t>3</a:t>
            </a:r>
            <a:r>
              <a:rPr lang="zh-CN" altLang="zh-CN" sz="1200" b="1" dirty="0">
                <a:solidFill>
                  <a:srgbClr val="00B0F0"/>
                </a:solidFill>
              </a:rPr>
              <a:t>小时，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17663</a:t>
            </a:r>
            <a:r>
              <a:rPr lang="zh-CN" altLang="zh-CN" sz="1200" b="1" dirty="0" smtClean="0">
                <a:solidFill>
                  <a:srgbClr val="00B0F0"/>
                </a:solidFill>
              </a:rPr>
              <a:t>字节</a:t>
            </a:r>
            <a:endParaRPr lang="zh-CN" altLang="en-US" sz="1200" b="1" dirty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>
                <a:solidFill>
                  <a:srgbClr val="00B0F0"/>
                </a:solidFill>
              </a:rPr>
              <a:t>会议召集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共计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9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次，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每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小时</a:t>
            </a:r>
            <a:r>
              <a:rPr lang="zh-CN" altLang="en-US" sz="1200" b="1" dirty="0">
                <a:solidFill>
                  <a:srgbClr val="00B0F0"/>
                </a:solidFill>
              </a:rPr>
              <a:t>召集</a:t>
            </a:r>
            <a:r>
              <a:rPr lang="en-US" altLang="zh-CN" sz="1200" b="1" dirty="0">
                <a:solidFill>
                  <a:srgbClr val="00B0F0"/>
                </a:solidFill>
              </a:rPr>
              <a:t>1</a:t>
            </a:r>
            <a:r>
              <a:rPr lang="zh-CN" altLang="en-US" sz="1200" b="1" dirty="0">
                <a:solidFill>
                  <a:srgbClr val="00B0F0"/>
                </a:solidFill>
              </a:rPr>
              <a:t>次会议，每次会议时间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约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5~10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分钟。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 smtClean="0">
                <a:solidFill>
                  <a:srgbClr val="00B0F0"/>
                </a:solidFill>
              </a:rPr>
              <a:t>学员手册，从讨论到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定稿持续时间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小时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。</a:t>
            </a:r>
            <a:endParaRPr kumimoji="1" lang="zh-CN" altLang="en-US" sz="1200" b="1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410363811"/>
              </p:ext>
            </p:extLst>
          </p:nvPr>
        </p:nvGraphicFramePr>
        <p:xfrm>
          <a:off x="4608513" y="5904865"/>
          <a:ext cx="4597400" cy="95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34" y="3781173"/>
            <a:ext cx="847165" cy="6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42767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学员手册逻辑架构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" y="948579"/>
            <a:ext cx="9019485" cy="57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82624" y="3050821"/>
            <a:ext cx="5010129" cy="1521178"/>
          </a:xfrm>
        </p:spPr>
        <p:txBody>
          <a:bodyPr/>
          <a:lstStyle/>
          <a:p>
            <a:r>
              <a:rPr lang="en-GB" altLang="en-US" sz="6000" dirty="0" smtClean="0">
                <a:solidFill>
                  <a:srgbClr val="00B0F0"/>
                </a:solidFill>
              </a:rPr>
              <a:t>T</a:t>
            </a:r>
            <a:r>
              <a:rPr lang="en-US" altLang="zh-CN" sz="6000" dirty="0" smtClean="0">
                <a:solidFill>
                  <a:srgbClr val="00B0F0"/>
                </a:solidFill>
              </a:rPr>
              <a:t>hank you </a:t>
            </a:r>
            <a:r>
              <a:rPr lang="zh-CN" altLang="en-US" sz="6000" dirty="0" smtClean="0">
                <a:solidFill>
                  <a:srgbClr val="00B0F0"/>
                </a:solidFill>
              </a:rPr>
              <a:t>！</a:t>
            </a:r>
            <a:r>
              <a:rPr lang="en-US" altLang="zh-CN" sz="6000" dirty="0" smtClean="0">
                <a:solidFill>
                  <a:srgbClr val="00B0F0"/>
                </a:solidFill>
              </a:rPr>
              <a:t> </a:t>
            </a:r>
            <a:endParaRPr lang="en-GB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315</TotalTime>
  <Words>198</Words>
  <Application>Microsoft Office PowerPoint</Application>
  <PresentationFormat>全屏显示(4:3)</PresentationFormat>
  <Paragraphs>31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GE Inspira Pitch</vt:lpstr>
      <vt:lpstr>Microsoft YaHei UI</vt:lpstr>
      <vt:lpstr>黑体</vt:lpstr>
      <vt:lpstr>宋体</vt:lpstr>
      <vt:lpstr>Calibri</vt:lpstr>
      <vt:lpstr>blank</vt:lpstr>
      <vt:lpstr>2017 Tsinghua MEM XLP</vt:lpstr>
      <vt:lpstr>Group 3 Daily Report</vt:lpstr>
      <vt:lpstr>学员手册逻辑架构</vt:lpstr>
      <vt:lpstr>Thank you ！ </vt:lpstr>
    </vt:vector>
  </TitlesOfParts>
  <Company>GE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Office 2010 PowerPoint template</dc:title>
  <dc:creator>Matzen, Hans-Uwe (GE EntSol, SensInsp)</dc:creator>
  <cp:keywords>September 22, 2004 – Version 1.1</cp:keywords>
  <dc:description>General Electric Company 2004</dc:description>
  <cp:lastModifiedBy>Windows User</cp:lastModifiedBy>
  <cp:revision>69</cp:revision>
  <cp:lastPrinted>2016-09-01T12:53:58Z</cp:lastPrinted>
  <dcterms:created xsi:type="dcterms:W3CDTF">2016-09-01T07:53:16Z</dcterms:created>
  <dcterms:modified xsi:type="dcterms:W3CDTF">2017-09-15T19:24:16Z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