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63" r:id="rId5"/>
    <p:sldId id="257" r:id="rId6"/>
    <p:sldId id="260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4"/>
    <p:restoredTop sz="94896" autoAdjust="0"/>
  </p:normalViewPr>
  <p:slideViewPr>
    <p:cSldViewPr snapToGrid="0">
      <p:cViewPr varScale="1">
        <p:scale>
          <a:sx n="85" d="100"/>
          <a:sy n="85" d="100"/>
        </p:scale>
        <p:origin x="9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0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5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74761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0394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67"/>
            <a:ext cx="7886700" cy="28532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8934"/>
            <a:ext cx="7886700" cy="150071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07270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6319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5"/>
            <a:ext cx="7886700" cy="13250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0172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8843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81090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3785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3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44703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56035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6185"/>
            <a:ext cx="1971675" cy="58102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62625" cy="58102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07794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568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5809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83580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623888" y="1710267"/>
            <a:ext cx="7886701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3888" y="4588934"/>
            <a:ext cx="7886701" cy="150071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144529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8650" y="1826683"/>
            <a:ext cx="3867150" cy="434975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86252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630238" y="366184"/>
            <a:ext cx="7886701" cy="132503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0238" y="1680634"/>
            <a:ext cx="3868739" cy="8255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4246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073539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687392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808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887788" y="988483"/>
            <a:ext cx="4629151" cy="487256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538842" indent="-195942">
              <a:defRPr sz="3200"/>
            </a:lvl2pPr>
            <a:lvl3pPr marL="914400" indent="-228600">
              <a:defRPr sz="3200"/>
            </a:lvl3pPr>
            <a:lvl4pPr marL="1303019" indent="-274319">
              <a:defRPr sz="3200"/>
            </a:lvl4pPr>
            <a:lvl5pPr marL="1645920" indent="-27432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30237" y="2057399"/>
            <a:ext cx="2949576" cy="381212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156451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3887788" y="988483"/>
            <a:ext cx="4629151" cy="48725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0237" y="2057401"/>
            <a:ext cx="2949576" cy="381211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124992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534355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6543676" y="366184"/>
            <a:ext cx="1971675" cy="581025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1" y="366184"/>
            <a:ext cx="5762625" cy="581025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970278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17/9/16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8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7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17/9/16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4698-E31C-4F13-AC6D-9150EEF9394A}" type="datetimeFigureOut">
              <a:rPr lang="zh-CN" altLang="en-US" smtClean="0"/>
              <a:t>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6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4698-E31C-4F13-AC6D-9150EEF9394A}" type="datetimeFigureOut">
              <a:rPr lang="zh-CN" altLang="en-US" smtClean="0"/>
              <a:t>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12CE-E3A0-424F-A114-A9D9D92AB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6185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6684"/>
            <a:ext cx="78867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1"/>
            <a:ext cx="20574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17/9/16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1"/>
            <a:ext cx="30861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1"/>
            <a:ext cx="20574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5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28650" y="366184"/>
            <a:ext cx="7886700" cy="132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1826683"/>
            <a:ext cx="7886700" cy="4349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88368" y="6424026"/>
            <a:ext cx="226984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31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5527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099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4671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243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005052E-7E1A-41E6-99BF-0A09624E2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" y="0"/>
            <a:ext cx="9127806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4D1647-58F7-436C-9174-003863A9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4" y="1578688"/>
            <a:ext cx="6529859" cy="1850312"/>
          </a:xfrm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124062"/>
                </a:solidFill>
                <a:ea typeface="方正小标宋简体" panose="02010601030101010101" pitchFamily="2" charset="-122"/>
                <a:cs typeface="Kartika" panose="02020503030404060203" pitchFamily="18" charset="0"/>
              </a:rPr>
              <a:t>2017 XLP  </a:t>
            </a:r>
            <a:r>
              <a:rPr lang="zh-CN" altLang="en-US" sz="4000" b="1" dirty="0">
                <a:solidFill>
                  <a:srgbClr val="124062"/>
                </a:solidFill>
                <a:ea typeface="方正小标宋简体" panose="02010601030101010101" pitchFamily="2" charset="-122"/>
                <a:cs typeface="Kartika" panose="02020503030404060203" pitchFamily="18" charset="0"/>
              </a:rPr>
              <a:t>晨间汇报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979DBBF-57EF-4206-98AF-E652CFFB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8491" y="3905162"/>
            <a:ext cx="2388214" cy="937670"/>
          </a:xfrm>
        </p:spPr>
        <p:txBody>
          <a:bodyPr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zh-CN" altLang="en-US" sz="1100" dirty="0">
                <a:solidFill>
                  <a:srgbClr val="124062"/>
                </a:solidFill>
                <a:latin typeface="+mj-lt"/>
                <a:ea typeface="方正小标宋简体" panose="02010601030101010101" pitchFamily="2" charset="-122"/>
                <a:cs typeface="Kartika" panose="02020503030404060203" pitchFamily="18" charset="0"/>
              </a:rPr>
              <a:t>第四组</a:t>
            </a:r>
            <a:endParaRPr lang="en-US" altLang="zh-CN" sz="1100" dirty="0">
              <a:solidFill>
                <a:srgbClr val="124062"/>
              </a:solidFill>
              <a:latin typeface="+mj-lt"/>
              <a:ea typeface="方正小标宋简体" panose="02010601030101010101" pitchFamily="2" charset="-122"/>
              <a:cs typeface="Kartika" panose="02020503030404060203" pitchFamily="18" charset="0"/>
            </a:endParaRPr>
          </a:p>
          <a:p>
            <a:pPr defTabSz="457200">
              <a:spcBef>
                <a:spcPct val="0"/>
              </a:spcBef>
            </a:pPr>
            <a:endParaRPr lang="en-US" altLang="zh-CN" sz="1100" dirty="0">
              <a:solidFill>
                <a:srgbClr val="124062"/>
              </a:solidFill>
              <a:latin typeface="+mj-lt"/>
              <a:ea typeface="方正小标宋简体" panose="02010601030101010101" pitchFamily="2" charset="-122"/>
              <a:cs typeface="Kartika" panose="02020503030404060203" pitchFamily="18" charset="0"/>
            </a:endParaRPr>
          </a:p>
          <a:p>
            <a:pPr defTabSz="457200">
              <a:spcBef>
                <a:spcPct val="0"/>
              </a:spcBef>
            </a:pPr>
            <a:r>
              <a:rPr lang="en-US" altLang="zh-CN" sz="1100" dirty="0">
                <a:solidFill>
                  <a:srgbClr val="124062"/>
                </a:solidFill>
                <a:latin typeface="+mj-lt"/>
                <a:ea typeface="方正小标宋简体" panose="02010601030101010101" pitchFamily="2" charset="-122"/>
                <a:cs typeface="Kartika" panose="02020503030404060203" pitchFamily="18" charset="0"/>
              </a:rPr>
              <a:t>9</a:t>
            </a:r>
            <a:r>
              <a:rPr lang="zh-CN" altLang="en-US" sz="1100" dirty="0">
                <a:solidFill>
                  <a:srgbClr val="124062"/>
                </a:solidFill>
                <a:latin typeface="+mj-lt"/>
                <a:ea typeface="方正小标宋简体" panose="02010601030101010101" pitchFamily="2" charset="-122"/>
                <a:cs typeface="Kartika" panose="02020503030404060203" pitchFamily="18" charset="0"/>
              </a:rPr>
              <a:t>月</a:t>
            </a:r>
            <a:r>
              <a:rPr lang="en-US" altLang="zh-CN" sz="1100" dirty="0" smtClean="0">
                <a:solidFill>
                  <a:srgbClr val="124062"/>
                </a:solidFill>
                <a:latin typeface="+mj-lt"/>
                <a:ea typeface="方正小标宋简体" panose="02010601030101010101" pitchFamily="2" charset="-122"/>
                <a:cs typeface="Kartika" panose="02020503030404060203" pitchFamily="18" charset="0"/>
              </a:rPr>
              <a:t>15</a:t>
            </a:r>
            <a:r>
              <a:rPr lang="zh-CN" altLang="en-US" sz="1100" dirty="0" smtClean="0">
                <a:solidFill>
                  <a:srgbClr val="124062"/>
                </a:solidFill>
                <a:latin typeface="+mj-lt"/>
                <a:ea typeface="方正小标宋简体" panose="02010601030101010101" pitchFamily="2" charset="-122"/>
                <a:cs typeface="Kartika" panose="02020503030404060203" pitchFamily="18" charset="0"/>
              </a:rPr>
              <a:t>日</a:t>
            </a:r>
            <a:endParaRPr lang="zh-CN" altLang="en-US" sz="1100" dirty="0">
              <a:solidFill>
                <a:srgbClr val="124062"/>
              </a:solidFill>
              <a:latin typeface="+mj-lt"/>
              <a:ea typeface="方正小标宋简体" panose="02010601030101010101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5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4EF09841-CADB-41E8-9023-8F884B799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81"/>
            <a:ext cx="9144000" cy="6858000"/>
          </a:xfrm>
        </p:spPr>
      </p:pic>
      <p:cxnSp>
        <p:nvCxnSpPr>
          <p:cNvPr id="5" name="直接连接符 4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11" name="直接连接符 10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261350" y="438527"/>
            <a:ext cx="4440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学生手册修改建议 </a:t>
            </a: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881642" y="1771418"/>
            <a:ext cx="1584176" cy="1458617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881642" y="3491717"/>
            <a:ext cx="1584176" cy="1455946"/>
          </a:xfrm>
          <a:custGeom>
            <a:avLst/>
            <a:gdLst>
              <a:gd name="T0" fmla="*/ 593 w 593"/>
              <a:gd name="T1" fmla="*/ 248 h 545"/>
              <a:gd name="T2" fmla="*/ 295 w 593"/>
              <a:gd name="T3" fmla="*/ 545 h 545"/>
              <a:gd name="T4" fmla="*/ 0 w 593"/>
              <a:gd name="T5" fmla="*/ 248 h 545"/>
              <a:gd name="T6" fmla="*/ 0 w 593"/>
              <a:gd name="T7" fmla="*/ 0 h 545"/>
              <a:gd name="T8" fmla="*/ 295 w 593"/>
              <a:gd name="T9" fmla="*/ 297 h 545"/>
              <a:gd name="T10" fmla="*/ 593 w 593"/>
              <a:gd name="T11" fmla="*/ 0 h 545"/>
              <a:gd name="T12" fmla="*/ 593 w 593"/>
              <a:gd name="T13" fmla="*/ 248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5">
                <a:moveTo>
                  <a:pt x="593" y="248"/>
                </a:moveTo>
                <a:lnTo>
                  <a:pt x="295" y="545"/>
                </a:lnTo>
                <a:lnTo>
                  <a:pt x="0" y="248"/>
                </a:lnTo>
                <a:lnTo>
                  <a:pt x="0" y="0"/>
                </a:lnTo>
                <a:lnTo>
                  <a:pt x="295" y="297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881642" y="5209345"/>
            <a:ext cx="1584176" cy="1458617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1380850" y="3531086"/>
            <a:ext cx="585762" cy="368946"/>
          </a:xfrm>
          <a:custGeom>
            <a:avLst/>
            <a:gdLst/>
            <a:ahLst/>
            <a:cxnLst/>
            <a:rect l="l" t="t" r="r" b="b"/>
            <a:pathLst>
              <a:path w="686185" h="432198">
                <a:moveTo>
                  <a:pt x="101600" y="338535"/>
                </a:moveTo>
                <a:lnTo>
                  <a:pt x="101600" y="432198"/>
                </a:lnTo>
                <a:lnTo>
                  <a:pt x="30163" y="432198"/>
                </a:lnTo>
                <a:lnTo>
                  <a:pt x="30163" y="402036"/>
                </a:lnTo>
                <a:close/>
                <a:moveTo>
                  <a:pt x="206375" y="236935"/>
                </a:moveTo>
                <a:lnTo>
                  <a:pt x="206375" y="432198"/>
                </a:lnTo>
                <a:lnTo>
                  <a:pt x="134938" y="432198"/>
                </a:lnTo>
                <a:lnTo>
                  <a:pt x="134938" y="305198"/>
                </a:lnTo>
                <a:close/>
                <a:moveTo>
                  <a:pt x="520700" y="187723"/>
                </a:moveTo>
                <a:lnTo>
                  <a:pt x="520700" y="432198"/>
                </a:lnTo>
                <a:lnTo>
                  <a:pt x="446088" y="432198"/>
                </a:lnTo>
                <a:lnTo>
                  <a:pt x="446088" y="255986"/>
                </a:lnTo>
                <a:close/>
                <a:moveTo>
                  <a:pt x="341313" y="176610"/>
                </a:moveTo>
                <a:lnTo>
                  <a:pt x="363538" y="198835"/>
                </a:lnTo>
                <a:lnTo>
                  <a:pt x="415925" y="255985"/>
                </a:lnTo>
                <a:lnTo>
                  <a:pt x="415925" y="432198"/>
                </a:lnTo>
                <a:lnTo>
                  <a:pt x="363538" y="432198"/>
                </a:lnTo>
                <a:lnTo>
                  <a:pt x="341313" y="432198"/>
                </a:lnTo>
                <a:close/>
                <a:moveTo>
                  <a:pt x="311150" y="140098"/>
                </a:moveTo>
                <a:lnTo>
                  <a:pt x="311150" y="143273"/>
                </a:lnTo>
                <a:lnTo>
                  <a:pt x="311150" y="432198"/>
                </a:lnTo>
                <a:lnTo>
                  <a:pt x="239713" y="432198"/>
                </a:lnTo>
                <a:lnTo>
                  <a:pt x="239713" y="206773"/>
                </a:lnTo>
                <a:close/>
                <a:moveTo>
                  <a:pt x="625475" y="90885"/>
                </a:moveTo>
                <a:lnTo>
                  <a:pt x="625475" y="432198"/>
                </a:lnTo>
                <a:lnTo>
                  <a:pt x="550863" y="432198"/>
                </a:lnTo>
                <a:lnTo>
                  <a:pt x="550863" y="157560"/>
                </a:lnTo>
                <a:close/>
                <a:moveTo>
                  <a:pt x="666509" y="976"/>
                </a:moveTo>
                <a:cubicBezTo>
                  <a:pt x="681486" y="-2777"/>
                  <a:pt x="688975" y="4730"/>
                  <a:pt x="685231" y="15991"/>
                </a:cubicBezTo>
                <a:cubicBezTo>
                  <a:pt x="681486" y="31005"/>
                  <a:pt x="677742" y="49774"/>
                  <a:pt x="673998" y="61034"/>
                </a:cubicBezTo>
                <a:lnTo>
                  <a:pt x="670253" y="64788"/>
                </a:lnTo>
                <a:cubicBezTo>
                  <a:pt x="666509" y="76049"/>
                  <a:pt x="659020" y="79803"/>
                  <a:pt x="651531" y="68542"/>
                </a:cubicBezTo>
                <a:cubicBezTo>
                  <a:pt x="644042" y="64788"/>
                  <a:pt x="640298" y="61034"/>
                  <a:pt x="640298" y="57281"/>
                </a:cubicBezTo>
                <a:cubicBezTo>
                  <a:pt x="640287" y="57291"/>
                  <a:pt x="638821" y="58656"/>
                  <a:pt x="430610" y="252470"/>
                </a:cubicBezTo>
                <a:cubicBezTo>
                  <a:pt x="430599" y="252458"/>
                  <a:pt x="429766" y="251578"/>
                  <a:pt x="363210" y="181151"/>
                </a:cubicBezTo>
                <a:cubicBezTo>
                  <a:pt x="363202" y="181142"/>
                  <a:pt x="362552" y="180444"/>
                  <a:pt x="310787" y="124846"/>
                </a:cubicBezTo>
                <a:cubicBezTo>
                  <a:pt x="310773" y="124860"/>
                  <a:pt x="308720" y="126761"/>
                  <a:pt x="14977" y="398861"/>
                </a:cubicBezTo>
                <a:cubicBezTo>
                  <a:pt x="14973" y="398858"/>
                  <a:pt x="14886" y="398792"/>
                  <a:pt x="13105" y="397454"/>
                </a:cubicBezTo>
                <a:lnTo>
                  <a:pt x="0" y="387600"/>
                </a:lnTo>
                <a:cubicBezTo>
                  <a:pt x="15" y="387586"/>
                  <a:pt x="2181" y="385572"/>
                  <a:pt x="310787" y="98571"/>
                </a:cubicBezTo>
                <a:cubicBezTo>
                  <a:pt x="310796" y="98580"/>
                  <a:pt x="311449" y="99281"/>
                  <a:pt x="363210" y="154875"/>
                </a:cubicBezTo>
                <a:cubicBezTo>
                  <a:pt x="363221" y="154887"/>
                  <a:pt x="364066" y="155781"/>
                  <a:pt x="430610" y="226194"/>
                </a:cubicBezTo>
                <a:cubicBezTo>
                  <a:pt x="430620" y="226185"/>
                  <a:pt x="432012" y="224897"/>
                  <a:pt x="625320" y="46020"/>
                </a:cubicBezTo>
                <a:cubicBezTo>
                  <a:pt x="621576" y="42266"/>
                  <a:pt x="621576" y="38513"/>
                  <a:pt x="617831" y="34759"/>
                </a:cubicBezTo>
                <a:lnTo>
                  <a:pt x="614087" y="31005"/>
                </a:lnTo>
                <a:cubicBezTo>
                  <a:pt x="606598" y="23498"/>
                  <a:pt x="610342" y="15991"/>
                  <a:pt x="621576" y="12237"/>
                </a:cubicBezTo>
                <a:cubicBezTo>
                  <a:pt x="636553" y="8484"/>
                  <a:pt x="655275" y="4730"/>
                  <a:pt x="666509" y="976"/>
                </a:cubicBezTo>
                <a:close/>
              </a:path>
            </a:pathLst>
          </a:custGeom>
          <a:solidFill>
            <a:srgbClr val="53728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1462633" y="1771418"/>
            <a:ext cx="422194" cy="495300"/>
          </a:xfrm>
          <a:custGeom>
            <a:avLst/>
            <a:gdLst/>
            <a:ahLst/>
            <a:cxnLst/>
            <a:rect l="l" t="t" r="r" b="b"/>
            <a:pathLst>
              <a:path w="422194" h="495300">
                <a:moveTo>
                  <a:pt x="221309" y="211137"/>
                </a:moveTo>
                <a:cubicBezTo>
                  <a:pt x="228811" y="211137"/>
                  <a:pt x="236313" y="218615"/>
                  <a:pt x="236313" y="226093"/>
                </a:cubicBezTo>
                <a:cubicBezTo>
                  <a:pt x="236313" y="229832"/>
                  <a:pt x="236313" y="233571"/>
                  <a:pt x="232562" y="237310"/>
                </a:cubicBezTo>
                <a:cubicBezTo>
                  <a:pt x="232562" y="237310"/>
                  <a:pt x="232562" y="237310"/>
                  <a:pt x="243815" y="349480"/>
                </a:cubicBezTo>
                <a:cubicBezTo>
                  <a:pt x="243815" y="349480"/>
                  <a:pt x="243815" y="349480"/>
                  <a:pt x="221309" y="409304"/>
                </a:cubicBezTo>
                <a:cubicBezTo>
                  <a:pt x="221309" y="409304"/>
                  <a:pt x="221309" y="409304"/>
                  <a:pt x="262570" y="304612"/>
                </a:cubicBezTo>
                <a:cubicBezTo>
                  <a:pt x="262570" y="304612"/>
                  <a:pt x="262570" y="304612"/>
                  <a:pt x="300080" y="214876"/>
                </a:cubicBezTo>
                <a:cubicBezTo>
                  <a:pt x="300080" y="214876"/>
                  <a:pt x="300080" y="214876"/>
                  <a:pt x="333838" y="214876"/>
                </a:cubicBezTo>
                <a:cubicBezTo>
                  <a:pt x="352593" y="218615"/>
                  <a:pt x="390103" y="226093"/>
                  <a:pt x="408858" y="270961"/>
                </a:cubicBezTo>
                <a:cubicBezTo>
                  <a:pt x="423862" y="297134"/>
                  <a:pt x="423862" y="409304"/>
                  <a:pt x="420111" y="495300"/>
                </a:cubicBezTo>
                <a:cubicBezTo>
                  <a:pt x="420111" y="495300"/>
                  <a:pt x="420111" y="495300"/>
                  <a:pt x="352593" y="495300"/>
                </a:cubicBezTo>
                <a:cubicBezTo>
                  <a:pt x="352593" y="495300"/>
                  <a:pt x="352593" y="495300"/>
                  <a:pt x="348842" y="330785"/>
                </a:cubicBezTo>
                <a:cubicBezTo>
                  <a:pt x="348842" y="330785"/>
                  <a:pt x="348842" y="329850"/>
                  <a:pt x="347436" y="329383"/>
                </a:cubicBezTo>
                <a:lnTo>
                  <a:pt x="337589" y="330785"/>
                </a:lnTo>
                <a:lnTo>
                  <a:pt x="333838" y="327046"/>
                </a:lnTo>
                <a:cubicBezTo>
                  <a:pt x="333838" y="327046"/>
                  <a:pt x="333838" y="327046"/>
                  <a:pt x="337589" y="495300"/>
                </a:cubicBezTo>
                <a:cubicBezTo>
                  <a:pt x="337589" y="495300"/>
                  <a:pt x="337589" y="495300"/>
                  <a:pt x="213807" y="495300"/>
                </a:cubicBezTo>
                <a:cubicBezTo>
                  <a:pt x="213807" y="495300"/>
                  <a:pt x="213807" y="495300"/>
                  <a:pt x="86273" y="495300"/>
                </a:cubicBezTo>
                <a:cubicBezTo>
                  <a:pt x="86273" y="495300"/>
                  <a:pt x="86273" y="495300"/>
                  <a:pt x="86273" y="330785"/>
                </a:cubicBezTo>
                <a:cubicBezTo>
                  <a:pt x="75050" y="327056"/>
                  <a:pt x="75020" y="330765"/>
                  <a:pt x="75020" y="330785"/>
                </a:cubicBezTo>
                <a:cubicBezTo>
                  <a:pt x="75020" y="330785"/>
                  <a:pt x="75020" y="330785"/>
                  <a:pt x="71269" y="495300"/>
                </a:cubicBezTo>
                <a:cubicBezTo>
                  <a:pt x="71269" y="495300"/>
                  <a:pt x="71269" y="495300"/>
                  <a:pt x="0" y="495300"/>
                </a:cubicBezTo>
                <a:cubicBezTo>
                  <a:pt x="0" y="409304"/>
                  <a:pt x="0" y="297134"/>
                  <a:pt x="11253" y="270961"/>
                </a:cubicBezTo>
                <a:cubicBezTo>
                  <a:pt x="22506" y="233571"/>
                  <a:pt x="56265" y="218615"/>
                  <a:pt x="86273" y="214876"/>
                </a:cubicBezTo>
                <a:cubicBezTo>
                  <a:pt x="86273" y="214876"/>
                  <a:pt x="86273" y="214876"/>
                  <a:pt x="142538" y="214876"/>
                </a:cubicBezTo>
                <a:cubicBezTo>
                  <a:pt x="142538" y="214876"/>
                  <a:pt x="142538" y="214876"/>
                  <a:pt x="180048" y="300873"/>
                </a:cubicBezTo>
                <a:cubicBezTo>
                  <a:pt x="180048" y="300873"/>
                  <a:pt x="180048" y="300873"/>
                  <a:pt x="195052" y="345741"/>
                </a:cubicBezTo>
                <a:cubicBezTo>
                  <a:pt x="195052" y="345741"/>
                  <a:pt x="195052" y="345741"/>
                  <a:pt x="206305" y="237310"/>
                </a:cubicBezTo>
                <a:cubicBezTo>
                  <a:pt x="206305" y="233571"/>
                  <a:pt x="202554" y="229832"/>
                  <a:pt x="202554" y="226093"/>
                </a:cubicBezTo>
                <a:cubicBezTo>
                  <a:pt x="202554" y="222354"/>
                  <a:pt x="206305" y="214876"/>
                  <a:pt x="213807" y="214876"/>
                </a:cubicBezTo>
                <a:cubicBezTo>
                  <a:pt x="213807" y="211137"/>
                  <a:pt x="217558" y="211137"/>
                  <a:pt x="221309" y="211137"/>
                </a:cubicBezTo>
                <a:close/>
                <a:moveTo>
                  <a:pt x="213438" y="0"/>
                </a:moveTo>
                <a:lnTo>
                  <a:pt x="220954" y="0"/>
                </a:lnTo>
                <a:cubicBezTo>
                  <a:pt x="269810" y="0"/>
                  <a:pt x="311150" y="41474"/>
                  <a:pt x="311150" y="90488"/>
                </a:cubicBezTo>
                <a:cubicBezTo>
                  <a:pt x="311150" y="139502"/>
                  <a:pt x="269810" y="180975"/>
                  <a:pt x="220954" y="180975"/>
                </a:cubicBezTo>
                <a:cubicBezTo>
                  <a:pt x="217196" y="180975"/>
                  <a:pt x="213438" y="180975"/>
                  <a:pt x="213438" y="177205"/>
                </a:cubicBezTo>
                <a:cubicBezTo>
                  <a:pt x="164582" y="173435"/>
                  <a:pt x="127000" y="135731"/>
                  <a:pt x="127000" y="90488"/>
                </a:cubicBezTo>
                <a:cubicBezTo>
                  <a:pt x="127000" y="41474"/>
                  <a:pt x="164582" y="3771"/>
                  <a:pt x="213438" y="0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22"/>
          <p:cNvSpPr>
            <a:spLocks noEditPoints="1"/>
          </p:cNvSpPr>
          <p:nvPr/>
        </p:nvSpPr>
        <p:spPr bwMode="auto">
          <a:xfrm>
            <a:off x="1515467" y="5255052"/>
            <a:ext cx="316526" cy="548814"/>
          </a:xfrm>
          <a:custGeom>
            <a:avLst/>
            <a:gdLst>
              <a:gd name="T0" fmla="*/ 45 w 105"/>
              <a:gd name="T1" fmla="*/ 139 h 182"/>
              <a:gd name="T2" fmla="*/ 45 w 105"/>
              <a:gd name="T3" fmla="*/ 96 h 182"/>
              <a:gd name="T4" fmla="*/ 14 w 105"/>
              <a:gd name="T5" fmla="*/ 79 h 182"/>
              <a:gd name="T6" fmla="*/ 4 w 105"/>
              <a:gd name="T7" fmla="*/ 51 h 182"/>
              <a:gd name="T8" fmla="*/ 15 w 105"/>
              <a:gd name="T9" fmla="*/ 23 h 182"/>
              <a:gd name="T10" fmla="*/ 45 w 105"/>
              <a:gd name="T11" fmla="*/ 10 h 182"/>
              <a:gd name="T12" fmla="*/ 45 w 105"/>
              <a:gd name="T13" fmla="*/ 0 h 182"/>
              <a:gd name="T14" fmla="*/ 60 w 105"/>
              <a:gd name="T15" fmla="*/ 0 h 182"/>
              <a:gd name="T16" fmla="*/ 60 w 105"/>
              <a:gd name="T17" fmla="*/ 10 h 182"/>
              <a:gd name="T18" fmla="*/ 87 w 105"/>
              <a:gd name="T19" fmla="*/ 21 h 182"/>
              <a:gd name="T20" fmla="*/ 100 w 105"/>
              <a:gd name="T21" fmla="*/ 45 h 182"/>
              <a:gd name="T22" fmla="*/ 73 w 105"/>
              <a:gd name="T23" fmla="*/ 49 h 182"/>
              <a:gd name="T24" fmla="*/ 60 w 105"/>
              <a:gd name="T25" fmla="*/ 32 h 182"/>
              <a:gd name="T26" fmla="*/ 60 w 105"/>
              <a:gd name="T27" fmla="*/ 72 h 182"/>
              <a:gd name="T28" fmla="*/ 95 w 105"/>
              <a:gd name="T29" fmla="*/ 89 h 182"/>
              <a:gd name="T30" fmla="*/ 105 w 105"/>
              <a:gd name="T31" fmla="*/ 116 h 182"/>
              <a:gd name="T32" fmla="*/ 93 w 105"/>
              <a:gd name="T33" fmla="*/ 147 h 182"/>
              <a:gd name="T34" fmla="*/ 60 w 105"/>
              <a:gd name="T35" fmla="*/ 163 h 182"/>
              <a:gd name="T36" fmla="*/ 60 w 105"/>
              <a:gd name="T37" fmla="*/ 182 h 182"/>
              <a:gd name="T38" fmla="*/ 45 w 105"/>
              <a:gd name="T39" fmla="*/ 182 h 182"/>
              <a:gd name="T40" fmla="*/ 45 w 105"/>
              <a:gd name="T41" fmla="*/ 163 h 182"/>
              <a:gd name="T42" fmla="*/ 14 w 105"/>
              <a:gd name="T43" fmla="*/ 150 h 182"/>
              <a:gd name="T44" fmla="*/ 0 w 105"/>
              <a:gd name="T45" fmla="*/ 119 h 182"/>
              <a:gd name="T46" fmla="*/ 28 w 105"/>
              <a:gd name="T47" fmla="*/ 116 h 182"/>
              <a:gd name="T48" fmla="*/ 34 w 105"/>
              <a:gd name="T49" fmla="*/ 130 h 182"/>
              <a:gd name="T50" fmla="*/ 45 w 105"/>
              <a:gd name="T51" fmla="*/ 139 h 182"/>
              <a:gd name="T52" fmla="*/ 45 w 105"/>
              <a:gd name="T53" fmla="*/ 32 h 182"/>
              <a:gd name="T54" fmla="*/ 35 w 105"/>
              <a:gd name="T55" fmla="*/ 39 h 182"/>
              <a:gd name="T56" fmla="*/ 31 w 105"/>
              <a:gd name="T57" fmla="*/ 50 h 182"/>
              <a:gd name="T58" fmla="*/ 34 w 105"/>
              <a:gd name="T59" fmla="*/ 60 h 182"/>
              <a:gd name="T60" fmla="*/ 45 w 105"/>
              <a:gd name="T61" fmla="*/ 67 h 182"/>
              <a:gd name="T62" fmla="*/ 45 w 105"/>
              <a:gd name="T63" fmla="*/ 32 h 182"/>
              <a:gd name="T64" fmla="*/ 60 w 105"/>
              <a:gd name="T65" fmla="*/ 140 h 182"/>
              <a:gd name="T66" fmla="*/ 73 w 105"/>
              <a:gd name="T67" fmla="*/ 133 h 182"/>
              <a:gd name="T68" fmla="*/ 78 w 105"/>
              <a:gd name="T69" fmla="*/ 120 h 182"/>
              <a:gd name="T70" fmla="*/ 74 w 105"/>
              <a:gd name="T71" fmla="*/ 108 h 182"/>
              <a:gd name="T72" fmla="*/ 60 w 105"/>
              <a:gd name="T73" fmla="*/ 101 h 182"/>
              <a:gd name="T74" fmla="*/ 60 w 105"/>
              <a:gd name="T75" fmla="*/ 1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82">
                <a:moveTo>
                  <a:pt x="45" y="139"/>
                </a:moveTo>
                <a:cubicBezTo>
                  <a:pt x="45" y="96"/>
                  <a:pt x="45" y="96"/>
                  <a:pt x="45" y="96"/>
                </a:cubicBezTo>
                <a:cubicBezTo>
                  <a:pt x="31" y="92"/>
                  <a:pt x="20" y="87"/>
                  <a:pt x="14" y="79"/>
                </a:cubicBezTo>
                <a:cubicBezTo>
                  <a:pt x="7" y="71"/>
                  <a:pt x="4" y="62"/>
                  <a:pt x="4" y="51"/>
                </a:cubicBezTo>
                <a:cubicBezTo>
                  <a:pt x="4" y="40"/>
                  <a:pt x="8" y="30"/>
                  <a:pt x="15" y="23"/>
                </a:cubicBezTo>
                <a:cubicBezTo>
                  <a:pt x="22" y="15"/>
                  <a:pt x="32" y="11"/>
                  <a:pt x="45" y="10"/>
                </a:cubicBezTo>
                <a:cubicBezTo>
                  <a:pt x="45" y="0"/>
                  <a:pt x="45" y="0"/>
                  <a:pt x="4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72" y="11"/>
                  <a:pt x="81" y="15"/>
                  <a:pt x="87" y="21"/>
                </a:cubicBezTo>
                <a:cubicBezTo>
                  <a:pt x="94" y="27"/>
                  <a:pt x="99" y="35"/>
                  <a:pt x="100" y="45"/>
                </a:cubicBezTo>
                <a:cubicBezTo>
                  <a:pt x="73" y="49"/>
                  <a:pt x="73" y="49"/>
                  <a:pt x="73" y="49"/>
                </a:cubicBezTo>
                <a:cubicBezTo>
                  <a:pt x="71" y="41"/>
                  <a:pt x="67" y="35"/>
                  <a:pt x="60" y="32"/>
                </a:cubicBezTo>
                <a:cubicBezTo>
                  <a:pt x="60" y="72"/>
                  <a:pt x="60" y="72"/>
                  <a:pt x="60" y="72"/>
                </a:cubicBezTo>
                <a:cubicBezTo>
                  <a:pt x="77" y="76"/>
                  <a:pt x="89" y="82"/>
                  <a:pt x="95" y="89"/>
                </a:cubicBezTo>
                <a:cubicBezTo>
                  <a:pt x="102" y="96"/>
                  <a:pt x="105" y="105"/>
                  <a:pt x="105" y="116"/>
                </a:cubicBezTo>
                <a:cubicBezTo>
                  <a:pt x="105" y="128"/>
                  <a:pt x="101" y="139"/>
                  <a:pt x="93" y="147"/>
                </a:cubicBezTo>
                <a:cubicBezTo>
                  <a:pt x="85" y="156"/>
                  <a:pt x="74" y="161"/>
                  <a:pt x="60" y="163"/>
                </a:cubicBezTo>
                <a:cubicBezTo>
                  <a:pt x="60" y="182"/>
                  <a:pt x="60" y="182"/>
                  <a:pt x="60" y="182"/>
                </a:cubicBezTo>
                <a:cubicBezTo>
                  <a:pt x="45" y="182"/>
                  <a:pt x="45" y="182"/>
                  <a:pt x="45" y="182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32" y="162"/>
                  <a:pt x="22" y="157"/>
                  <a:pt x="14" y="150"/>
                </a:cubicBezTo>
                <a:cubicBezTo>
                  <a:pt x="7" y="143"/>
                  <a:pt x="2" y="132"/>
                  <a:pt x="0" y="119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9" y="122"/>
                  <a:pt x="31" y="126"/>
                  <a:pt x="34" y="130"/>
                </a:cubicBezTo>
                <a:cubicBezTo>
                  <a:pt x="37" y="134"/>
                  <a:pt x="41" y="137"/>
                  <a:pt x="45" y="139"/>
                </a:cubicBezTo>
                <a:close/>
                <a:moveTo>
                  <a:pt x="45" y="32"/>
                </a:moveTo>
                <a:cubicBezTo>
                  <a:pt x="40" y="33"/>
                  <a:pt x="37" y="36"/>
                  <a:pt x="35" y="39"/>
                </a:cubicBezTo>
                <a:cubicBezTo>
                  <a:pt x="32" y="42"/>
                  <a:pt x="31" y="46"/>
                  <a:pt x="31" y="50"/>
                </a:cubicBezTo>
                <a:cubicBezTo>
                  <a:pt x="31" y="53"/>
                  <a:pt x="32" y="57"/>
                  <a:pt x="34" y="60"/>
                </a:cubicBezTo>
                <a:cubicBezTo>
                  <a:pt x="36" y="63"/>
                  <a:pt x="40" y="65"/>
                  <a:pt x="45" y="67"/>
                </a:cubicBezTo>
                <a:lnTo>
                  <a:pt x="45" y="32"/>
                </a:lnTo>
                <a:close/>
                <a:moveTo>
                  <a:pt x="60" y="140"/>
                </a:moveTo>
                <a:cubicBezTo>
                  <a:pt x="66" y="139"/>
                  <a:pt x="70" y="137"/>
                  <a:pt x="73" y="133"/>
                </a:cubicBezTo>
                <a:cubicBezTo>
                  <a:pt x="77" y="129"/>
                  <a:pt x="78" y="125"/>
                  <a:pt x="78" y="120"/>
                </a:cubicBezTo>
                <a:cubicBezTo>
                  <a:pt x="78" y="115"/>
                  <a:pt x="77" y="111"/>
                  <a:pt x="74" y="108"/>
                </a:cubicBezTo>
                <a:cubicBezTo>
                  <a:pt x="71" y="105"/>
                  <a:pt x="67" y="102"/>
                  <a:pt x="60" y="101"/>
                </a:cubicBezTo>
                <a:lnTo>
                  <a:pt x="60" y="14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TextBox 27"/>
          <p:cNvSpPr txBox="1"/>
          <p:nvPr/>
        </p:nvSpPr>
        <p:spPr>
          <a:xfrm>
            <a:off x="2869086" y="2259849"/>
            <a:ext cx="4997332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将社群画布展开做出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17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个主要部分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TextBox 28"/>
          <p:cNvSpPr txBox="1"/>
          <p:nvPr/>
        </p:nvSpPr>
        <p:spPr>
          <a:xfrm>
            <a:off x="2857209" y="1874384"/>
            <a:ext cx="2605200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1</a:t>
            </a:r>
            <a:r>
              <a:rPr lang="zh-CN" altLang="en-US" sz="1600" b="1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、按社群画布做出框架：</a:t>
            </a:r>
            <a:endParaRPr lang="zh-CN" altLang="en-US" sz="16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1" name="TextBox 29"/>
          <p:cNvSpPr txBox="1"/>
          <p:nvPr/>
        </p:nvSpPr>
        <p:spPr>
          <a:xfrm>
            <a:off x="2869086" y="4003666"/>
            <a:ext cx="4997332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参考以往文件一起修改框架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TextBox 30"/>
          <p:cNvSpPr txBox="1"/>
          <p:nvPr/>
        </p:nvSpPr>
        <p:spPr>
          <a:xfrm>
            <a:off x="2857209" y="3618201"/>
            <a:ext cx="2363147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2</a:t>
            </a:r>
            <a:r>
              <a:rPr lang="zh-CN" altLang="en-US" sz="1600" b="1" dirty="0" smtClean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、一起讨论修改主框架</a:t>
            </a:r>
            <a:endParaRPr lang="zh-CN" altLang="en-US" sz="1600" b="1" dirty="0">
              <a:solidFill>
                <a:srgbClr val="53728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3" name="TextBox 31"/>
          <p:cNvSpPr txBox="1"/>
          <p:nvPr/>
        </p:nvSpPr>
        <p:spPr>
          <a:xfrm>
            <a:off x="2869086" y="5803866"/>
            <a:ext cx="4997332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按照主体框架丰富内容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2857209" y="5418401"/>
            <a:ext cx="1747594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3</a:t>
            </a:r>
            <a:r>
              <a:rPr lang="zh-CN" altLang="en-US" sz="1600" b="1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、</a:t>
            </a:r>
            <a:r>
              <a:rPr lang="zh-CN" altLang="en-US" sz="1600" b="1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填写主体内容</a:t>
            </a:r>
            <a:endParaRPr lang="zh-CN" altLang="en-US" sz="16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cxnSp>
        <p:nvCxnSpPr>
          <p:cNvPr id="25" name="直接箭头连接符 24"/>
          <p:cNvCxnSpPr>
            <a:stCxn id="13" idx="1"/>
          </p:cNvCxnSpPr>
          <p:nvPr/>
        </p:nvCxnSpPr>
        <p:spPr>
          <a:xfrm>
            <a:off x="1669723" y="3230035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1"/>
          </p:cNvCxnSpPr>
          <p:nvPr/>
        </p:nvCxnSpPr>
        <p:spPr>
          <a:xfrm>
            <a:off x="1669723" y="4947663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1"/>
          </p:cNvCxnSpPr>
          <p:nvPr/>
        </p:nvCxnSpPr>
        <p:spPr>
          <a:xfrm>
            <a:off x="1669723" y="6667962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A844909-C0A5-4667-B9C8-D4F4739E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74" y="3482823"/>
            <a:ext cx="1961630" cy="1279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2200C22-2DDF-47A3-B309-7FD10644B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797896" y="5363452"/>
            <a:ext cx="2442011" cy="670750"/>
          </a:xfrm>
          <a:prstGeom prst="rect">
            <a:avLst/>
          </a:prstGeom>
        </p:spPr>
      </p:pic>
      <p:pic>
        <p:nvPicPr>
          <p:cNvPr id="29" name="图片 28"/>
          <p:cNvPicPr/>
          <p:nvPr/>
        </p:nvPicPr>
        <p:blipFill>
          <a:blip r:embed="rId5"/>
          <a:stretch>
            <a:fillRect/>
          </a:stretch>
        </p:blipFill>
        <p:spPr>
          <a:xfrm>
            <a:off x="5367752" y="1728387"/>
            <a:ext cx="2379729" cy="14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4EF09841-CADB-41E8-9023-8F884B799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81"/>
            <a:ext cx="9144000" cy="6858000"/>
          </a:xfrm>
        </p:spPr>
      </p:pic>
      <p:cxnSp>
        <p:nvCxnSpPr>
          <p:cNvPr id="5" name="直接连接符 4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11" name="直接连接符 10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261350" y="438527"/>
            <a:ext cx="4431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班级宪章修改建议 </a:t>
            </a: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881642" y="1771418"/>
            <a:ext cx="1584176" cy="1458617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881642" y="3491717"/>
            <a:ext cx="1584176" cy="1455946"/>
          </a:xfrm>
          <a:custGeom>
            <a:avLst/>
            <a:gdLst>
              <a:gd name="T0" fmla="*/ 593 w 593"/>
              <a:gd name="T1" fmla="*/ 248 h 545"/>
              <a:gd name="T2" fmla="*/ 295 w 593"/>
              <a:gd name="T3" fmla="*/ 545 h 545"/>
              <a:gd name="T4" fmla="*/ 0 w 593"/>
              <a:gd name="T5" fmla="*/ 248 h 545"/>
              <a:gd name="T6" fmla="*/ 0 w 593"/>
              <a:gd name="T7" fmla="*/ 0 h 545"/>
              <a:gd name="T8" fmla="*/ 295 w 593"/>
              <a:gd name="T9" fmla="*/ 297 h 545"/>
              <a:gd name="T10" fmla="*/ 593 w 593"/>
              <a:gd name="T11" fmla="*/ 0 h 545"/>
              <a:gd name="T12" fmla="*/ 593 w 593"/>
              <a:gd name="T13" fmla="*/ 248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5">
                <a:moveTo>
                  <a:pt x="593" y="248"/>
                </a:moveTo>
                <a:lnTo>
                  <a:pt x="295" y="545"/>
                </a:lnTo>
                <a:lnTo>
                  <a:pt x="0" y="248"/>
                </a:lnTo>
                <a:lnTo>
                  <a:pt x="0" y="0"/>
                </a:lnTo>
                <a:lnTo>
                  <a:pt x="295" y="297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881642" y="5209345"/>
            <a:ext cx="1584176" cy="1458617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1380850" y="3531086"/>
            <a:ext cx="585762" cy="368946"/>
          </a:xfrm>
          <a:custGeom>
            <a:avLst/>
            <a:gdLst/>
            <a:ahLst/>
            <a:cxnLst/>
            <a:rect l="l" t="t" r="r" b="b"/>
            <a:pathLst>
              <a:path w="686185" h="432198">
                <a:moveTo>
                  <a:pt x="101600" y="338535"/>
                </a:moveTo>
                <a:lnTo>
                  <a:pt x="101600" y="432198"/>
                </a:lnTo>
                <a:lnTo>
                  <a:pt x="30163" y="432198"/>
                </a:lnTo>
                <a:lnTo>
                  <a:pt x="30163" y="402036"/>
                </a:lnTo>
                <a:close/>
                <a:moveTo>
                  <a:pt x="206375" y="236935"/>
                </a:moveTo>
                <a:lnTo>
                  <a:pt x="206375" y="432198"/>
                </a:lnTo>
                <a:lnTo>
                  <a:pt x="134938" y="432198"/>
                </a:lnTo>
                <a:lnTo>
                  <a:pt x="134938" y="305198"/>
                </a:lnTo>
                <a:close/>
                <a:moveTo>
                  <a:pt x="520700" y="187723"/>
                </a:moveTo>
                <a:lnTo>
                  <a:pt x="520700" y="432198"/>
                </a:lnTo>
                <a:lnTo>
                  <a:pt x="446088" y="432198"/>
                </a:lnTo>
                <a:lnTo>
                  <a:pt x="446088" y="255986"/>
                </a:lnTo>
                <a:close/>
                <a:moveTo>
                  <a:pt x="341313" y="176610"/>
                </a:moveTo>
                <a:lnTo>
                  <a:pt x="363538" y="198835"/>
                </a:lnTo>
                <a:lnTo>
                  <a:pt x="415925" y="255985"/>
                </a:lnTo>
                <a:lnTo>
                  <a:pt x="415925" y="432198"/>
                </a:lnTo>
                <a:lnTo>
                  <a:pt x="363538" y="432198"/>
                </a:lnTo>
                <a:lnTo>
                  <a:pt x="341313" y="432198"/>
                </a:lnTo>
                <a:close/>
                <a:moveTo>
                  <a:pt x="311150" y="140098"/>
                </a:moveTo>
                <a:lnTo>
                  <a:pt x="311150" y="143273"/>
                </a:lnTo>
                <a:lnTo>
                  <a:pt x="311150" y="432198"/>
                </a:lnTo>
                <a:lnTo>
                  <a:pt x="239713" y="432198"/>
                </a:lnTo>
                <a:lnTo>
                  <a:pt x="239713" y="206773"/>
                </a:lnTo>
                <a:close/>
                <a:moveTo>
                  <a:pt x="625475" y="90885"/>
                </a:moveTo>
                <a:lnTo>
                  <a:pt x="625475" y="432198"/>
                </a:lnTo>
                <a:lnTo>
                  <a:pt x="550863" y="432198"/>
                </a:lnTo>
                <a:lnTo>
                  <a:pt x="550863" y="157560"/>
                </a:lnTo>
                <a:close/>
                <a:moveTo>
                  <a:pt x="666509" y="976"/>
                </a:moveTo>
                <a:cubicBezTo>
                  <a:pt x="681486" y="-2777"/>
                  <a:pt x="688975" y="4730"/>
                  <a:pt x="685231" y="15991"/>
                </a:cubicBezTo>
                <a:cubicBezTo>
                  <a:pt x="681486" y="31005"/>
                  <a:pt x="677742" y="49774"/>
                  <a:pt x="673998" y="61034"/>
                </a:cubicBezTo>
                <a:lnTo>
                  <a:pt x="670253" y="64788"/>
                </a:lnTo>
                <a:cubicBezTo>
                  <a:pt x="666509" y="76049"/>
                  <a:pt x="659020" y="79803"/>
                  <a:pt x="651531" y="68542"/>
                </a:cubicBezTo>
                <a:cubicBezTo>
                  <a:pt x="644042" y="64788"/>
                  <a:pt x="640298" y="61034"/>
                  <a:pt x="640298" y="57281"/>
                </a:cubicBezTo>
                <a:cubicBezTo>
                  <a:pt x="640287" y="57291"/>
                  <a:pt x="638821" y="58656"/>
                  <a:pt x="430610" y="252470"/>
                </a:cubicBezTo>
                <a:cubicBezTo>
                  <a:pt x="430599" y="252458"/>
                  <a:pt x="429766" y="251578"/>
                  <a:pt x="363210" y="181151"/>
                </a:cubicBezTo>
                <a:cubicBezTo>
                  <a:pt x="363202" y="181142"/>
                  <a:pt x="362552" y="180444"/>
                  <a:pt x="310787" y="124846"/>
                </a:cubicBezTo>
                <a:cubicBezTo>
                  <a:pt x="310773" y="124860"/>
                  <a:pt x="308720" y="126761"/>
                  <a:pt x="14977" y="398861"/>
                </a:cubicBezTo>
                <a:cubicBezTo>
                  <a:pt x="14973" y="398858"/>
                  <a:pt x="14886" y="398792"/>
                  <a:pt x="13105" y="397454"/>
                </a:cubicBezTo>
                <a:lnTo>
                  <a:pt x="0" y="387600"/>
                </a:lnTo>
                <a:cubicBezTo>
                  <a:pt x="15" y="387586"/>
                  <a:pt x="2181" y="385572"/>
                  <a:pt x="310787" y="98571"/>
                </a:cubicBezTo>
                <a:cubicBezTo>
                  <a:pt x="310796" y="98580"/>
                  <a:pt x="311449" y="99281"/>
                  <a:pt x="363210" y="154875"/>
                </a:cubicBezTo>
                <a:cubicBezTo>
                  <a:pt x="363221" y="154887"/>
                  <a:pt x="364066" y="155781"/>
                  <a:pt x="430610" y="226194"/>
                </a:cubicBezTo>
                <a:cubicBezTo>
                  <a:pt x="430620" y="226185"/>
                  <a:pt x="432012" y="224897"/>
                  <a:pt x="625320" y="46020"/>
                </a:cubicBezTo>
                <a:cubicBezTo>
                  <a:pt x="621576" y="42266"/>
                  <a:pt x="621576" y="38513"/>
                  <a:pt x="617831" y="34759"/>
                </a:cubicBezTo>
                <a:lnTo>
                  <a:pt x="614087" y="31005"/>
                </a:lnTo>
                <a:cubicBezTo>
                  <a:pt x="606598" y="23498"/>
                  <a:pt x="610342" y="15991"/>
                  <a:pt x="621576" y="12237"/>
                </a:cubicBezTo>
                <a:cubicBezTo>
                  <a:pt x="636553" y="8484"/>
                  <a:pt x="655275" y="4730"/>
                  <a:pt x="666509" y="976"/>
                </a:cubicBezTo>
                <a:close/>
              </a:path>
            </a:pathLst>
          </a:custGeom>
          <a:solidFill>
            <a:srgbClr val="53728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1462633" y="1771418"/>
            <a:ext cx="422194" cy="495300"/>
          </a:xfrm>
          <a:custGeom>
            <a:avLst/>
            <a:gdLst/>
            <a:ahLst/>
            <a:cxnLst/>
            <a:rect l="l" t="t" r="r" b="b"/>
            <a:pathLst>
              <a:path w="422194" h="495300">
                <a:moveTo>
                  <a:pt x="221309" y="211137"/>
                </a:moveTo>
                <a:cubicBezTo>
                  <a:pt x="228811" y="211137"/>
                  <a:pt x="236313" y="218615"/>
                  <a:pt x="236313" y="226093"/>
                </a:cubicBezTo>
                <a:cubicBezTo>
                  <a:pt x="236313" y="229832"/>
                  <a:pt x="236313" y="233571"/>
                  <a:pt x="232562" y="237310"/>
                </a:cubicBezTo>
                <a:cubicBezTo>
                  <a:pt x="232562" y="237310"/>
                  <a:pt x="232562" y="237310"/>
                  <a:pt x="243815" y="349480"/>
                </a:cubicBezTo>
                <a:cubicBezTo>
                  <a:pt x="243815" y="349480"/>
                  <a:pt x="243815" y="349480"/>
                  <a:pt x="221309" y="409304"/>
                </a:cubicBezTo>
                <a:cubicBezTo>
                  <a:pt x="221309" y="409304"/>
                  <a:pt x="221309" y="409304"/>
                  <a:pt x="262570" y="304612"/>
                </a:cubicBezTo>
                <a:cubicBezTo>
                  <a:pt x="262570" y="304612"/>
                  <a:pt x="262570" y="304612"/>
                  <a:pt x="300080" y="214876"/>
                </a:cubicBezTo>
                <a:cubicBezTo>
                  <a:pt x="300080" y="214876"/>
                  <a:pt x="300080" y="214876"/>
                  <a:pt x="333838" y="214876"/>
                </a:cubicBezTo>
                <a:cubicBezTo>
                  <a:pt x="352593" y="218615"/>
                  <a:pt x="390103" y="226093"/>
                  <a:pt x="408858" y="270961"/>
                </a:cubicBezTo>
                <a:cubicBezTo>
                  <a:pt x="423862" y="297134"/>
                  <a:pt x="423862" y="409304"/>
                  <a:pt x="420111" y="495300"/>
                </a:cubicBezTo>
                <a:cubicBezTo>
                  <a:pt x="420111" y="495300"/>
                  <a:pt x="420111" y="495300"/>
                  <a:pt x="352593" y="495300"/>
                </a:cubicBezTo>
                <a:cubicBezTo>
                  <a:pt x="352593" y="495300"/>
                  <a:pt x="352593" y="495300"/>
                  <a:pt x="348842" y="330785"/>
                </a:cubicBezTo>
                <a:cubicBezTo>
                  <a:pt x="348842" y="330785"/>
                  <a:pt x="348842" y="329850"/>
                  <a:pt x="347436" y="329383"/>
                </a:cubicBezTo>
                <a:lnTo>
                  <a:pt x="337589" y="330785"/>
                </a:lnTo>
                <a:lnTo>
                  <a:pt x="333838" y="327046"/>
                </a:lnTo>
                <a:cubicBezTo>
                  <a:pt x="333838" y="327046"/>
                  <a:pt x="333838" y="327046"/>
                  <a:pt x="337589" y="495300"/>
                </a:cubicBezTo>
                <a:cubicBezTo>
                  <a:pt x="337589" y="495300"/>
                  <a:pt x="337589" y="495300"/>
                  <a:pt x="213807" y="495300"/>
                </a:cubicBezTo>
                <a:cubicBezTo>
                  <a:pt x="213807" y="495300"/>
                  <a:pt x="213807" y="495300"/>
                  <a:pt x="86273" y="495300"/>
                </a:cubicBezTo>
                <a:cubicBezTo>
                  <a:pt x="86273" y="495300"/>
                  <a:pt x="86273" y="495300"/>
                  <a:pt x="86273" y="330785"/>
                </a:cubicBezTo>
                <a:cubicBezTo>
                  <a:pt x="75050" y="327056"/>
                  <a:pt x="75020" y="330765"/>
                  <a:pt x="75020" y="330785"/>
                </a:cubicBezTo>
                <a:cubicBezTo>
                  <a:pt x="75020" y="330785"/>
                  <a:pt x="75020" y="330785"/>
                  <a:pt x="71269" y="495300"/>
                </a:cubicBezTo>
                <a:cubicBezTo>
                  <a:pt x="71269" y="495300"/>
                  <a:pt x="71269" y="495300"/>
                  <a:pt x="0" y="495300"/>
                </a:cubicBezTo>
                <a:cubicBezTo>
                  <a:pt x="0" y="409304"/>
                  <a:pt x="0" y="297134"/>
                  <a:pt x="11253" y="270961"/>
                </a:cubicBezTo>
                <a:cubicBezTo>
                  <a:pt x="22506" y="233571"/>
                  <a:pt x="56265" y="218615"/>
                  <a:pt x="86273" y="214876"/>
                </a:cubicBezTo>
                <a:cubicBezTo>
                  <a:pt x="86273" y="214876"/>
                  <a:pt x="86273" y="214876"/>
                  <a:pt x="142538" y="214876"/>
                </a:cubicBezTo>
                <a:cubicBezTo>
                  <a:pt x="142538" y="214876"/>
                  <a:pt x="142538" y="214876"/>
                  <a:pt x="180048" y="300873"/>
                </a:cubicBezTo>
                <a:cubicBezTo>
                  <a:pt x="180048" y="300873"/>
                  <a:pt x="180048" y="300873"/>
                  <a:pt x="195052" y="345741"/>
                </a:cubicBezTo>
                <a:cubicBezTo>
                  <a:pt x="195052" y="345741"/>
                  <a:pt x="195052" y="345741"/>
                  <a:pt x="206305" y="237310"/>
                </a:cubicBezTo>
                <a:cubicBezTo>
                  <a:pt x="206305" y="233571"/>
                  <a:pt x="202554" y="229832"/>
                  <a:pt x="202554" y="226093"/>
                </a:cubicBezTo>
                <a:cubicBezTo>
                  <a:pt x="202554" y="222354"/>
                  <a:pt x="206305" y="214876"/>
                  <a:pt x="213807" y="214876"/>
                </a:cubicBezTo>
                <a:cubicBezTo>
                  <a:pt x="213807" y="211137"/>
                  <a:pt x="217558" y="211137"/>
                  <a:pt x="221309" y="211137"/>
                </a:cubicBezTo>
                <a:close/>
                <a:moveTo>
                  <a:pt x="213438" y="0"/>
                </a:moveTo>
                <a:lnTo>
                  <a:pt x="220954" y="0"/>
                </a:lnTo>
                <a:cubicBezTo>
                  <a:pt x="269810" y="0"/>
                  <a:pt x="311150" y="41474"/>
                  <a:pt x="311150" y="90488"/>
                </a:cubicBezTo>
                <a:cubicBezTo>
                  <a:pt x="311150" y="139502"/>
                  <a:pt x="269810" y="180975"/>
                  <a:pt x="220954" y="180975"/>
                </a:cubicBezTo>
                <a:cubicBezTo>
                  <a:pt x="217196" y="180975"/>
                  <a:pt x="213438" y="180975"/>
                  <a:pt x="213438" y="177205"/>
                </a:cubicBezTo>
                <a:cubicBezTo>
                  <a:pt x="164582" y="173435"/>
                  <a:pt x="127000" y="135731"/>
                  <a:pt x="127000" y="90488"/>
                </a:cubicBezTo>
                <a:cubicBezTo>
                  <a:pt x="127000" y="41474"/>
                  <a:pt x="164582" y="3771"/>
                  <a:pt x="213438" y="0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22"/>
          <p:cNvSpPr>
            <a:spLocks noEditPoints="1"/>
          </p:cNvSpPr>
          <p:nvPr/>
        </p:nvSpPr>
        <p:spPr bwMode="auto">
          <a:xfrm>
            <a:off x="1515467" y="5255052"/>
            <a:ext cx="316526" cy="548814"/>
          </a:xfrm>
          <a:custGeom>
            <a:avLst/>
            <a:gdLst>
              <a:gd name="T0" fmla="*/ 45 w 105"/>
              <a:gd name="T1" fmla="*/ 139 h 182"/>
              <a:gd name="T2" fmla="*/ 45 w 105"/>
              <a:gd name="T3" fmla="*/ 96 h 182"/>
              <a:gd name="T4" fmla="*/ 14 w 105"/>
              <a:gd name="T5" fmla="*/ 79 h 182"/>
              <a:gd name="T6" fmla="*/ 4 w 105"/>
              <a:gd name="T7" fmla="*/ 51 h 182"/>
              <a:gd name="T8" fmla="*/ 15 w 105"/>
              <a:gd name="T9" fmla="*/ 23 h 182"/>
              <a:gd name="T10" fmla="*/ 45 w 105"/>
              <a:gd name="T11" fmla="*/ 10 h 182"/>
              <a:gd name="T12" fmla="*/ 45 w 105"/>
              <a:gd name="T13" fmla="*/ 0 h 182"/>
              <a:gd name="T14" fmla="*/ 60 w 105"/>
              <a:gd name="T15" fmla="*/ 0 h 182"/>
              <a:gd name="T16" fmla="*/ 60 w 105"/>
              <a:gd name="T17" fmla="*/ 10 h 182"/>
              <a:gd name="T18" fmla="*/ 87 w 105"/>
              <a:gd name="T19" fmla="*/ 21 h 182"/>
              <a:gd name="T20" fmla="*/ 100 w 105"/>
              <a:gd name="T21" fmla="*/ 45 h 182"/>
              <a:gd name="T22" fmla="*/ 73 w 105"/>
              <a:gd name="T23" fmla="*/ 49 h 182"/>
              <a:gd name="T24" fmla="*/ 60 w 105"/>
              <a:gd name="T25" fmla="*/ 32 h 182"/>
              <a:gd name="T26" fmla="*/ 60 w 105"/>
              <a:gd name="T27" fmla="*/ 72 h 182"/>
              <a:gd name="T28" fmla="*/ 95 w 105"/>
              <a:gd name="T29" fmla="*/ 89 h 182"/>
              <a:gd name="T30" fmla="*/ 105 w 105"/>
              <a:gd name="T31" fmla="*/ 116 h 182"/>
              <a:gd name="T32" fmla="*/ 93 w 105"/>
              <a:gd name="T33" fmla="*/ 147 h 182"/>
              <a:gd name="T34" fmla="*/ 60 w 105"/>
              <a:gd name="T35" fmla="*/ 163 h 182"/>
              <a:gd name="T36" fmla="*/ 60 w 105"/>
              <a:gd name="T37" fmla="*/ 182 h 182"/>
              <a:gd name="T38" fmla="*/ 45 w 105"/>
              <a:gd name="T39" fmla="*/ 182 h 182"/>
              <a:gd name="T40" fmla="*/ 45 w 105"/>
              <a:gd name="T41" fmla="*/ 163 h 182"/>
              <a:gd name="T42" fmla="*/ 14 w 105"/>
              <a:gd name="T43" fmla="*/ 150 h 182"/>
              <a:gd name="T44" fmla="*/ 0 w 105"/>
              <a:gd name="T45" fmla="*/ 119 h 182"/>
              <a:gd name="T46" fmla="*/ 28 w 105"/>
              <a:gd name="T47" fmla="*/ 116 h 182"/>
              <a:gd name="T48" fmla="*/ 34 w 105"/>
              <a:gd name="T49" fmla="*/ 130 h 182"/>
              <a:gd name="T50" fmla="*/ 45 w 105"/>
              <a:gd name="T51" fmla="*/ 139 h 182"/>
              <a:gd name="T52" fmla="*/ 45 w 105"/>
              <a:gd name="T53" fmla="*/ 32 h 182"/>
              <a:gd name="T54" fmla="*/ 35 w 105"/>
              <a:gd name="T55" fmla="*/ 39 h 182"/>
              <a:gd name="T56" fmla="*/ 31 w 105"/>
              <a:gd name="T57" fmla="*/ 50 h 182"/>
              <a:gd name="T58" fmla="*/ 34 w 105"/>
              <a:gd name="T59" fmla="*/ 60 h 182"/>
              <a:gd name="T60" fmla="*/ 45 w 105"/>
              <a:gd name="T61" fmla="*/ 67 h 182"/>
              <a:gd name="T62" fmla="*/ 45 w 105"/>
              <a:gd name="T63" fmla="*/ 32 h 182"/>
              <a:gd name="T64" fmla="*/ 60 w 105"/>
              <a:gd name="T65" fmla="*/ 140 h 182"/>
              <a:gd name="T66" fmla="*/ 73 w 105"/>
              <a:gd name="T67" fmla="*/ 133 h 182"/>
              <a:gd name="T68" fmla="*/ 78 w 105"/>
              <a:gd name="T69" fmla="*/ 120 h 182"/>
              <a:gd name="T70" fmla="*/ 74 w 105"/>
              <a:gd name="T71" fmla="*/ 108 h 182"/>
              <a:gd name="T72" fmla="*/ 60 w 105"/>
              <a:gd name="T73" fmla="*/ 101 h 182"/>
              <a:gd name="T74" fmla="*/ 60 w 105"/>
              <a:gd name="T75" fmla="*/ 1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82">
                <a:moveTo>
                  <a:pt x="45" y="139"/>
                </a:moveTo>
                <a:cubicBezTo>
                  <a:pt x="45" y="96"/>
                  <a:pt x="45" y="96"/>
                  <a:pt x="45" y="96"/>
                </a:cubicBezTo>
                <a:cubicBezTo>
                  <a:pt x="31" y="92"/>
                  <a:pt x="20" y="87"/>
                  <a:pt x="14" y="79"/>
                </a:cubicBezTo>
                <a:cubicBezTo>
                  <a:pt x="7" y="71"/>
                  <a:pt x="4" y="62"/>
                  <a:pt x="4" y="51"/>
                </a:cubicBezTo>
                <a:cubicBezTo>
                  <a:pt x="4" y="40"/>
                  <a:pt x="8" y="30"/>
                  <a:pt x="15" y="23"/>
                </a:cubicBezTo>
                <a:cubicBezTo>
                  <a:pt x="22" y="15"/>
                  <a:pt x="32" y="11"/>
                  <a:pt x="45" y="10"/>
                </a:cubicBezTo>
                <a:cubicBezTo>
                  <a:pt x="45" y="0"/>
                  <a:pt x="45" y="0"/>
                  <a:pt x="4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72" y="11"/>
                  <a:pt x="81" y="15"/>
                  <a:pt x="87" y="21"/>
                </a:cubicBezTo>
                <a:cubicBezTo>
                  <a:pt x="94" y="27"/>
                  <a:pt x="99" y="35"/>
                  <a:pt x="100" y="45"/>
                </a:cubicBezTo>
                <a:cubicBezTo>
                  <a:pt x="73" y="49"/>
                  <a:pt x="73" y="49"/>
                  <a:pt x="73" y="49"/>
                </a:cubicBezTo>
                <a:cubicBezTo>
                  <a:pt x="71" y="41"/>
                  <a:pt x="67" y="35"/>
                  <a:pt x="60" y="32"/>
                </a:cubicBezTo>
                <a:cubicBezTo>
                  <a:pt x="60" y="72"/>
                  <a:pt x="60" y="72"/>
                  <a:pt x="60" y="72"/>
                </a:cubicBezTo>
                <a:cubicBezTo>
                  <a:pt x="77" y="76"/>
                  <a:pt x="89" y="82"/>
                  <a:pt x="95" y="89"/>
                </a:cubicBezTo>
                <a:cubicBezTo>
                  <a:pt x="102" y="96"/>
                  <a:pt x="105" y="105"/>
                  <a:pt x="105" y="116"/>
                </a:cubicBezTo>
                <a:cubicBezTo>
                  <a:pt x="105" y="128"/>
                  <a:pt x="101" y="139"/>
                  <a:pt x="93" y="147"/>
                </a:cubicBezTo>
                <a:cubicBezTo>
                  <a:pt x="85" y="156"/>
                  <a:pt x="74" y="161"/>
                  <a:pt x="60" y="163"/>
                </a:cubicBezTo>
                <a:cubicBezTo>
                  <a:pt x="60" y="182"/>
                  <a:pt x="60" y="182"/>
                  <a:pt x="60" y="182"/>
                </a:cubicBezTo>
                <a:cubicBezTo>
                  <a:pt x="45" y="182"/>
                  <a:pt x="45" y="182"/>
                  <a:pt x="45" y="182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32" y="162"/>
                  <a:pt x="22" y="157"/>
                  <a:pt x="14" y="150"/>
                </a:cubicBezTo>
                <a:cubicBezTo>
                  <a:pt x="7" y="143"/>
                  <a:pt x="2" y="132"/>
                  <a:pt x="0" y="119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9" y="122"/>
                  <a:pt x="31" y="126"/>
                  <a:pt x="34" y="130"/>
                </a:cubicBezTo>
                <a:cubicBezTo>
                  <a:pt x="37" y="134"/>
                  <a:pt x="41" y="137"/>
                  <a:pt x="45" y="139"/>
                </a:cubicBezTo>
                <a:close/>
                <a:moveTo>
                  <a:pt x="45" y="32"/>
                </a:moveTo>
                <a:cubicBezTo>
                  <a:pt x="40" y="33"/>
                  <a:pt x="37" y="36"/>
                  <a:pt x="35" y="39"/>
                </a:cubicBezTo>
                <a:cubicBezTo>
                  <a:pt x="32" y="42"/>
                  <a:pt x="31" y="46"/>
                  <a:pt x="31" y="50"/>
                </a:cubicBezTo>
                <a:cubicBezTo>
                  <a:pt x="31" y="53"/>
                  <a:pt x="32" y="57"/>
                  <a:pt x="34" y="60"/>
                </a:cubicBezTo>
                <a:cubicBezTo>
                  <a:pt x="36" y="63"/>
                  <a:pt x="40" y="65"/>
                  <a:pt x="45" y="67"/>
                </a:cubicBezTo>
                <a:lnTo>
                  <a:pt x="45" y="32"/>
                </a:lnTo>
                <a:close/>
                <a:moveTo>
                  <a:pt x="60" y="140"/>
                </a:moveTo>
                <a:cubicBezTo>
                  <a:pt x="66" y="139"/>
                  <a:pt x="70" y="137"/>
                  <a:pt x="73" y="133"/>
                </a:cubicBezTo>
                <a:cubicBezTo>
                  <a:pt x="77" y="129"/>
                  <a:pt x="78" y="125"/>
                  <a:pt x="78" y="120"/>
                </a:cubicBezTo>
                <a:cubicBezTo>
                  <a:pt x="78" y="115"/>
                  <a:pt x="77" y="111"/>
                  <a:pt x="74" y="108"/>
                </a:cubicBezTo>
                <a:cubicBezTo>
                  <a:pt x="71" y="105"/>
                  <a:pt x="67" y="102"/>
                  <a:pt x="60" y="101"/>
                </a:cubicBezTo>
                <a:lnTo>
                  <a:pt x="60" y="14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TextBox 27"/>
          <p:cNvSpPr txBox="1"/>
          <p:nvPr/>
        </p:nvSpPr>
        <p:spPr>
          <a:xfrm>
            <a:off x="2869086" y="2259849"/>
            <a:ext cx="4997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图片修改为清华园（二校门）加清华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Logo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，具有一定的纪念意义和文化底蕴；“清华大学”文字修改为毛泽东的草书，“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MEM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班级宪章”采用黑体或者方正小标宋字体。格式修改：编制作者和日期放在扉页。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2857209" y="1874384"/>
            <a:ext cx="1124026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1</a:t>
            </a:r>
            <a:r>
              <a:rPr lang="zh-CN" altLang="en-US" sz="1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、封面：</a:t>
            </a:r>
          </a:p>
        </p:txBody>
      </p:sp>
      <p:sp>
        <p:nvSpPr>
          <p:cNvPr id="21" name="TextBox 29"/>
          <p:cNvSpPr txBox="1"/>
          <p:nvPr/>
        </p:nvSpPr>
        <p:spPr>
          <a:xfrm>
            <a:off x="2869086" y="4003666"/>
            <a:ext cx="4997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页面页眉修改设置，与前后页眉相同。页眉上“清华大学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MEM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班级宪章”居右。文字修改：先从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MEM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起源说起，介绍清华大学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MEM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优势，最后介绍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MEM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宪章的编制背景和目的。</a:t>
            </a:r>
          </a:p>
        </p:txBody>
      </p:sp>
      <p:sp>
        <p:nvSpPr>
          <p:cNvPr id="22" name="TextBox 30"/>
          <p:cNvSpPr txBox="1"/>
          <p:nvPr/>
        </p:nvSpPr>
        <p:spPr>
          <a:xfrm>
            <a:off x="2857209" y="3618201"/>
            <a:ext cx="926857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2</a:t>
            </a:r>
            <a:r>
              <a:rPr lang="zh-CN" altLang="en-US" sz="1600" b="1" dirty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、序言</a:t>
            </a:r>
          </a:p>
        </p:txBody>
      </p:sp>
      <p:sp>
        <p:nvSpPr>
          <p:cNvPr id="23" name="TextBox 31"/>
          <p:cNvSpPr txBox="1"/>
          <p:nvPr/>
        </p:nvSpPr>
        <p:spPr>
          <a:xfrm>
            <a:off x="2869086" y="5803866"/>
            <a:ext cx="4997332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秘书处应该是全体成员大会决议的执行机构，负责将全体成员大会的决议具体落实到位</a:t>
            </a:r>
          </a:p>
        </p:txBody>
      </p:sp>
      <p:sp>
        <p:nvSpPr>
          <p:cNvPr id="24" name="TextBox 32"/>
          <p:cNvSpPr txBox="1"/>
          <p:nvPr/>
        </p:nvSpPr>
        <p:spPr>
          <a:xfrm>
            <a:off x="2857209" y="5418401"/>
            <a:ext cx="1944763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3</a:t>
            </a:r>
            <a:r>
              <a:rPr lang="zh-CN" altLang="en-US" sz="1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、第二章组织架构</a:t>
            </a:r>
          </a:p>
        </p:txBody>
      </p:sp>
      <p:cxnSp>
        <p:nvCxnSpPr>
          <p:cNvPr id="25" name="直接箭头连接符 24"/>
          <p:cNvCxnSpPr>
            <a:stCxn id="13" idx="1"/>
          </p:cNvCxnSpPr>
          <p:nvPr/>
        </p:nvCxnSpPr>
        <p:spPr>
          <a:xfrm>
            <a:off x="1669723" y="3230035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1"/>
          </p:cNvCxnSpPr>
          <p:nvPr/>
        </p:nvCxnSpPr>
        <p:spPr>
          <a:xfrm>
            <a:off x="1669723" y="4947663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1"/>
          </p:cNvCxnSpPr>
          <p:nvPr/>
        </p:nvCxnSpPr>
        <p:spPr>
          <a:xfrm>
            <a:off x="1669723" y="6667962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3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4EF09841-CADB-41E8-9023-8F884B799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cxnSp>
        <p:nvCxnSpPr>
          <p:cNvPr id="4" name="直接连接符 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xmlns="" id="{38E7FEBA-061E-4A91-8BF7-1533E7C6A95C}"/>
              </a:ext>
            </a:extLst>
          </p:cNvPr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5">
            <a:extLst>
              <a:ext uri="{FF2B5EF4-FFF2-40B4-BE49-F238E27FC236}">
                <a16:creationId xmlns:a16="http://schemas.microsoft.com/office/drawing/2014/main" xmlns="" id="{FF03D460-13FE-442C-A1DB-D0DAB9BB21EC}"/>
              </a:ext>
            </a:extLst>
          </p:cNvPr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7">
            <a:extLst>
              <a:ext uri="{FF2B5EF4-FFF2-40B4-BE49-F238E27FC236}">
                <a16:creationId xmlns:a16="http://schemas.microsoft.com/office/drawing/2014/main" xmlns="" id="{E044F3D3-6DE4-4B37-AA8B-C9571C4FD0E7}"/>
              </a:ext>
            </a:extLst>
          </p:cNvPr>
          <p:cNvSpPr/>
          <p:nvPr/>
        </p:nvSpPr>
        <p:spPr>
          <a:xfrm rot="2700000">
            <a:off x="635354" y="216168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8">
            <a:extLst>
              <a:ext uri="{FF2B5EF4-FFF2-40B4-BE49-F238E27FC236}">
                <a16:creationId xmlns:a16="http://schemas.microsoft.com/office/drawing/2014/main" xmlns="" id="{5C1B4BED-D211-4C97-A163-1491D4E1D664}"/>
              </a:ext>
            </a:extLst>
          </p:cNvPr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xmlns="" id="{A2EBAA6C-52B6-434C-BA9B-9F80AD50211F}"/>
              </a:ext>
            </a:extLst>
          </p:cNvPr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10" name="直接连接符 9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xmlns="" id="{D0012953-7CC7-431E-8A05-71390F1CE674}"/>
              </a:ext>
            </a:extLst>
          </p:cNvPr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xmlns="" id="{DF3929DC-A54D-4B9E-B351-D8AD9A8F0D7C}"/>
              </a:ext>
            </a:extLst>
          </p:cNvPr>
          <p:cNvSpPr txBox="1"/>
          <p:nvPr/>
        </p:nvSpPr>
        <p:spPr>
          <a:xfrm>
            <a:off x="2261350" y="438527"/>
            <a:ext cx="1875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工作流 </a:t>
            </a:r>
          </a:p>
        </p:txBody>
      </p:sp>
      <p:pic>
        <p:nvPicPr>
          <p:cNvPr id="12" name="图片 11" descr="图片包含 监视器, 墙壁, 屏幕截图, 屏幕&#10;&#10;已生成极高可信度的说明">
            <a:extLst>
              <a:ext uri="{FF2B5EF4-FFF2-40B4-BE49-F238E27FC236}">
                <a16:creationId xmlns:a16="http://schemas.microsoft.com/office/drawing/2014/main" xmlns="" id="{6C1E4799-3167-4958-A166-BA87AFEAF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93" y="1400648"/>
            <a:ext cx="47911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1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8" y="97380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842963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1819501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  <a:endParaRPr lang="zh-CN" altLang="en-US" sz="24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2583624"/>
            <a:ext cx="18146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800"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超限学习过程</a:t>
            </a:r>
            <a:endParaRPr lang="en-US" altLang="zh-CN" sz="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的工具支持 </a:t>
            </a:r>
            <a:endParaRPr lang="en-US" altLang="zh-CN" sz="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  <a:endParaRPr lang="en-US" altLang="zh-CN" sz="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现场教学环境的支持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课程挑战方的导师、助教支持</a:t>
            </a:r>
            <a:endParaRPr lang="en-US" altLang="zh-CN" sz="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4" y="2584341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校园探索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定向越野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实验室探究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社团资源</a:t>
            </a: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课程单元三「清华与我」：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上期班级宪章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辩论班级宪章制定的方法论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上期汇报演出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制定班级宪章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3295934" y="2583972"/>
            <a:ext cx="1883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61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班级社群平台。</a:t>
            </a:r>
            <a:endParaRPr lang="en-US" altLang="zh-CN" sz="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9" y="2574860"/>
            <a:ext cx="188987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学员通过逻辑模型的迭代，深入学习计算思维。</a:t>
            </a: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通过「认识自己」，「认识清华」，「清华与我」的学习过程，得到资源整合的方法。</a:t>
            </a: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学员能够学会使用工具，主动学习，可以达到协同工作，并输出成果。</a:t>
            </a:r>
            <a:endParaRPr lang="en-US" altLang="zh-CN" sz="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1598447"/>
            <a:ext cx="667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宏观：通过整个课程的训练，进行价值整合与工作方法的规范，并产出班级宪章的学习成果。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中观：藉由定向越野挑战，实验室探究，图书馆介绍等课程项目「认识清华」。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微观：透过性格测试，个人简历制作等课程项目「认识自己」。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120100" y="1008784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学生未来的实际应用能力和严谨的工作方法。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入学导引课」，通过三个单元的课程练习，让学员学习如何深入工程师思维。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微观：清华大学的为学生开设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天「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入学导引课」，使得每个人都能更好的认识清华、认识自我、融入清华。</a:t>
            </a:r>
            <a:endParaRPr lang="en-US" altLang="zh-CN" sz="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2188617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5" y="2196253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4" y="2188617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2188617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5435660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1.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学生在入学导引课初期，自我意识与集体意识需要进行充分的融合</a:t>
            </a:r>
            <a:endParaRPr lang="en-US" altLang="zh-CN" sz="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学生在有限时间内的健康与体力需要保持</a:t>
            </a:r>
            <a:endParaRPr lang="en-US" altLang="zh-CN" sz="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夜间教室、网络的稳定性因素等</a:t>
            </a:r>
          </a:p>
        </p:txBody>
      </p:sp>
      <p:sp>
        <p:nvSpPr>
          <p:cNvPr id="3" name="矩形 2"/>
          <p:cNvSpPr/>
          <p:nvPr/>
        </p:nvSpPr>
        <p:spPr>
          <a:xfrm>
            <a:off x="-27095" y="255340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48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xmlns="" id="{E5105AD0-9756-4434-9D12-D1354292401B}"/>
              </a:ext>
            </a:extLst>
          </p:cNvPr>
          <p:cNvSpPr txBox="1"/>
          <p:nvPr/>
        </p:nvSpPr>
        <p:spPr>
          <a:xfrm>
            <a:off x="1098676" y="105262"/>
            <a:ext cx="4440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班级宪章逻辑模型 </a:t>
            </a:r>
          </a:p>
        </p:txBody>
      </p:sp>
    </p:spTree>
    <p:extLst>
      <p:ext uri="{BB962C8B-B14F-4D97-AF65-F5344CB8AC3E}">
        <p14:creationId xmlns:p14="http://schemas.microsoft.com/office/powerpoint/2010/main" val="73161068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 29"/>
          <p:cNvGrpSpPr/>
          <p:nvPr/>
        </p:nvGrpSpPr>
        <p:grpSpPr>
          <a:xfrm>
            <a:off x="1266925" y="973803"/>
            <a:ext cx="7701816" cy="4960477"/>
            <a:chOff x="-1" y="-1"/>
            <a:chExt cx="7701814" cy="4960475"/>
          </a:xfrm>
        </p:grpSpPr>
        <p:grpSp>
          <p:nvGrpSpPr>
            <p:cNvPr id="121" name="组合 9"/>
            <p:cNvGrpSpPr/>
            <p:nvPr/>
          </p:nvGrpSpPr>
          <p:grpSpPr>
            <a:xfrm>
              <a:off x="91362" y="1141533"/>
              <a:ext cx="7519087" cy="3260102"/>
              <a:chOff x="0" y="0"/>
              <a:chExt cx="7519086" cy="3260101"/>
            </a:xfrm>
          </p:grpSpPr>
          <p:grpSp>
            <p:nvGrpSpPr>
              <p:cNvPr id="116" name="组合 6"/>
              <p:cNvGrpSpPr/>
              <p:nvPr/>
            </p:nvGrpSpPr>
            <p:grpSpPr>
              <a:xfrm>
                <a:off x="-1" y="701"/>
                <a:ext cx="7519088" cy="3259400"/>
                <a:chOff x="0" y="0"/>
                <a:chExt cx="7519086" cy="3259398"/>
              </a:xfrm>
            </p:grpSpPr>
            <p:sp>
              <p:nvSpPr>
                <p:cNvPr id="112" name="矩形 25"/>
                <p:cNvSpPr/>
                <p:nvPr/>
              </p:nvSpPr>
              <p:spPr>
                <a:xfrm>
                  <a:off x="5647594" y="6177"/>
                  <a:ext cx="1871493" cy="3253222"/>
                </a:xfrm>
                <a:prstGeom prst="rect">
                  <a:avLst/>
                </a:prstGeom>
                <a:noFill/>
                <a:ln w="76200" cap="flat">
                  <a:solidFill>
                    <a:srgbClr val="F6BB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685800" hangingPunct="0">
                    <a:defRPr sz="900" b="1">
                      <a:solidFill>
                        <a:srgbClr val="8F8F8F">
                          <a:lumOff val="44000"/>
                        </a:srgbClr>
                      </a:solidFill>
                      <a:latin typeface="微軟正黑體"/>
                      <a:ea typeface="微軟正黑體"/>
                      <a:cs typeface="微軟正黑體"/>
                      <a:sym typeface="微軟正黑體"/>
                    </a:defRPr>
                  </a:pPr>
                  <a:endParaRPr sz="900" b="1" kern="0">
                    <a:solidFill>
                      <a:srgbClr val="8F8F8F">
                        <a:lumOff val="44000"/>
                      </a:srgbClr>
                    </a:solidFill>
                    <a:latin typeface="微軟正黑體"/>
                    <a:ea typeface="微軟正黑體"/>
                    <a:sym typeface="微軟正黑體"/>
                  </a:endParaRPr>
                </a:p>
              </p:txBody>
            </p:sp>
            <p:sp>
              <p:nvSpPr>
                <p:cNvPr id="113" name="矩形 24"/>
                <p:cNvSpPr/>
                <p:nvPr/>
              </p:nvSpPr>
              <p:spPr>
                <a:xfrm>
                  <a:off x="3759542" y="6177"/>
                  <a:ext cx="1871493" cy="3253222"/>
                </a:xfrm>
                <a:prstGeom prst="rect">
                  <a:avLst/>
                </a:prstGeom>
                <a:noFill/>
                <a:ln w="76200" cap="flat">
                  <a:solidFill>
                    <a:srgbClr val="F6BB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685800" hangingPunct="0">
                    <a:defRPr sz="900" b="1">
                      <a:solidFill>
                        <a:srgbClr val="8F8F8F">
                          <a:lumOff val="44000"/>
                        </a:srgbClr>
                      </a:solidFill>
                      <a:latin typeface="微軟正黑體"/>
                      <a:ea typeface="微軟正黑體"/>
                      <a:cs typeface="微軟正黑體"/>
                      <a:sym typeface="微軟正黑體"/>
                    </a:defRPr>
                  </a:pPr>
                  <a:endParaRPr sz="900" b="1" kern="0">
                    <a:solidFill>
                      <a:srgbClr val="8F8F8F">
                        <a:lumOff val="44000"/>
                      </a:srgbClr>
                    </a:solidFill>
                    <a:latin typeface="微軟正黑體"/>
                    <a:ea typeface="微軟正黑體"/>
                    <a:sym typeface="微軟正黑體"/>
                  </a:endParaRPr>
                </a:p>
              </p:txBody>
            </p:sp>
            <p:sp>
              <p:nvSpPr>
                <p:cNvPr id="114" name="矩形 23"/>
                <p:cNvSpPr/>
                <p:nvPr/>
              </p:nvSpPr>
              <p:spPr>
                <a:xfrm>
                  <a:off x="1888050" y="-1"/>
                  <a:ext cx="1871493" cy="3253223"/>
                </a:xfrm>
                <a:prstGeom prst="rect">
                  <a:avLst/>
                </a:prstGeom>
                <a:noFill/>
                <a:ln w="76200" cap="flat">
                  <a:solidFill>
                    <a:srgbClr val="F6BB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685800" hangingPunct="0">
                    <a:defRPr sz="900" b="1">
                      <a:solidFill>
                        <a:srgbClr val="8F8F8F">
                          <a:lumOff val="44000"/>
                        </a:srgbClr>
                      </a:solidFill>
                      <a:latin typeface="微軟正黑體"/>
                      <a:ea typeface="微軟正黑體"/>
                      <a:cs typeface="微軟正黑體"/>
                      <a:sym typeface="微軟正黑體"/>
                    </a:defRPr>
                  </a:pPr>
                  <a:endParaRPr sz="900" b="1" kern="0">
                    <a:solidFill>
                      <a:srgbClr val="8F8F8F">
                        <a:lumOff val="44000"/>
                      </a:srgbClr>
                    </a:solidFill>
                    <a:latin typeface="微軟正黑體"/>
                    <a:ea typeface="微軟正黑體"/>
                    <a:sym typeface="微軟正黑體"/>
                  </a:endParaRPr>
                </a:p>
              </p:txBody>
            </p:sp>
            <p:sp>
              <p:nvSpPr>
                <p:cNvPr id="115" name="矩形 5"/>
                <p:cNvSpPr/>
                <p:nvPr/>
              </p:nvSpPr>
              <p:spPr>
                <a:xfrm>
                  <a:off x="-1" y="0"/>
                  <a:ext cx="1871493" cy="3253222"/>
                </a:xfrm>
                <a:prstGeom prst="rect">
                  <a:avLst/>
                </a:prstGeom>
                <a:noFill/>
                <a:ln w="76200" cap="flat">
                  <a:solidFill>
                    <a:srgbClr val="F6BB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685800" hangingPunct="0">
                    <a:defRPr sz="900" b="1">
                      <a:solidFill>
                        <a:srgbClr val="8F8F8F">
                          <a:lumOff val="44000"/>
                        </a:srgbClr>
                      </a:solidFill>
                      <a:latin typeface="微軟正黑體"/>
                      <a:ea typeface="微軟正黑體"/>
                      <a:cs typeface="微軟正黑體"/>
                      <a:sym typeface="微軟正黑體"/>
                    </a:defRPr>
                  </a:pPr>
                  <a:endParaRPr sz="900" b="1" kern="0">
                    <a:solidFill>
                      <a:srgbClr val="8F8F8F">
                        <a:lumOff val="44000"/>
                      </a:srgbClr>
                    </a:solidFill>
                    <a:latin typeface="微軟正黑體"/>
                    <a:ea typeface="微軟正黑體"/>
                    <a:sym typeface="微軟正黑體"/>
                  </a:endParaRPr>
                </a:p>
              </p:txBody>
            </p:sp>
          </p:grpSp>
          <p:sp>
            <p:nvSpPr>
              <p:cNvPr id="117" name="直角三角形 8"/>
              <p:cNvSpPr/>
              <p:nvPr/>
            </p:nvSpPr>
            <p:spPr>
              <a:xfrm rot="16200000" flipH="1">
                <a:off x="1447515" y="-27156"/>
                <a:ext cx="365959" cy="434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BB00"/>
              </a:solidFill>
              <a:ln w="12700" cap="flat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85800" hangingPunct="0">
                  <a:defRPr sz="900" b="1">
                    <a:solidFill>
                      <a:srgbClr val="8F8F8F">
                        <a:lumOff val="44000"/>
                      </a:srgb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  <a:endParaRPr sz="900" b="1" kern="0">
                  <a:solidFill>
                    <a:srgbClr val="8F8F8F">
                      <a:lumOff val="44000"/>
                    </a:srgbClr>
                  </a:solidFill>
                  <a:latin typeface="微軟正黑體"/>
                  <a:ea typeface="微軟正黑體"/>
                  <a:sym typeface="微軟正黑體"/>
                </a:endParaRPr>
              </a:p>
            </p:txBody>
          </p:sp>
          <p:sp>
            <p:nvSpPr>
              <p:cNvPr id="118" name="直角三角形 26"/>
              <p:cNvSpPr/>
              <p:nvPr/>
            </p:nvSpPr>
            <p:spPr>
              <a:xfrm rot="16200000" flipH="1">
                <a:off x="3355828" y="-27156"/>
                <a:ext cx="365959" cy="434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BB00"/>
              </a:solidFill>
              <a:ln w="12700" cap="flat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85800" hangingPunct="0">
                  <a:defRPr sz="900" b="1">
                    <a:solidFill>
                      <a:srgbClr val="8F8F8F">
                        <a:lumOff val="44000"/>
                      </a:srgb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  <a:endParaRPr sz="900" b="1" kern="0">
                  <a:solidFill>
                    <a:srgbClr val="8F8F8F">
                      <a:lumOff val="44000"/>
                    </a:srgbClr>
                  </a:solidFill>
                  <a:latin typeface="微軟正黑體"/>
                  <a:ea typeface="微軟正黑體"/>
                  <a:sym typeface="微軟正黑體"/>
                </a:endParaRPr>
              </a:p>
            </p:txBody>
          </p:sp>
          <p:sp>
            <p:nvSpPr>
              <p:cNvPr id="119" name="直角三角形 27"/>
              <p:cNvSpPr/>
              <p:nvPr/>
            </p:nvSpPr>
            <p:spPr>
              <a:xfrm rot="16200000" flipH="1">
                <a:off x="5195959" y="-27156"/>
                <a:ext cx="365959" cy="434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BB00"/>
              </a:solidFill>
              <a:ln w="12700" cap="flat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85800" hangingPunct="0">
                  <a:defRPr sz="900" b="1">
                    <a:solidFill>
                      <a:srgbClr val="8F8F8F">
                        <a:lumOff val="44000"/>
                      </a:srgb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  <a:endParaRPr sz="900" b="1" kern="0">
                  <a:solidFill>
                    <a:srgbClr val="8F8F8F">
                      <a:lumOff val="44000"/>
                    </a:srgbClr>
                  </a:solidFill>
                  <a:latin typeface="微軟正黑體"/>
                  <a:ea typeface="微軟正黑體"/>
                  <a:sym typeface="微軟正黑體"/>
                </a:endParaRPr>
              </a:p>
            </p:txBody>
          </p:sp>
          <p:sp>
            <p:nvSpPr>
              <p:cNvPr id="120" name="直角三角形 28"/>
              <p:cNvSpPr/>
              <p:nvPr/>
            </p:nvSpPr>
            <p:spPr>
              <a:xfrm rot="16200000" flipH="1">
                <a:off x="7095109" y="-34036"/>
                <a:ext cx="365959" cy="434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BB00"/>
              </a:solidFill>
              <a:ln w="12700" cap="flat">
                <a:solidFill>
                  <a:srgbClr val="F6BB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85800" hangingPunct="0">
                  <a:defRPr sz="900" b="1">
                    <a:solidFill>
                      <a:srgbClr val="8F8F8F">
                        <a:lumOff val="44000"/>
                      </a:srgb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  <a:endParaRPr sz="900" b="1" kern="0">
                  <a:solidFill>
                    <a:srgbClr val="8F8F8F">
                      <a:lumOff val="44000"/>
                    </a:srgbClr>
                  </a:solidFill>
                  <a:latin typeface="微軟正黑體"/>
                  <a:ea typeface="微軟正黑體"/>
                  <a:sym typeface="微軟正黑體"/>
                </a:endParaRPr>
              </a:p>
            </p:txBody>
          </p:sp>
        </p:grpSp>
        <p:sp>
          <p:nvSpPr>
            <p:cNvPr id="122" name="Rounded Rectangle 7"/>
            <p:cNvSpPr/>
            <p:nvPr/>
          </p:nvSpPr>
          <p:spPr>
            <a:xfrm>
              <a:off x="-1" y="599402"/>
              <a:ext cx="7701814" cy="514624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 hangingPunct="0">
                <a:defRPr sz="2100" b="1">
                  <a:solidFill>
                    <a:srgbClr val="3B3838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  <a:endParaRPr sz="2100" b="1" kern="0">
                <a:solidFill>
                  <a:srgbClr val="3B3838"/>
                </a:solidFill>
                <a:latin typeface="微軟正黑體"/>
                <a:ea typeface="微軟正黑體"/>
                <a:sym typeface="微軟正黑體"/>
              </a:endParaRPr>
            </a:p>
          </p:txBody>
        </p:sp>
        <p:sp>
          <p:nvSpPr>
            <p:cNvPr id="123" name="Rounded Rectangle 3"/>
            <p:cNvSpPr/>
            <p:nvPr/>
          </p:nvSpPr>
          <p:spPr>
            <a:xfrm>
              <a:off x="-1" y="-1"/>
              <a:ext cx="7701814" cy="535384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 hangingPunct="0">
                <a:defRPr sz="900" b="1">
                  <a:solidFill>
                    <a:srgbClr val="3B3838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  <a:endParaRPr sz="900" b="1" kern="0">
                <a:solidFill>
                  <a:srgbClr val="3B3838"/>
                </a:solidFill>
                <a:latin typeface="微軟正黑體"/>
                <a:ea typeface="微軟正黑體"/>
                <a:sym typeface="微軟正黑體"/>
              </a:endParaRPr>
            </a:p>
          </p:txBody>
        </p:sp>
        <p:sp>
          <p:nvSpPr>
            <p:cNvPr id="124" name="Rounded Rectangle 15"/>
            <p:cNvSpPr/>
            <p:nvPr/>
          </p:nvSpPr>
          <p:spPr>
            <a:xfrm>
              <a:off x="0" y="4445849"/>
              <a:ext cx="7701813" cy="514624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 hangingPunct="0">
                <a:defRPr sz="2100" b="1">
                  <a:solidFill>
                    <a:srgbClr val="3B3838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  <a:endParaRPr sz="2100" b="1" kern="0">
                <a:solidFill>
                  <a:srgbClr val="3B3838"/>
                </a:solidFill>
                <a:latin typeface="微軟正黑體"/>
                <a:ea typeface="微軟正黑體"/>
                <a:sym typeface="微軟正黑體"/>
              </a:endParaRPr>
            </a:p>
          </p:txBody>
        </p:sp>
        <p:grpSp>
          <p:nvGrpSpPr>
            <p:cNvPr id="127" name="Rounded Rectangle 7"/>
            <p:cNvGrpSpPr/>
            <p:nvPr/>
          </p:nvGrpSpPr>
          <p:grpSpPr>
            <a:xfrm>
              <a:off x="0" y="593225"/>
              <a:ext cx="862958" cy="514625"/>
              <a:chOff x="0" y="0"/>
              <a:chExt cx="862957" cy="514623"/>
            </a:xfrm>
          </p:grpSpPr>
          <p:sp>
            <p:nvSpPr>
              <p:cNvPr id="125" name="圆角矩形"/>
              <p:cNvSpPr/>
              <p:nvPr/>
            </p:nvSpPr>
            <p:spPr>
              <a:xfrm>
                <a:off x="0" y="0"/>
                <a:ext cx="862957" cy="514623"/>
              </a:xfrm>
              <a:prstGeom prst="roundRect">
                <a:avLst>
                  <a:gd name="adj" fmla="val 16667"/>
                </a:avLst>
              </a:prstGeom>
              <a:solidFill>
                <a:srgbClr val="3A3A3A"/>
              </a:solidFill>
              <a:ln w="28575" cap="flat">
                <a:solidFill>
                  <a:srgbClr val="3B383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 sz="2100" b="1">
                    <a:solidFill>
                      <a:srgbClr val="8F8F8F">
                        <a:lumOff val="44000"/>
                      </a:srgb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  <a:endParaRPr sz="2100" b="1" kern="0">
                  <a:solidFill>
                    <a:srgbClr val="8F8F8F">
                      <a:lumOff val="44000"/>
                    </a:srgbClr>
                  </a:solidFill>
                  <a:latin typeface="微軟正黑體"/>
                  <a:ea typeface="微軟正黑體"/>
                  <a:sym typeface="微軟正黑體"/>
                </a:endParaRPr>
              </a:p>
            </p:txBody>
          </p:sp>
          <p:sp>
            <p:nvSpPr>
              <p:cNvPr id="126" name="目标"/>
              <p:cNvSpPr txBox="1"/>
              <p:nvPr/>
            </p:nvSpPr>
            <p:spPr>
              <a:xfrm>
                <a:off x="25121" y="49564"/>
                <a:ext cx="812714" cy="4154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2100" b="1">
                    <a:solidFill>
                      <a:schemeClr val="accent3">
                        <a:lumOff val="44000"/>
                      </a:scheme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lvl1pPr>
              </a:lstStyle>
              <a:p>
                <a:pPr defTabSz="685800" hangingPunct="0"/>
                <a:r>
                  <a:rPr kern="0">
                    <a:solidFill>
                      <a:srgbClr val="8F8F8F">
                        <a:lumOff val="44000"/>
                      </a:srgbClr>
                    </a:solidFill>
                  </a:rPr>
                  <a:t>目标</a:t>
                </a:r>
              </a:p>
            </p:txBody>
          </p:sp>
        </p:grpSp>
        <p:grpSp>
          <p:nvGrpSpPr>
            <p:cNvPr id="130" name="Rounded Rectangle 7"/>
            <p:cNvGrpSpPr/>
            <p:nvPr/>
          </p:nvGrpSpPr>
          <p:grpSpPr>
            <a:xfrm>
              <a:off x="0" y="-1"/>
              <a:ext cx="862958" cy="514625"/>
              <a:chOff x="0" y="0"/>
              <a:chExt cx="862957" cy="514623"/>
            </a:xfrm>
          </p:grpSpPr>
          <p:sp>
            <p:nvSpPr>
              <p:cNvPr id="128" name="圆角矩形"/>
              <p:cNvSpPr/>
              <p:nvPr/>
            </p:nvSpPr>
            <p:spPr>
              <a:xfrm>
                <a:off x="0" y="0"/>
                <a:ext cx="862957" cy="514623"/>
              </a:xfrm>
              <a:prstGeom prst="roundRect">
                <a:avLst>
                  <a:gd name="adj" fmla="val 16667"/>
                </a:avLst>
              </a:prstGeom>
              <a:solidFill>
                <a:srgbClr val="3A3A3A"/>
              </a:solidFill>
              <a:ln w="28575" cap="flat">
                <a:solidFill>
                  <a:srgbClr val="3B383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 sz="2100" b="1">
                    <a:solidFill>
                      <a:srgbClr val="8F8F8F">
                        <a:lumOff val="44000"/>
                      </a:srgb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  <a:endParaRPr sz="2100" b="1" kern="0">
                  <a:solidFill>
                    <a:srgbClr val="8F8F8F">
                      <a:lumOff val="44000"/>
                    </a:srgbClr>
                  </a:solidFill>
                  <a:latin typeface="微軟正黑體"/>
                  <a:ea typeface="微軟正黑體"/>
                  <a:sym typeface="微軟正黑體"/>
                </a:endParaRPr>
              </a:p>
            </p:txBody>
          </p:sp>
          <p:sp>
            <p:nvSpPr>
              <p:cNvPr id="129" name="背景"/>
              <p:cNvSpPr txBox="1"/>
              <p:nvPr/>
            </p:nvSpPr>
            <p:spPr>
              <a:xfrm>
                <a:off x="25121" y="49564"/>
                <a:ext cx="812714" cy="4154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2100" b="1">
                    <a:solidFill>
                      <a:schemeClr val="accent3">
                        <a:lumOff val="44000"/>
                      </a:scheme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lvl1pPr>
              </a:lstStyle>
              <a:p>
                <a:pPr defTabSz="685800" hangingPunct="0"/>
                <a:r>
                  <a:rPr kern="0">
                    <a:solidFill>
                      <a:srgbClr val="8F8F8F">
                        <a:lumOff val="44000"/>
                      </a:srgbClr>
                    </a:solidFill>
                  </a:rPr>
                  <a:t>背景</a:t>
                </a:r>
              </a:p>
            </p:txBody>
          </p:sp>
        </p:grpSp>
        <p:grpSp>
          <p:nvGrpSpPr>
            <p:cNvPr id="133" name="Rounded Rectangle 7"/>
            <p:cNvGrpSpPr/>
            <p:nvPr/>
          </p:nvGrpSpPr>
          <p:grpSpPr>
            <a:xfrm>
              <a:off x="21056" y="4445849"/>
              <a:ext cx="1324996" cy="514625"/>
              <a:chOff x="0" y="0"/>
              <a:chExt cx="1324995" cy="514623"/>
            </a:xfrm>
          </p:grpSpPr>
          <p:sp>
            <p:nvSpPr>
              <p:cNvPr id="131" name="圆角矩形"/>
              <p:cNvSpPr/>
              <p:nvPr/>
            </p:nvSpPr>
            <p:spPr>
              <a:xfrm>
                <a:off x="0" y="0"/>
                <a:ext cx="1324995" cy="514623"/>
              </a:xfrm>
              <a:prstGeom prst="roundRect">
                <a:avLst>
                  <a:gd name="adj" fmla="val 16667"/>
                </a:avLst>
              </a:prstGeom>
              <a:solidFill>
                <a:srgbClr val="3A3A3A"/>
              </a:solidFill>
              <a:ln w="28575" cap="flat">
                <a:solidFill>
                  <a:srgbClr val="3B383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 sz="2100" b="1">
                    <a:solidFill>
                      <a:srgbClr val="8F8F8F">
                        <a:lumOff val="44000"/>
                      </a:srgb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  <a:endParaRPr sz="2100" b="1" kern="0">
                  <a:solidFill>
                    <a:srgbClr val="8F8F8F">
                      <a:lumOff val="44000"/>
                    </a:srgbClr>
                  </a:solidFill>
                  <a:latin typeface="微軟正黑體"/>
                  <a:ea typeface="微軟正黑體"/>
                  <a:sym typeface="微軟正黑體"/>
                </a:endParaRPr>
              </a:p>
            </p:txBody>
          </p:sp>
          <p:sp>
            <p:nvSpPr>
              <p:cNvPr id="132" name="外部因素"/>
              <p:cNvSpPr txBox="1"/>
              <p:nvPr/>
            </p:nvSpPr>
            <p:spPr>
              <a:xfrm>
                <a:off x="25121" y="49564"/>
                <a:ext cx="1274752" cy="4154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2100" b="1">
                    <a:solidFill>
                      <a:schemeClr val="accent3">
                        <a:lumOff val="44000"/>
                      </a:schemeClr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lvl1pPr>
              </a:lstStyle>
              <a:p>
                <a:pPr defTabSz="685800" hangingPunct="0"/>
                <a:r>
                  <a:rPr kern="0">
                    <a:solidFill>
                      <a:srgbClr val="8F8F8F">
                        <a:lumOff val="44000"/>
                      </a:srgbClr>
                    </a:solidFill>
                  </a:rPr>
                  <a:t>外部因素</a:t>
                </a:r>
              </a:p>
            </p:txBody>
          </p:sp>
        </p:grpSp>
      </p:grpSp>
      <p:grpSp>
        <p:nvGrpSpPr>
          <p:cNvPr id="138" name="组合 48"/>
          <p:cNvGrpSpPr/>
          <p:nvPr/>
        </p:nvGrpSpPr>
        <p:grpSpPr>
          <a:xfrm>
            <a:off x="16395" y="842963"/>
            <a:ext cx="1082282" cy="5157788"/>
            <a:chOff x="0" y="0"/>
            <a:chExt cx="1082281" cy="5157787"/>
          </a:xfrm>
        </p:grpSpPr>
        <p:sp>
          <p:nvSpPr>
            <p:cNvPr id="135" name="任意多边形 49"/>
            <p:cNvSpPr/>
            <p:nvPr/>
          </p:nvSpPr>
          <p:spPr>
            <a:xfrm rot="5400000" flipH="1">
              <a:off x="-1806449" y="1820735"/>
              <a:ext cx="4695180" cy="1082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20508"/>
                  </a:lnTo>
                  <a:lnTo>
                    <a:pt x="11177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C001"/>
            </a:solidFill>
            <a:ln w="12700" cap="flat">
              <a:solidFill>
                <a:srgbClr val="DBB76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800" hangingPunct="0">
                <a:defRPr sz="900" b="1">
                  <a:solidFill>
                    <a:srgbClr val="8F8F8F">
                      <a:lumOff val="44000"/>
                    </a:srgb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  <a:endParaRPr sz="9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endParaRPr>
            </a:p>
          </p:txBody>
        </p:sp>
        <p:sp>
          <p:nvSpPr>
            <p:cNvPr id="136" name="任意多边形 50"/>
            <p:cNvSpPr/>
            <p:nvPr/>
          </p:nvSpPr>
          <p:spPr>
            <a:xfrm rot="5400000" flipH="1">
              <a:off x="-1857554" y="2217953"/>
              <a:ext cx="4797389" cy="1082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56" y="0"/>
                  </a:lnTo>
                  <a:lnTo>
                    <a:pt x="0" y="21436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A3A3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800" hangingPunct="0">
                <a:defRPr sz="900" b="1">
                  <a:solidFill>
                    <a:srgbClr val="8F8F8F">
                      <a:lumOff val="44000"/>
                    </a:srgb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  <a:endParaRPr sz="9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endParaRPr>
            </a:p>
          </p:txBody>
        </p:sp>
        <p:sp>
          <p:nvSpPr>
            <p:cNvPr id="137" name="直接连接符 51"/>
            <p:cNvSpPr/>
            <p:nvPr/>
          </p:nvSpPr>
          <p:spPr>
            <a:xfrm flipH="1" flipV="1">
              <a:off x="157051" y="0"/>
              <a:ext cx="827403" cy="1814306"/>
            </a:xfrm>
            <a:prstGeom prst="line">
              <a:avLst/>
            </a:prstGeom>
            <a:noFill/>
            <a:ln w="6350" cap="flat">
              <a:solidFill>
                <a:srgbClr val="3A3A3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5800" hangingPunct="0"/>
              <a:endParaRPr sz="13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139" name="文本框 4"/>
          <p:cNvSpPr txBox="1"/>
          <p:nvPr/>
        </p:nvSpPr>
        <p:spPr>
          <a:xfrm rot="5400000">
            <a:off x="-1348867" y="3234593"/>
            <a:ext cx="366118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685800" hangingPunct="0">
              <a:defRPr sz="24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24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逻辑模型</a:t>
            </a:r>
          </a:p>
          <a:p>
            <a:pPr algn="ctr" defTabSz="685800" hangingPunct="0">
              <a:defRPr sz="24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24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学员手册</a:t>
            </a:r>
          </a:p>
        </p:txBody>
      </p:sp>
      <p:sp>
        <p:nvSpPr>
          <p:cNvPr id="140" name="Rectangle 11"/>
          <p:cNvSpPr txBox="1"/>
          <p:nvPr/>
        </p:nvSpPr>
        <p:spPr>
          <a:xfrm>
            <a:off x="7062717" y="2583624"/>
            <a:ext cx="1814661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14313" lvl="1" indent="-214313" defTabSz="685800" hangingPunct="0">
              <a:lnSpc>
                <a:spcPct val="15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超限学习过程</a:t>
            </a:r>
          </a:p>
          <a:p>
            <a:pPr marL="214313" lvl="1" indent="-214313" defTabSz="685800" hangingPunct="0">
              <a:lnSpc>
                <a:spcPct val="15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WIKI，GIT的工具支持 </a:t>
            </a:r>
          </a:p>
          <a:p>
            <a:pPr marL="214313" lvl="1" indent="-214313" defTabSz="685800" hangingPunct="0">
              <a:lnSpc>
                <a:spcPct val="15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standout 2 测试报告</a:t>
            </a:r>
          </a:p>
          <a:p>
            <a:pPr marL="214313" lvl="1" indent="-214313" defTabSz="685800" hangingPunct="0">
              <a:lnSpc>
                <a:spcPct val="15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与设计团队的反复沟通、确认</a:t>
            </a:r>
          </a:p>
          <a:p>
            <a:pPr marL="214313" lvl="1" indent="-214313" defTabSz="685800" hangingPunct="0">
              <a:lnSpc>
                <a:spcPct val="15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学员的学术背景和工作经历</a:t>
            </a:r>
          </a:p>
          <a:p>
            <a:pPr marL="214313" lvl="1" indent="-214313" defTabSz="685800" hangingPunct="0">
              <a:lnSpc>
                <a:spcPct val="15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小组的碰撞和合作</a:t>
            </a:r>
          </a:p>
          <a:p>
            <a:pPr marL="214313" lvl="1" indent="-214313" defTabSz="685800" hangingPunct="0">
              <a:lnSpc>
                <a:spcPct val="15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sz="800" b="1" kern="0">
              <a:solidFill>
                <a:srgbClr val="8F8F8F">
                  <a:lumOff val="44000"/>
                </a:srgbClr>
              </a:solidFill>
              <a:latin typeface="微軟正黑體"/>
              <a:ea typeface="微軟正黑體"/>
              <a:sym typeface="微軟正黑體"/>
            </a:endParaRPr>
          </a:p>
          <a:p>
            <a:pPr marL="214313" lvl="1" indent="-214313" defTabSz="685800" hangingPunct="0">
              <a:lnSpc>
                <a:spcPct val="15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sz="800" b="1" kern="0">
              <a:solidFill>
                <a:srgbClr val="8F8F8F">
                  <a:lumOff val="44000"/>
                </a:srgbClr>
              </a:solidFill>
              <a:latin typeface="微軟正黑體"/>
              <a:ea typeface="微軟正黑體"/>
              <a:sym typeface="微軟正黑體"/>
            </a:endParaRPr>
          </a:p>
        </p:txBody>
      </p:sp>
      <p:sp>
        <p:nvSpPr>
          <p:cNvPr id="141" name="TextBox 12"/>
          <p:cNvSpPr txBox="1"/>
          <p:nvPr/>
        </p:nvSpPr>
        <p:spPr>
          <a:xfrm>
            <a:off x="5179693" y="2584341"/>
            <a:ext cx="1883024" cy="2603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88900" indent="-88900" defTabSz="685800" hangingPunct="0">
              <a:lnSpc>
                <a:spcPct val="12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4天MEM导引课，三个课程单元。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单元一：认识自己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单元二：认识清华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单元三：清华与我</a:t>
            </a:r>
          </a:p>
          <a:p>
            <a:pPr marL="88900" indent="-88900" defTabSz="685800" hangingPunct="0">
              <a:lnSpc>
                <a:spcPct val="12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课程单元一「认识自己」：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优势测试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个人简历制作（自发迭代）</a:t>
            </a:r>
          </a:p>
          <a:p>
            <a:pPr marL="88900" indent="-88900" defTabSz="685800" hangingPunct="0">
              <a:lnSpc>
                <a:spcPct val="12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课程单元二「认识清华」：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校园探索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定向越野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实验室探究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社团资源</a:t>
            </a:r>
          </a:p>
          <a:p>
            <a:pPr marL="88900" indent="-88900" defTabSz="685800" hangingPunct="0">
              <a:lnSpc>
                <a:spcPct val="12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课程单元三「清华与我」：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上期班级宪章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辩论班级宪章制定的方法论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上期汇报演出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制定班级宪章</a:t>
            </a:r>
          </a:p>
        </p:txBody>
      </p:sp>
      <p:sp>
        <p:nvSpPr>
          <p:cNvPr id="142" name="TextBox 25"/>
          <p:cNvSpPr txBox="1"/>
          <p:nvPr/>
        </p:nvSpPr>
        <p:spPr>
          <a:xfrm>
            <a:off x="3295935" y="2583971"/>
            <a:ext cx="1883761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7800" indent="-177800" defTabSz="685800" hangingPunct="0">
              <a:lnSpc>
                <a:spcPct val="12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个人学习报告</a:t>
            </a:r>
          </a:p>
          <a:p>
            <a:pPr marL="177800" indent="-177800" defTabSz="685800" hangingPunct="0">
              <a:lnSpc>
                <a:spcPct val="12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学员工作流程和数据库：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WIKI，GIT </a:t>
            </a:r>
          </a:p>
          <a:p>
            <a:pPr marL="177800" lvl="1" indent="-177800" defTabSz="685800" hangingPunct="0">
              <a:lnSpc>
                <a:spcPct val="12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小组成果和印象：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班级宪章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社群画布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逻辑模型（每日迭代）</a:t>
            </a:r>
          </a:p>
          <a:p>
            <a:pPr marL="177800" indent="-177800" defTabSz="685800" hangingPunct="0">
              <a:lnSpc>
                <a:spcPct val="12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小组品牌塑造：</a:t>
            </a:r>
          </a:p>
          <a:p>
            <a:pPr marL="363538" lvl="1" indent="-187325" defTabSz="685800" hangingPunct="0">
              <a:lnSpc>
                <a:spcPct val="120000"/>
              </a:lnSpc>
              <a:buSzPct val="100000"/>
              <a:buFontTx/>
              <a:buChar char="✓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终极汇报</a:t>
            </a:r>
          </a:p>
        </p:txBody>
      </p:sp>
      <p:sp>
        <p:nvSpPr>
          <p:cNvPr id="143" name="TextBox 27"/>
          <p:cNvSpPr txBox="1"/>
          <p:nvPr/>
        </p:nvSpPr>
        <p:spPr>
          <a:xfrm>
            <a:off x="1406057" y="2574858"/>
            <a:ext cx="1889876" cy="1126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14313" indent="-214313" defTabSz="685800" hangingPunct="0">
              <a:lnSpc>
                <a:spcPct val="12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通过计算机软件工具的学习，掌握新型逻辑架构和管理方法。</a:t>
            </a:r>
          </a:p>
          <a:p>
            <a:pPr marL="214313" indent="-214313" defTabSz="685800" hangingPunct="0">
              <a:lnSpc>
                <a:spcPct val="12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小组方式开展的各类讨论和外部沟通，理解特殊状态下个人的能力和极限。</a:t>
            </a:r>
          </a:p>
          <a:p>
            <a:pPr marL="214313" indent="-214313" defTabSz="685800" hangingPunct="0">
              <a:lnSpc>
                <a:spcPct val="120000"/>
              </a:lnSpc>
              <a:buSzPct val="100000"/>
              <a:buFont typeface="Arial"/>
              <a:buChar char="•"/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考验极速任务完成的要求下团队的稳定性和个人贡献度。</a:t>
            </a:r>
          </a:p>
        </p:txBody>
      </p:sp>
      <p:sp>
        <p:nvSpPr>
          <p:cNvPr id="144" name="TextBox 25"/>
          <p:cNvSpPr txBox="1"/>
          <p:nvPr/>
        </p:nvSpPr>
        <p:spPr>
          <a:xfrm>
            <a:off x="2129883" y="1598446"/>
            <a:ext cx="667144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685800" hangingPunct="0"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宏观：在组长掌舵下，小组成员全力协作，协同效应明显。</a:t>
            </a:r>
          </a:p>
          <a:p>
            <a:pPr defTabSz="685800" hangingPunct="0"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中观：根据每日课程和任务，逐步阶梯形体现个人能力的提升。</a:t>
            </a:r>
          </a:p>
          <a:p>
            <a:pPr defTabSz="685800" hangingPunct="0"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微观：学员发挥个人优势，认清自己，团队作战同时认清他人。</a:t>
            </a:r>
          </a:p>
        </p:txBody>
      </p:sp>
      <p:sp>
        <p:nvSpPr>
          <p:cNvPr id="145" name="TextBox 25"/>
          <p:cNvSpPr txBox="1"/>
          <p:nvPr/>
        </p:nvSpPr>
        <p:spPr>
          <a:xfrm>
            <a:off x="2120099" y="1008784"/>
            <a:ext cx="702310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685800" hangingPunct="0"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宏观：四天的XLP极限学习过程中，培养2017级MEM小组学员用新工具高效、完美的完成复杂项目的学习能力。</a:t>
            </a:r>
          </a:p>
          <a:p>
            <a:pPr defTabSz="685800" hangingPunct="0"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中观：迅速掌握新工具使用方法和识别任务的清晰边界，根据成员优势分工，对任务完成时间和效果形成共识。</a:t>
            </a:r>
          </a:p>
          <a:p>
            <a:pPr defTabSz="685800" hangingPunct="0"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微观：2017年9月14日 - 2017年9月17日完成顾老师带领的设计团队要求的输出结果。</a:t>
            </a:r>
          </a:p>
        </p:txBody>
      </p:sp>
      <p:grpSp>
        <p:nvGrpSpPr>
          <p:cNvPr id="148" name="Rounded Rectangle 7"/>
          <p:cNvGrpSpPr/>
          <p:nvPr/>
        </p:nvGrpSpPr>
        <p:grpSpPr>
          <a:xfrm>
            <a:off x="1894163" y="2177495"/>
            <a:ext cx="718816" cy="369330"/>
            <a:chOff x="0" y="19805"/>
            <a:chExt cx="718815" cy="369329"/>
          </a:xfrm>
        </p:grpSpPr>
        <p:sp>
          <p:nvSpPr>
            <p:cNvPr id="146" name="圆角矩形"/>
            <p:cNvSpPr/>
            <p:nvPr/>
          </p:nvSpPr>
          <p:spPr>
            <a:xfrm>
              <a:off x="0" y="30925"/>
              <a:ext cx="718815" cy="347090"/>
            </a:xfrm>
            <a:prstGeom prst="roundRect">
              <a:avLst>
                <a:gd name="adj" fmla="val 16667"/>
              </a:avLst>
            </a:prstGeom>
            <a:solidFill>
              <a:srgbClr val="3A3A3A"/>
            </a:solidFill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 hangingPunct="0">
                <a:defRPr sz="1800" b="1">
                  <a:solidFill>
                    <a:srgbClr val="8F8F8F">
                      <a:lumOff val="44000"/>
                    </a:srgb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  <a:endParaRPr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endParaRPr>
            </a:p>
          </p:txBody>
        </p:sp>
        <p:sp>
          <p:nvSpPr>
            <p:cNvPr id="147" name="效果"/>
            <p:cNvSpPr txBox="1"/>
            <p:nvPr/>
          </p:nvSpPr>
          <p:spPr>
            <a:xfrm>
              <a:off x="16942" y="19805"/>
              <a:ext cx="684930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800" b="1">
                  <a:solidFill>
                    <a:schemeClr val="accent3">
                      <a:lumOff val="44000"/>
                    </a:scheme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 defTabSz="685800" hangingPunct="0"/>
              <a:r>
                <a:rPr kern="0">
                  <a:solidFill>
                    <a:srgbClr val="8F8F8F">
                      <a:lumOff val="44000"/>
                    </a:srgbClr>
                  </a:solidFill>
                </a:rPr>
                <a:t>效果</a:t>
              </a:r>
            </a:p>
          </p:txBody>
        </p:sp>
      </p:grpSp>
      <p:grpSp>
        <p:nvGrpSpPr>
          <p:cNvPr id="151" name="Rounded Rectangle 7"/>
          <p:cNvGrpSpPr/>
          <p:nvPr/>
        </p:nvGrpSpPr>
        <p:grpSpPr>
          <a:xfrm>
            <a:off x="3771854" y="2181313"/>
            <a:ext cx="712617" cy="369330"/>
            <a:chOff x="0" y="19805"/>
            <a:chExt cx="712615" cy="369329"/>
          </a:xfrm>
        </p:grpSpPr>
        <p:sp>
          <p:nvSpPr>
            <p:cNvPr id="149" name="圆角矩形"/>
            <p:cNvSpPr/>
            <p:nvPr/>
          </p:nvSpPr>
          <p:spPr>
            <a:xfrm>
              <a:off x="0" y="34743"/>
              <a:ext cx="712615" cy="339454"/>
            </a:xfrm>
            <a:prstGeom prst="roundRect">
              <a:avLst>
                <a:gd name="adj" fmla="val 16667"/>
              </a:avLst>
            </a:prstGeom>
            <a:solidFill>
              <a:srgbClr val="3A3A3A"/>
            </a:solidFill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 hangingPunct="0">
                <a:defRPr sz="1800" b="1">
                  <a:solidFill>
                    <a:srgbClr val="8F8F8F">
                      <a:lumOff val="44000"/>
                    </a:srgb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  <a:endParaRPr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endParaRPr>
            </a:p>
          </p:txBody>
        </p:sp>
        <p:sp>
          <p:nvSpPr>
            <p:cNvPr id="150" name="输出"/>
            <p:cNvSpPr txBox="1"/>
            <p:nvPr/>
          </p:nvSpPr>
          <p:spPr>
            <a:xfrm>
              <a:off x="16570" y="19805"/>
              <a:ext cx="679475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800" b="1">
                  <a:solidFill>
                    <a:schemeClr val="accent3">
                      <a:lumOff val="44000"/>
                    </a:scheme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 defTabSz="685800" hangingPunct="0"/>
              <a:r>
                <a:rPr kern="0">
                  <a:solidFill>
                    <a:srgbClr val="8F8F8F">
                      <a:lumOff val="44000"/>
                    </a:srgbClr>
                  </a:solidFill>
                </a:rPr>
                <a:t>输出</a:t>
              </a:r>
            </a:p>
          </p:txBody>
        </p:sp>
      </p:grpSp>
      <p:grpSp>
        <p:nvGrpSpPr>
          <p:cNvPr id="154" name="Rounded Rectangle 7"/>
          <p:cNvGrpSpPr/>
          <p:nvPr/>
        </p:nvGrpSpPr>
        <p:grpSpPr>
          <a:xfrm>
            <a:off x="5631654" y="2177495"/>
            <a:ext cx="740869" cy="369330"/>
            <a:chOff x="0" y="19805"/>
            <a:chExt cx="740867" cy="369329"/>
          </a:xfrm>
        </p:grpSpPr>
        <p:sp>
          <p:nvSpPr>
            <p:cNvPr id="152" name="圆角矩形"/>
            <p:cNvSpPr/>
            <p:nvPr/>
          </p:nvSpPr>
          <p:spPr>
            <a:xfrm>
              <a:off x="0" y="30925"/>
              <a:ext cx="740867" cy="347090"/>
            </a:xfrm>
            <a:prstGeom prst="roundRect">
              <a:avLst>
                <a:gd name="adj" fmla="val 16667"/>
              </a:avLst>
            </a:prstGeom>
            <a:solidFill>
              <a:srgbClr val="3A3A3A"/>
            </a:solidFill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 hangingPunct="0">
                <a:defRPr sz="1800" b="1">
                  <a:solidFill>
                    <a:srgbClr val="8F8F8F">
                      <a:lumOff val="44000"/>
                    </a:srgb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  <a:endParaRPr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endParaRPr>
            </a:p>
          </p:txBody>
        </p:sp>
        <p:sp>
          <p:nvSpPr>
            <p:cNvPr id="153" name="过程"/>
            <p:cNvSpPr txBox="1"/>
            <p:nvPr/>
          </p:nvSpPr>
          <p:spPr>
            <a:xfrm>
              <a:off x="16942" y="19805"/>
              <a:ext cx="706983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800" b="1">
                  <a:solidFill>
                    <a:schemeClr val="accent3">
                      <a:lumOff val="44000"/>
                    </a:scheme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 defTabSz="685800" hangingPunct="0"/>
              <a:r>
                <a:rPr kern="0">
                  <a:solidFill>
                    <a:srgbClr val="8F8F8F">
                      <a:lumOff val="44000"/>
                    </a:srgbClr>
                  </a:solidFill>
                </a:rPr>
                <a:t>过程</a:t>
              </a:r>
            </a:p>
          </p:txBody>
        </p:sp>
      </p:grpSp>
      <p:grpSp>
        <p:nvGrpSpPr>
          <p:cNvPr id="157" name="Rounded Rectangle 7"/>
          <p:cNvGrpSpPr/>
          <p:nvPr/>
        </p:nvGrpSpPr>
        <p:grpSpPr>
          <a:xfrm>
            <a:off x="7503145" y="2177495"/>
            <a:ext cx="726456" cy="369330"/>
            <a:chOff x="0" y="19805"/>
            <a:chExt cx="726455" cy="369329"/>
          </a:xfrm>
        </p:grpSpPr>
        <p:sp>
          <p:nvSpPr>
            <p:cNvPr id="155" name="圆角矩形"/>
            <p:cNvSpPr/>
            <p:nvPr/>
          </p:nvSpPr>
          <p:spPr>
            <a:xfrm>
              <a:off x="0" y="30925"/>
              <a:ext cx="726455" cy="347090"/>
            </a:xfrm>
            <a:prstGeom prst="roundRect">
              <a:avLst>
                <a:gd name="adj" fmla="val 16667"/>
              </a:avLst>
            </a:prstGeom>
            <a:solidFill>
              <a:srgbClr val="3A3A3A"/>
            </a:solidFill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 hangingPunct="0">
                <a:defRPr sz="1800" b="1">
                  <a:solidFill>
                    <a:srgbClr val="8F8F8F">
                      <a:lumOff val="44000"/>
                    </a:srgb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  <a:endParaRPr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endParaRPr>
            </a:p>
          </p:txBody>
        </p:sp>
        <p:sp>
          <p:nvSpPr>
            <p:cNvPr id="156" name="输入"/>
            <p:cNvSpPr txBox="1"/>
            <p:nvPr/>
          </p:nvSpPr>
          <p:spPr>
            <a:xfrm>
              <a:off x="16943" y="19805"/>
              <a:ext cx="69256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800" b="1">
                  <a:solidFill>
                    <a:schemeClr val="accent3">
                      <a:lumOff val="44000"/>
                    </a:schemeClr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 defTabSz="685800" hangingPunct="0"/>
              <a:r>
                <a:rPr kern="0">
                  <a:solidFill>
                    <a:srgbClr val="8F8F8F">
                      <a:lumOff val="44000"/>
                    </a:srgbClr>
                  </a:solidFill>
                </a:rPr>
                <a:t>输入</a:t>
              </a:r>
            </a:p>
          </p:txBody>
        </p:sp>
      </p:grpSp>
      <p:sp>
        <p:nvSpPr>
          <p:cNvPr id="158" name="文本框 1"/>
          <p:cNvSpPr txBox="1"/>
          <p:nvPr/>
        </p:nvSpPr>
        <p:spPr>
          <a:xfrm>
            <a:off x="2634033" y="5435659"/>
            <a:ext cx="184601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685800" hangingPunct="0"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 1.学员性格和情绪是否影响任务的完成</a:t>
            </a:r>
          </a:p>
          <a:p>
            <a:pPr defTabSz="685800" hangingPunct="0"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 2.学员对目标的高低程度是否一致</a:t>
            </a:r>
          </a:p>
          <a:p>
            <a:pPr defTabSz="685800" hangingPunct="0">
              <a:defRPr sz="800" b="1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800" b="1" kern="0">
                <a:solidFill>
                  <a:srgbClr val="8F8F8F">
                    <a:lumOff val="44000"/>
                  </a:srgbClr>
                </a:solidFill>
                <a:latin typeface="微軟正黑體"/>
                <a:ea typeface="微軟正黑體"/>
                <a:sym typeface="微軟正黑體"/>
              </a:rPr>
              <a:t> 3.网络、电脑和睡眠时间等的冲突。</a:t>
            </a:r>
          </a:p>
        </p:txBody>
      </p:sp>
      <p:sp>
        <p:nvSpPr>
          <p:cNvPr id="159" name="矩形 2"/>
          <p:cNvSpPr txBox="1"/>
          <p:nvPr/>
        </p:nvSpPr>
        <p:spPr>
          <a:xfrm>
            <a:off x="-27096" y="2553408"/>
            <a:ext cx="61330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chemeClr val="accent3">
                    <a:lumOff val="44000"/>
                  </a:schemeClr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defTabSz="685800" hangingPunct="0"/>
            <a:r>
              <a:rPr kern="0">
                <a:solidFill>
                  <a:srgbClr val="8F8F8F">
                    <a:lumOff val="44000"/>
                  </a:srgbClr>
                </a:solidFill>
              </a:rPr>
              <a:t>MEM</a:t>
            </a:r>
          </a:p>
        </p:txBody>
      </p:sp>
      <p:sp>
        <p:nvSpPr>
          <p:cNvPr id="50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xmlns="" id="{4249882A-4E3C-4A76-BE4F-91475380FDA0}"/>
              </a:ext>
            </a:extLst>
          </p:cNvPr>
          <p:cNvSpPr txBox="1"/>
          <p:nvPr/>
        </p:nvSpPr>
        <p:spPr>
          <a:xfrm>
            <a:off x="1098676" y="105262"/>
            <a:ext cx="4440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学生手册逻辑模型 </a:t>
            </a:r>
          </a:p>
        </p:txBody>
      </p:sp>
    </p:spTree>
    <p:extLst>
      <p:ext uri="{BB962C8B-B14F-4D97-AF65-F5344CB8AC3E}">
        <p14:creationId xmlns:p14="http://schemas.microsoft.com/office/powerpoint/2010/main" val="27304311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孟琪-商业计划PPT模板 (19)" id="{30428E57-210E-8A48-AFC2-3B0A556AE7DF}" vid="{80471B2D-BE42-FF44-87D8-28E9C59BEE4E}"/>
    </a:ext>
  </a:extLst>
</a:theme>
</file>

<file path=ppt/theme/theme3.xml><?xml version="1.0" encoding="utf-8"?>
<a:theme xmlns:a="http://schemas.openxmlformats.org/drawingml/2006/main" name="1_Office 主题">
  <a:themeElements>
    <a:clrScheme name="Office 主题">
      <a:dk1>
        <a:srgbClr val="000000"/>
      </a:dk1>
      <a:lt1>
        <a:srgbClr val="282828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816</Words>
  <Application>Microsoft Macintosh PowerPoint</Application>
  <PresentationFormat>全屏显示(4:3)</PresentationFormat>
  <Paragraphs>136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Agency FB</vt:lpstr>
      <vt:lpstr>Arial</vt:lpstr>
      <vt:lpstr>Bebas</vt:lpstr>
      <vt:lpstr>Calibri</vt:lpstr>
      <vt:lpstr>Calibri Light</vt:lpstr>
      <vt:lpstr>Kartika</vt:lpstr>
      <vt:lpstr>Lantinghei SC Extralight</vt:lpstr>
      <vt:lpstr>Wingdings</vt:lpstr>
      <vt:lpstr>等线</vt:lpstr>
      <vt:lpstr>等线 Light</vt:lpstr>
      <vt:lpstr>方正小标宋简体</vt:lpstr>
      <vt:lpstr>华文黑体</vt:lpstr>
      <vt:lpstr>华文宋体</vt:lpstr>
      <vt:lpstr>宋体</vt:lpstr>
      <vt:lpstr>微软雅黑</vt:lpstr>
      <vt:lpstr>微軟正黑體</vt:lpstr>
      <vt:lpstr>Office 主题​​</vt:lpstr>
      <vt:lpstr>Office 主题</vt:lpstr>
      <vt:lpstr>1_Office 主题</vt:lpstr>
      <vt:lpstr>2017 XLP  晨间汇报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余谦</dc:creator>
  <cp:lastModifiedBy>Microsoft Office 用户</cp:lastModifiedBy>
  <cp:revision>21</cp:revision>
  <dcterms:created xsi:type="dcterms:W3CDTF">2017-09-14T11:26:20Z</dcterms:created>
  <dcterms:modified xsi:type="dcterms:W3CDTF">2017-09-16T00:56:49Z</dcterms:modified>
</cp:coreProperties>
</file>