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82828"/>
              </a:solidFill>
              <a:prstDash val="solid"/>
              <a:round/>
            </a:ln>
          </a:left>
          <a:right>
            <a:ln w="12700" cap="flat">
              <a:solidFill>
                <a:srgbClr val="282828"/>
              </a:solidFill>
              <a:prstDash val="solid"/>
              <a:round/>
            </a:ln>
          </a:right>
          <a:top>
            <a:ln w="12700" cap="flat">
              <a:solidFill>
                <a:srgbClr val="282828"/>
              </a:solidFill>
              <a:prstDash val="solid"/>
              <a:round/>
            </a:ln>
          </a:top>
          <a:bottom>
            <a:ln w="12700" cap="flat">
              <a:solidFill>
                <a:srgbClr val="282828"/>
              </a:solidFill>
              <a:prstDash val="solid"/>
              <a:round/>
            </a:ln>
          </a:bottom>
          <a:insideH>
            <a:ln w="12700" cap="flat">
              <a:solidFill>
                <a:srgbClr val="282828"/>
              </a:solidFill>
              <a:prstDash val="solid"/>
              <a:round/>
            </a:ln>
          </a:insideH>
          <a:insideV>
            <a:ln w="12700" cap="flat">
              <a:solidFill>
                <a:srgbClr val="282828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282828"/>
        </a:fontRef>
        <a:srgbClr val="282828"/>
      </a:tcTxStyle>
      <a:tcStyle>
        <a:tcBdr>
          <a:left>
            <a:ln w="12700" cap="flat">
              <a:solidFill>
                <a:srgbClr val="282828"/>
              </a:solidFill>
              <a:prstDash val="solid"/>
              <a:round/>
            </a:ln>
          </a:left>
          <a:right>
            <a:ln w="12700" cap="flat">
              <a:solidFill>
                <a:srgbClr val="282828"/>
              </a:solidFill>
              <a:prstDash val="solid"/>
              <a:round/>
            </a:ln>
          </a:right>
          <a:top>
            <a:ln w="12700" cap="flat">
              <a:solidFill>
                <a:srgbClr val="282828"/>
              </a:solidFill>
              <a:prstDash val="solid"/>
              <a:round/>
            </a:ln>
          </a:top>
          <a:bottom>
            <a:ln w="12700" cap="flat">
              <a:solidFill>
                <a:srgbClr val="282828"/>
              </a:solidFill>
              <a:prstDash val="solid"/>
              <a:round/>
            </a:ln>
          </a:bottom>
          <a:insideH>
            <a:ln w="12700" cap="flat">
              <a:solidFill>
                <a:srgbClr val="282828"/>
              </a:solidFill>
              <a:prstDash val="solid"/>
              <a:round/>
            </a:ln>
          </a:insideH>
          <a:insideV>
            <a:ln w="12700" cap="flat">
              <a:solidFill>
                <a:srgbClr val="28282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82828"/>
        </a:fontRef>
        <a:srgbClr val="282828"/>
      </a:tcTxStyle>
      <a:tcStyle>
        <a:tcBdr>
          <a:left>
            <a:ln w="12700" cap="flat">
              <a:solidFill>
                <a:srgbClr val="282828"/>
              </a:solidFill>
              <a:prstDash val="solid"/>
              <a:round/>
            </a:ln>
          </a:left>
          <a:right>
            <a:ln w="12700" cap="flat">
              <a:solidFill>
                <a:srgbClr val="282828"/>
              </a:solidFill>
              <a:prstDash val="solid"/>
              <a:round/>
            </a:ln>
          </a:right>
          <a:top>
            <a:ln w="38100" cap="flat">
              <a:solidFill>
                <a:srgbClr val="282828"/>
              </a:solidFill>
              <a:prstDash val="solid"/>
              <a:round/>
            </a:ln>
          </a:top>
          <a:bottom>
            <a:ln w="12700" cap="flat">
              <a:solidFill>
                <a:srgbClr val="282828"/>
              </a:solidFill>
              <a:prstDash val="solid"/>
              <a:round/>
            </a:ln>
          </a:bottom>
          <a:insideH>
            <a:ln w="12700" cap="flat">
              <a:solidFill>
                <a:srgbClr val="282828"/>
              </a:solidFill>
              <a:prstDash val="solid"/>
              <a:round/>
            </a:ln>
          </a:insideH>
          <a:insideV>
            <a:ln w="12700" cap="flat">
              <a:solidFill>
                <a:srgbClr val="28282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282828"/>
        </a:fontRef>
        <a:srgbClr val="282828"/>
      </a:tcTxStyle>
      <a:tcStyle>
        <a:tcBdr>
          <a:left>
            <a:ln w="12700" cap="flat">
              <a:solidFill>
                <a:srgbClr val="282828"/>
              </a:solidFill>
              <a:prstDash val="solid"/>
              <a:round/>
            </a:ln>
          </a:left>
          <a:right>
            <a:ln w="12700" cap="flat">
              <a:solidFill>
                <a:srgbClr val="282828"/>
              </a:solidFill>
              <a:prstDash val="solid"/>
              <a:round/>
            </a:ln>
          </a:right>
          <a:top>
            <a:ln w="12700" cap="flat">
              <a:solidFill>
                <a:srgbClr val="282828"/>
              </a:solidFill>
              <a:prstDash val="solid"/>
              <a:round/>
            </a:ln>
          </a:top>
          <a:bottom>
            <a:ln w="38100" cap="flat">
              <a:solidFill>
                <a:srgbClr val="282828"/>
              </a:solidFill>
              <a:prstDash val="solid"/>
              <a:round/>
            </a:ln>
          </a:bottom>
          <a:insideH>
            <a:ln w="12700" cap="flat">
              <a:solidFill>
                <a:srgbClr val="282828"/>
              </a:solidFill>
              <a:prstDash val="solid"/>
              <a:round/>
            </a:ln>
          </a:insideH>
          <a:insideV>
            <a:ln w="12700" cap="flat">
              <a:solidFill>
                <a:srgbClr val="28282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82828"/>
              </a:solidFill>
              <a:prstDash val="solid"/>
              <a:round/>
            </a:ln>
          </a:left>
          <a:right>
            <a:ln w="12700" cap="flat">
              <a:solidFill>
                <a:srgbClr val="282828"/>
              </a:solidFill>
              <a:prstDash val="solid"/>
              <a:round/>
            </a:ln>
          </a:right>
          <a:top>
            <a:ln w="12700" cap="flat">
              <a:solidFill>
                <a:srgbClr val="282828"/>
              </a:solidFill>
              <a:prstDash val="solid"/>
              <a:round/>
            </a:ln>
          </a:top>
          <a:bottom>
            <a:ln w="12700" cap="flat">
              <a:solidFill>
                <a:srgbClr val="282828"/>
              </a:solidFill>
              <a:prstDash val="solid"/>
              <a:round/>
            </a:ln>
          </a:bottom>
          <a:insideH>
            <a:ln w="12700" cap="flat">
              <a:solidFill>
                <a:srgbClr val="282828"/>
              </a:solidFill>
              <a:prstDash val="solid"/>
              <a:round/>
            </a:ln>
          </a:insideH>
          <a:insideV>
            <a:ln w="12700" cap="flat">
              <a:solidFill>
                <a:srgbClr val="282828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282828"/>
        </a:fontRef>
        <a:srgbClr val="282828"/>
      </a:tcTxStyle>
      <a:tcStyle>
        <a:tcBdr>
          <a:left>
            <a:ln w="12700" cap="flat">
              <a:solidFill>
                <a:srgbClr val="282828"/>
              </a:solidFill>
              <a:prstDash val="solid"/>
              <a:round/>
            </a:ln>
          </a:left>
          <a:right>
            <a:ln w="12700" cap="flat">
              <a:solidFill>
                <a:srgbClr val="282828"/>
              </a:solidFill>
              <a:prstDash val="solid"/>
              <a:round/>
            </a:ln>
          </a:right>
          <a:top>
            <a:ln w="12700" cap="flat">
              <a:solidFill>
                <a:srgbClr val="282828"/>
              </a:solidFill>
              <a:prstDash val="solid"/>
              <a:round/>
            </a:ln>
          </a:top>
          <a:bottom>
            <a:ln w="12700" cap="flat">
              <a:solidFill>
                <a:srgbClr val="282828"/>
              </a:solidFill>
              <a:prstDash val="solid"/>
              <a:round/>
            </a:ln>
          </a:bottom>
          <a:insideH>
            <a:ln w="12700" cap="flat">
              <a:solidFill>
                <a:srgbClr val="282828"/>
              </a:solidFill>
              <a:prstDash val="solid"/>
              <a:round/>
            </a:ln>
          </a:insideH>
          <a:insideV>
            <a:ln w="12700" cap="flat">
              <a:solidFill>
                <a:srgbClr val="28282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282828"/>
        </a:fontRef>
        <a:srgbClr val="282828"/>
      </a:tcTxStyle>
      <a:tcStyle>
        <a:tcBdr>
          <a:left>
            <a:ln w="12700" cap="flat">
              <a:solidFill>
                <a:srgbClr val="282828"/>
              </a:solidFill>
              <a:prstDash val="solid"/>
              <a:round/>
            </a:ln>
          </a:left>
          <a:right>
            <a:ln w="12700" cap="flat">
              <a:solidFill>
                <a:srgbClr val="282828"/>
              </a:solidFill>
              <a:prstDash val="solid"/>
              <a:round/>
            </a:ln>
          </a:right>
          <a:top>
            <a:ln w="38100" cap="flat">
              <a:solidFill>
                <a:srgbClr val="282828"/>
              </a:solidFill>
              <a:prstDash val="solid"/>
              <a:round/>
            </a:ln>
          </a:top>
          <a:bottom>
            <a:ln w="12700" cap="flat">
              <a:solidFill>
                <a:srgbClr val="282828"/>
              </a:solidFill>
              <a:prstDash val="solid"/>
              <a:round/>
            </a:ln>
          </a:bottom>
          <a:insideH>
            <a:ln w="12700" cap="flat">
              <a:solidFill>
                <a:srgbClr val="282828"/>
              </a:solidFill>
              <a:prstDash val="solid"/>
              <a:round/>
            </a:ln>
          </a:insideH>
          <a:insideV>
            <a:ln w="12700" cap="flat">
              <a:solidFill>
                <a:srgbClr val="28282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282828"/>
        </a:fontRef>
        <a:srgbClr val="282828"/>
      </a:tcTxStyle>
      <a:tcStyle>
        <a:tcBdr>
          <a:left>
            <a:ln w="12700" cap="flat">
              <a:solidFill>
                <a:srgbClr val="282828"/>
              </a:solidFill>
              <a:prstDash val="solid"/>
              <a:round/>
            </a:ln>
          </a:left>
          <a:right>
            <a:ln w="12700" cap="flat">
              <a:solidFill>
                <a:srgbClr val="282828"/>
              </a:solidFill>
              <a:prstDash val="solid"/>
              <a:round/>
            </a:ln>
          </a:right>
          <a:top>
            <a:ln w="12700" cap="flat">
              <a:solidFill>
                <a:srgbClr val="282828"/>
              </a:solidFill>
              <a:prstDash val="solid"/>
              <a:round/>
            </a:ln>
          </a:top>
          <a:bottom>
            <a:ln w="38100" cap="flat">
              <a:solidFill>
                <a:srgbClr val="282828"/>
              </a:solidFill>
              <a:prstDash val="solid"/>
              <a:round/>
            </a:ln>
          </a:bottom>
          <a:insideH>
            <a:ln w="12700" cap="flat">
              <a:solidFill>
                <a:srgbClr val="282828"/>
              </a:solidFill>
              <a:prstDash val="solid"/>
              <a:round/>
            </a:ln>
          </a:insideH>
          <a:insideV>
            <a:ln w="12700" cap="flat">
              <a:solidFill>
                <a:srgbClr val="28282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82828"/>
              </a:solidFill>
              <a:prstDash val="solid"/>
              <a:round/>
            </a:ln>
          </a:left>
          <a:right>
            <a:ln w="12700" cap="flat">
              <a:solidFill>
                <a:srgbClr val="282828"/>
              </a:solidFill>
              <a:prstDash val="solid"/>
              <a:round/>
            </a:ln>
          </a:right>
          <a:top>
            <a:ln w="12700" cap="flat">
              <a:solidFill>
                <a:srgbClr val="282828"/>
              </a:solidFill>
              <a:prstDash val="solid"/>
              <a:round/>
            </a:ln>
          </a:top>
          <a:bottom>
            <a:ln w="12700" cap="flat">
              <a:solidFill>
                <a:srgbClr val="282828"/>
              </a:solidFill>
              <a:prstDash val="solid"/>
              <a:round/>
            </a:ln>
          </a:bottom>
          <a:insideH>
            <a:ln w="12700" cap="flat">
              <a:solidFill>
                <a:srgbClr val="282828"/>
              </a:solidFill>
              <a:prstDash val="solid"/>
              <a:round/>
            </a:ln>
          </a:insideH>
          <a:insideV>
            <a:ln w="12700" cap="flat">
              <a:solidFill>
                <a:srgbClr val="282828"/>
              </a:solidFill>
              <a:prstDash val="solid"/>
              <a:round/>
            </a:ln>
          </a:insideV>
        </a:tcBdr>
        <a:fill>
          <a:solidFill>
            <a:srgbClr val="F0D4CB"/>
          </a:solidFill>
        </a:fill>
      </a:tcStyle>
    </a:wholeTbl>
    <a:band2H>
      <a:tcTxStyle b="def" i="def"/>
      <a:tcStyle>
        <a:tcBdr/>
        <a:fill>
          <a:solidFill>
            <a:srgbClr val="F8EBE7"/>
          </a:solidFill>
        </a:fill>
      </a:tcStyle>
    </a:band2H>
    <a:firstCol>
      <a:tcTxStyle b="on" i="off">
        <a:fontRef idx="major">
          <a:srgbClr val="282828"/>
        </a:fontRef>
        <a:srgbClr val="282828"/>
      </a:tcTxStyle>
      <a:tcStyle>
        <a:tcBdr>
          <a:left>
            <a:ln w="12700" cap="flat">
              <a:solidFill>
                <a:srgbClr val="282828"/>
              </a:solidFill>
              <a:prstDash val="solid"/>
              <a:round/>
            </a:ln>
          </a:left>
          <a:right>
            <a:ln w="12700" cap="flat">
              <a:solidFill>
                <a:srgbClr val="282828"/>
              </a:solidFill>
              <a:prstDash val="solid"/>
              <a:round/>
            </a:ln>
          </a:right>
          <a:top>
            <a:ln w="12700" cap="flat">
              <a:solidFill>
                <a:srgbClr val="282828"/>
              </a:solidFill>
              <a:prstDash val="solid"/>
              <a:round/>
            </a:ln>
          </a:top>
          <a:bottom>
            <a:ln w="12700" cap="flat">
              <a:solidFill>
                <a:srgbClr val="282828"/>
              </a:solidFill>
              <a:prstDash val="solid"/>
              <a:round/>
            </a:ln>
          </a:bottom>
          <a:insideH>
            <a:ln w="12700" cap="flat">
              <a:solidFill>
                <a:srgbClr val="282828"/>
              </a:solidFill>
              <a:prstDash val="solid"/>
              <a:round/>
            </a:ln>
          </a:insideH>
          <a:insideV>
            <a:ln w="12700" cap="flat">
              <a:solidFill>
                <a:srgbClr val="28282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282828"/>
        </a:fontRef>
        <a:srgbClr val="282828"/>
      </a:tcTxStyle>
      <a:tcStyle>
        <a:tcBdr>
          <a:left>
            <a:ln w="12700" cap="flat">
              <a:solidFill>
                <a:srgbClr val="282828"/>
              </a:solidFill>
              <a:prstDash val="solid"/>
              <a:round/>
            </a:ln>
          </a:left>
          <a:right>
            <a:ln w="12700" cap="flat">
              <a:solidFill>
                <a:srgbClr val="282828"/>
              </a:solidFill>
              <a:prstDash val="solid"/>
              <a:round/>
            </a:ln>
          </a:right>
          <a:top>
            <a:ln w="38100" cap="flat">
              <a:solidFill>
                <a:srgbClr val="282828"/>
              </a:solidFill>
              <a:prstDash val="solid"/>
              <a:round/>
            </a:ln>
          </a:top>
          <a:bottom>
            <a:ln w="12700" cap="flat">
              <a:solidFill>
                <a:srgbClr val="282828"/>
              </a:solidFill>
              <a:prstDash val="solid"/>
              <a:round/>
            </a:ln>
          </a:bottom>
          <a:insideH>
            <a:ln w="12700" cap="flat">
              <a:solidFill>
                <a:srgbClr val="282828"/>
              </a:solidFill>
              <a:prstDash val="solid"/>
              <a:round/>
            </a:ln>
          </a:insideH>
          <a:insideV>
            <a:ln w="12700" cap="flat">
              <a:solidFill>
                <a:srgbClr val="28282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282828"/>
        </a:fontRef>
        <a:srgbClr val="282828"/>
      </a:tcTxStyle>
      <a:tcStyle>
        <a:tcBdr>
          <a:left>
            <a:ln w="12700" cap="flat">
              <a:solidFill>
                <a:srgbClr val="282828"/>
              </a:solidFill>
              <a:prstDash val="solid"/>
              <a:round/>
            </a:ln>
          </a:left>
          <a:right>
            <a:ln w="12700" cap="flat">
              <a:solidFill>
                <a:srgbClr val="282828"/>
              </a:solidFill>
              <a:prstDash val="solid"/>
              <a:round/>
            </a:ln>
          </a:right>
          <a:top>
            <a:ln w="12700" cap="flat">
              <a:solidFill>
                <a:srgbClr val="282828"/>
              </a:solidFill>
              <a:prstDash val="solid"/>
              <a:round/>
            </a:ln>
          </a:top>
          <a:bottom>
            <a:ln w="38100" cap="flat">
              <a:solidFill>
                <a:srgbClr val="282828"/>
              </a:solidFill>
              <a:prstDash val="solid"/>
              <a:round/>
            </a:ln>
          </a:bottom>
          <a:insideH>
            <a:ln w="12700" cap="flat">
              <a:solidFill>
                <a:srgbClr val="282828"/>
              </a:solidFill>
              <a:prstDash val="solid"/>
              <a:round/>
            </a:ln>
          </a:insideH>
          <a:insideV>
            <a:ln w="12700" cap="flat">
              <a:solidFill>
                <a:srgbClr val="28282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282828"/>
          </a:solidFill>
        </a:fill>
      </a:tcStyle>
    </a:band2H>
    <a:firstCol>
      <a:tcTxStyle b="on" i="off">
        <a:fontRef idx="major">
          <a:srgbClr val="282828"/>
        </a:fontRef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82828"/>
          </a:solidFill>
        </a:fill>
      </a:tcStyle>
    </a:lastRow>
    <a:firstRow>
      <a:tcTxStyle b="on" i="off">
        <a:fontRef idx="major">
          <a:srgbClr val="282828"/>
        </a:fontRef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82828"/>
              </a:solidFill>
              <a:prstDash val="solid"/>
              <a:round/>
            </a:ln>
          </a:left>
          <a:right>
            <a:ln w="12700" cap="flat">
              <a:solidFill>
                <a:srgbClr val="282828"/>
              </a:solidFill>
              <a:prstDash val="solid"/>
              <a:round/>
            </a:ln>
          </a:right>
          <a:top>
            <a:ln w="12700" cap="flat">
              <a:solidFill>
                <a:srgbClr val="282828"/>
              </a:solidFill>
              <a:prstDash val="solid"/>
              <a:round/>
            </a:ln>
          </a:top>
          <a:bottom>
            <a:ln w="12700" cap="flat">
              <a:solidFill>
                <a:srgbClr val="282828"/>
              </a:solidFill>
              <a:prstDash val="solid"/>
              <a:round/>
            </a:ln>
          </a:bottom>
          <a:insideH>
            <a:ln w="12700" cap="flat">
              <a:solidFill>
                <a:srgbClr val="282828"/>
              </a:solidFill>
              <a:prstDash val="solid"/>
              <a:round/>
            </a:ln>
          </a:insideH>
          <a:insideV>
            <a:ln w="12700" cap="flat">
              <a:solidFill>
                <a:srgbClr val="28282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282828"/>
        </a:fontRef>
        <a:srgbClr val="282828"/>
      </a:tcTxStyle>
      <a:tcStyle>
        <a:tcBdr>
          <a:left>
            <a:ln w="12700" cap="flat">
              <a:solidFill>
                <a:srgbClr val="282828"/>
              </a:solidFill>
              <a:prstDash val="solid"/>
              <a:round/>
            </a:ln>
          </a:left>
          <a:right>
            <a:ln w="12700" cap="flat">
              <a:solidFill>
                <a:srgbClr val="282828"/>
              </a:solidFill>
              <a:prstDash val="solid"/>
              <a:round/>
            </a:ln>
          </a:right>
          <a:top>
            <a:ln w="12700" cap="flat">
              <a:solidFill>
                <a:srgbClr val="282828"/>
              </a:solidFill>
              <a:prstDash val="solid"/>
              <a:round/>
            </a:ln>
          </a:top>
          <a:bottom>
            <a:ln w="12700" cap="flat">
              <a:solidFill>
                <a:srgbClr val="282828"/>
              </a:solidFill>
              <a:prstDash val="solid"/>
              <a:round/>
            </a:ln>
          </a:bottom>
          <a:insideH>
            <a:ln w="12700" cap="flat">
              <a:solidFill>
                <a:srgbClr val="282828"/>
              </a:solidFill>
              <a:prstDash val="solid"/>
              <a:round/>
            </a:ln>
          </a:insideH>
          <a:insideV>
            <a:ln w="12700" cap="flat">
              <a:solidFill>
                <a:srgbClr val="28282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282828"/>
        </a:fontRef>
        <a:srgbClr val="282828"/>
      </a:tcTxStyle>
      <a:tcStyle>
        <a:tcBdr>
          <a:left>
            <a:ln w="12700" cap="flat">
              <a:solidFill>
                <a:srgbClr val="282828"/>
              </a:solidFill>
              <a:prstDash val="solid"/>
              <a:round/>
            </a:ln>
          </a:left>
          <a:right>
            <a:ln w="12700" cap="flat">
              <a:solidFill>
                <a:srgbClr val="282828"/>
              </a:solidFill>
              <a:prstDash val="solid"/>
              <a:round/>
            </a:ln>
          </a:right>
          <a:top>
            <a:ln w="38100" cap="flat">
              <a:solidFill>
                <a:srgbClr val="282828"/>
              </a:solidFill>
              <a:prstDash val="solid"/>
              <a:round/>
            </a:ln>
          </a:top>
          <a:bottom>
            <a:ln w="12700" cap="flat">
              <a:solidFill>
                <a:srgbClr val="282828"/>
              </a:solidFill>
              <a:prstDash val="solid"/>
              <a:round/>
            </a:ln>
          </a:bottom>
          <a:insideH>
            <a:ln w="12700" cap="flat">
              <a:solidFill>
                <a:srgbClr val="282828"/>
              </a:solidFill>
              <a:prstDash val="solid"/>
              <a:round/>
            </a:ln>
          </a:insideH>
          <a:insideV>
            <a:ln w="12700" cap="flat">
              <a:solidFill>
                <a:srgbClr val="28282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282828"/>
        </a:fontRef>
        <a:srgbClr val="282828"/>
      </a:tcTxStyle>
      <a:tcStyle>
        <a:tcBdr>
          <a:left>
            <a:ln w="12700" cap="flat">
              <a:solidFill>
                <a:srgbClr val="282828"/>
              </a:solidFill>
              <a:prstDash val="solid"/>
              <a:round/>
            </a:ln>
          </a:left>
          <a:right>
            <a:ln w="12700" cap="flat">
              <a:solidFill>
                <a:srgbClr val="282828"/>
              </a:solidFill>
              <a:prstDash val="solid"/>
              <a:round/>
            </a:ln>
          </a:right>
          <a:top>
            <a:ln w="12700" cap="flat">
              <a:solidFill>
                <a:srgbClr val="282828"/>
              </a:solidFill>
              <a:prstDash val="solid"/>
              <a:round/>
            </a:ln>
          </a:top>
          <a:bottom>
            <a:ln w="38100" cap="flat">
              <a:solidFill>
                <a:srgbClr val="282828"/>
              </a:solidFill>
              <a:prstDash val="solid"/>
              <a:round/>
            </a:ln>
          </a:bottom>
          <a:insideH>
            <a:ln w="12700" cap="flat">
              <a:solidFill>
                <a:srgbClr val="282828"/>
              </a:solidFill>
              <a:prstDash val="solid"/>
              <a:round/>
            </a:ln>
          </a:insideH>
          <a:insideV>
            <a:ln w="12700" cap="flat">
              <a:solidFill>
                <a:srgbClr val="28282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85800" latinLnBrk="0">
      <a:defRPr sz="1200">
        <a:latin typeface="+mj-lt"/>
        <a:ea typeface="+mj-ea"/>
        <a:cs typeface="+mj-cs"/>
        <a:sym typeface="Calibri"/>
      </a:defRPr>
    </a:lvl1pPr>
    <a:lvl2pPr indent="228600" defTabSz="685800" latinLnBrk="0">
      <a:defRPr sz="1200">
        <a:latin typeface="+mj-lt"/>
        <a:ea typeface="+mj-ea"/>
        <a:cs typeface="+mj-cs"/>
        <a:sym typeface="Calibri"/>
      </a:defRPr>
    </a:lvl2pPr>
    <a:lvl3pPr indent="457200" defTabSz="685800" latinLnBrk="0">
      <a:defRPr sz="1200">
        <a:latin typeface="+mj-lt"/>
        <a:ea typeface="+mj-ea"/>
        <a:cs typeface="+mj-cs"/>
        <a:sym typeface="Calibri"/>
      </a:defRPr>
    </a:lvl3pPr>
    <a:lvl4pPr indent="685800" defTabSz="685800" latinLnBrk="0">
      <a:defRPr sz="1200">
        <a:latin typeface="+mj-lt"/>
        <a:ea typeface="+mj-ea"/>
        <a:cs typeface="+mj-cs"/>
        <a:sym typeface="Calibri"/>
      </a:defRPr>
    </a:lvl4pPr>
    <a:lvl5pPr indent="914400" defTabSz="685800" latinLnBrk="0">
      <a:defRPr sz="1200">
        <a:latin typeface="+mj-lt"/>
        <a:ea typeface="+mj-ea"/>
        <a:cs typeface="+mj-cs"/>
        <a:sym typeface="Calibri"/>
      </a:defRPr>
    </a:lvl5pPr>
    <a:lvl6pPr indent="1143000" defTabSz="685800" latinLnBrk="0">
      <a:defRPr sz="1200">
        <a:latin typeface="+mj-lt"/>
        <a:ea typeface="+mj-ea"/>
        <a:cs typeface="+mj-cs"/>
        <a:sym typeface="Calibri"/>
      </a:defRPr>
    </a:lvl6pPr>
    <a:lvl7pPr indent="1371600" defTabSz="685800" latinLnBrk="0">
      <a:defRPr sz="1200">
        <a:latin typeface="+mj-lt"/>
        <a:ea typeface="+mj-ea"/>
        <a:cs typeface="+mj-cs"/>
        <a:sym typeface="Calibri"/>
      </a:defRPr>
    </a:lvl7pPr>
    <a:lvl8pPr indent="1600200" defTabSz="685800" latinLnBrk="0">
      <a:defRPr sz="1200">
        <a:latin typeface="+mj-lt"/>
        <a:ea typeface="+mj-ea"/>
        <a:cs typeface="+mj-cs"/>
        <a:sym typeface="Calibri"/>
      </a:defRPr>
    </a:lvl8pPr>
    <a:lvl9pPr indent="1828800" defTabSz="685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xfrm>
            <a:off x="6543675" y="274638"/>
            <a:ext cx="1971675" cy="435768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xfrm>
            <a:off x="628650" y="274638"/>
            <a:ext cx="5762625" cy="435768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623887" y="1282700"/>
            <a:ext cx="7886701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623887" y="3441700"/>
            <a:ext cx="7886701" cy="112553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0">
              <a:buSzTx/>
              <a:buFontTx/>
              <a:buNone/>
              <a:defRPr sz="2400"/>
            </a:lvl2pPr>
            <a:lvl3pPr marL="0" indent="0">
              <a:buSzTx/>
              <a:buFontTx/>
              <a:buNone/>
              <a:defRPr sz="2400"/>
            </a:lvl3pPr>
            <a:lvl4pPr marL="0" indent="0">
              <a:buSzTx/>
              <a:buFontTx/>
              <a:buNone/>
              <a:defRPr sz="2400"/>
            </a:lvl4pPr>
            <a:lvl5pPr marL="0" indent="0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628650" y="1370012"/>
            <a:ext cx="3867150" cy="3262315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630237" y="274638"/>
            <a:ext cx="7886701" cy="993776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630237" y="1260475"/>
            <a:ext cx="3868740" cy="61912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630237" y="342900"/>
            <a:ext cx="2949576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3887787" y="741362"/>
            <a:ext cx="4629152" cy="36544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538842" indent="-195942">
              <a:defRPr sz="3200"/>
            </a:lvl2pPr>
            <a:lvl3pPr marL="914400" indent="-228600">
              <a:defRPr sz="3200"/>
            </a:lvl3pPr>
            <a:lvl4pPr marL="1303019" indent="-274319">
              <a:defRPr sz="3200"/>
            </a:lvl4pPr>
            <a:lvl5pPr marL="1645920" indent="-274319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630237" y="1543049"/>
            <a:ext cx="2949576" cy="285909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630237" y="342900"/>
            <a:ext cx="2949576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3887787" y="741362"/>
            <a:ext cx="4629152" cy="36544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630237" y="1543050"/>
            <a:ext cx="2949576" cy="28590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28650" y="274638"/>
            <a:ext cx="7886700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28650" y="1370012"/>
            <a:ext cx="7886700" cy="3262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291331" y="4795362"/>
            <a:ext cx="224021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8556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552700" marR="0" indent="-2667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09900" marR="0" indent="-2667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467100" marR="0" indent="-2667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924300" marR="0" indent="-26670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29"/>
          <p:cNvGrpSpPr/>
          <p:nvPr/>
        </p:nvGrpSpPr>
        <p:grpSpPr>
          <a:xfrm>
            <a:off x="1266925" y="116552"/>
            <a:ext cx="7701817" cy="4960477"/>
            <a:chOff x="0" y="0"/>
            <a:chExt cx="7701816" cy="4960476"/>
          </a:xfrm>
        </p:grpSpPr>
        <p:sp>
          <p:nvSpPr>
            <p:cNvPr id="112" name="Rounded Rectangle 7"/>
            <p:cNvSpPr/>
            <p:nvPr/>
          </p:nvSpPr>
          <p:spPr>
            <a:xfrm>
              <a:off x="-1" y="599402"/>
              <a:ext cx="7701817" cy="514625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2100">
                  <a:solidFill>
                    <a:srgbClr val="3B3838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13" name="Rounded Rectangle 3"/>
            <p:cNvSpPr/>
            <p:nvPr/>
          </p:nvSpPr>
          <p:spPr>
            <a:xfrm>
              <a:off x="-1" y="-1"/>
              <a:ext cx="7701817" cy="535385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900">
                  <a:solidFill>
                    <a:srgbClr val="3B3838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14" name="Rounded Rectangle 15"/>
            <p:cNvSpPr/>
            <p:nvPr/>
          </p:nvSpPr>
          <p:spPr>
            <a:xfrm>
              <a:off x="0" y="4445850"/>
              <a:ext cx="7701816" cy="514625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2100">
                  <a:solidFill>
                    <a:srgbClr val="3B3838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grpSp>
          <p:nvGrpSpPr>
            <p:cNvPr id="117" name="Rounded Rectangle 7"/>
            <p:cNvGrpSpPr/>
            <p:nvPr/>
          </p:nvGrpSpPr>
          <p:grpSpPr>
            <a:xfrm>
              <a:off x="0" y="593225"/>
              <a:ext cx="862959" cy="514626"/>
              <a:chOff x="0" y="0"/>
              <a:chExt cx="862958" cy="514625"/>
            </a:xfrm>
          </p:grpSpPr>
          <p:sp>
            <p:nvSpPr>
              <p:cNvPr id="115" name="圆角矩形"/>
              <p:cNvSpPr/>
              <p:nvPr/>
            </p:nvSpPr>
            <p:spPr>
              <a:xfrm>
                <a:off x="0" y="0"/>
                <a:ext cx="862959" cy="514626"/>
              </a:xfrm>
              <a:prstGeom prst="roundRect">
                <a:avLst>
                  <a:gd name="adj" fmla="val 16667"/>
                </a:avLst>
              </a:prstGeom>
              <a:solidFill>
                <a:srgbClr val="3A3A3A"/>
              </a:solidFill>
              <a:ln w="28575" cap="flat">
                <a:solidFill>
                  <a:srgbClr val="3B383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2100">
                    <a:solidFill>
                      <a:srgbClr val="FFFFFF"/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pPr>
              </a:p>
            </p:txBody>
          </p:sp>
          <p:sp>
            <p:nvSpPr>
              <p:cNvPr id="116" name="目标"/>
              <p:cNvSpPr txBox="1"/>
              <p:nvPr/>
            </p:nvSpPr>
            <p:spPr>
              <a:xfrm>
                <a:off x="25121" y="27441"/>
                <a:ext cx="812716" cy="4597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>
                  <a:defRPr b="1" sz="2100">
                    <a:solidFill>
                      <a:srgbClr val="FFFFFF"/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lvl1pPr>
              </a:lstStyle>
              <a:p>
                <a:pPr/>
                <a:r>
                  <a:t>目标</a:t>
                </a:r>
              </a:p>
            </p:txBody>
          </p:sp>
        </p:grpSp>
        <p:grpSp>
          <p:nvGrpSpPr>
            <p:cNvPr id="120" name="Rounded Rectangle 7"/>
            <p:cNvGrpSpPr/>
            <p:nvPr/>
          </p:nvGrpSpPr>
          <p:grpSpPr>
            <a:xfrm>
              <a:off x="0" y="-1"/>
              <a:ext cx="862959" cy="514626"/>
              <a:chOff x="0" y="0"/>
              <a:chExt cx="862958" cy="514625"/>
            </a:xfrm>
          </p:grpSpPr>
          <p:sp>
            <p:nvSpPr>
              <p:cNvPr id="118" name="圆角矩形"/>
              <p:cNvSpPr/>
              <p:nvPr/>
            </p:nvSpPr>
            <p:spPr>
              <a:xfrm>
                <a:off x="0" y="0"/>
                <a:ext cx="862959" cy="514626"/>
              </a:xfrm>
              <a:prstGeom prst="roundRect">
                <a:avLst>
                  <a:gd name="adj" fmla="val 16667"/>
                </a:avLst>
              </a:prstGeom>
              <a:solidFill>
                <a:srgbClr val="3A3A3A"/>
              </a:solidFill>
              <a:ln w="28575" cap="flat">
                <a:solidFill>
                  <a:srgbClr val="3B383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2100">
                    <a:solidFill>
                      <a:srgbClr val="FFFFFF"/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pPr>
              </a:p>
            </p:txBody>
          </p:sp>
          <p:sp>
            <p:nvSpPr>
              <p:cNvPr id="119" name="背景"/>
              <p:cNvSpPr txBox="1"/>
              <p:nvPr/>
            </p:nvSpPr>
            <p:spPr>
              <a:xfrm>
                <a:off x="25121" y="27441"/>
                <a:ext cx="812716" cy="4597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>
                  <a:defRPr b="1" sz="2100">
                    <a:solidFill>
                      <a:srgbClr val="FFFFFF"/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lvl1pPr>
              </a:lstStyle>
              <a:p>
                <a:pPr/>
                <a:r>
                  <a:t>背景</a:t>
                </a:r>
              </a:p>
            </p:txBody>
          </p:sp>
        </p:grpSp>
        <p:grpSp>
          <p:nvGrpSpPr>
            <p:cNvPr id="123" name="Rounded Rectangle 7"/>
            <p:cNvGrpSpPr/>
            <p:nvPr/>
          </p:nvGrpSpPr>
          <p:grpSpPr>
            <a:xfrm>
              <a:off x="21056" y="4445850"/>
              <a:ext cx="1324997" cy="514626"/>
              <a:chOff x="0" y="0"/>
              <a:chExt cx="1324996" cy="514625"/>
            </a:xfrm>
          </p:grpSpPr>
          <p:sp>
            <p:nvSpPr>
              <p:cNvPr id="121" name="圆角矩形"/>
              <p:cNvSpPr/>
              <p:nvPr/>
            </p:nvSpPr>
            <p:spPr>
              <a:xfrm>
                <a:off x="0" y="0"/>
                <a:ext cx="1324997" cy="514626"/>
              </a:xfrm>
              <a:prstGeom prst="roundRect">
                <a:avLst>
                  <a:gd name="adj" fmla="val 16667"/>
                </a:avLst>
              </a:prstGeom>
              <a:solidFill>
                <a:srgbClr val="3A3A3A"/>
              </a:solidFill>
              <a:ln w="28575" cap="flat">
                <a:solidFill>
                  <a:srgbClr val="3B383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b="1" sz="2100">
                    <a:solidFill>
                      <a:srgbClr val="FFFFFF"/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pPr>
              </a:p>
            </p:txBody>
          </p:sp>
          <p:sp>
            <p:nvSpPr>
              <p:cNvPr id="122" name="外部因素"/>
              <p:cNvSpPr txBox="1"/>
              <p:nvPr/>
            </p:nvSpPr>
            <p:spPr>
              <a:xfrm>
                <a:off x="25121" y="27441"/>
                <a:ext cx="1274754" cy="4597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>
                  <a:defRPr b="1" sz="2100">
                    <a:solidFill>
                      <a:srgbClr val="FFFFFF"/>
                    </a:solidFill>
                    <a:latin typeface="微軟正黑體"/>
                    <a:ea typeface="微軟正黑體"/>
                    <a:cs typeface="微軟正黑體"/>
                    <a:sym typeface="微軟正黑體"/>
                  </a:defRPr>
                </a:lvl1pPr>
              </a:lstStyle>
              <a:p>
                <a:pPr/>
                <a:r>
                  <a:t>外部因素</a:t>
                </a:r>
              </a:p>
            </p:txBody>
          </p:sp>
        </p:grpSp>
      </p:grpSp>
      <p:grpSp>
        <p:nvGrpSpPr>
          <p:cNvPr id="127" name="组合 48"/>
          <p:cNvGrpSpPr/>
          <p:nvPr/>
        </p:nvGrpSpPr>
        <p:grpSpPr>
          <a:xfrm>
            <a:off x="-606858" y="-716366"/>
            <a:ext cx="1082283" cy="5157790"/>
            <a:chOff x="0" y="0"/>
            <a:chExt cx="1082282" cy="5157788"/>
          </a:xfrm>
        </p:grpSpPr>
        <p:sp>
          <p:nvSpPr>
            <p:cNvPr id="125" name="任意多边形 50"/>
            <p:cNvSpPr/>
            <p:nvPr/>
          </p:nvSpPr>
          <p:spPr>
            <a:xfrm flipH="1" rot="5400000">
              <a:off x="-1857555" y="2217952"/>
              <a:ext cx="4797392" cy="1082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0856" y="0"/>
                  </a:lnTo>
                  <a:lnTo>
                    <a:pt x="0" y="21436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A3A3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900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26" name="直接连接符 51"/>
            <p:cNvSpPr/>
            <p:nvPr/>
          </p:nvSpPr>
          <p:spPr>
            <a:xfrm flipH="1" flipV="1">
              <a:off x="157051" y="0"/>
              <a:ext cx="827404" cy="1814307"/>
            </a:xfrm>
            <a:prstGeom prst="line">
              <a:avLst/>
            </a:prstGeom>
            <a:noFill/>
            <a:ln w="6350" cap="flat">
              <a:solidFill>
                <a:srgbClr val="3A3A3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28" name="文本框 4"/>
          <p:cNvSpPr txBox="1"/>
          <p:nvPr/>
        </p:nvSpPr>
        <p:spPr>
          <a:xfrm rot="5400000">
            <a:off x="-1348866" y="2328021"/>
            <a:ext cx="3661183" cy="92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 sz="24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逻辑模型</a:t>
            </a:r>
          </a:p>
          <a:p>
            <a:pPr algn="ctr">
              <a:defRPr b="1" sz="24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           学员手册</a:t>
            </a:r>
          </a:p>
        </p:txBody>
      </p:sp>
      <p:sp>
        <p:nvSpPr>
          <p:cNvPr id="129" name="Rectangle 11"/>
          <p:cNvSpPr txBox="1"/>
          <p:nvPr/>
        </p:nvSpPr>
        <p:spPr>
          <a:xfrm>
            <a:off x="7062716" y="1726374"/>
            <a:ext cx="1814662" cy="166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1" marL="214313" indent="-214313">
              <a:lnSpc>
                <a:spcPct val="150000"/>
              </a:lnSpc>
              <a:buSzPct val="100000"/>
              <a:buFont typeface="Arial"/>
              <a:buChar char="•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超限学习过程</a:t>
            </a:r>
          </a:p>
          <a:p>
            <a:pPr lvl="1" marL="214313" indent="-214313">
              <a:lnSpc>
                <a:spcPct val="150000"/>
              </a:lnSpc>
              <a:buSzPct val="100000"/>
              <a:buFont typeface="Arial"/>
              <a:buChar char="•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WIKI，GIT的工具支持 </a:t>
            </a:r>
          </a:p>
          <a:p>
            <a:pPr lvl="1" marL="214313" indent="-214313">
              <a:lnSpc>
                <a:spcPct val="150000"/>
              </a:lnSpc>
              <a:buSzPct val="100000"/>
              <a:buFont typeface="Arial"/>
              <a:buChar char="•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standout 2 测试报告</a:t>
            </a:r>
          </a:p>
          <a:p>
            <a:pPr lvl="1" marL="214313" indent="-214313">
              <a:lnSpc>
                <a:spcPct val="150000"/>
              </a:lnSpc>
              <a:buSzPct val="100000"/>
              <a:buFont typeface="Arial"/>
              <a:buChar char="•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与设计团队的反复沟通、确认</a:t>
            </a:r>
          </a:p>
          <a:p>
            <a:pPr lvl="1" marL="214313" indent="-214313">
              <a:lnSpc>
                <a:spcPct val="150000"/>
              </a:lnSpc>
              <a:buSzPct val="100000"/>
              <a:buFont typeface="Arial"/>
              <a:buChar char="•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学员的学术背景和工作经历</a:t>
            </a:r>
          </a:p>
          <a:p>
            <a:pPr lvl="1" marL="214313" indent="-214313">
              <a:lnSpc>
                <a:spcPct val="150000"/>
              </a:lnSpc>
              <a:buSzPct val="100000"/>
              <a:buFont typeface="Arial"/>
              <a:buChar char="•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小组的碰撞和合作</a:t>
            </a:r>
          </a:p>
          <a:p>
            <a:pPr lvl="1" marL="214313" indent="-214313">
              <a:lnSpc>
                <a:spcPct val="150000"/>
              </a:lnSpc>
              <a:buSzPct val="100000"/>
              <a:buFont typeface="Arial"/>
              <a:buChar char="•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</p:txBody>
      </p:sp>
      <p:sp>
        <p:nvSpPr>
          <p:cNvPr id="130" name="TextBox 12"/>
          <p:cNvSpPr txBox="1"/>
          <p:nvPr/>
        </p:nvSpPr>
        <p:spPr>
          <a:xfrm>
            <a:off x="5179693" y="1650891"/>
            <a:ext cx="1883025" cy="291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88900" indent="-88900">
              <a:lnSpc>
                <a:spcPct val="120000"/>
              </a:lnSpc>
              <a:buSzPct val="100000"/>
              <a:buFont typeface="Arial"/>
              <a:buChar char="•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4天MEM导引课，三个课程单元。</a:t>
            </a:r>
          </a:p>
          <a:p>
            <a:pPr lvl="1" marL="363538" indent="-187325">
              <a:lnSpc>
                <a:spcPct val="120000"/>
              </a:lnSpc>
              <a:buSzPct val="100000"/>
              <a:buFont typeface="Helvetica"/>
              <a:buChar char="✓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单元一：认识自己</a:t>
            </a:r>
          </a:p>
          <a:p>
            <a:pPr lvl="1" marL="363538" indent="-187325">
              <a:lnSpc>
                <a:spcPct val="120000"/>
              </a:lnSpc>
              <a:buSzPct val="100000"/>
              <a:buFont typeface="Helvetica"/>
              <a:buChar char="✓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单元二：认识清华</a:t>
            </a:r>
          </a:p>
          <a:p>
            <a:pPr lvl="1" marL="363538" indent="-187325">
              <a:lnSpc>
                <a:spcPct val="120000"/>
              </a:lnSpc>
              <a:buSzPct val="100000"/>
              <a:buFont typeface="Helvetica"/>
              <a:buChar char="✓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单元三：清华与我</a:t>
            </a:r>
          </a:p>
          <a:p>
            <a:pPr marL="88900" indent="-88900">
              <a:lnSpc>
                <a:spcPct val="120000"/>
              </a:lnSpc>
              <a:buSzPct val="100000"/>
              <a:buFont typeface="Arial"/>
              <a:buChar char="•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课程单元一「认识自己」：</a:t>
            </a:r>
          </a:p>
          <a:p>
            <a:pPr lvl="1" marL="363538" indent="-187325">
              <a:lnSpc>
                <a:spcPct val="120000"/>
              </a:lnSpc>
              <a:buSzPct val="100000"/>
              <a:buFont typeface="Helvetica"/>
              <a:buChar char="✓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优势测试</a:t>
            </a:r>
          </a:p>
          <a:p>
            <a:pPr lvl="1" marL="363538" indent="-187325">
              <a:lnSpc>
                <a:spcPct val="120000"/>
              </a:lnSpc>
              <a:buSzPct val="100000"/>
              <a:buFont typeface="Helvetica"/>
              <a:buChar char="✓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个人简历制作（自发迭代）</a:t>
            </a:r>
          </a:p>
          <a:p>
            <a:pPr marL="88900" indent="-88900">
              <a:lnSpc>
                <a:spcPct val="120000"/>
              </a:lnSpc>
              <a:buSzPct val="100000"/>
              <a:buFont typeface="Arial"/>
              <a:buChar char="•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课程单元二「认识清华」：</a:t>
            </a:r>
          </a:p>
          <a:p>
            <a:pPr lvl="1" marL="363538" indent="-187325">
              <a:lnSpc>
                <a:spcPct val="120000"/>
              </a:lnSpc>
              <a:buSzPct val="100000"/>
              <a:buFont typeface="Helvetica"/>
              <a:buChar char="✓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校园探索</a:t>
            </a:r>
          </a:p>
          <a:p>
            <a:pPr lvl="1" marL="363538" indent="-187325">
              <a:lnSpc>
                <a:spcPct val="120000"/>
              </a:lnSpc>
              <a:buSzPct val="100000"/>
              <a:buFont typeface="Helvetica"/>
              <a:buChar char="✓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定向越野</a:t>
            </a:r>
          </a:p>
          <a:p>
            <a:pPr lvl="1" marL="363538" indent="-187325">
              <a:lnSpc>
                <a:spcPct val="120000"/>
              </a:lnSpc>
              <a:buSzPct val="100000"/>
              <a:buFont typeface="Helvetica"/>
              <a:buChar char="✓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实验室探究</a:t>
            </a:r>
          </a:p>
          <a:p>
            <a:pPr lvl="1" marL="363538" indent="-187325">
              <a:lnSpc>
                <a:spcPct val="120000"/>
              </a:lnSpc>
              <a:buSzPct val="100000"/>
              <a:buFont typeface="Helvetica"/>
              <a:buChar char="✓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社团资源</a:t>
            </a:r>
          </a:p>
          <a:p>
            <a:pPr marL="88900" indent="-88900">
              <a:lnSpc>
                <a:spcPct val="120000"/>
              </a:lnSpc>
              <a:buSzPct val="100000"/>
              <a:buFont typeface="Arial"/>
              <a:buChar char="•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课程单元三「清华与我」：</a:t>
            </a:r>
          </a:p>
          <a:p>
            <a:pPr lvl="1" marL="363538" indent="-187325">
              <a:lnSpc>
                <a:spcPct val="120000"/>
              </a:lnSpc>
              <a:buSzPct val="100000"/>
              <a:buFont typeface="Helvetica"/>
              <a:buChar char="✓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上期班级宪章</a:t>
            </a:r>
          </a:p>
          <a:p>
            <a:pPr lvl="1" marL="363538" indent="-187325">
              <a:lnSpc>
                <a:spcPct val="120000"/>
              </a:lnSpc>
              <a:buSzPct val="100000"/>
              <a:buFont typeface="Helvetica"/>
              <a:buChar char="✓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辩论班级宪章制定的方法论</a:t>
            </a:r>
          </a:p>
          <a:p>
            <a:pPr lvl="1" marL="363538" indent="-187325">
              <a:lnSpc>
                <a:spcPct val="120000"/>
              </a:lnSpc>
              <a:buSzPct val="100000"/>
              <a:buFont typeface="Helvetica"/>
              <a:buChar char="✓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上期汇报演出</a:t>
            </a:r>
          </a:p>
          <a:p>
            <a:pPr lvl="1" marL="363538" indent="-187325">
              <a:lnSpc>
                <a:spcPct val="120000"/>
              </a:lnSpc>
              <a:buSzPct val="100000"/>
              <a:buFont typeface="Helvetica"/>
              <a:buChar char="✓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制定班级宪章</a:t>
            </a:r>
          </a:p>
        </p:txBody>
      </p:sp>
      <p:sp>
        <p:nvSpPr>
          <p:cNvPr id="131" name="TextBox 25"/>
          <p:cNvSpPr txBox="1"/>
          <p:nvPr/>
        </p:nvSpPr>
        <p:spPr>
          <a:xfrm>
            <a:off x="3295934" y="1726720"/>
            <a:ext cx="1883762" cy="1572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77800" indent="-177800">
              <a:lnSpc>
                <a:spcPct val="120000"/>
              </a:lnSpc>
              <a:buSzPct val="100000"/>
              <a:buFont typeface="Arial"/>
              <a:buChar char="•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个人学习报告</a:t>
            </a:r>
          </a:p>
          <a:p>
            <a:pPr marL="177800" indent="-177800">
              <a:lnSpc>
                <a:spcPct val="120000"/>
              </a:lnSpc>
              <a:buSzPct val="100000"/>
              <a:buFont typeface="Arial"/>
              <a:buChar char="•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学员工作流程和数据库：</a:t>
            </a:r>
          </a:p>
          <a:p>
            <a:pPr lvl="1" marL="363538" indent="-187325">
              <a:lnSpc>
                <a:spcPct val="120000"/>
              </a:lnSpc>
              <a:buSzPct val="100000"/>
              <a:buFont typeface="Helvetica"/>
              <a:buChar char="✓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WIKI，GIT </a:t>
            </a:r>
          </a:p>
          <a:p>
            <a:pPr lvl="1" marL="177800" indent="-177800">
              <a:lnSpc>
                <a:spcPct val="120000"/>
              </a:lnSpc>
              <a:buSzPct val="100000"/>
              <a:buFont typeface="Arial"/>
              <a:buChar char="•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小组成果和印象：</a:t>
            </a:r>
          </a:p>
          <a:p>
            <a:pPr lvl="1" marL="363538" indent="-187325">
              <a:lnSpc>
                <a:spcPct val="120000"/>
              </a:lnSpc>
              <a:buSzPct val="100000"/>
              <a:buFont typeface="Helvetica"/>
              <a:buChar char="✓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班级宪章</a:t>
            </a:r>
          </a:p>
          <a:p>
            <a:pPr lvl="1" marL="363538" indent="-187325">
              <a:lnSpc>
                <a:spcPct val="120000"/>
              </a:lnSpc>
              <a:buSzPct val="100000"/>
              <a:buFont typeface="Helvetica"/>
              <a:buChar char="✓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社群画布</a:t>
            </a:r>
          </a:p>
          <a:p>
            <a:pPr lvl="1" marL="363538" indent="-187325">
              <a:lnSpc>
                <a:spcPct val="120000"/>
              </a:lnSpc>
              <a:buSzPct val="100000"/>
              <a:buFont typeface="Helvetica"/>
              <a:buChar char="✓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逻辑模型（每日迭代）</a:t>
            </a:r>
          </a:p>
          <a:p>
            <a:pPr marL="177800" indent="-177800">
              <a:lnSpc>
                <a:spcPct val="120000"/>
              </a:lnSpc>
              <a:buSzPct val="100000"/>
              <a:buFont typeface="Arial"/>
              <a:buChar char="•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小组品牌塑造：</a:t>
            </a:r>
          </a:p>
          <a:p>
            <a:pPr lvl="1" marL="363538" indent="-187325">
              <a:lnSpc>
                <a:spcPct val="120000"/>
              </a:lnSpc>
              <a:buSzPct val="100000"/>
              <a:buFont typeface="Helvetica"/>
              <a:buChar char="✓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终极汇报</a:t>
            </a:r>
          </a:p>
        </p:txBody>
      </p:sp>
      <p:sp>
        <p:nvSpPr>
          <p:cNvPr id="132" name="TextBox 27"/>
          <p:cNvSpPr txBox="1"/>
          <p:nvPr/>
        </p:nvSpPr>
        <p:spPr>
          <a:xfrm>
            <a:off x="1406057" y="1717607"/>
            <a:ext cx="1889875" cy="12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14313" indent="-214313">
              <a:lnSpc>
                <a:spcPct val="120000"/>
              </a:lnSpc>
              <a:buSzPct val="100000"/>
              <a:buFont typeface="Arial"/>
              <a:buChar char="•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通过计算机软件工具的学习，掌握新型逻辑架构和管理方法。</a:t>
            </a:r>
          </a:p>
          <a:p>
            <a:pPr marL="214313" indent="-214313">
              <a:lnSpc>
                <a:spcPct val="120000"/>
              </a:lnSpc>
              <a:buSzPct val="100000"/>
              <a:buFont typeface="Arial"/>
              <a:buChar char="•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小组方式开展的各类讨论和外部沟通，理解特殊状态下个人的能力和极限。</a:t>
            </a:r>
          </a:p>
          <a:p>
            <a:pPr marL="214313" indent="-214313">
              <a:lnSpc>
                <a:spcPct val="120000"/>
              </a:lnSpc>
              <a:buSzPct val="100000"/>
              <a:buFont typeface="Arial"/>
              <a:buChar char="•"/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考验极速任务完成的要求下团队的稳定性和个人贡献度。</a:t>
            </a:r>
          </a:p>
        </p:txBody>
      </p:sp>
      <p:sp>
        <p:nvSpPr>
          <p:cNvPr id="133" name="TextBox 25"/>
          <p:cNvSpPr txBox="1"/>
          <p:nvPr/>
        </p:nvSpPr>
        <p:spPr>
          <a:xfrm>
            <a:off x="2129883" y="741195"/>
            <a:ext cx="6671448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800">
                <a:solidFill>
                  <a:srgbClr val="020202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宏观：在组长掌舵下，小组成员全力协作，协同效应明显。</a:t>
            </a:r>
          </a:p>
          <a:p>
            <a:pPr>
              <a:defRPr b="1" sz="800">
                <a:solidFill>
                  <a:srgbClr val="020202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中观：根据每日课程和任务，逐步阶梯形体现个人能力的提升。</a:t>
            </a:r>
          </a:p>
          <a:p>
            <a:pPr>
              <a:defRPr b="1" sz="800">
                <a:solidFill>
                  <a:srgbClr val="020202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微观：学员发挥个人优势，认清自己，团队作战同时认清他人。</a:t>
            </a:r>
          </a:p>
        </p:txBody>
      </p:sp>
      <p:sp>
        <p:nvSpPr>
          <p:cNvPr id="134" name="TextBox 25"/>
          <p:cNvSpPr txBox="1"/>
          <p:nvPr/>
        </p:nvSpPr>
        <p:spPr>
          <a:xfrm>
            <a:off x="2120099" y="151532"/>
            <a:ext cx="7023108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宏观：四天的XLP极限学习过程中，培养2017级MEM小组学员用新工具高效、完美的完成复杂项目的学习能力。</a:t>
            </a:r>
          </a:p>
          <a:p>
            <a:pPr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中观：迅速掌握新工具使用方法和识别任务的清晰边界，根据成员优势分工，对任务完成时间和效果形成共识。</a:t>
            </a:r>
          </a:p>
          <a:p>
            <a:pPr>
              <a:defRPr b="1" sz="8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微观：2017年9月14日 - 2017年9月17日完成顾老师带领的设计团队要求的输出结果。</a:t>
            </a:r>
          </a:p>
        </p:txBody>
      </p:sp>
      <p:grpSp>
        <p:nvGrpSpPr>
          <p:cNvPr id="137" name="Rounded Rectangle 7"/>
          <p:cNvGrpSpPr/>
          <p:nvPr/>
        </p:nvGrpSpPr>
        <p:grpSpPr>
          <a:xfrm>
            <a:off x="1894163" y="1300439"/>
            <a:ext cx="718817" cy="408940"/>
            <a:chOff x="0" y="0"/>
            <a:chExt cx="718816" cy="408938"/>
          </a:xfrm>
        </p:grpSpPr>
        <p:sp>
          <p:nvSpPr>
            <p:cNvPr id="135" name="圆角矩形"/>
            <p:cNvSpPr/>
            <p:nvPr/>
          </p:nvSpPr>
          <p:spPr>
            <a:xfrm>
              <a:off x="-1" y="30925"/>
              <a:ext cx="718817" cy="347091"/>
            </a:xfrm>
            <a:prstGeom prst="roundRect">
              <a:avLst>
                <a:gd name="adj" fmla="val 16667"/>
              </a:avLst>
            </a:prstGeom>
            <a:solidFill>
              <a:srgbClr val="3A3A3A"/>
            </a:solidFill>
            <a:ln w="28575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36" name="效果"/>
            <p:cNvSpPr txBox="1"/>
            <p:nvPr/>
          </p:nvSpPr>
          <p:spPr>
            <a:xfrm>
              <a:off x="16942" y="-1"/>
              <a:ext cx="684931" cy="40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b="1" sz="1800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效果</a:t>
              </a:r>
            </a:p>
          </p:txBody>
        </p:sp>
      </p:grpSp>
      <p:grpSp>
        <p:nvGrpSpPr>
          <p:cNvPr id="140" name="Rounded Rectangle 7"/>
          <p:cNvGrpSpPr/>
          <p:nvPr/>
        </p:nvGrpSpPr>
        <p:grpSpPr>
          <a:xfrm>
            <a:off x="3771853" y="1304257"/>
            <a:ext cx="712618" cy="408939"/>
            <a:chOff x="0" y="0"/>
            <a:chExt cx="712616" cy="408938"/>
          </a:xfrm>
        </p:grpSpPr>
        <p:sp>
          <p:nvSpPr>
            <p:cNvPr id="138" name="圆角矩形"/>
            <p:cNvSpPr/>
            <p:nvPr/>
          </p:nvSpPr>
          <p:spPr>
            <a:xfrm>
              <a:off x="0" y="34743"/>
              <a:ext cx="712617" cy="339455"/>
            </a:xfrm>
            <a:prstGeom prst="roundRect">
              <a:avLst>
                <a:gd name="adj" fmla="val 16667"/>
              </a:avLst>
            </a:prstGeom>
            <a:solidFill>
              <a:srgbClr val="3A3A3A"/>
            </a:solidFill>
            <a:ln w="28575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39" name="输出"/>
            <p:cNvSpPr txBox="1"/>
            <p:nvPr/>
          </p:nvSpPr>
          <p:spPr>
            <a:xfrm>
              <a:off x="16570" y="-1"/>
              <a:ext cx="679477" cy="40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b="1" sz="1800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输出</a:t>
              </a:r>
            </a:p>
          </p:txBody>
        </p:sp>
      </p:grpSp>
      <p:grpSp>
        <p:nvGrpSpPr>
          <p:cNvPr id="143" name="Rounded Rectangle 7"/>
          <p:cNvGrpSpPr/>
          <p:nvPr/>
        </p:nvGrpSpPr>
        <p:grpSpPr>
          <a:xfrm>
            <a:off x="5631653" y="1300439"/>
            <a:ext cx="740870" cy="408940"/>
            <a:chOff x="0" y="0"/>
            <a:chExt cx="740868" cy="408938"/>
          </a:xfrm>
        </p:grpSpPr>
        <p:sp>
          <p:nvSpPr>
            <p:cNvPr id="141" name="圆角矩形"/>
            <p:cNvSpPr/>
            <p:nvPr/>
          </p:nvSpPr>
          <p:spPr>
            <a:xfrm>
              <a:off x="0" y="30925"/>
              <a:ext cx="740869" cy="347091"/>
            </a:xfrm>
            <a:prstGeom prst="roundRect">
              <a:avLst>
                <a:gd name="adj" fmla="val 16667"/>
              </a:avLst>
            </a:prstGeom>
            <a:solidFill>
              <a:srgbClr val="3A3A3A"/>
            </a:solidFill>
            <a:ln w="28575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42" name="过程"/>
            <p:cNvSpPr txBox="1"/>
            <p:nvPr/>
          </p:nvSpPr>
          <p:spPr>
            <a:xfrm>
              <a:off x="16942" y="-1"/>
              <a:ext cx="706985" cy="40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b="1" sz="1800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过程</a:t>
              </a:r>
            </a:p>
          </p:txBody>
        </p:sp>
      </p:grpSp>
      <p:grpSp>
        <p:nvGrpSpPr>
          <p:cNvPr id="146" name="Rounded Rectangle 7"/>
          <p:cNvGrpSpPr/>
          <p:nvPr/>
        </p:nvGrpSpPr>
        <p:grpSpPr>
          <a:xfrm>
            <a:off x="7503145" y="1300439"/>
            <a:ext cx="726457" cy="408940"/>
            <a:chOff x="0" y="0"/>
            <a:chExt cx="726455" cy="408938"/>
          </a:xfrm>
        </p:grpSpPr>
        <p:sp>
          <p:nvSpPr>
            <p:cNvPr id="144" name="圆角矩形"/>
            <p:cNvSpPr/>
            <p:nvPr/>
          </p:nvSpPr>
          <p:spPr>
            <a:xfrm>
              <a:off x="0" y="30925"/>
              <a:ext cx="726456" cy="347091"/>
            </a:xfrm>
            <a:prstGeom prst="roundRect">
              <a:avLst>
                <a:gd name="adj" fmla="val 16667"/>
              </a:avLst>
            </a:prstGeom>
            <a:solidFill>
              <a:srgbClr val="3A3A3A"/>
            </a:solidFill>
            <a:ln w="28575" cap="flat">
              <a:solidFill>
                <a:srgbClr val="3B3838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1800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145" name="输入"/>
            <p:cNvSpPr txBox="1"/>
            <p:nvPr/>
          </p:nvSpPr>
          <p:spPr>
            <a:xfrm>
              <a:off x="16943" y="-1"/>
              <a:ext cx="692569" cy="40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b="1" sz="1800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输入</a:t>
              </a:r>
            </a:p>
          </p:txBody>
        </p:sp>
      </p:grpSp>
      <p:sp>
        <p:nvSpPr>
          <p:cNvPr id="147" name="文本框 1"/>
          <p:cNvSpPr txBox="1"/>
          <p:nvPr/>
        </p:nvSpPr>
        <p:spPr>
          <a:xfrm>
            <a:off x="2634033" y="4578408"/>
            <a:ext cx="1870927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800">
                <a:solidFill>
                  <a:srgbClr val="010101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1.学员性格和情绪是否影响任务的完成</a:t>
            </a:r>
          </a:p>
          <a:p>
            <a:pPr>
              <a:defRPr b="1" sz="800">
                <a:solidFill>
                  <a:srgbClr val="010101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2.学员对目标的高低程度是否一致</a:t>
            </a:r>
          </a:p>
          <a:p>
            <a:pPr>
              <a:defRPr b="1" sz="800">
                <a:solidFill>
                  <a:srgbClr val="010101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3.网络、电脑和睡眠时间等的冲突。</a:t>
            </a:r>
          </a:p>
        </p:txBody>
      </p:sp>
      <p:sp>
        <p:nvSpPr>
          <p:cNvPr id="148" name="矩形 2"/>
          <p:cNvSpPr txBox="1"/>
          <p:nvPr/>
        </p:nvSpPr>
        <p:spPr>
          <a:xfrm>
            <a:off x="-27096" y="1696158"/>
            <a:ext cx="57820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MEM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282828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82828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82828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