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1200">
        <a:latin typeface="+mn-lt"/>
        <a:ea typeface="+mn-ea"/>
        <a:cs typeface="+mn-cs"/>
        <a:sym typeface="Calibri"/>
      </a:defRPr>
    </a:lvl1pPr>
    <a:lvl2pPr indent="228600" defTabSz="685800" latinLnBrk="0">
      <a:defRPr sz="1200">
        <a:latin typeface="+mn-lt"/>
        <a:ea typeface="+mn-ea"/>
        <a:cs typeface="+mn-cs"/>
        <a:sym typeface="Calibri"/>
      </a:defRPr>
    </a:lvl2pPr>
    <a:lvl3pPr indent="457200" defTabSz="685800" latinLnBrk="0">
      <a:defRPr sz="1200">
        <a:latin typeface="+mn-lt"/>
        <a:ea typeface="+mn-ea"/>
        <a:cs typeface="+mn-cs"/>
        <a:sym typeface="Calibri"/>
      </a:defRPr>
    </a:lvl3pPr>
    <a:lvl4pPr indent="685800" defTabSz="685800" latinLnBrk="0">
      <a:defRPr sz="1200">
        <a:latin typeface="+mn-lt"/>
        <a:ea typeface="+mn-ea"/>
        <a:cs typeface="+mn-cs"/>
        <a:sym typeface="Calibri"/>
      </a:defRPr>
    </a:lvl4pPr>
    <a:lvl5pPr indent="914400" defTabSz="685800" latinLnBrk="0">
      <a:defRPr sz="1200">
        <a:latin typeface="+mn-lt"/>
        <a:ea typeface="+mn-ea"/>
        <a:cs typeface="+mn-cs"/>
        <a:sym typeface="Calibri"/>
      </a:defRPr>
    </a:lvl5pPr>
    <a:lvl6pPr indent="1143000" defTabSz="685800" latinLnBrk="0">
      <a:defRPr sz="1200">
        <a:latin typeface="+mn-lt"/>
        <a:ea typeface="+mn-ea"/>
        <a:cs typeface="+mn-cs"/>
        <a:sym typeface="Calibri"/>
      </a:defRPr>
    </a:lvl6pPr>
    <a:lvl7pPr indent="1371600" defTabSz="685800" latinLnBrk="0">
      <a:defRPr sz="1200">
        <a:latin typeface="+mn-lt"/>
        <a:ea typeface="+mn-ea"/>
        <a:cs typeface="+mn-cs"/>
        <a:sym typeface="Calibri"/>
      </a:defRPr>
    </a:lvl7pPr>
    <a:lvl8pPr indent="1600200" defTabSz="685800" latinLnBrk="0">
      <a:defRPr sz="1200">
        <a:latin typeface="+mn-lt"/>
        <a:ea typeface="+mn-ea"/>
        <a:cs typeface="+mn-cs"/>
        <a:sym typeface="Calibri"/>
      </a:defRPr>
    </a:lvl8pPr>
    <a:lvl9pPr indent="1828800" defTabSz="685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543675" y="274638"/>
            <a:ext cx="1971675" cy="43576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628650" y="274638"/>
            <a:ext cx="5762625" cy="43576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3887" y="1282700"/>
            <a:ext cx="7886701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623887" y="3441700"/>
            <a:ext cx="7886701" cy="1125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28650" y="1370012"/>
            <a:ext cx="3867150" cy="326231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30237" y="274638"/>
            <a:ext cx="7886701" cy="99377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630237" y="1260475"/>
            <a:ext cx="3868739" cy="6191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3887787" y="741362"/>
            <a:ext cx="4629151" cy="36544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538842" indent="-195942">
              <a:defRPr sz="3200"/>
            </a:lvl2pPr>
            <a:lvl3pPr marL="914400" indent="-228600">
              <a:defRPr sz="3200"/>
            </a:lvl3pPr>
            <a:lvl4pPr marL="1303019" indent="-274319">
              <a:defRPr sz="3200"/>
            </a:lvl4pPr>
            <a:lvl5pPr marL="1645920" indent="-27432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630237" y="1543049"/>
            <a:ext cx="2949576" cy="28590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3887787" y="741362"/>
            <a:ext cx="4629151" cy="36544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630237" y="1543050"/>
            <a:ext cx="2949576" cy="28590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4638"/>
            <a:ext cx="7886700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70012"/>
            <a:ext cx="7886700" cy="326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91328" y="4795361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527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099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671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243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29"/>
          <p:cNvGrpSpPr/>
          <p:nvPr/>
        </p:nvGrpSpPr>
        <p:grpSpPr>
          <a:xfrm>
            <a:off x="1266926" y="116553"/>
            <a:ext cx="7701814" cy="4960474"/>
            <a:chOff x="0" y="0"/>
            <a:chExt cx="7701812" cy="4960472"/>
          </a:xfrm>
        </p:grpSpPr>
        <p:grpSp>
          <p:nvGrpSpPr>
            <p:cNvPr id="121" name="组合 9"/>
            <p:cNvGrpSpPr/>
            <p:nvPr/>
          </p:nvGrpSpPr>
          <p:grpSpPr>
            <a:xfrm>
              <a:off x="91362" y="1141533"/>
              <a:ext cx="7519087" cy="3260102"/>
              <a:chOff x="0" y="0"/>
              <a:chExt cx="7519086" cy="3260101"/>
            </a:xfrm>
          </p:grpSpPr>
          <p:grpSp>
            <p:nvGrpSpPr>
              <p:cNvPr id="116" name="组合 6"/>
              <p:cNvGrpSpPr/>
              <p:nvPr/>
            </p:nvGrpSpPr>
            <p:grpSpPr>
              <a:xfrm>
                <a:off x="-1" y="701"/>
                <a:ext cx="7519088" cy="3259400"/>
                <a:chOff x="0" y="0"/>
                <a:chExt cx="7519086" cy="3259398"/>
              </a:xfrm>
            </p:grpSpPr>
            <p:sp>
              <p:nvSpPr>
                <p:cNvPr id="112" name="矩形 25"/>
                <p:cNvSpPr/>
                <p:nvPr/>
              </p:nvSpPr>
              <p:spPr>
                <a:xfrm>
                  <a:off x="5647594" y="6177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</a:p>
              </p:txBody>
            </p:sp>
            <p:sp>
              <p:nvSpPr>
                <p:cNvPr id="113" name="矩形 24"/>
                <p:cNvSpPr/>
                <p:nvPr/>
              </p:nvSpPr>
              <p:spPr>
                <a:xfrm>
                  <a:off x="3759542" y="6177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</a:p>
              </p:txBody>
            </p:sp>
            <p:sp>
              <p:nvSpPr>
                <p:cNvPr id="114" name="矩形 23"/>
                <p:cNvSpPr/>
                <p:nvPr/>
              </p:nvSpPr>
              <p:spPr>
                <a:xfrm>
                  <a:off x="1888050" y="-1"/>
                  <a:ext cx="1871493" cy="3253223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</a:p>
              </p:txBody>
            </p:sp>
            <p:sp>
              <p:nvSpPr>
                <p:cNvPr id="115" name="矩形 5"/>
                <p:cNvSpPr/>
                <p:nvPr/>
              </p:nvSpPr>
              <p:spPr>
                <a:xfrm>
                  <a:off x="-1" y="0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</a:p>
              </p:txBody>
            </p:sp>
          </p:grpSp>
          <p:sp>
            <p:nvSpPr>
              <p:cNvPr id="117" name="直角三角形 8"/>
              <p:cNvSpPr/>
              <p:nvPr/>
            </p:nvSpPr>
            <p:spPr>
              <a:xfrm flipH="1" rot="16200000">
                <a:off x="1447515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9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18" name="直角三角形 26"/>
              <p:cNvSpPr/>
              <p:nvPr/>
            </p:nvSpPr>
            <p:spPr>
              <a:xfrm flipH="1" rot="16200000">
                <a:off x="3355828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9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19" name="直角三角形 27"/>
              <p:cNvSpPr/>
              <p:nvPr/>
            </p:nvSpPr>
            <p:spPr>
              <a:xfrm flipH="1" rot="16200000">
                <a:off x="5195959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9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20" name="直角三角形 28"/>
              <p:cNvSpPr/>
              <p:nvPr/>
            </p:nvSpPr>
            <p:spPr>
              <a:xfrm flipH="1" rot="16200000">
                <a:off x="7095109" y="-3403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9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</p:grpSp>
        <p:sp>
          <p:nvSpPr>
            <p:cNvPr id="122" name="Rounded Rectangle 7"/>
            <p:cNvSpPr/>
            <p:nvPr/>
          </p:nvSpPr>
          <p:spPr>
            <a:xfrm>
              <a:off x="-1" y="599402"/>
              <a:ext cx="7701814" cy="51462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23" name="Rounded Rectangle 3"/>
            <p:cNvSpPr/>
            <p:nvPr/>
          </p:nvSpPr>
          <p:spPr>
            <a:xfrm>
              <a:off x="-1" y="-1"/>
              <a:ext cx="7701814" cy="53538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9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24" name="Rounded Rectangle 15"/>
            <p:cNvSpPr/>
            <p:nvPr/>
          </p:nvSpPr>
          <p:spPr>
            <a:xfrm>
              <a:off x="0" y="4445849"/>
              <a:ext cx="7701813" cy="51462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grpSp>
          <p:nvGrpSpPr>
            <p:cNvPr id="127" name="Rounded Rectangle 7"/>
            <p:cNvGrpSpPr/>
            <p:nvPr/>
          </p:nvGrpSpPr>
          <p:grpSpPr>
            <a:xfrm>
              <a:off x="0" y="593225"/>
              <a:ext cx="862957" cy="514624"/>
              <a:chOff x="0" y="0"/>
              <a:chExt cx="862956" cy="514622"/>
            </a:xfrm>
          </p:grpSpPr>
          <p:sp>
            <p:nvSpPr>
              <p:cNvPr id="125" name="圆角矩形"/>
              <p:cNvSpPr/>
              <p:nvPr/>
            </p:nvSpPr>
            <p:spPr>
              <a:xfrm>
                <a:off x="0" y="0"/>
                <a:ext cx="862957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26" name="目标"/>
              <p:cNvSpPr txBox="1"/>
              <p:nvPr/>
            </p:nvSpPr>
            <p:spPr>
              <a:xfrm>
                <a:off x="25121" y="27441"/>
                <a:ext cx="8127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目标</a:t>
                </a:r>
              </a:p>
            </p:txBody>
          </p:sp>
        </p:grpSp>
        <p:grpSp>
          <p:nvGrpSpPr>
            <p:cNvPr id="130" name="Rounded Rectangle 7"/>
            <p:cNvGrpSpPr/>
            <p:nvPr/>
          </p:nvGrpSpPr>
          <p:grpSpPr>
            <a:xfrm>
              <a:off x="0" y="-1"/>
              <a:ext cx="862957" cy="514624"/>
              <a:chOff x="0" y="0"/>
              <a:chExt cx="862956" cy="514622"/>
            </a:xfrm>
          </p:grpSpPr>
          <p:sp>
            <p:nvSpPr>
              <p:cNvPr id="128" name="圆角矩形"/>
              <p:cNvSpPr/>
              <p:nvPr/>
            </p:nvSpPr>
            <p:spPr>
              <a:xfrm>
                <a:off x="0" y="0"/>
                <a:ext cx="862957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29" name="背景"/>
              <p:cNvSpPr txBox="1"/>
              <p:nvPr/>
            </p:nvSpPr>
            <p:spPr>
              <a:xfrm>
                <a:off x="25121" y="27441"/>
                <a:ext cx="8127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背景</a:t>
                </a:r>
              </a:p>
            </p:txBody>
          </p:sp>
        </p:grpSp>
        <p:grpSp>
          <p:nvGrpSpPr>
            <p:cNvPr id="133" name="Rounded Rectangle 7"/>
            <p:cNvGrpSpPr/>
            <p:nvPr/>
          </p:nvGrpSpPr>
          <p:grpSpPr>
            <a:xfrm>
              <a:off x="21056" y="4445849"/>
              <a:ext cx="1324995" cy="514624"/>
              <a:chOff x="0" y="0"/>
              <a:chExt cx="1324994" cy="514622"/>
            </a:xfrm>
          </p:grpSpPr>
          <p:sp>
            <p:nvSpPr>
              <p:cNvPr id="131" name="圆角矩形"/>
              <p:cNvSpPr/>
              <p:nvPr/>
            </p:nvSpPr>
            <p:spPr>
              <a:xfrm>
                <a:off x="0" y="0"/>
                <a:ext cx="1324995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32" name="外部因素"/>
              <p:cNvSpPr txBox="1"/>
              <p:nvPr/>
            </p:nvSpPr>
            <p:spPr>
              <a:xfrm>
                <a:off x="25121" y="27441"/>
                <a:ext cx="1274752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2100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外部因素</a:t>
                </a:r>
              </a:p>
            </p:txBody>
          </p:sp>
        </p:grpSp>
      </p:grpSp>
      <p:grpSp>
        <p:nvGrpSpPr>
          <p:cNvPr id="138" name="组合 48"/>
          <p:cNvGrpSpPr/>
          <p:nvPr/>
        </p:nvGrpSpPr>
        <p:grpSpPr>
          <a:xfrm>
            <a:off x="16395" y="-14287"/>
            <a:ext cx="1082282" cy="5157788"/>
            <a:chOff x="0" y="0"/>
            <a:chExt cx="1082281" cy="5157787"/>
          </a:xfrm>
        </p:grpSpPr>
        <p:sp>
          <p:nvSpPr>
            <p:cNvPr id="135" name="任意多边形 49"/>
            <p:cNvSpPr/>
            <p:nvPr/>
          </p:nvSpPr>
          <p:spPr>
            <a:xfrm flipH="1" rot="5400000">
              <a:off x="-1806449" y="1820735"/>
              <a:ext cx="4695180" cy="1082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0508"/>
                  </a:lnTo>
                  <a:lnTo>
                    <a:pt x="11177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001"/>
            </a:solidFill>
            <a:ln w="12700" cap="flat">
              <a:solidFill>
                <a:srgbClr val="DBB76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9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36" name="任意多边形 50"/>
            <p:cNvSpPr/>
            <p:nvPr/>
          </p:nvSpPr>
          <p:spPr>
            <a:xfrm flipH="1" rot="5400000">
              <a:off x="-1857554" y="2217953"/>
              <a:ext cx="4797389" cy="108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56" y="0"/>
                  </a:lnTo>
                  <a:lnTo>
                    <a:pt x="0" y="2143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A3A3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9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37" name="直接连接符 51"/>
            <p:cNvSpPr/>
            <p:nvPr/>
          </p:nvSpPr>
          <p:spPr>
            <a:xfrm flipH="1" flipV="1">
              <a:off x="157051" y="0"/>
              <a:ext cx="827403" cy="1814306"/>
            </a:xfrm>
            <a:prstGeom prst="line">
              <a:avLst/>
            </a:prstGeom>
            <a:noFill/>
            <a:ln w="6350" cap="flat">
              <a:solidFill>
                <a:srgbClr val="3A3A3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9" name="文本框 4"/>
          <p:cNvSpPr txBox="1"/>
          <p:nvPr/>
        </p:nvSpPr>
        <p:spPr>
          <a:xfrm rot="5400000">
            <a:off x="-1348867" y="2328020"/>
            <a:ext cx="366118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逻辑模型</a:t>
            </a:r>
          </a:p>
          <a:p>
            <a:pPr algn="ctr">
              <a:defRPr b="1" sz="24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学员手册</a:t>
            </a:r>
          </a:p>
        </p:txBody>
      </p:sp>
      <p:sp>
        <p:nvSpPr>
          <p:cNvPr id="140" name="Rectangle 11"/>
          <p:cNvSpPr txBox="1"/>
          <p:nvPr/>
        </p:nvSpPr>
        <p:spPr>
          <a:xfrm>
            <a:off x="7062716" y="1726374"/>
            <a:ext cx="1814661" cy="185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超限学习过程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WIKI</a:t>
            </a:r>
            <a:r>
              <a:t>，</a:t>
            </a:r>
            <a:r>
              <a:t>GIT</a:t>
            </a:r>
            <a:r>
              <a:t>的工具支持 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standout 2 测试报告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与设计团队的反复沟通、确认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学员的学术背景和工作经历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小组的碰撞和合作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141" name="TextBox 12"/>
          <p:cNvSpPr txBox="1"/>
          <p:nvPr/>
        </p:nvSpPr>
        <p:spPr>
          <a:xfrm>
            <a:off x="5179693" y="1727091"/>
            <a:ext cx="1883024" cy="291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</a:t>
            </a:r>
            <a:r>
              <a:t>天</a:t>
            </a:r>
            <a:r>
              <a:t>MEM</a:t>
            </a:r>
            <a:r>
              <a:t>导引课，三个课程单元。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单元一：认识自己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单元二：认识清华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单元三：清华与我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课程单元一「认识自己」：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优势测试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个人简历制作（自发迭代）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课程单元二「认识清华」：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校园探索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定向越野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实验室探究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社团资源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课程单元三「清华与我」：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上期班级宪章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辩论班级宪章制定的方法论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上期汇报演出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制定班级宪章</a:t>
            </a:r>
          </a:p>
        </p:txBody>
      </p:sp>
      <p:sp>
        <p:nvSpPr>
          <p:cNvPr id="142" name="TextBox 25"/>
          <p:cNvSpPr txBox="1"/>
          <p:nvPr/>
        </p:nvSpPr>
        <p:spPr>
          <a:xfrm>
            <a:off x="3295934" y="1726721"/>
            <a:ext cx="1883761" cy="157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个人学习报告</a:t>
            </a:r>
          </a:p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学员工作流程和数据库：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WIKI</a:t>
            </a:r>
            <a:r>
              <a:t>，</a:t>
            </a:r>
            <a:r>
              <a:t>GIT </a:t>
            </a:r>
          </a:p>
          <a:p>
            <a:pPr lvl="1"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小组成果和印象：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班级宪章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社群画布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逻辑模型（每日迭代）</a:t>
            </a:r>
          </a:p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小组品牌塑造：</a:t>
            </a:r>
          </a:p>
          <a:p>
            <a:pPr lvl="1" marL="363538" indent="-187325">
              <a:lnSpc>
                <a:spcPct val="120000"/>
              </a:lnSpc>
              <a:buSzPct val="100000"/>
              <a:buChar char="✓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终极汇报</a:t>
            </a:r>
          </a:p>
        </p:txBody>
      </p:sp>
      <p:sp>
        <p:nvSpPr>
          <p:cNvPr id="143" name="TextBox 27"/>
          <p:cNvSpPr txBox="1"/>
          <p:nvPr/>
        </p:nvSpPr>
        <p:spPr>
          <a:xfrm>
            <a:off x="1406057" y="1717608"/>
            <a:ext cx="1889876" cy="123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通过计算机软件工具的学习，掌握新型逻辑架构和管理方法。</a:t>
            </a:r>
          </a:p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小组方式开展的各类讨论和外部沟通，理解特殊状态下个人的能力和极限。</a:t>
            </a:r>
          </a:p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考验极速任务完成的要求下团队的稳定性和个人贡献度。</a:t>
            </a:r>
          </a:p>
        </p:txBody>
      </p:sp>
      <p:sp>
        <p:nvSpPr>
          <p:cNvPr id="144" name="TextBox 25"/>
          <p:cNvSpPr txBox="1"/>
          <p:nvPr/>
        </p:nvSpPr>
        <p:spPr>
          <a:xfrm>
            <a:off x="2129883" y="741195"/>
            <a:ext cx="66714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宏观：在组长掌舵下，小组成员全力协作，协同效应明显。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中观：根据每日课程和任务，逐步阶梯形体现个人能力的提升。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微观：学员发挥个人优势，认清自己，团队作战同时认清他人。</a:t>
            </a:r>
          </a:p>
        </p:txBody>
      </p:sp>
      <p:sp>
        <p:nvSpPr>
          <p:cNvPr id="145" name="TextBox 25"/>
          <p:cNvSpPr txBox="1"/>
          <p:nvPr/>
        </p:nvSpPr>
        <p:spPr>
          <a:xfrm>
            <a:off x="2120099" y="151533"/>
            <a:ext cx="702310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宏观：四天的XLP极限学习过程中，培养2017</a:t>
            </a:r>
            <a:r>
              <a:t>级MEM</a:t>
            </a:r>
            <a:r>
              <a:t>小组学员用新工具高效、完美的完成复杂项目的学习能力。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中观：迅速掌握新工具使用方法和识别任务的清晰边界，根据成员优势分工，对任务完成时间和效果形成共识。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微观：2017</a:t>
            </a:r>
            <a:r>
              <a:t>年9</a:t>
            </a:r>
            <a:r>
              <a:t>月</a:t>
            </a:r>
            <a:r>
              <a:t>14</a:t>
            </a:r>
            <a:r>
              <a:t>日 </a:t>
            </a:r>
            <a:r>
              <a:t>- 2017</a:t>
            </a:r>
            <a:r>
              <a:t>年</a:t>
            </a:r>
            <a:r>
              <a:t>9</a:t>
            </a:r>
            <a:r>
              <a:t>月</a:t>
            </a:r>
            <a:r>
              <a:t>17</a:t>
            </a:r>
            <a:r>
              <a:t>日完成顾老师带领的设计团队要求的输出结果。</a:t>
            </a:r>
          </a:p>
        </p:txBody>
      </p:sp>
      <p:grpSp>
        <p:nvGrpSpPr>
          <p:cNvPr id="148" name="Rounded Rectangle 7"/>
          <p:cNvGrpSpPr/>
          <p:nvPr/>
        </p:nvGrpSpPr>
        <p:grpSpPr>
          <a:xfrm>
            <a:off x="1894163" y="1300440"/>
            <a:ext cx="718815" cy="408941"/>
            <a:chOff x="0" y="0"/>
            <a:chExt cx="718814" cy="408940"/>
          </a:xfrm>
        </p:grpSpPr>
        <p:sp>
          <p:nvSpPr>
            <p:cNvPr id="146" name="圆角矩形"/>
            <p:cNvSpPr/>
            <p:nvPr/>
          </p:nvSpPr>
          <p:spPr>
            <a:xfrm>
              <a:off x="0" y="30925"/>
              <a:ext cx="718815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47" name="效果"/>
            <p:cNvSpPr txBox="1"/>
            <p:nvPr/>
          </p:nvSpPr>
          <p:spPr>
            <a:xfrm>
              <a:off x="16942" y="0"/>
              <a:ext cx="68493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效果</a:t>
              </a:r>
            </a:p>
          </p:txBody>
        </p:sp>
      </p:grpSp>
      <p:grpSp>
        <p:nvGrpSpPr>
          <p:cNvPr id="151" name="Rounded Rectangle 7"/>
          <p:cNvGrpSpPr/>
          <p:nvPr/>
        </p:nvGrpSpPr>
        <p:grpSpPr>
          <a:xfrm>
            <a:off x="3771853" y="1304258"/>
            <a:ext cx="712616" cy="408941"/>
            <a:chOff x="0" y="0"/>
            <a:chExt cx="712614" cy="408940"/>
          </a:xfrm>
        </p:grpSpPr>
        <p:sp>
          <p:nvSpPr>
            <p:cNvPr id="149" name="圆角矩形"/>
            <p:cNvSpPr/>
            <p:nvPr/>
          </p:nvSpPr>
          <p:spPr>
            <a:xfrm>
              <a:off x="0" y="34743"/>
              <a:ext cx="712615" cy="339454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50" name="输出"/>
            <p:cNvSpPr txBox="1"/>
            <p:nvPr/>
          </p:nvSpPr>
          <p:spPr>
            <a:xfrm>
              <a:off x="16570" y="0"/>
              <a:ext cx="67947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输出</a:t>
              </a:r>
            </a:p>
          </p:txBody>
        </p:sp>
      </p:grpSp>
      <p:grpSp>
        <p:nvGrpSpPr>
          <p:cNvPr id="154" name="Rounded Rectangle 7"/>
          <p:cNvGrpSpPr/>
          <p:nvPr/>
        </p:nvGrpSpPr>
        <p:grpSpPr>
          <a:xfrm>
            <a:off x="5631653" y="1300440"/>
            <a:ext cx="740868" cy="408941"/>
            <a:chOff x="0" y="0"/>
            <a:chExt cx="740866" cy="408940"/>
          </a:xfrm>
        </p:grpSpPr>
        <p:sp>
          <p:nvSpPr>
            <p:cNvPr id="152" name="圆角矩形"/>
            <p:cNvSpPr/>
            <p:nvPr/>
          </p:nvSpPr>
          <p:spPr>
            <a:xfrm>
              <a:off x="0" y="30925"/>
              <a:ext cx="740867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53" name="过程"/>
            <p:cNvSpPr txBox="1"/>
            <p:nvPr/>
          </p:nvSpPr>
          <p:spPr>
            <a:xfrm>
              <a:off x="16942" y="0"/>
              <a:ext cx="706983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过程</a:t>
              </a:r>
            </a:p>
          </p:txBody>
        </p:sp>
      </p:grpSp>
      <p:grpSp>
        <p:nvGrpSpPr>
          <p:cNvPr id="157" name="Rounded Rectangle 7"/>
          <p:cNvGrpSpPr/>
          <p:nvPr/>
        </p:nvGrpSpPr>
        <p:grpSpPr>
          <a:xfrm>
            <a:off x="7503145" y="1300440"/>
            <a:ext cx="726455" cy="408941"/>
            <a:chOff x="0" y="0"/>
            <a:chExt cx="726454" cy="408940"/>
          </a:xfrm>
        </p:grpSpPr>
        <p:sp>
          <p:nvSpPr>
            <p:cNvPr id="155" name="圆角矩形"/>
            <p:cNvSpPr/>
            <p:nvPr/>
          </p:nvSpPr>
          <p:spPr>
            <a:xfrm>
              <a:off x="0" y="30925"/>
              <a:ext cx="726455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56" name="输入"/>
            <p:cNvSpPr txBox="1"/>
            <p:nvPr/>
          </p:nvSpPr>
          <p:spPr>
            <a:xfrm>
              <a:off x="16943" y="0"/>
              <a:ext cx="692568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800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输入</a:t>
              </a:r>
            </a:p>
          </p:txBody>
        </p:sp>
      </p:grpSp>
      <p:sp>
        <p:nvSpPr>
          <p:cNvPr id="158" name="文本框 1"/>
          <p:cNvSpPr txBox="1"/>
          <p:nvPr/>
        </p:nvSpPr>
        <p:spPr>
          <a:xfrm>
            <a:off x="2634033" y="4578408"/>
            <a:ext cx="187092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1.</a:t>
            </a:r>
            <a:r>
              <a:t>学员</a:t>
            </a:r>
            <a:r>
              <a:t>性格和情绪是否影响任务的完成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t>2.学员对目标的高低程度是否一致</a:t>
            </a:r>
          </a:p>
          <a:p>
            <a:pPr>
              <a:defRPr b="1" sz="8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t>3.网络、电脑和睡眠时间等的冲突。</a:t>
            </a:r>
          </a:p>
        </p:txBody>
      </p:sp>
      <p:sp>
        <p:nvSpPr>
          <p:cNvPr id="159" name="矩形 2"/>
          <p:cNvSpPr txBox="1"/>
          <p:nvPr/>
        </p:nvSpPr>
        <p:spPr>
          <a:xfrm>
            <a:off x="-27096" y="1696158"/>
            <a:ext cx="57820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MEM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282828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