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79" r:id="rId2"/>
  </p:sldIdLst>
  <p:sldSz cx="9144000" cy="5143500" type="screen16x9"/>
  <p:notesSz cx="6858000" cy="9144000"/>
  <p:defaultTextStyle>
    <a:defPPr>
      <a:defRPr lang="zh-CN"/>
    </a:defPPr>
    <a:lvl1pPr algn="l" defTabSz="685800" rtl="0" eaLnBrk="0" fontAlgn="base" hangingPunct="0">
      <a:spcBef>
        <a:spcPct val="0"/>
      </a:spcBef>
      <a:spcAft>
        <a:spcPct val="0"/>
      </a:spcAft>
      <a:buFont typeface="Arial" charset="0"/>
      <a:defRPr sz="1300" kern="1200">
        <a:solidFill>
          <a:schemeClr val="tx1"/>
        </a:solidFill>
        <a:latin typeface="Calibri" charset="0"/>
        <a:ea typeface="宋体" charset="-122"/>
        <a:cs typeface="+mn-cs"/>
      </a:defRPr>
    </a:lvl1pPr>
    <a:lvl2pPr marL="342900" indent="114300" algn="l" defTabSz="685800" rtl="0" eaLnBrk="0" fontAlgn="base" hangingPunct="0">
      <a:spcBef>
        <a:spcPct val="0"/>
      </a:spcBef>
      <a:spcAft>
        <a:spcPct val="0"/>
      </a:spcAft>
      <a:buFont typeface="Arial" charset="0"/>
      <a:defRPr sz="1300" kern="1200">
        <a:solidFill>
          <a:schemeClr val="tx1"/>
        </a:solidFill>
        <a:latin typeface="Calibri" charset="0"/>
        <a:ea typeface="宋体" charset="-122"/>
        <a:cs typeface="+mn-cs"/>
      </a:defRPr>
    </a:lvl2pPr>
    <a:lvl3pPr marL="685800" indent="228600" algn="l" defTabSz="685800" rtl="0" eaLnBrk="0" fontAlgn="base" hangingPunct="0">
      <a:spcBef>
        <a:spcPct val="0"/>
      </a:spcBef>
      <a:spcAft>
        <a:spcPct val="0"/>
      </a:spcAft>
      <a:buFont typeface="Arial" charset="0"/>
      <a:defRPr sz="1300" kern="1200">
        <a:solidFill>
          <a:schemeClr val="tx1"/>
        </a:solidFill>
        <a:latin typeface="Calibri" charset="0"/>
        <a:ea typeface="宋体" charset="-122"/>
        <a:cs typeface="+mn-cs"/>
      </a:defRPr>
    </a:lvl3pPr>
    <a:lvl4pPr marL="1028700" indent="342900" algn="l" defTabSz="685800" rtl="0" eaLnBrk="0" fontAlgn="base" hangingPunct="0">
      <a:spcBef>
        <a:spcPct val="0"/>
      </a:spcBef>
      <a:spcAft>
        <a:spcPct val="0"/>
      </a:spcAft>
      <a:buFont typeface="Arial" charset="0"/>
      <a:defRPr sz="1300" kern="1200">
        <a:solidFill>
          <a:schemeClr val="tx1"/>
        </a:solidFill>
        <a:latin typeface="Calibri" charset="0"/>
        <a:ea typeface="宋体" charset="-122"/>
        <a:cs typeface="+mn-cs"/>
      </a:defRPr>
    </a:lvl4pPr>
    <a:lvl5pPr marL="1371600" indent="457200" algn="l" defTabSz="685800" rtl="0" eaLnBrk="0" fontAlgn="base" hangingPunct="0">
      <a:spcBef>
        <a:spcPct val="0"/>
      </a:spcBef>
      <a:spcAft>
        <a:spcPct val="0"/>
      </a:spcAft>
      <a:buFont typeface="Arial" charset="0"/>
      <a:defRPr sz="1300" kern="1200">
        <a:solidFill>
          <a:schemeClr val="tx1"/>
        </a:solidFill>
        <a:latin typeface="Calibri" charset="0"/>
        <a:ea typeface="宋体" charset="-122"/>
        <a:cs typeface="+mn-cs"/>
      </a:defRPr>
    </a:lvl5pPr>
    <a:lvl6pPr marL="2286000" algn="l" defTabSz="914400" rtl="0" eaLnBrk="1" latinLnBrk="0" hangingPunct="1">
      <a:defRPr sz="1300" kern="1200">
        <a:solidFill>
          <a:schemeClr val="tx1"/>
        </a:solidFill>
        <a:latin typeface="Calibri" charset="0"/>
        <a:ea typeface="宋体" charset="-122"/>
        <a:cs typeface="+mn-cs"/>
      </a:defRPr>
    </a:lvl6pPr>
    <a:lvl7pPr marL="2743200" algn="l" defTabSz="914400" rtl="0" eaLnBrk="1" latinLnBrk="0" hangingPunct="1">
      <a:defRPr sz="1300" kern="1200">
        <a:solidFill>
          <a:schemeClr val="tx1"/>
        </a:solidFill>
        <a:latin typeface="Calibri" charset="0"/>
        <a:ea typeface="宋体" charset="-122"/>
        <a:cs typeface="+mn-cs"/>
      </a:defRPr>
    </a:lvl7pPr>
    <a:lvl8pPr marL="3200400" algn="l" defTabSz="914400" rtl="0" eaLnBrk="1" latinLnBrk="0" hangingPunct="1">
      <a:defRPr sz="1300" kern="1200">
        <a:solidFill>
          <a:schemeClr val="tx1"/>
        </a:solidFill>
        <a:latin typeface="Calibri" charset="0"/>
        <a:ea typeface="宋体" charset="-122"/>
        <a:cs typeface="+mn-cs"/>
      </a:defRPr>
    </a:lvl8pPr>
    <a:lvl9pPr marL="3657600" algn="l" defTabSz="914400" rtl="0" eaLnBrk="1" latinLnBrk="0" hangingPunct="1">
      <a:defRPr sz="1300" kern="1200">
        <a:solidFill>
          <a:schemeClr val="tx1"/>
        </a:solidFill>
        <a:latin typeface="Calibri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97">
          <p15:clr>
            <a:srgbClr val="A4A3A4"/>
          </p15:clr>
        </p15:guide>
        <p15:guide id="2" pos="2880">
          <p15:clr>
            <a:srgbClr val="A4A3A4"/>
          </p15:clr>
        </p15:guide>
        <p15:guide id="3" pos="24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2828"/>
    <a:srgbClr val="DBB76C"/>
    <a:srgbClr val="E2C044"/>
    <a:srgbClr val="F1F3F2"/>
    <a:srgbClr val="1E1E1E"/>
    <a:srgbClr val="D6AC58"/>
    <a:srgbClr val="D5B55A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172"/>
    <p:restoredTop sz="94518"/>
  </p:normalViewPr>
  <p:slideViewPr>
    <p:cSldViewPr snapToGrid="0">
      <p:cViewPr>
        <p:scale>
          <a:sx n="180" d="100"/>
          <a:sy n="180" d="100"/>
        </p:scale>
        <p:origin x="-248" y="-1952"/>
      </p:cViewPr>
      <p:guideLst>
        <p:guide orient="horz" pos="1597"/>
        <p:guide pos="2880"/>
        <p:guide pos="24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00F9FB-5080-5E4B-80A0-21AAAFB12036}" type="datetimeFigureOut">
              <a:rPr lang="zh-CN" altLang="en-US"/>
              <a:pPr/>
              <a:t>17/9/14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963926-8B7B-9E4C-8036-75803AD3731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2842662"/>
      </p:ext>
    </p:extLst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3C39F2A-8141-9E41-93F6-66191A7DD2D3}" type="datetimeFigureOut">
              <a:rPr lang="zh-CN" altLang="en-US"/>
              <a:pPr/>
              <a:t>17/9/14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41667C-6955-1241-8232-7F00D327043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9994379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7473D9F-E9B3-2F4C-9816-23AF2F204DDC}" type="datetimeFigureOut">
              <a:rPr lang="zh-CN" altLang="en-US"/>
              <a:pPr/>
              <a:t>17/9/14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44FB26-779C-254F-A35B-C2D358BB68B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230897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89F6407-BF86-914C-ADA6-16EAE3B57F00}" type="datetimeFigureOut">
              <a:rPr lang="zh-CN" altLang="en-US"/>
              <a:pPr/>
              <a:t>17/9/14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C3109C-6DEC-1B4E-A9EC-2BED687ABAD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4043133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2BCB646-4F3B-BA4B-ACCA-2AD81AF17150}" type="datetimeFigureOut">
              <a:rPr lang="zh-CN" altLang="en-US"/>
              <a:pPr/>
              <a:t>17/9/14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A63C23-C7CA-5848-BF31-5BC07CB1073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3966050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1CBB42B-5DD5-B04D-9C31-91A4B3359D27}" type="datetimeFigureOut">
              <a:rPr lang="zh-CN" altLang="en-US"/>
              <a:pPr/>
              <a:t>17/9/14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DD9727-0A36-8741-802D-DB2C92108AF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3885050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6A91C22-BD40-AD4C-AA2D-908C13CBD97F}" type="datetimeFigureOut">
              <a:rPr lang="zh-CN" altLang="en-US"/>
              <a:pPr/>
              <a:t>17/9/14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AAD401-CC71-5941-B63D-E2913BDC47D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5496628"/>
      </p:ext>
    </p:extLst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86A406C-4124-A44B-AAB3-E28B03A55918}" type="datetimeFigureOut">
              <a:rPr lang="zh-CN" altLang="en-US"/>
              <a:pPr/>
              <a:t>17/9/14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C77411-E3A7-4949-9160-86583D5C283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549930"/>
      </p:ext>
    </p:extLst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074CD15-5E46-464B-8D08-BFA93B2436DD}" type="datetimeFigureOut">
              <a:rPr lang="zh-CN" altLang="en-US"/>
              <a:pPr/>
              <a:t>17/9/14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B79E91-A5D9-F049-B91F-872102AD452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0598584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F886CCF-1E31-7A43-A4B1-334391A24759}" type="datetimeFigureOut">
              <a:rPr lang="zh-CN" altLang="en-US"/>
              <a:pPr/>
              <a:t>17/9/14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971A30-ACBE-8C4C-8C53-C828949FD70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4878877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FCD1256-3E51-E542-9EAF-8455297457F0}" type="datetimeFigureOut">
              <a:rPr lang="zh-CN" altLang="en-US"/>
              <a:pPr/>
              <a:t>17/9/14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A76F11-04D5-644B-A761-9B22BD8E4DC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5978176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 noChangeArrowheads="1"/>
          </p:cNvSpPr>
          <p:nvPr>
            <p:ph type="title"/>
          </p:nvPr>
        </p:nvSpPr>
        <p:spPr bwMode="auto">
          <a:xfrm>
            <a:off x="628650" y="274638"/>
            <a:ext cx="7886700" cy="99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x-none"/>
              <a:t>单击此处编辑母版标题样式</a:t>
            </a:r>
          </a:p>
        </p:txBody>
      </p:sp>
      <p:sp>
        <p:nvSpPr>
          <p:cNvPr id="1027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28650" y="1370013"/>
            <a:ext cx="7886700" cy="326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x-none"/>
              <a:t>单击此处编辑母版文本样式</a:t>
            </a:r>
          </a:p>
          <a:p>
            <a:pPr lvl="1"/>
            <a:r>
              <a:rPr lang="zh-CN" altLang="x-none"/>
              <a:t>第二级</a:t>
            </a:r>
          </a:p>
          <a:p>
            <a:pPr lvl="2"/>
            <a:r>
              <a:rPr lang="zh-CN" altLang="x-none"/>
              <a:t>第三级</a:t>
            </a:r>
          </a:p>
          <a:p>
            <a:pPr lvl="3"/>
            <a:r>
              <a:rPr lang="zh-CN" altLang="x-none"/>
              <a:t>第四级</a:t>
            </a:r>
          </a:p>
          <a:p>
            <a:pPr lvl="4"/>
            <a:r>
              <a:rPr lang="zh-CN" altLang="x-none"/>
              <a:t>第五级</a:t>
            </a:r>
          </a:p>
        </p:txBody>
      </p:sp>
      <p:sp>
        <p:nvSpPr>
          <p:cNvPr id="1028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28650" y="4767263"/>
            <a:ext cx="20574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900">
                <a:solidFill>
                  <a:srgbClr val="898989"/>
                </a:solidFill>
              </a:defRPr>
            </a:lvl1pPr>
          </a:lstStyle>
          <a:p>
            <a:fld id="{8008DD98-D290-1944-9E3C-A008DC37D5BB}" type="datetimeFigureOut">
              <a:rPr lang="zh-CN" altLang="en-US"/>
              <a:pPr/>
              <a:t>17/9/14</a:t>
            </a:fld>
            <a:endParaRPr lang="zh-CN" altLang="en-US"/>
          </a:p>
        </p:txBody>
      </p:sp>
      <p:sp>
        <p:nvSpPr>
          <p:cNvPr id="1029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28950" y="4767263"/>
            <a:ext cx="30861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900">
                <a:solidFill>
                  <a:srgbClr val="898989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030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57950" y="4767263"/>
            <a:ext cx="20574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900">
                <a:solidFill>
                  <a:srgbClr val="898989"/>
                </a:solidFill>
              </a:defRPr>
            </a:lvl1pPr>
          </a:lstStyle>
          <a:p>
            <a:fld id="{11C18775-D15C-044F-8D9C-CDF148561198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</p:sldLayoutIdLst>
  <p:transition spd="slow">
    <p:wipe/>
  </p:transition>
  <p:txStyles>
    <p:titleStyle>
      <a:lvl1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charset="0"/>
          <a:ea typeface="宋体" charset="-122"/>
        </a:defRPr>
      </a:lvl2pPr>
      <a:lvl3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charset="0"/>
          <a:ea typeface="宋体" charset="-122"/>
        </a:defRPr>
      </a:lvl3pPr>
      <a:lvl4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charset="0"/>
          <a:ea typeface="宋体" charset="-122"/>
        </a:defRPr>
      </a:lvl4pPr>
      <a:lvl5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charset="0"/>
          <a:ea typeface="宋体" charset="-122"/>
        </a:defRPr>
      </a:lvl5pPr>
      <a:lvl6pPr marL="4572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charset="0"/>
          <a:ea typeface="宋体" charset="-122"/>
        </a:defRPr>
      </a:lvl6pPr>
      <a:lvl7pPr marL="9144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charset="0"/>
          <a:ea typeface="宋体" charset="-122"/>
        </a:defRPr>
      </a:lvl7pPr>
      <a:lvl8pPr marL="13716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charset="0"/>
          <a:ea typeface="宋体" charset="-122"/>
        </a:defRPr>
      </a:lvl8pPr>
      <a:lvl9pPr marL="18288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charset="0"/>
          <a:ea typeface="宋体" charset="-122"/>
        </a:defRPr>
      </a:lvl9pPr>
    </p:titleStyle>
    <p:bodyStyle>
      <a:lvl1pPr marL="171450" indent="-171450" algn="l" defTabSz="685800" rtl="0" eaLnBrk="1" fontAlgn="base" hangingPunct="1">
        <a:lnSpc>
          <a:spcPct val="90000"/>
        </a:lnSpc>
        <a:spcBef>
          <a:spcPts val="750"/>
        </a:spcBef>
        <a:spcAft>
          <a:spcPct val="0"/>
        </a:spcAft>
        <a:buFont typeface="Arial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/>
          <p:nvPr/>
        </p:nvGrpSpPr>
        <p:grpSpPr>
          <a:xfrm>
            <a:off x="1266927" y="116554"/>
            <a:ext cx="7701813" cy="4960472"/>
            <a:chOff x="1689236" y="155405"/>
            <a:chExt cx="8658545" cy="6613963"/>
          </a:xfrm>
        </p:grpSpPr>
        <p:grpSp>
          <p:nvGrpSpPr>
            <p:cNvPr id="10" name="组合 9"/>
            <p:cNvGrpSpPr/>
            <p:nvPr/>
          </p:nvGrpSpPr>
          <p:grpSpPr>
            <a:xfrm>
              <a:off x="1791948" y="1677450"/>
              <a:ext cx="8453120" cy="4346802"/>
              <a:chOff x="1788160" y="1716959"/>
              <a:chExt cx="8453120" cy="4346802"/>
            </a:xfrm>
          </p:grpSpPr>
          <p:grpSp>
            <p:nvGrpSpPr>
              <p:cNvPr id="7" name="组合 6"/>
              <p:cNvGrpSpPr/>
              <p:nvPr/>
            </p:nvGrpSpPr>
            <p:grpSpPr>
              <a:xfrm>
                <a:off x="1788160" y="1717895"/>
                <a:ext cx="8453120" cy="4345866"/>
                <a:chOff x="1788160" y="1717895"/>
                <a:chExt cx="8204778" cy="4345866"/>
              </a:xfrm>
            </p:grpSpPr>
            <p:sp>
              <p:nvSpPr>
                <p:cNvPr id="26" name="矩形 25"/>
                <p:cNvSpPr/>
                <p:nvPr/>
              </p:nvSpPr>
              <p:spPr>
                <a:xfrm>
                  <a:off x="7950778" y="1726132"/>
                  <a:ext cx="2042160" cy="4337629"/>
                </a:xfrm>
                <a:prstGeom prst="rect">
                  <a:avLst/>
                </a:prstGeom>
                <a:noFill/>
                <a:ln w="76200">
                  <a:solidFill>
                    <a:srgbClr val="F6BB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975" b="1">
                    <a:latin typeface="微軟正黑體" panose="020B0604030504040204" pitchFamily="34" charset="-120"/>
                    <a:ea typeface="微軟正黑體" panose="020B0604030504040204" pitchFamily="34" charset="-120"/>
                    <a:cs typeface="Lantinghei SC Extralight" charset="-122"/>
                  </a:endParaRPr>
                </a:p>
              </p:txBody>
            </p:sp>
            <p:sp>
              <p:nvSpPr>
                <p:cNvPr id="25" name="矩形 24"/>
                <p:cNvSpPr/>
                <p:nvPr/>
              </p:nvSpPr>
              <p:spPr>
                <a:xfrm>
                  <a:off x="5890549" y="1726132"/>
                  <a:ext cx="2042160" cy="4337629"/>
                </a:xfrm>
                <a:prstGeom prst="rect">
                  <a:avLst/>
                </a:prstGeom>
                <a:noFill/>
                <a:ln w="76200">
                  <a:solidFill>
                    <a:srgbClr val="F6BB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975" b="1">
                    <a:latin typeface="微軟正黑體" panose="020B0604030504040204" pitchFamily="34" charset="-120"/>
                    <a:ea typeface="微軟正黑體" panose="020B0604030504040204" pitchFamily="34" charset="-120"/>
                    <a:cs typeface="Lantinghei SC Extralight" charset="-122"/>
                  </a:endParaRPr>
                </a:p>
              </p:txBody>
            </p:sp>
            <p:sp>
              <p:nvSpPr>
                <p:cNvPr id="24" name="矩形 23"/>
                <p:cNvSpPr/>
                <p:nvPr/>
              </p:nvSpPr>
              <p:spPr>
                <a:xfrm>
                  <a:off x="3848389" y="1717895"/>
                  <a:ext cx="2042160" cy="4337629"/>
                </a:xfrm>
                <a:prstGeom prst="rect">
                  <a:avLst/>
                </a:prstGeom>
                <a:noFill/>
                <a:ln w="76200">
                  <a:solidFill>
                    <a:srgbClr val="F6BB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975" b="1">
                    <a:latin typeface="微軟正黑體" panose="020B0604030504040204" pitchFamily="34" charset="-120"/>
                    <a:ea typeface="微軟正黑體" panose="020B0604030504040204" pitchFamily="34" charset="-120"/>
                    <a:cs typeface="Lantinghei SC Extralight" charset="-122"/>
                  </a:endParaRPr>
                </a:p>
              </p:txBody>
            </p:sp>
            <p:sp>
              <p:nvSpPr>
                <p:cNvPr id="6" name="矩形 5"/>
                <p:cNvSpPr/>
                <p:nvPr/>
              </p:nvSpPr>
              <p:spPr>
                <a:xfrm>
                  <a:off x="1788160" y="1717896"/>
                  <a:ext cx="2042160" cy="4337629"/>
                </a:xfrm>
                <a:prstGeom prst="rect">
                  <a:avLst/>
                </a:prstGeom>
                <a:noFill/>
                <a:ln w="76200">
                  <a:solidFill>
                    <a:srgbClr val="F6BB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975" b="1">
                    <a:latin typeface="微軟正黑體" panose="020B0604030504040204" pitchFamily="34" charset="-120"/>
                    <a:ea typeface="微軟正黑體" panose="020B0604030504040204" pitchFamily="34" charset="-120"/>
                    <a:cs typeface="Lantinghei SC Extralight" charset="-122"/>
                  </a:endParaRPr>
                </a:p>
              </p:txBody>
            </p:sp>
          </p:grpSp>
          <p:sp>
            <p:nvSpPr>
              <p:cNvPr id="9" name="直角三角形 8"/>
              <p:cNvSpPr/>
              <p:nvPr/>
            </p:nvSpPr>
            <p:spPr>
              <a:xfrm rot="5400000" flipV="1">
                <a:off x="3377225" y="1726132"/>
                <a:ext cx="487945" cy="487945"/>
              </a:xfrm>
              <a:prstGeom prst="rtTriangle">
                <a:avLst/>
              </a:prstGeom>
              <a:solidFill>
                <a:srgbClr val="F6BB00"/>
              </a:solidFill>
              <a:ln>
                <a:solidFill>
                  <a:srgbClr val="F6BB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75" b="1"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endParaRPr>
              </a:p>
            </p:txBody>
          </p:sp>
          <p:sp>
            <p:nvSpPr>
              <p:cNvPr id="27" name="直角三角形 26"/>
              <p:cNvSpPr/>
              <p:nvPr/>
            </p:nvSpPr>
            <p:spPr>
              <a:xfrm rot="5400000" flipV="1">
                <a:off x="5522592" y="1726132"/>
                <a:ext cx="487945" cy="487945"/>
              </a:xfrm>
              <a:prstGeom prst="rtTriangle">
                <a:avLst/>
              </a:prstGeom>
              <a:solidFill>
                <a:srgbClr val="F6BB00"/>
              </a:solidFill>
              <a:ln>
                <a:solidFill>
                  <a:srgbClr val="F6BB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75" b="1"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endParaRPr>
              </a:p>
            </p:txBody>
          </p:sp>
          <p:sp>
            <p:nvSpPr>
              <p:cNvPr id="28" name="直角三角形 27"/>
              <p:cNvSpPr/>
              <p:nvPr/>
            </p:nvSpPr>
            <p:spPr>
              <a:xfrm rot="5400000" flipV="1">
                <a:off x="7591307" y="1726132"/>
                <a:ext cx="487945" cy="487945"/>
              </a:xfrm>
              <a:prstGeom prst="rtTriangle">
                <a:avLst/>
              </a:prstGeom>
              <a:solidFill>
                <a:srgbClr val="F6BB00"/>
              </a:solidFill>
              <a:ln>
                <a:solidFill>
                  <a:srgbClr val="F6BB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75" b="1"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endParaRPr>
              </a:p>
            </p:txBody>
          </p:sp>
          <p:sp>
            <p:nvSpPr>
              <p:cNvPr id="29" name="直角三角形 28"/>
              <p:cNvSpPr/>
              <p:nvPr/>
            </p:nvSpPr>
            <p:spPr>
              <a:xfrm rot="5400000" flipV="1">
                <a:off x="9726373" y="1716959"/>
                <a:ext cx="487945" cy="487945"/>
              </a:xfrm>
              <a:prstGeom prst="rtTriangle">
                <a:avLst/>
              </a:prstGeom>
              <a:solidFill>
                <a:srgbClr val="F6BB00"/>
              </a:solidFill>
              <a:ln>
                <a:solidFill>
                  <a:srgbClr val="F6BB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75" b="1"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endParaRPr>
              </a:p>
            </p:txBody>
          </p:sp>
        </p:grpSp>
        <p:sp>
          <p:nvSpPr>
            <p:cNvPr id="8" name="Rounded Rectangle 7"/>
            <p:cNvSpPr/>
            <p:nvPr/>
          </p:nvSpPr>
          <p:spPr>
            <a:xfrm>
              <a:off x="1689236" y="954608"/>
              <a:ext cx="8658544" cy="686164"/>
            </a:xfrm>
            <a:prstGeom prst="roundRect">
              <a:avLst/>
            </a:prstGeom>
            <a:noFill/>
            <a:ln w="28575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100" b="1" dirty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endParaRPr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1689236" y="155405"/>
              <a:ext cx="8658544" cy="713843"/>
            </a:xfrm>
            <a:prstGeom prst="roundRect">
              <a:avLst/>
            </a:prstGeom>
            <a:noFill/>
            <a:ln w="28575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900" b="1" dirty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endParaRP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1689236" y="6083204"/>
              <a:ext cx="8658545" cy="686164"/>
            </a:xfrm>
            <a:prstGeom prst="roundRect">
              <a:avLst/>
            </a:prstGeom>
            <a:noFill/>
            <a:ln w="28575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100" b="1" dirty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endParaRPr>
            </a:p>
          </p:txBody>
        </p:sp>
        <p:sp>
          <p:nvSpPr>
            <p:cNvPr id="18" name="Rounded Rectangle 7"/>
            <p:cNvSpPr/>
            <p:nvPr/>
          </p:nvSpPr>
          <p:spPr>
            <a:xfrm>
              <a:off x="1689236" y="946372"/>
              <a:ext cx="970154" cy="686164"/>
            </a:xfrm>
            <a:prstGeom prst="roundRect">
              <a:avLst/>
            </a:prstGeom>
            <a:solidFill>
              <a:srgbClr val="3A3A3A"/>
            </a:solidFill>
            <a:ln w="28575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100" b="1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目标</a:t>
              </a:r>
              <a:endParaRPr lang="en-US" sz="21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endParaRPr>
            </a:p>
          </p:txBody>
        </p:sp>
        <p:sp>
          <p:nvSpPr>
            <p:cNvPr id="19" name="Rounded Rectangle 7"/>
            <p:cNvSpPr/>
            <p:nvPr/>
          </p:nvSpPr>
          <p:spPr>
            <a:xfrm>
              <a:off x="1689236" y="155405"/>
              <a:ext cx="970154" cy="686164"/>
            </a:xfrm>
            <a:prstGeom prst="roundRect">
              <a:avLst/>
            </a:prstGeom>
            <a:solidFill>
              <a:srgbClr val="3A3A3A"/>
            </a:solidFill>
            <a:ln w="28575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100" b="1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背景</a:t>
              </a:r>
              <a:endParaRPr lang="en-US" sz="21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endParaRPr>
            </a:p>
          </p:txBody>
        </p:sp>
        <p:sp>
          <p:nvSpPr>
            <p:cNvPr id="22" name="Rounded Rectangle 7"/>
            <p:cNvSpPr/>
            <p:nvPr/>
          </p:nvSpPr>
          <p:spPr>
            <a:xfrm>
              <a:off x="1712908" y="6083204"/>
              <a:ext cx="1489587" cy="686164"/>
            </a:xfrm>
            <a:prstGeom prst="roundRect">
              <a:avLst/>
            </a:prstGeom>
            <a:solidFill>
              <a:srgbClr val="3A3A3A"/>
            </a:solidFill>
            <a:ln w="28575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100" b="1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外部因素</a:t>
              </a:r>
              <a:endParaRPr lang="en-US" sz="21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endParaRP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16395" y="-14287"/>
            <a:ext cx="1082282" cy="5157788"/>
            <a:chOff x="-80966" y="-19050"/>
            <a:chExt cx="1443043" cy="6877051"/>
          </a:xfrm>
        </p:grpSpPr>
        <p:sp>
          <p:nvSpPr>
            <p:cNvPr id="50" name="任意多边形 49"/>
            <p:cNvSpPr/>
            <p:nvPr/>
          </p:nvSpPr>
          <p:spPr>
            <a:xfrm rot="16200000" flipV="1">
              <a:off x="-2489564" y="2408598"/>
              <a:ext cx="6260239" cy="1443042"/>
            </a:xfrm>
            <a:custGeom>
              <a:avLst/>
              <a:gdLst>
                <a:gd name="connsiteX0" fmla="*/ 6260239 w 6260239"/>
                <a:gd name="connsiteY0" fmla="*/ 1443042 h 1443042"/>
                <a:gd name="connsiteX1" fmla="*/ 6260239 w 6260239"/>
                <a:gd name="connsiteY1" fmla="*/ 1370077 h 1443042"/>
                <a:gd name="connsiteX2" fmla="*/ 3239468 w 6260239"/>
                <a:gd name="connsiteY2" fmla="*/ 0 h 1443042"/>
                <a:gd name="connsiteX3" fmla="*/ 0 w 6260239"/>
                <a:gd name="connsiteY3" fmla="*/ 1443042 h 1443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60239" h="1443042">
                  <a:moveTo>
                    <a:pt x="6260239" y="1443042"/>
                  </a:moveTo>
                  <a:lnTo>
                    <a:pt x="6260239" y="1370077"/>
                  </a:lnTo>
                  <a:lnTo>
                    <a:pt x="3239468" y="0"/>
                  </a:lnTo>
                  <a:lnTo>
                    <a:pt x="0" y="1443042"/>
                  </a:lnTo>
                  <a:close/>
                </a:path>
              </a:pathLst>
            </a:custGeom>
            <a:solidFill>
              <a:srgbClr val="FFC001"/>
            </a:solidFill>
            <a:ln>
              <a:solidFill>
                <a:srgbClr val="DBB76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75" b="1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endParaRPr>
            </a:p>
          </p:txBody>
        </p:sp>
        <p:sp>
          <p:nvSpPr>
            <p:cNvPr id="51" name="任意多边形 50"/>
            <p:cNvSpPr/>
            <p:nvPr/>
          </p:nvSpPr>
          <p:spPr>
            <a:xfrm rot="16200000" flipV="1">
              <a:off x="-2557704" y="2938221"/>
              <a:ext cx="6396518" cy="1443041"/>
            </a:xfrm>
            <a:custGeom>
              <a:avLst/>
              <a:gdLst>
                <a:gd name="connsiteX0" fmla="*/ 6396518 w 6396518"/>
                <a:gd name="connsiteY0" fmla="*/ 1443041 h 1443041"/>
                <a:gd name="connsiteX1" fmla="*/ 3214875 w 6396518"/>
                <a:gd name="connsiteY1" fmla="*/ 0 h 1443041"/>
                <a:gd name="connsiteX2" fmla="*/ 0 w 6396518"/>
                <a:gd name="connsiteY2" fmla="*/ 1432086 h 1443041"/>
                <a:gd name="connsiteX3" fmla="*/ 0 w 6396518"/>
                <a:gd name="connsiteY3" fmla="*/ 1443041 h 1443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96518" h="1443041">
                  <a:moveTo>
                    <a:pt x="6396518" y="1443041"/>
                  </a:moveTo>
                  <a:lnTo>
                    <a:pt x="3214875" y="0"/>
                  </a:lnTo>
                  <a:lnTo>
                    <a:pt x="0" y="1432086"/>
                  </a:lnTo>
                  <a:lnTo>
                    <a:pt x="0" y="1443041"/>
                  </a:lnTo>
                  <a:close/>
                </a:path>
              </a:pathLst>
            </a:custGeom>
            <a:solidFill>
              <a:srgbClr val="3A3A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75" b="1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endParaRPr>
            </a:p>
          </p:txBody>
        </p:sp>
        <p:cxnSp>
          <p:nvCxnSpPr>
            <p:cNvPr id="52" name="直接连接符 51"/>
            <p:cNvCxnSpPr/>
            <p:nvPr/>
          </p:nvCxnSpPr>
          <p:spPr>
            <a:xfrm rot="16200000" flipV="1">
              <a:off x="-529500" y="638885"/>
              <a:ext cx="2419074" cy="1103204"/>
            </a:xfrm>
            <a:prstGeom prst="line">
              <a:avLst/>
            </a:prstGeom>
            <a:ln>
              <a:solidFill>
                <a:srgbClr val="3A3A3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文本框 4"/>
          <p:cNvSpPr txBox="1"/>
          <p:nvPr/>
        </p:nvSpPr>
        <p:spPr>
          <a:xfrm>
            <a:off x="23214" y="962250"/>
            <a:ext cx="923330" cy="366118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逻辑模型</a:t>
            </a:r>
            <a:endParaRPr lang="en-US" altLang="zh-CN" sz="2400" b="1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algn="ctr"/>
            <a:r>
              <a:rPr lang="zh-TW" altLang="en-US" sz="24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入學導引課</a:t>
            </a:r>
            <a:endParaRPr lang="zh-CN" altLang="en-US" sz="24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</p:txBody>
      </p:sp>
      <p:sp>
        <p:nvSpPr>
          <p:cNvPr id="31" name="Rectangle 11"/>
          <p:cNvSpPr/>
          <p:nvPr/>
        </p:nvSpPr>
        <p:spPr>
          <a:xfrm>
            <a:off x="7062717" y="1726374"/>
            <a:ext cx="181466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14313" lvl="1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800" b="1" dirty="0" err="1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xlp</a:t>
            </a:r>
            <a:r>
              <a:rPr lang="zh-CN" altLang="en-US" sz="8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超限</a:t>
            </a:r>
            <a:r>
              <a:rPr lang="zh-CN" altLang="en-US" sz="8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学习过程</a:t>
            </a:r>
            <a:endParaRPr lang="en-US" altLang="zh-CN" sz="8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marL="214313" lvl="1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8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WIKI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，</a:t>
            </a:r>
            <a:r>
              <a:rPr lang="en-US" altLang="zh-CN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GIT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的工具</a:t>
            </a:r>
            <a:r>
              <a:rPr lang="zh-CN" altLang="en-US" sz="8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支持 </a:t>
            </a:r>
            <a:endParaRPr lang="en-US" altLang="zh-CN" sz="800" b="1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marL="214313" lvl="1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8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校内各社团资源支持</a:t>
            </a:r>
            <a:endParaRPr lang="en-US" altLang="zh-CN" sz="800" b="1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marL="214313" lvl="1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校内图书馆支持</a:t>
            </a:r>
            <a:endParaRPr lang="en-US" altLang="zh-CN" sz="8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marL="214313" lvl="1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8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现场所有同学自身的资源 </a:t>
            </a:r>
            <a:endParaRPr lang="en-US" altLang="zh-CN" sz="800" b="1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marL="214313" lvl="1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现场教学环境的</a:t>
            </a:r>
            <a:r>
              <a:rPr lang="zh-CN" altLang="en-US" sz="8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支持</a:t>
            </a:r>
          </a:p>
          <a:p>
            <a:pPr marL="214313" lvl="1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往期</a:t>
            </a:r>
            <a:r>
              <a:rPr lang="en-US" altLang="zh-CN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MEM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学长的资源 </a:t>
            </a:r>
            <a:endParaRPr lang="zh-CN" altLang="en-US" sz="800" b="1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marL="214313" lvl="1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MEM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教育中心的支持 </a:t>
            </a:r>
            <a:endParaRPr lang="zh-CN" altLang="en-US" sz="800" b="1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marL="214313" lvl="1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课程挑战方的导师、助教支持</a:t>
            </a:r>
            <a:endParaRPr lang="en-US" altLang="zh-CN" sz="8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marL="214313" lvl="1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sz="8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marL="214313" lvl="1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8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</p:txBody>
      </p:sp>
      <p:sp>
        <p:nvSpPr>
          <p:cNvPr id="34" name="TextBox 12"/>
          <p:cNvSpPr txBox="1"/>
          <p:nvPr/>
        </p:nvSpPr>
        <p:spPr>
          <a:xfrm>
            <a:off x="5179693" y="1727091"/>
            <a:ext cx="1883023" cy="2603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8900" indent="-88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4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天</a:t>
            </a:r>
            <a:r>
              <a:rPr lang="en-US" altLang="zh-CN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MEM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导引课，三个课程单元。</a:t>
            </a:r>
          </a:p>
          <a:p>
            <a:pPr marL="363538" lvl="1" indent="-187325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单元一：认识自己</a:t>
            </a:r>
          </a:p>
          <a:p>
            <a:pPr marL="363538" lvl="1" indent="-187325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单元二：认识清华</a:t>
            </a:r>
          </a:p>
          <a:p>
            <a:pPr marL="363538" lvl="1" indent="-187325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单元三：清华与我</a:t>
            </a:r>
          </a:p>
          <a:p>
            <a:pPr marL="88900" indent="-88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课程单元一「认识自己」：</a:t>
            </a:r>
          </a:p>
          <a:p>
            <a:pPr marL="363538" lvl="1" indent="-187325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优势测试</a:t>
            </a:r>
          </a:p>
          <a:p>
            <a:pPr marL="363538" lvl="1" indent="-187325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个人简历制作（自发迭代）</a:t>
            </a:r>
          </a:p>
          <a:p>
            <a:pPr marL="88900" indent="-88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课程单元二「认识清华」：</a:t>
            </a:r>
          </a:p>
          <a:p>
            <a:pPr marL="363538" lvl="1" indent="-187325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8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校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园探索</a:t>
            </a:r>
          </a:p>
          <a:p>
            <a:pPr marL="363538" lvl="1" indent="-187325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8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定向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越野</a:t>
            </a:r>
          </a:p>
          <a:p>
            <a:pPr marL="363538" lvl="1" indent="-187325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8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实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验室探究</a:t>
            </a:r>
          </a:p>
          <a:p>
            <a:pPr marL="363538" lvl="1" indent="-187325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8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社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团资源</a:t>
            </a:r>
          </a:p>
          <a:p>
            <a:pPr marL="88900" indent="-88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8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课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程单元三「清华与我」：</a:t>
            </a:r>
          </a:p>
          <a:p>
            <a:pPr marL="363538" lvl="1" indent="-187325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8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上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期班级宪章</a:t>
            </a:r>
          </a:p>
          <a:p>
            <a:pPr marL="363538" lvl="1" indent="-187325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8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辩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论班级宪章制定的方法论</a:t>
            </a:r>
          </a:p>
          <a:p>
            <a:pPr marL="363538" lvl="1" indent="-187325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8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上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期汇报演出</a:t>
            </a:r>
          </a:p>
          <a:p>
            <a:pPr marL="363538" lvl="1" indent="-187325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8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制定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班级宪章</a:t>
            </a:r>
          </a:p>
        </p:txBody>
      </p:sp>
      <p:sp>
        <p:nvSpPr>
          <p:cNvPr id="35" name="TextBox 25"/>
          <p:cNvSpPr txBox="1"/>
          <p:nvPr/>
        </p:nvSpPr>
        <p:spPr>
          <a:xfrm>
            <a:off x="3295934" y="1726722"/>
            <a:ext cx="18837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 indent="-1778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61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名学员</a:t>
            </a:r>
            <a:r>
              <a:rPr lang="en-US" altLang="zh-CN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/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分成</a:t>
            </a:r>
            <a:r>
              <a:rPr lang="en-US" altLang="zh-CN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10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个学习小组。</a:t>
            </a:r>
          </a:p>
          <a:p>
            <a:pPr marL="177800" indent="-1778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每位学员</a:t>
            </a:r>
            <a:r>
              <a:rPr lang="en-US" altLang="zh-CN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/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数据工作流：</a:t>
            </a:r>
          </a:p>
          <a:p>
            <a:pPr marL="363538" lvl="1" indent="-187325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altLang="zh-CN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WIKI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，</a:t>
            </a:r>
            <a:r>
              <a:rPr lang="en-US" altLang="zh-CN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GIT </a:t>
            </a:r>
            <a:endParaRPr lang="en-US" altLang="zh-CN" sz="800" b="1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marL="177800" lvl="1" indent="-1778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10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个小组</a:t>
            </a:r>
            <a:r>
              <a:rPr lang="en-US" altLang="zh-CN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/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纸质出版物：</a:t>
            </a:r>
          </a:p>
          <a:p>
            <a:pPr marL="363538" lvl="1" indent="-187325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班级宪章</a:t>
            </a:r>
          </a:p>
          <a:p>
            <a:pPr marL="363538" lvl="1" indent="-187325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社群画布</a:t>
            </a:r>
          </a:p>
          <a:p>
            <a:pPr marL="363538" lvl="1" indent="-187325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逻辑模型（每日迭代）</a:t>
            </a:r>
          </a:p>
          <a:p>
            <a:pPr marL="177800" indent="-1778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10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个小组</a:t>
            </a:r>
            <a:r>
              <a:rPr lang="en-US" altLang="zh-CN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/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任务成效展示：</a:t>
            </a:r>
          </a:p>
          <a:p>
            <a:pPr marL="363538" lvl="1" indent="-187325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终极汇报</a:t>
            </a:r>
          </a:p>
          <a:p>
            <a:pPr marL="177800" indent="-1778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MEM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班级社群平台。</a:t>
            </a:r>
            <a:endParaRPr lang="en-US" altLang="zh-CN" sz="8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</p:txBody>
      </p:sp>
      <p:sp>
        <p:nvSpPr>
          <p:cNvPr id="36" name="TextBox 27"/>
          <p:cNvSpPr txBox="1"/>
          <p:nvPr/>
        </p:nvSpPr>
        <p:spPr>
          <a:xfrm>
            <a:off x="1406058" y="1717609"/>
            <a:ext cx="1889875" cy="1274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MEM</a:t>
            </a:r>
            <a:r>
              <a:rPr lang="zh-CN" altLang="en-US" sz="8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学员通过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逻辑模型的迭代，深入学习计算思维。</a:t>
            </a:r>
          </a:p>
          <a:p>
            <a:pPr marL="214313" indent="-214313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8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通</a:t>
            </a:r>
            <a:r>
              <a:rPr lang="zh-CN" altLang="en-US" sz="8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过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「认识自己」，「认识清华」，「清华与我」的学习过程，得到资源整合的方法。</a:t>
            </a:r>
          </a:p>
          <a:p>
            <a:pPr marL="214313" indent="-214313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学员</a:t>
            </a:r>
            <a:r>
              <a:rPr lang="zh-CN" altLang="en-US" sz="8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能够学会使用工具，主动学习，可以达到协同工作，并输出成果。</a:t>
            </a:r>
            <a:endParaRPr lang="en-US" altLang="zh-CN" sz="8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</p:txBody>
      </p:sp>
      <p:sp>
        <p:nvSpPr>
          <p:cNvPr id="37" name="TextBox 25"/>
          <p:cNvSpPr txBox="1"/>
          <p:nvPr/>
        </p:nvSpPr>
        <p:spPr>
          <a:xfrm>
            <a:off x="2129883" y="741196"/>
            <a:ext cx="66714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宏观</a:t>
            </a:r>
            <a:r>
              <a:rPr lang="zh-CN" altLang="en-US" sz="8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：通过整个课程的训练，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进行价值整合</a:t>
            </a:r>
            <a:r>
              <a:rPr lang="zh-CN" altLang="en-US" sz="8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与工作方法的规范，并产出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班级宪章的学习成果。</a:t>
            </a:r>
          </a:p>
          <a:p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中观：藉由定向越野挑战，实验室探究，图书馆介绍等课程项目「认识清华」。</a:t>
            </a:r>
          </a:p>
          <a:p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微观：透过性格测试，个人简历制作等课程项目「认识自己」。</a:t>
            </a:r>
          </a:p>
        </p:txBody>
      </p:sp>
      <p:sp>
        <p:nvSpPr>
          <p:cNvPr id="38" name="TextBox 25"/>
          <p:cNvSpPr txBox="1"/>
          <p:nvPr/>
        </p:nvSpPr>
        <p:spPr>
          <a:xfrm>
            <a:off x="2120099" y="151533"/>
            <a:ext cx="70231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宏观：清华大学工程管理硕士（以下简称：</a:t>
            </a:r>
            <a:r>
              <a:rPr lang="en-US" altLang="zh-CN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MEM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），重在培养</a:t>
            </a:r>
            <a:r>
              <a:rPr lang="en-US" altLang="zh-CN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MEM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学生未来</a:t>
            </a:r>
            <a:r>
              <a:rPr lang="zh-CN" altLang="en-US" sz="8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的</a:t>
            </a:r>
            <a:r>
              <a:rPr lang="zh-CN" altLang="en-US" sz="8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实际</a:t>
            </a:r>
            <a:r>
              <a:rPr lang="zh-CN" altLang="en-US" sz="8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应用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能力</a:t>
            </a:r>
            <a:r>
              <a:rPr lang="zh-CN" altLang="en-US" sz="8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和严谨的工作方法。</a:t>
            </a:r>
            <a:endParaRPr lang="zh-CN" altLang="en-US" sz="8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中观：清华大学为</a:t>
            </a:r>
            <a:r>
              <a:rPr lang="en-US" altLang="zh-CN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MEM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开设「</a:t>
            </a:r>
            <a:r>
              <a:rPr lang="en-US" altLang="zh-CN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MEM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入学导引课」</a:t>
            </a:r>
            <a:r>
              <a:rPr lang="zh-CN" altLang="en-US" sz="8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，通过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三个单元的</a:t>
            </a:r>
            <a:r>
              <a:rPr lang="zh-CN" altLang="en-US" sz="8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课程</a:t>
            </a:r>
            <a:r>
              <a:rPr lang="zh-CN" altLang="en-US" sz="8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练习</a:t>
            </a:r>
            <a:r>
              <a:rPr lang="zh-CN" altLang="en-US" sz="8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，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让学员学习如何</a:t>
            </a:r>
            <a:r>
              <a:rPr lang="zh-CN" altLang="en-US" sz="8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深入</a:t>
            </a:r>
            <a:r>
              <a:rPr lang="zh-CN" altLang="en-US" sz="8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工程师</a:t>
            </a:r>
            <a:r>
              <a:rPr lang="zh-CN" altLang="en-US" sz="8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思维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。</a:t>
            </a:r>
          </a:p>
          <a:p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微观</a:t>
            </a:r>
            <a:r>
              <a:rPr lang="zh-CN" altLang="en-US" sz="8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：</a:t>
            </a:r>
            <a:r>
              <a:rPr lang="zh-CN" altLang="en-US" sz="8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清华大学的为学生开设</a:t>
            </a:r>
            <a:r>
              <a:rPr lang="en-US" altLang="zh-CN" sz="8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4</a:t>
            </a:r>
            <a:r>
              <a:rPr lang="zh-CN" altLang="en-US" sz="8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天</a:t>
            </a:r>
            <a:r>
              <a:rPr lang="zh-CN" altLang="en-US" sz="8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「</a:t>
            </a:r>
            <a:r>
              <a:rPr lang="en-US" altLang="zh-CN" sz="8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MEM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入学导引课</a:t>
            </a:r>
            <a:r>
              <a:rPr lang="zh-CN" altLang="en-US" sz="8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」，使得每个人都能更好的认识清华、认识自我、融入清华。</a:t>
            </a:r>
            <a:endParaRPr lang="en-US" altLang="zh-CN" sz="8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</p:txBody>
      </p:sp>
      <p:sp>
        <p:nvSpPr>
          <p:cNvPr id="40" name="Rounded Rectangle 7"/>
          <p:cNvSpPr/>
          <p:nvPr/>
        </p:nvSpPr>
        <p:spPr>
          <a:xfrm>
            <a:off x="1894163" y="1331366"/>
            <a:ext cx="718814" cy="347089"/>
          </a:xfrm>
          <a:prstGeom prst="roundRect">
            <a:avLst/>
          </a:prstGeom>
          <a:solidFill>
            <a:srgbClr val="3A3A3A"/>
          </a:solidFill>
          <a:ln w="28575">
            <a:solidFill>
              <a:schemeClr val="bg2">
                <a:lumMod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效果</a:t>
            </a:r>
            <a:endParaRPr lang="en-US" sz="18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</p:txBody>
      </p:sp>
      <p:sp>
        <p:nvSpPr>
          <p:cNvPr id="41" name="Rounded Rectangle 7"/>
          <p:cNvSpPr/>
          <p:nvPr/>
        </p:nvSpPr>
        <p:spPr>
          <a:xfrm>
            <a:off x="3771854" y="1339002"/>
            <a:ext cx="712615" cy="339453"/>
          </a:xfrm>
          <a:prstGeom prst="roundRect">
            <a:avLst/>
          </a:prstGeom>
          <a:solidFill>
            <a:srgbClr val="3A3A3A"/>
          </a:solidFill>
          <a:ln w="28575">
            <a:solidFill>
              <a:schemeClr val="bg2">
                <a:lumMod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输出</a:t>
            </a:r>
            <a:endParaRPr lang="en-US" sz="18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</p:txBody>
      </p:sp>
      <p:sp>
        <p:nvSpPr>
          <p:cNvPr id="42" name="Rounded Rectangle 7"/>
          <p:cNvSpPr/>
          <p:nvPr/>
        </p:nvSpPr>
        <p:spPr>
          <a:xfrm>
            <a:off x="5631653" y="1331366"/>
            <a:ext cx="740867" cy="347089"/>
          </a:xfrm>
          <a:prstGeom prst="roundRect">
            <a:avLst/>
          </a:prstGeom>
          <a:solidFill>
            <a:srgbClr val="3A3A3A"/>
          </a:solidFill>
          <a:ln w="28575">
            <a:solidFill>
              <a:schemeClr val="bg2">
                <a:lumMod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过程</a:t>
            </a:r>
            <a:endParaRPr lang="en-US" sz="18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</p:txBody>
      </p:sp>
      <p:sp>
        <p:nvSpPr>
          <p:cNvPr id="43" name="Rounded Rectangle 7"/>
          <p:cNvSpPr/>
          <p:nvPr/>
        </p:nvSpPr>
        <p:spPr>
          <a:xfrm>
            <a:off x="7503146" y="1331366"/>
            <a:ext cx="726454" cy="347089"/>
          </a:xfrm>
          <a:prstGeom prst="roundRect">
            <a:avLst/>
          </a:prstGeom>
          <a:solidFill>
            <a:srgbClr val="3A3A3A"/>
          </a:solidFill>
          <a:ln w="28575">
            <a:solidFill>
              <a:schemeClr val="bg2">
                <a:lumMod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输入</a:t>
            </a:r>
            <a:endParaRPr lang="en-US" sz="18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634033" y="4578409"/>
            <a:ext cx="3272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 1</a:t>
            </a:r>
            <a:r>
              <a:rPr lang="en-US" altLang="zh-CN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.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学生在入学导引课初期，自我意识与集体意识需要</a:t>
            </a:r>
            <a:r>
              <a:rPr lang="zh-CN" altLang="en-US" sz="8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进行充分的融合</a:t>
            </a:r>
            <a:endParaRPr lang="en-US" altLang="zh-CN" sz="800" b="1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r>
              <a:rPr lang="zh-CN" altLang="en-US" sz="8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 </a:t>
            </a:r>
            <a:r>
              <a:rPr lang="en-US" altLang="zh-CN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2.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学生在有限时间内的健康与体力需要</a:t>
            </a:r>
            <a:r>
              <a:rPr lang="zh-CN" altLang="en-US" sz="8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保持</a:t>
            </a:r>
            <a:endParaRPr lang="en-US" altLang="zh-CN" sz="800" b="1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r>
              <a:rPr lang="zh-CN" altLang="en-US" sz="8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 </a:t>
            </a:r>
            <a:r>
              <a:rPr lang="en-US" altLang="zh-CN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3.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夜间教室、网络</a:t>
            </a:r>
            <a:r>
              <a:rPr lang="zh-CN" altLang="en-US" sz="8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的稳定性因素等</a:t>
            </a:r>
            <a:endParaRPr lang="zh-CN" altLang="en-US" sz="8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-27095" y="1696158"/>
            <a:ext cx="70564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MEM</a:t>
            </a:r>
            <a:endParaRPr lang="zh-TW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39056104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6858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charset="0"/>
          <a:buNone/>
          <a:tabLst/>
          <a:defRPr kumimoji="0" lang="zh-CN" altLang="x-none" sz="13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Calibri" charset="0"/>
            <a:ea typeface="宋体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6858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charset="0"/>
          <a:buNone/>
          <a:tabLst/>
          <a:defRPr kumimoji="0" lang="zh-CN" altLang="x-none" sz="13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Calibri" charset="0"/>
            <a:ea typeface="宋体" charset="-122"/>
          </a:defRPr>
        </a:defPPr>
      </a:lstStyle>
    </a:lnDef>
  </a:objectDefaults>
  <a:extraClrSchemeLst>
    <a:extraClrScheme>
      <a:clrScheme name="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孟琪-商业计划PPT模板 (19)" id="{30428E57-210E-8A48-AFC2-3B0A556AE7DF}" vid="{80471B2D-BE42-FF44-87D8-28E9C59BEE4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cool</Template>
  <TotalTime>4294</TotalTime>
  <Pages>0</Pages>
  <Words>453</Words>
  <Characters>0</Characters>
  <Application>Microsoft Macintosh PowerPoint</Application>
  <DocSecurity>0</DocSecurity>
  <PresentationFormat>全屏显示(16:9)</PresentationFormat>
  <Lines>0</Lines>
  <Paragraphs>58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Calibri</vt:lpstr>
      <vt:lpstr>Calibri Light</vt:lpstr>
      <vt:lpstr>Lantinghei SC Extralight</vt:lpstr>
      <vt:lpstr>Wingdings</vt:lpstr>
      <vt:lpstr>宋体</vt:lpstr>
      <vt:lpstr>微軟正黑體</vt:lpstr>
      <vt:lpstr>Arial</vt:lpstr>
      <vt:lpstr>Office 主题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逻辑模型 撰写与修订过程</dc:title>
  <dc:creator>Microsoft Office 用户</dc:creator>
  <cp:lastModifiedBy>Microsoft Office 用户</cp:lastModifiedBy>
  <cp:revision>66</cp:revision>
  <dcterms:created xsi:type="dcterms:W3CDTF">2017-07-13T17:17:07Z</dcterms:created>
  <dcterms:modified xsi:type="dcterms:W3CDTF">2017-09-14T13:42:17Z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2052-9.1.0.5184</vt:lpwstr>
  </property>
</Properties>
</file>