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63" r:id="rId5"/>
    <p:sldId id="257" r:id="rId6"/>
    <p:sldId id="262" r:id="rId7"/>
    <p:sldId id="258" r:id="rId8"/>
    <p:sldId id="260"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37" autoAdjust="0"/>
  </p:normalViewPr>
  <p:slideViewPr>
    <p:cSldViewPr snapToGrid="0">
      <p:cViewPr varScale="1">
        <p:scale>
          <a:sx n="93" d="100"/>
          <a:sy n="93" d="100"/>
        </p:scale>
        <p:origin x="52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C1A4698-E31C-4F13-AC6D-9150EEF9394A}"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191933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C1A4698-E31C-4F13-AC6D-9150EEF9394A}"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209540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C1A4698-E31C-4F13-AC6D-9150EEF9394A}"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1956754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183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568"/>
            <a:ext cx="6858000" cy="165523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1D00F9FB-5080-5E4B-80A0-21AAAFB12036}"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DC963926-8B7B-9E4C-8036-75803AD3731D}" type="slidenum">
              <a:rPr lang="zh-CN" altLang="en-US"/>
              <a:pPr/>
              <a:t>‹#›</a:t>
            </a:fld>
            <a:endParaRPr lang="zh-CN" altLang="en-US"/>
          </a:p>
        </p:txBody>
      </p:sp>
    </p:spTree>
    <p:extLst>
      <p:ext uri="{BB962C8B-B14F-4D97-AF65-F5344CB8AC3E}">
        <p14:creationId xmlns:p14="http://schemas.microsoft.com/office/powerpoint/2010/main" val="2526374761"/>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989F6407-BF86-914C-ADA6-16EAE3B57F00}"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3BC3109C-6DEC-1B4E-A9EC-2BED687ABADD}" type="slidenum">
              <a:rPr lang="zh-CN" altLang="en-US"/>
              <a:pPr/>
              <a:t>‹#›</a:t>
            </a:fld>
            <a:endParaRPr lang="zh-CN" altLang="en-US"/>
          </a:p>
        </p:txBody>
      </p:sp>
    </p:spTree>
    <p:extLst>
      <p:ext uri="{BB962C8B-B14F-4D97-AF65-F5344CB8AC3E}">
        <p14:creationId xmlns:p14="http://schemas.microsoft.com/office/powerpoint/2010/main" val="295070394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10267"/>
            <a:ext cx="7886700" cy="285326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8934"/>
            <a:ext cx="7886700" cy="150071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2BCB646-4F3B-BA4B-ACCA-2AD81AF17150}"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81A63C23-C7CA-5848-BF31-5BC07CB1073B}" type="slidenum">
              <a:rPr lang="zh-CN" altLang="en-US"/>
              <a:pPr/>
              <a:t>‹#›</a:t>
            </a:fld>
            <a:endParaRPr lang="zh-CN" altLang="en-US"/>
          </a:p>
        </p:txBody>
      </p:sp>
    </p:spTree>
    <p:extLst>
      <p:ext uri="{BB962C8B-B14F-4D97-AF65-F5344CB8AC3E}">
        <p14:creationId xmlns:p14="http://schemas.microsoft.com/office/powerpoint/2010/main" val="3154072702"/>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6684"/>
            <a:ext cx="3867150" cy="434974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826684"/>
            <a:ext cx="3867150" cy="434974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41CBB42B-5DD5-B04D-9C31-91A4B3359D27}" type="datetimeFigureOut">
              <a:rPr lang="zh-CN" altLang="en-US"/>
              <a:pPr/>
              <a:t>2017/9/15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37DD9727-0A36-8741-802D-DB2C92108AF0}" type="slidenum">
              <a:rPr lang="zh-CN" altLang="en-US"/>
              <a:pPr/>
              <a:t>‹#›</a:t>
            </a:fld>
            <a:endParaRPr lang="zh-CN" altLang="en-US"/>
          </a:p>
        </p:txBody>
      </p:sp>
    </p:spTree>
    <p:extLst>
      <p:ext uri="{BB962C8B-B14F-4D97-AF65-F5344CB8AC3E}">
        <p14:creationId xmlns:p14="http://schemas.microsoft.com/office/powerpoint/2010/main" val="97566319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6185"/>
            <a:ext cx="7886700" cy="1325033"/>
          </a:xfrm>
        </p:spPr>
        <p:txBody>
          <a:bodyPr/>
          <a:lstStyle/>
          <a:p>
            <a:r>
              <a:rPr lang="zh-CN" altLang="en-US"/>
              <a:t>单击此处编辑母版标题样式</a:t>
            </a:r>
          </a:p>
        </p:txBody>
      </p:sp>
      <p:sp>
        <p:nvSpPr>
          <p:cNvPr id="3" name="文本占位符 2"/>
          <p:cNvSpPr>
            <a:spLocks noGrp="1"/>
          </p:cNvSpPr>
          <p:nvPr>
            <p:ph type="body" idx="1"/>
          </p:nvPr>
        </p:nvSpPr>
        <p:spPr>
          <a:xfrm>
            <a:off x="630239" y="1680634"/>
            <a:ext cx="3868737" cy="825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2506133"/>
            <a:ext cx="3868737" cy="3683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0634"/>
            <a:ext cx="3887788" cy="825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6133"/>
            <a:ext cx="3887788" cy="3683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76A91C22-BD40-AD4C-AA2D-908C13CBD97F}" type="datetimeFigureOut">
              <a:rPr lang="zh-CN" altLang="en-US"/>
              <a:pPr/>
              <a:t>2017/9/15</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幻灯片编号占位符 8"/>
          <p:cNvSpPr>
            <a:spLocks noGrp="1"/>
          </p:cNvSpPr>
          <p:nvPr>
            <p:ph type="sldNum" sz="quarter" idx="12"/>
          </p:nvPr>
        </p:nvSpPr>
        <p:spPr/>
        <p:txBody>
          <a:bodyPr/>
          <a:lstStyle>
            <a:lvl1pPr>
              <a:defRPr/>
            </a:lvl1pPr>
          </a:lstStyle>
          <a:p>
            <a:fld id="{86AAD401-CC71-5941-B63D-E2913BDC47DC}" type="slidenum">
              <a:rPr lang="zh-CN" altLang="en-US"/>
              <a:pPr/>
              <a:t>‹#›</a:t>
            </a:fld>
            <a:endParaRPr lang="zh-CN" altLang="en-US"/>
          </a:p>
        </p:txBody>
      </p:sp>
    </p:spTree>
    <p:extLst>
      <p:ext uri="{BB962C8B-B14F-4D97-AF65-F5344CB8AC3E}">
        <p14:creationId xmlns:p14="http://schemas.microsoft.com/office/powerpoint/2010/main" val="189920172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586A406C-4124-A44B-AAB3-E28B03A55918}" type="datetimeFigureOut">
              <a:rPr lang="zh-CN" altLang="en-US"/>
              <a:pPr/>
              <a:t>2017/9/15</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幻灯片编号占位符 4"/>
          <p:cNvSpPr>
            <a:spLocks noGrp="1"/>
          </p:cNvSpPr>
          <p:nvPr>
            <p:ph type="sldNum" sz="quarter" idx="12"/>
          </p:nvPr>
        </p:nvSpPr>
        <p:spPr/>
        <p:txBody>
          <a:bodyPr/>
          <a:lstStyle>
            <a:lvl1pPr>
              <a:defRPr/>
            </a:lvl1pPr>
          </a:lstStyle>
          <a:p>
            <a:fld id="{D8C77411-E3A7-4949-9160-86583D5C2830}" type="slidenum">
              <a:rPr lang="zh-CN" altLang="en-US"/>
              <a:pPr/>
              <a:t>‹#›</a:t>
            </a:fld>
            <a:endParaRPr lang="zh-CN" altLang="en-US"/>
          </a:p>
        </p:txBody>
      </p:sp>
    </p:spTree>
    <p:extLst>
      <p:ext uri="{BB962C8B-B14F-4D97-AF65-F5344CB8AC3E}">
        <p14:creationId xmlns:p14="http://schemas.microsoft.com/office/powerpoint/2010/main" val="3765388433"/>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74CD15-5E46-464B-8D08-BFA93B2436DD}" type="datetimeFigureOut">
              <a:rPr lang="zh-CN" altLang="en-US"/>
              <a:pPr/>
              <a:t>2017/9/15</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幻灯片编号占位符 3"/>
          <p:cNvSpPr>
            <a:spLocks noGrp="1"/>
          </p:cNvSpPr>
          <p:nvPr>
            <p:ph type="sldNum" sz="quarter" idx="12"/>
          </p:nvPr>
        </p:nvSpPr>
        <p:spPr/>
        <p:txBody>
          <a:bodyPr/>
          <a:lstStyle>
            <a:lvl1pPr>
              <a:defRPr/>
            </a:lvl1pPr>
          </a:lstStyle>
          <a:p>
            <a:fld id="{57B79E91-A5D9-F049-B91F-872102AD4523}" type="slidenum">
              <a:rPr lang="zh-CN" altLang="en-US"/>
              <a:pPr/>
              <a:t>‹#›</a:t>
            </a:fld>
            <a:endParaRPr lang="zh-CN" altLang="en-US"/>
          </a:p>
        </p:txBody>
      </p:sp>
    </p:spTree>
    <p:extLst>
      <p:ext uri="{BB962C8B-B14F-4D97-AF65-F5344CB8AC3E}">
        <p14:creationId xmlns:p14="http://schemas.microsoft.com/office/powerpoint/2010/main" val="1839781090"/>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8485"/>
            <a:ext cx="4629150" cy="48725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9" y="2057400"/>
            <a:ext cx="2949575" cy="381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F886CCF-1E31-7A43-A4B1-334391A24759}" type="datetimeFigureOut">
              <a:rPr lang="zh-CN" altLang="en-US"/>
              <a:pPr/>
              <a:t>2017/9/15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10971A30-ACBE-8C4C-8C53-C828949FD70D}" type="slidenum">
              <a:rPr lang="zh-CN" altLang="en-US"/>
              <a:pPr/>
              <a:t>‹#›</a:t>
            </a:fld>
            <a:endParaRPr lang="zh-CN" altLang="en-US"/>
          </a:p>
        </p:txBody>
      </p:sp>
    </p:spTree>
    <p:extLst>
      <p:ext uri="{BB962C8B-B14F-4D97-AF65-F5344CB8AC3E}">
        <p14:creationId xmlns:p14="http://schemas.microsoft.com/office/powerpoint/2010/main" val="102953785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C1A4698-E31C-4F13-AC6D-9150EEF9394A}"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46613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8485"/>
            <a:ext cx="4629150" cy="487256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630239" y="2057400"/>
            <a:ext cx="2949575" cy="381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FCD1256-3E51-E542-9EAF-8455297457F0}" type="datetimeFigureOut">
              <a:rPr lang="zh-CN" altLang="en-US"/>
              <a:pPr/>
              <a:t>2017/9/15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4AA76F11-04D5-644B-A761-9B22BD8E4DC6}" type="slidenum">
              <a:rPr lang="zh-CN" altLang="en-US"/>
              <a:pPr/>
              <a:t>‹#›</a:t>
            </a:fld>
            <a:endParaRPr lang="zh-CN" altLang="en-US"/>
          </a:p>
        </p:txBody>
      </p:sp>
    </p:spTree>
    <p:extLst>
      <p:ext uri="{BB962C8B-B14F-4D97-AF65-F5344CB8AC3E}">
        <p14:creationId xmlns:p14="http://schemas.microsoft.com/office/powerpoint/2010/main" val="419434470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03C39F2A-8141-9E41-93F6-66191A7DD2D3}"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7B41667C-6955-1241-8232-7F00D3270434}" type="slidenum">
              <a:rPr lang="zh-CN" altLang="en-US"/>
              <a:pPr/>
              <a:t>‹#›</a:t>
            </a:fld>
            <a:endParaRPr lang="zh-CN" altLang="en-US"/>
          </a:p>
        </p:txBody>
      </p:sp>
    </p:spTree>
    <p:extLst>
      <p:ext uri="{BB962C8B-B14F-4D97-AF65-F5344CB8AC3E}">
        <p14:creationId xmlns:p14="http://schemas.microsoft.com/office/powerpoint/2010/main" val="2670156035"/>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6185"/>
            <a:ext cx="1971675" cy="5810249"/>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628651" y="366185"/>
            <a:ext cx="5762625" cy="581024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A7473D9F-E9B3-2F4C-9816-23AF2F204DDC}"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C844FB26-779C-254F-A35B-C2D358BB68BE}" type="slidenum">
              <a:rPr lang="zh-CN" altLang="en-US"/>
              <a:pPr/>
              <a:t>‹#›</a:t>
            </a:fld>
            <a:endParaRPr lang="zh-CN" altLang="en-US"/>
          </a:p>
        </p:txBody>
      </p:sp>
    </p:spTree>
    <p:extLst>
      <p:ext uri="{BB962C8B-B14F-4D97-AF65-F5344CB8AC3E}">
        <p14:creationId xmlns:p14="http://schemas.microsoft.com/office/powerpoint/2010/main" val="3722207794"/>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143000" y="1121833"/>
            <a:ext cx="6858000" cy="2387600"/>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143000" y="3602568"/>
            <a:ext cx="6858000" cy="165523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00580905"/>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78835803"/>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623888" y="1710267"/>
            <a:ext cx="7886701" cy="285326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623888" y="4588934"/>
            <a:ext cx="7886701" cy="1500717"/>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1144529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两项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628650" y="1826683"/>
            <a:ext cx="3867150" cy="4349752"/>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0862529"/>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630238" y="366184"/>
            <a:ext cx="7886701" cy="1325035"/>
          </a:xfrm>
          <a:prstGeom prst="rect">
            <a:avLst/>
          </a:prstGeom>
        </p:spPr>
        <p:txBody>
          <a:bodyPr/>
          <a:lstStyle/>
          <a:p>
            <a:r>
              <a:t>标题文本</a:t>
            </a:r>
          </a:p>
        </p:txBody>
      </p:sp>
      <p:sp>
        <p:nvSpPr>
          <p:cNvPr id="48" name="正文级别 1…"/>
          <p:cNvSpPr txBox="1">
            <a:spLocks noGrp="1"/>
          </p:cNvSpPr>
          <p:nvPr>
            <p:ph type="body" sz="quarter" idx="1"/>
          </p:nvPr>
        </p:nvSpPr>
        <p:spPr>
          <a:xfrm>
            <a:off x="630238" y="1680634"/>
            <a:ext cx="3868739" cy="825500"/>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4629150" y="1680634"/>
            <a:ext cx="3887788" cy="825500"/>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574246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90735398"/>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2687392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C1A4698-E31C-4F13-AC6D-9150EEF9394A}"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12698087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630237" y="457200"/>
            <a:ext cx="2949576"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3887788" y="988483"/>
            <a:ext cx="4629151" cy="4872568"/>
          </a:xfrm>
          <a:prstGeom prst="rect">
            <a:avLst/>
          </a:prstGeom>
        </p:spPr>
        <p:txBody>
          <a:bodyPr/>
          <a:lstStyle>
            <a:lvl1pPr>
              <a:defRPr sz="3200"/>
            </a:lvl1pPr>
            <a:lvl2pPr marL="538842" indent="-195942">
              <a:defRPr sz="3200"/>
            </a:lvl2pPr>
            <a:lvl3pPr marL="914400" indent="-228600">
              <a:defRPr sz="3200"/>
            </a:lvl3pPr>
            <a:lvl4pPr marL="1303019" indent="-274319">
              <a:defRPr sz="3200"/>
            </a:lvl4pPr>
            <a:lvl5pPr marL="1645920" indent="-27432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630237" y="2057399"/>
            <a:ext cx="2949576" cy="3812120"/>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11564510"/>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630237" y="457200"/>
            <a:ext cx="2949576"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3887788" y="988483"/>
            <a:ext cx="4629151" cy="4872568"/>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630237" y="2057401"/>
            <a:ext cx="2949576" cy="3812119"/>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9124992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25343555"/>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竖排标题和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6543676" y="366184"/>
            <a:ext cx="1971675" cy="5810251"/>
          </a:xfrm>
          <a:prstGeom prst="rect">
            <a:avLst/>
          </a:prstGeom>
        </p:spPr>
        <p:txBody>
          <a:bodyPr/>
          <a:lstStyle/>
          <a:p>
            <a:r>
              <a:t>标题文本</a:t>
            </a:r>
          </a:p>
        </p:txBody>
      </p:sp>
      <p:sp>
        <p:nvSpPr>
          <p:cNvPr id="102" name="正文级别 1…"/>
          <p:cNvSpPr txBox="1">
            <a:spLocks noGrp="1"/>
          </p:cNvSpPr>
          <p:nvPr>
            <p:ph type="body" idx="1"/>
          </p:nvPr>
        </p:nvSpPr>
        <p:spPr>
          <a:xfrm>
            <a:off x="628651" y="366184"/>
            <a:ext cx="5762625" cy="581025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9970278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C1A4698-E31C-4F13-AC6D-9150EEF9394A}" type="datetimeFigureOut">
              <a:rPr lang="zh-CN" altLang="en-US" smtClean="0"/>
              <a:t>2017/9/15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1098184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C1A4698-E31C-4F13-AC6D-9150EEF9394A}" type="datetimeFigureOut">
              <a:rPr lang="zh-CN" altLang="en-US" smtClean="0"/>
              <a:t>2017/9/15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3694785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C1A4698-E31C-4F13-AC6D-9150EEF9394A}" type="datetimeFigureOut">
              <a:rPr lang="zh-CN" altLang="en-US" smtClean="0"/>
              <a:t>2017/9/15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373567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A4698-E31C-4F13-AC6D-9150EEF9394A}" type="datetimeFigureOut">
              <a:rPr lang="zh-CN" altLang="en-US" smtClean="0"/>
              <a:t>2017/9/15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28646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C1A4698-E31C-4F13-AC6D-9150EEF9394A}" type="datetimeFigureOut">
              <a:rPr lang="zh-CN" altLang="en-US" smtClean="0"/>
              <a:t>2017/9/15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12396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C1A4698-E31C-4F13-AC6D-9150EEF9394A}" type="datetimeFigureOut">
              <a:rPr lang="zh-CN" altLang="en-US" smtClean="0"/>
              <a:t>2017/9/15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197426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A4698-E31C-4F13-AC6D-9150EEF9394A}" type="datetimeFigureOut">
              <a:rPr lang="zh-CN" altLang="en-US" smtClean="0"/>
              <a:t>2017/9/15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A12CE-E3A0-424F-A114-A9D9D92ABA96}" type="slidenum">
              <a:rPr lang="zh-CN" altLang="en-US" smtClean="0"/>
              <a:t>‹#›</a:t>
            </a:fld>
            <a:endParaRPr lang="zh-CN" altLang="en-US"/>
          </a:p>
        </p:txBody>
      </p:sp>
    </p:spTree>
    <p:extLst>
      <p:ext uri="{BB962C8B-B14F-4D97-AF65-F5344CB8AC3E}">
        <p14:creationId xmlns:p14="http://schemas.microsoft.com/office/powerpoint/2010/main" val="3281048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282828"/>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366185"/>
            <a:ext cx="7886700" cy="132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x-none"/>
              <a:t>单击此处编辑母版标题样式</a:t>
            </a:r>
          </a:p>
        </p:txBody>
      </p:sp>
      <p:sp>
        <p:nvSpPr>
          <p:cNvPr id="1027" name="Text Placeholder 2"/>
          <p:cNvSpPr>
            <a:spLocks noGrp="1" noChangeArrowheads="1"/>
          </p:cNvSpPr>
          <p:nvPr>
            <p:ph type="body" idx="1"/>
          </p:nvPr>
        </p:nvSpPr>
        <p:spPr bwMode="auto">
          <a:xfrm>
            <a:off x="628650" y="1826684"/>
            <a:ext cx="7886700" cy="434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x-none"/>
              <a:t>单击此处编辑母版文本样式</a:t>
            </a:r>
          </a:p>
          <a:p>
            <a:pPr lvl="1"/>
            <a:r>
              <a:rPr lang="zh-CN" altLang="x-none"/>
              <a:t>第二级</a:t>
            </a:r>
          </a:p>
          <a:p>
            <a:pPr lvl="2"/>
            <a:r>
              <a:rPr lang="zh-CN" altLang="x-none"/>
              <a:t>第三级</a:t>
            </a:r>
          </a:p>
          <a:p>
            <a:pPr lvl="3"/>
            <a:r>
              <a:rPr lang="zh-CN" altLang="x-none"/>
              <a:t>第四级</a:t>
            </a:r>
          </a:p>
          <a:p>
            <a:pPr lvl="4"/>
            <a:r>
              <a:rPr lang="zh-CN" altLang="x-none"/>
              <a:t>第五级</a:t>
            </a:r>
          </a:p>
        </p:txBody>
      </p:sp>
      <p:sp>
        <p:nvSpPr>
          <p:cNvPr id="1028" name="Date Placeholder 3"/>
          <p:cNvSpPr>
            <a:spLocks noGrp="1" noChangeArrowheads="1"/>
          </p:cNvSpPr>
          <p:nvPr>
            <p:ph type="dt" sz="half" idx="2"/>
          </p:nvPr>
        </p:nvSpPr>
        <p:spPr bwMode="auto">
          <a:xfrm>
            <a:off x="628650" y="6356351"/>
            <a:ext cx="20574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8008DD98-D290-1944-9E3C-A008DC37D5BB}" type="datetimeFigureOut">
              <a:rPr lang="zh-CN" altLang="en-US"/>
              <a:pPr/>
              <a:t>2017/9/15</a:t>
            </a:fld>
            <a:endParaRPr lang="zh-CN" altLang="en-US"/>
          </a:p>
        </p:txBody>
      </p:sp>
      <p:sp>
        <p:nvSpPr>
          <p:cNvPr id="1029" name="Footer Placeholder 4"/>
          <p:cNvSpPr>
            <a:spLocks noGrp="1" noChangeArrowheads="1"/>
          </p:cNvSpPr>
          <p:nvPr>
            <p:ph type="ftr" sz="quarter" idx="3"/>
          </p:nvPr>
        </p:nvSpPr>
        <p:spPr bwMode="auto">
          <a:xfrm>
            <a:off x="3028950" y="6356351"/>
            <a:ext cx="30861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6356351"/>
            <a:ext cx="20574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1C18775-D15C-044F-8D9C-CDF148561198}" type="slidenum">
              <a:rPr lang="zh-CN" altLang="en-US"/>
              <a:pPr/>
              <a:t>‹#›</a:t>
            </a:fld>
            <a:endParaRPr lang="zh-CN" altLang="en-US"/>
          </a:p>
        </p:txBody>
      </p:sp>
    </p:spTree>
    <p:extLst>
      <p:ext uri="{BB962C8B-B14F-4D97-AF65-F5344CB8AC3E}">
        <p14:creationId xmlns:p14="http://schemas.microsoft.com/office/powerpoint/2010/main" val="590555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p:transition>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2pPr>
      <a:lvl3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3pPr>
      <a:lvl4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4pPr>
      <a:lvl5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28650" y="366184"/>
            <a:ext cx="7886700" cy="132503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628650" y="1826683"/>
            <a:ext cx="7886700" cy="434975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288368" y="6424026"/>
            <a:ext cx="226984" cy="230832"/>
          </a:xfrm>
          <a:prstGeom prst="rect">
            <a:avLst/>
          </a:prstGeom>
          <a:ln w="12700">
            <a:miter lim="400000"/>
          </a:ln>
        </p:spPr>
        <p:txBody>
          <a:bodyPr wrap="none" lIns="45719" rIns="45719" anchor="ctr">
            <a:spAutoFit/>
          </a:bodyPr>
          <a:lstStyle>
            <a:lvl1pPr algn="r">
              <a:defRPr sz="900">
                <a:solidFill>
                  <a:srgbClr val="898989"/>
                </a:solidFill>
              </a:defRPr>
            </a:lvl1pPr>
          </a:lstStyle>
          <a:p>
            <a:fld id="{86CB4B4D-7CA3-9044-876B-883B54F8677D}" type="slidenum">
              <a:t>‹#›</a:t>
            </a:fld>
            <a:endParaRPr/>
          </a:p>
        </p:txBody>
      </p:sp>
    </p:spTree>
    <p:extLst>
      <p:ext uri="{BB962C8B-B14F-4D97-AF65-F5344CB8AC3E}">
        <p14:creationId xmlns:p14="http://schemas.microsoft.com/office/powerpoint/2010/main" val="2713176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5pPr>
      <a:lvl6pPr marL="0" marR="0" indent="45720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6pPr>
      <a:lvl7pPr marL="0" marR="0" indent="91440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7pPr>
      <a:lvl8pPr marL="0" marR="0" indent="137160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8pPr>
      <a:lvl9pPr marL="0" marR="0" indent="182880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2552700" marR="0" indent="-26670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3009900" marR="0" indent="-26670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3467100" marR="0" indent="-26670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924300" marR="0" indent="-26670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22860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3200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3657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005052E-7E1A-41E6-99BF-0A09624E2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4" y="0"/>
            <a:ext cx="9127806" cy="6858000"/>
          </a:xfrm>
          <a:prstGeom prst="rect">
            <a:avLst/>
          </a:prstGeom>
        </p:spPr>
      </p:pic>
      <p:sp>
        <p:nvSpPr>
          <p:cNvPr id="2" name="标题 1">
            <a:extLst>
              <a:ext uri="{FF2B5EF4-FFF2-40B4-BE49-F238E27FC236}">
                <a16:creationId xmlns:a16="http://schemas.microsoft.com/office/drawing/2014/main" id="{9F4D1647-58F7-436C-9174-003863A9B711}"/>
              </a:ext>
            </a:extLst>
          </p:cNvPr>
          <p:cNvSpPr>
            <a:spLocks noGrp="1"/>
          </p:cNvSpPr>
          <p:nvPr>
            <p:ph type="ctrTitle"/>
          </p:nvPr>
        </p:nvSpPr>
        <p:spPr>
          <a:xfrm>
            <a:off x="16194" y="1578688"/>
            <a:ext cx="6529859" cy="1850312"/>
          </a:xfrm>
        </p:spPr>
        <p:txBody>
          <a:bodyPr>
            <a:normAutofit/>
          </a:bodyPr>
          <a:lstStyle/>
          <a:p>
            <a:pPr defTabSz="457200"/>
            <a:r>
              <a:rPr lang="en-US" altLang="zh-CN" sz="4000" b="1" dirty="0">
                <a:solidFill>
                  <a:srgbClr val="124062"/>
                </a:solidFill>
                <a:ea typeface="方正小标宋简体" panose="02010601030101010101" pitchFamily="2" charset="-122"/>
                <a:cs typeface="Kartika" panose="02020503030404060203" pitchFamily="18" charset="0"/>
              </a:rPr>
              <a:t>2017 XLP  </a:t>
            </a:r>
            <a:r>
              <a:rPr lang="zh-CN" altLang="en-US" sz="4000" b="1" dirty="0">
                <a:solidFill>
                  <a:srgbClr val="124062"/>
                </a:solidFill>
                <a:ea typeface="方正小标宋简体" panose="02010601030101010101" pitchFamily="2" charset="-122"/>
                <a:cs typeface="Kartika" panose="02020503030404060203" pitchFamily="18" charset="0"/>
              </a:rPr>
              <a:t>晨间汇报</a:t>
            </a:r>
          </a:p>
        </p:txBody>
      </p:sp>
      <p:sp>
        <p:nvSpPr>
          <p:cNvPr id="3" name="副标题 2">
            <a:extLst>
              <a:ext uri="{FF2B5EF4-FFF2-40B4-BE49-F238E27FC236}">
                <a16:creationId xmlns:a16="http://schemas.microsoft.com/office/drawing/2014/main" id="{B979DBBF-57EF-4206-98AF-E652CFFB5A29}"/>
              </a:ext>
            </a:extLst>
          </p:cNvPr>
          <p:cNvSpPr>
            <a:spLocks noGrp="1"/>
          </p:cNvSpPr>
          <p:nvPr>
            <p:ph type="subTitle" idx="1"/>
          </p:nvPr>
        </p:nvSpPr>
        <p:spPr>
          <a:xfrm>
            <a:off x="3858491" y="3905162"/>
            <a:ext cx="2388214" cy="937670"/>
          </a:xfrm>
        </p:spPr>
        <p:txBody>
          <a:bodyPr>
            <a:normAutofit/>
          </a:bodyPr>
          <a:lstStyle/>
          <a:p>
            <a:pPr defTabSz="457200">
              <a:spcBef>
                <a:spcPct val="0"/>
              </a:spcBef>
            </a:pPr>
            <a:r>
              <a:rPr lang="zh-CN" altLang="en-US" sz="1100" dirty="0">
                <a:solidFill>
                  <a:srgbClr val="124062"/>
                </a:solidFill>
                <a:latin typeface="+mj-lt"/>
                <a:ea typeface="方正小标宋简体" panose="02010601030101010101" pitchFamily="2" charset="-122"/>
                <a:cs typeface="Kartika" panose="02020503030404060203" pitchFamily="18" charset="0"/>
              </a:rPr>
              <a:t>第四组</a:t>
            </a:r>
            <a:endParaRPr lang="en-US" altLang="zh-CN" sz="1100" dirty="0">
              <a:solidFill>
                <a:srgbClr val="124062"/>
              </a:solidFill>
              <a:latin typeface="+mj-lt"/>
              <a:ea typeface="方正小标宋简体" panose="02010601030101010101" pitchFamily="2" charset="-122"/>
              <a:cs typeface="Kartika" panose="02020503030404060203" pitchFamily="18" charset="0"/>
            </a:endParaRPr>
          </a:p>
          <a:p>
            <a:pPr defTabSz="457200">
              <a:spcBef>
                <a:spcPct val="0"/>
              </a:spcBef>
            </a:pPr>
            <a:endParaRPr lang="en-US" altLang="zh-CN" sz="1100" dirty="0">
              <a:solidFill>
                <a:srgbClr val="124062"/>
              </a:solidFill>
              <a:latin typeface="+mj-lt"/>
              <a:ea typeface="方正小标宋简体" panose="02010601030101010101" pitchFamily="2" charset="-122"/>
              <a:cs typeface="Kartika" panose="02020503030404060203" pitchFamily="18" charset="0"/>
            </a:endParaRPr>
          </a:p>
          <a:p>
            <a:pPr defTabSz="457200">
              <a:spcBef>
                <a:spcPct val="0"/>
              </a:spcBef>
            </a:pPr>
            <a:r>
              <a:rPr lang="en-US" altLang="zh-CN" sz="1100" dirty="0">
                <a:solidFill>
                  <a:srgbClr val="124062"/>
                </a:solidFill>
                <a:latin typeface="+mj-lt"/>
                <a:ea typeface="方正小标宋简体" panose="02010601030101010101" pitchFamily="2" charset="-122"/>
                <a:cs typeface="Kartika" panose="02020503030404060203" pitchFamily="18" charset="0"/>
              </a:rPr>
              <a:t>9</a:t>
            </a:r>
            <a:r>
              <a:rPr lang="zh-CN" altLang="en-US" sz="1100" dirty="0">
                <a:solidFill>
                  <a:srgbClr val="124062"/>
                </a:solidFill>
                <a:latin typeface="+mj-lt"/>
                <a:ea typeface="方正小标宋简体" panose="02010601030101010101" pitchFamily="2" charset="-122"/>
                <a:cs typeface="Kartika" panose="02020503030404060203" pitchFamily="18" charset="0"/>
              </a:rPr>
              <a:t>月</a:t>
            </a:r>
            <a:r>
              <a:rPr lang="en-US" altLang="zh-CN" sz="1100" dirty="0">
                <a:solidFill>
                  <a:srgbClr val="124062"/>
                </a:solidFill>
                <a:latin typeface="+mj-lt"/>
                <a:ea typeface="方正小标宋简体" panose="02010601030101010101" pitchFamily="2" charset="-122"/>
                <a:cs typeface="Kartika" panose="02020503030404060203" pitchFamily="18" charset="0"/>
              </a:rPr>
              <a:t>14</a:t>
            </a:r>
            <a:r>
              <a:rPr lang="zh-CN" altLang="en-US" sz="1100" dirty="0">
                <a:solidFill>
                  <a:srgbClr val="124062"/>
                </a:solidFill>
                <a:latin typeface="+mj-lt"/>
                <a:ea typeface="方正小标宋简体" panose="02010601030101010101" pitchFamily="2" charset="-122"/>
                <a:cs typeface="Kartika" panose="02020503030404060203" pitchFamily="18" charset="0"/>
              </a:rPr>
              <a:t>日</a:t>
            </a:r>
          </a:p>
        </p:txBody>
      </p:sp>
    </p:spTree>
    <p:extLst>
      <p:ext uri="{BB962C8B-B14F-4D97-AF65-F5344CB8AC3E}">
        <p14:creationId xmlns:p14="http://schemas.microsoft.com/office/powerpoint/2010/main" val="166515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4EF09841-CADB-41E8-9023-8F884B799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081"/>
            <a:ext cx="9144000" cy="6858000"/>
          </a:xfrm>
        </p:spPr>
      </p:pic>
      <p:cxnSp>
        <p:nvCxnSpPr>
          <p:cNvPr id="5" name="直接连接符 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5533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2017</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1" name="直接连接符 10"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261350" y="438527"/>
            <a:ext cx="4440639" cy="707886"/>
          </a:xfrm>
          <a:prstGeom prst="rect">
            <a:avLst/>
          </a:prstGeom>
          <a:noFill/>
        </p:spPr>
        <p:txBody>
          <a:bodyPr wrap="none" rtlCol="0">
            <a:spAutoFit/>
          </a:bodyPr>
          <a:lstStyle/>
          <a:p>
            <a:r>
              <a:rPr lang="zh-CN" altLang="en-US" sz="4000" b="1" dirty="0">
                <a:solidFill>
                  <a:srgbClr val="124062"/>
                </a:solidFill>
                <a:latin typeface="方正小标宋简体" panose="02010601030101010101" pitchFamily="2" charset="-122"/>
                <a:ea typeface="方正小标宋简体" panose="02010601030101010101" pitchFamily="2" charset="-122"/>
                <a:cs typeface="Kartika" panose="02020503030404060203" pitchFamily="18" charset="0"/>
              </a:rPr>
              <a:t>学生手册修改建议 </a:t>
            </a:r>
          </a:p>
        </p:txBody>
      </p:sp>
      <p:sp>
        <p:nvSpPr>
          <p:cNvPr id="13" name="Freeform 6"/>
          <p:cNvSpPr>
            <a:spLocks/>
          </p:cNvSpPr>
          <p:nvPr/>
        </p:nvSpPr>
        <p:spPr bwMode="auto">
          <a:xfrm>
            <a:off x="881642" y="1771418"/>
            <a:ext cx="1584176" cy="1458617"/>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rgbClr val="FEFABC"/>
              </a:solidFill>
              <a:latin typeface="Bebas" pitchFamily="2" charset="0"/>
              <a:ea typeface="微软雅黑" panose="020B0503020204020204" pitchFamily="34" charset="-122"/>
              <a:sym typeface="Bebas" pitchFamily="2" charset="0"/>
            </a:endParaRPr>
          </a:p>
        </p:txBody>
      </p:sp>
      <p:sp>
        <p:nvSpPr>
          <p:cNvPr id="14" name="Freeform 7"/>
          <p:cNvSpPr>
            <a:spLocks/>
          </p:cNvSpPr>
          <p:nvPr/>
        </p:nvSpPr>
        <p:spPr bwMode="auto">
          <a:xfrm>
            <a:off x="881642" y="3491717"/>
            <a:ext cx="1584176" cy="1455946"/>
          </a:xfrm>
          <a:custGeom>
            <a:avLst/>
            <a:gdLst>
              <a:gd name="T0" fmla="*/ 593 w 593"/>
              <a:gd name="T1" fmla="*/ 248 h 545"/>
              <a:gd name="T2" fmla="*/ 295 w 593"/>
              <a:gd name="T3" fmla="*/ 545 h 545"/>
              <a:gd name="T4" fmla="*/ 0 w 593"/>
              <a:gd name="T5" fmla="*/ 248 h 545"/>
              <a:gd name="T6" fmla="*/ 0 w 593"/>
              <a:gd name="T7" fmla="*/ 0 h 545"/>
              <a:gd name="T8" fmla="*/ 295 w 593"/>
              <a:gd name="T9" fmla="*/ 297 h 545"/>
              <a:gd name="T10" fmla="*/ 593 w 593"/>
              <a:gd name="T11" fmla="*/ 0 h 545"/>
              <a:gd name="T12" fmla="*/ 593 w 593"/>
              <a:gd name="T13" fmla="*/ 248 h 545"/>
            </a:gdLst>
            <a:ahLst/>
            <a:cxnLst>
              <a:cxn ang="0">
                <a:pos x="T0" y="T1"/>
              </a:cxn>
              <a:cxn ang="0">
                <a:pos x="T2" y="T3"/>
              </a:cxn>
              <a:cxn ang="0">
                <a:pos x="T4" y="T5"/>
              </a:cxn>
              <a:cxn ang="0">
                <a:pos x="T6" y="T7"/>
              </a:cxn>
              <a:cxn ang="0">
                <a:pos x="T8" y="T9"/>
              </a:cxn>
              <a:cxn ang="0">
                <a:pos x="T10" y="T11"/>
              </a:cxn>
              <a:cxn ang="0">
                <a:pos x="T12" y="T13"/>
              </a:cxn>
            </a:cxnLst>
            <a:rect l="0" t="0" r="r" b="b"/>
            <a:pathLst>
              <a:path w="593" h="545">
                <a:moveTo>
                  <a:pt x="593" y="248"/>
                </a:moveTo>
                <a:lnTo>
                  <a:pt x="295" y="545"/>
                </a:lnTo>
                <a:lnTo>
                  <a:pt x="0" y="248"/>
                </a:lnTo>
                <a:lnTo>
                  <a:pt x="0" y="0"/>
                </a:lnTo>
                <a:lnTo>
                  <a:pt x="295" y="297"/>
                </a:lnTo>
                <a:lnTo>
                  <a:pt x="593" y="0"/>
                </a:lnTo>
                <a:lnTo>
                  <a:pt x="593" y="248"/>
                </a:lnTo>
                <a:close/>
              </a:path>
            </a:pathLst>
          </a:cu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rgbClr val="FEFABC"/>
              </a:solidFill>
              <a:latin typeface="Bebas" pitchFamily="2" charset="0"/>
              <a:ea typeface="微软雅黑" panose="020B0503020204020204" pitchFamily="34" charset="-122"/>
              <a:sym typeface="Bebas" pitchFamily="2" charset="0"/>
            </a:endParaRPr>
          </a:p>
        </p:txBody>
      </p:sp>
      <p:sp>
        <p:nvSpPr>
          <p:cNvPr id="15" name="Freeform 8"/>
          <p:cNvSpPr>
            <a:spLocks/>
          </p:cNvSpPr>
          <p:nvPr/>
        </p:nvSpPr>
        <p:spPr bwMode="auto">
          <a:xfrm>
            <a:off x="881642" y="5209345"/>
            <a:ext cx="1584176" cy="1458617"/>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rgbClr val="FEFABC"/>
              </a:solidFill>
              <a:latin typeface="Bebas" pitchFamily="2" charset="0"/>
              <a:ea typeface="微软雅黑" panose="020B0503020204020204" pitchFamily="34" charset="-122"/>
              <a:sym typeface="Bebas" pitchFamily="2" charset="0"/>
            </a:endParaRPr>
          </a:p>
        </p:txBody>
      </p:sp>
      <p:sp>
        <p:nvSpPr>
          <p:cNvPr id="16" name="Freeform 13"/>
          <p:cNvSpPr>
            <a:spLocks/>
          </p:cNvSpPr>
          <p:nvPr/>
        </p:nvSpPr>
        <p:spPr bwMode="auto">
          <a:xfrm>
            <a:off x="1380850" y="3531086"/>
            <a:ext cx="585762" cy="368946"/>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53728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ebas" pitchFamily="2" charset="0"/>
              <a:ea typeface="微软雅黑" panose="020B0503020204020204" pitchFamily="34" charset="-122"/>
              <a:sym typeface="Bebas" pitchFamily="2" charset="0"/>
            </a:endParaRPr>
          </a:p>
        </p:txBody>
      </p:sp>
      <p:sp>
        <p:nvSpPr>
          <p:cNvPr id="17" name="Freeform 20"/>
          <p:cNvSpPr>
            <a:spLocks/>
          </p:cNvSpPr>
          <p:nvPr/>
        </p:nvSpPr>
        <p:spPr bwMode="auto">
          <a:xfrm>
            <a:off x="1462633" y="1771418"/>
            <a:ext cx="422194" cy="495300"/>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12406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Bebas" pitchFamily="2" charset="0"/>
              <a:ea typeface="微软雅黑" panose="020B0503020204020204" pitchFamily="34" charset="-122"/>
              <a:sym typeface="Bebas" pitchFamily="2" charset="0"/>
            </a:endParaRPr>
          </a:p>
        </p:txBody>
      </p:sp>
      <p:sp>
        <p:nvSpPr>
          <p:cNvPr id="18" name="Freeform 22"/>
          <p:cNvSpPr>
            <a:spLocks noEditPoints="1"/>
          </p:cNvSpPr>
          <p:nvPr/>
        </p:nvSpPr>
        <p:spPr bwMode="auto">
          <a:xfrm>
            <a:off x="1515467" y="5255052"/>
            <a:ext cx="316526" cy="548814"/>
          </a:xfrm>
          <a:custGeom>
            <a:avLst/>
            <a:gdLst>
              <a:gd name="T0" fmla="*/ 45 w 105"/>
              <a:gd name="T1" fmla="*/ 139 h 182"/>
              <a:gd name="T2" fmla="*/ 45 w 105"/>
              <a:gd name="T3" fmla="*/ 96 h 182"/>
              <a:gd name="T4" fmla="*/ 14 w 105"/>
              <a:gd name="T5" fmla="*/ 79 h 182"/>
              <a:gd name="T6" fmla="*/ 4 w 105"/>
              <a:gd name="T7" fmla="*/ 51 h 182"/>
              <a:gd name="T8" fmla="*/ 15 w 105"/>
              <a:gd name="T9" fmla="*/ 23 h 182"/>
              <a:gd name="T10" fmla="*/ 45 w 105"/>
              <a:gd name="T11" fmla="*/ 10 h 182"/>
              <a:gd name="T12" fmla="*/ 45 w 105"/>
              <a:gd name="T13" fmla="*/ 0 h 182"/>
              <a:gd name="T14" fmla="*/ 60 w 105"/>
              <a:gd name="T15" fmla="*/ 0 h 182"/>
              <a:gd name="T16" fmla="*/ 60 w 105"/>
              <a:gd name="T17" fmla="*/ 10 h 182"/>
              <a:gd name="T18" fmla="*/ 87 w 105"/>
              <a:gd name="T19" fmla="*/ 21 h 182"/>
              <a:gd name="T20" fmla="*/ 100 w 105"/>
              <a:gd name="T21" fmla="*/ 45 h 182"/>
              <a:gd name="T22" fmla="*/ 73 w 105"/>
              <a:gd name="T23" fmla="*/ 49 h 182"/>
              <a:gd name="T24" fmla="*/ 60 w 105"/>
              <a:gd name="T25" fmla="*/ 32 h 182"/>
              <a:gd name="T26" fmla="*/ 60 w 105"/>
              <a:gd name="T27" fmla="*/ 72 h 182"/>
              <a:gd name="T28" fmla="*/ 95 w 105"/>
              <a:gd name="T29" fmla="*/ 89 h 182"/>
              <a:gd name="T30" fmla="*/ 105 w 105"/>
              <a:gd name="T31" fmla="*/ 116 h 182"/>
              <a:gd name="T32" fmla="*/ 93 w 105"/>
              <a:gd name="T33" fmla="*/ 147 h 182"/>
              <a:gd name="T34" fmla="*/ 60 w 105"/>
              <a:gd name="T35" fmla="*/ 163 h 182"/>
              <a:gd name="T36" fmla="*/ 60 w 105"/>
              <a:gd name="T37" fmla="*/ 182 h 182"/>
              <a:gd name="T38" fmla="*/ 45 w 105"/>
              <a:gd name="T39" fmla="*/ 182 h 182"/>
              <a:gd name="T40" fmla="*/ 45 w 105"/>
              <a:gd name="T41" fmla="*/ 163 h 182"/>
              <a:gd name="T42" fmla="*/ 14 w 105"/>
              <a:gd name="T43" fmla="*/ 150 h 182"/>
              <a:gd name="T44" fmla="*/ 0 w 105"/>
              <a:gd name="T45" fmla="*/ 119 h 182"/>
              <a:gd name="T46" fmla="*/ 28 w 105"/>
              <a:gd name="T47" fmla="*/ 116 h 182"/>
              <a:gd name="T48" fmla="*/ 34 w 105"/>
              <a:gd name="T49" fmla="*/ 130 h 182"/>
              <a:gd name="T50" fmla="*/ 45 w 105"/>
              <a:gd name="T51" fmla="*/ 139 h 182"/>
              <a:gd name="T52" fmla="*/ 45 w 105"/>
              <a:gd name="T53" fmla="*/ 32 h 182"/>
              <a:gd name="T54" fmla="*/ 35 w 105"/>
              <a:gd name="T55" fmla="*/ 39 h 182"/>
              <a:gd name="T56" fmla="*/ 31 w 105"/>
              <a:gd name="T57" fmla="*/ 50 h 182"/>
              <a:gd name="T58" fmla="*/ 34 w 105"/>
              <a:gd name="T59" fmla="*/ 60 h 182"/>
              <a:gd name="T60" fmla="*/ 45 w 105"/>
              <a:gd name="T61" fmla="*/ 67 h 182"/>
              <a:gd name="T62" fmla="*/ 45 w 105"/>
              <a:gd name="T63" fmla="*/ 32 h 182"/>
              <a:gd name="T64" fmla="*/ 60 w 105"/>
              <a:gd name="T65" fmla="*/ 140 h 182"/>
              <a:gd name="T66" fmla="*/ 73 w 105"/>
              <a:gd name="T67" fmla="*/ 133 h 182"/>
              <a:gd name="T68" fmla="*/ 78 w 105"/>
              <a:gd name="T69" fmla="*/ 120 h 182"/>
              <a:gd name="T70" fmla="*/ 74 w 105"/>
              <a:gd name="T71" fmla="*/ 108 h 182"/>
              <a:gd name="T72" fmla="*/ 60 w 105"/>
              <a:gd name="T73" fmla="*/ 101 h 182"/>
              <a:gd name="T74" fmla="*/ 60 w 105"/>
              <a:gd name="T75"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82">
                <a:moveTo>
                  <a:pt x="45" y="139"/>
                </a:moveTo>
                <a:cubicBezTo>
                  <a:pt x="45" y="96"/>
                  <a:pt x="45" y="96"/>
                  <a:pt x="45" y="96"/>
                </a:cubicBezTo>
                <a:cubicBezTo>
                  <a:pt x="31" y="92"/>
                  <a:pt x="20" y="87"/>
                  <a:pt x="14" y="79"/>
                </a:cubicBezTo>
                <a:cubicBezTo>
                  <a:pt x="7" y="71"/>
                  <a:pt x="4" y="62"/>
                  <a:pt x="4" y="51"/>
                </a:cubicBezTo>
                <a:cubicBezTo>
                  <a:pt x="4" y="40"/>
                  <a:pt x="8" y="30"/>
                  <a:pt x="15" y="23"/>
                </a:cubicBezTo>
                <a:cubicBezTo>
                  <a:pt x="22" y="15"/>
                  <a:pt x="32" y="11"/>
                  <a:pt x="45" y="10"/>
                </a:cubicBezTo>
                <a:cubicBezTo>
                  <a:pt x="45" y="0"/>
                  <a:pt x="45" y="0"/>
                  <a:pt x="45" y="0"/>
                </a:cubicBezTo>
                <a:cubicBezTo>
                  <a:pt x="60" y="0"/>
                  <a:pt x="60" y="0"/>
                  <a:pt x="60" y="0"/>
                </a:cubicBezTo>
                <a:cubicBezTo>
                  <a:pt x="60" y="10"/>
                  <a:pt x="60" y="10"/>
                  <a:pt x="60" y="10"/>
                </a:cubicBezTo>
                <a:cubicBezTo>
                  <a:pt x="72" y="11"/>
                  <a:pt x="81" y="15"/>
                  <a:pt x="87" y="21"/>
                </a:cubicBezTo>
                <a:cubicBezTo>
                  <a:pt x="94" y="27"/>
                  <a:pt x="99" y="35"/>
                  <a:pt x="100" y="45"/>
                </a:cubicBezTo>
                <a:cubicBezTo>
                  <a:pt x="73" y="49"/>
                  <a:pt x="73" y="49"/>
                  <a:pt x="73" y="49"/>
                </a:cubicBezTo>
                <a:cubicBezTo>
                  <a:pt x="71" y="41"/>
                  <a:pt x="67" y="35"/>
                  <a:pt x="60" y="32"/>
                </a:cubicBezTo>
                <a:cubicBezTo>
                  <a:pt x="60" y="72"/>
                  <a:pt x="60" y="72"/>
                  <a:pt x="60" y="72"/>
                </a:cubicBezTo>
                <a:cubicBezTo>
                  <a:pt x="77" y="76"/>
                  <a:pt x="89" y="82"/>
                  <a:pt x="95" y="89"/>
                </a:cubicBezTo>
                <a:cubicBezTo>
                  <a:pt x="102" y="96"/>
                  <a:pt x="105" y="105"/>
                  <a:pt x="105" y="116"/>
                </a:cubicBezTo>
                <a:cubicBezTo>
                  <a:pt x="105" y="128"/>
                  <a:pt x="101" y="139"/>
                  <a:pt x="93" y="147"/>
                </a:cubicBezTo>
                <a:cubicBezTo>
                  <a:pt x="85" y="156"/>
                  <a:pt x="74" y="161"/>
                  <a:pt x="60" y="163"/>
                </a:cubicBezTo>
                <a:cubicBezTo>
                  <a:pt x="60" y="182"/>
                  <a:pt x="60" y="182"/>
                  <a:pt x="60" y="182"/>
                </a:cubicBezTo>
                <a:cubicBezTo>
                  <a:pt x="45" y="182"/>
                  <a:pt x="45" y="182"/>
                  <a:pt x="45" y="182"/>
                </a:cubicBezTo>
                <a:cubicBezTo>
                  <a:pt x="45" y="163"/>
                  <a:pt x="45" y="163"/>
                  <a:pt x="45" y="163"/>
                </a:cubicBezTo>
                <a:cubicBezTo>
                  <a:pt x="32" y="162"/>
                  <a:pt x="22" y="157"/>
                  <a:pt x="14" y="150"/>
                </a:cubicBezTo>
                <a:cubicBezTo>
                  <a:pt x="7" y="143"/>
                  <a:pt x="2" y="132"/>
                  <a:pt x="0" y="119"/>
                </a:cubicBezTo>
                <a:cubicBezTo>
                  <a:pt x="28" y="116"/>
                  <a:pt x="28" y="116"/>
                  <a:pt x="28" y="116"/>
                </a:cubicBezTo>
                <a:cubicBezTo>
                  <a:pt x="29" y="122"/>
                  <a:pt x="31" y="126"/>
                  <a:pt x="34" y="130"/>
                </a:cubicBezTo>
                <a:cubicBezTo>
                  <a:pt x="37" y="134"/>
                  <a:pt x="41" y="137"/>
                  <a:pt x="45" y="139"/>
                </a:cubicBezTo>
                <a:close/>
                <a:moveTo>
                  <a:pt x="45" y="32"/>
                </a:moveTo>
                <a:cubicBezTo>
                  <a:pt x="40" y="33"/>
                  <a:pt x="37" y="36"/>
                  <a:pt x="35" y="39"/>
                </a:cubicBezTo>
                <a:cubicBezTo>
                  <a:pt x="32" y="42"/>
                  <a:pt x="31" y="46"/>
                  <a:pt x="31" y="50"/>
                </a:cubicBezTo>
                <a:cubicBezTo>
                  <a:pt x="31" y="53"/>
                  <a:pt x="32" y="57"/>
                  <a:pt x="34" y="60"/>
                </a:cubicBezTo>
                <a:cubicBezTo>
                  <a:pt x="36" y="63"/>
                  <a:pt x="40" y="65"/>
                  <a:pt x="45" y="67"/>
                </a:cubicBezTo>
                <a:lnTo>
                  <a:pt x="45" y="32"/>
                </a:lnTo>
                <a:close/>
                <a:moveTo>
                  <a:pt x="60" y="140"/>
                </a:moveTo>
                <a:cubicBezTo>
                  <a:pt x="66" y="139"/>
                  <a:pt x="70" y="137"/>
                  <a:pt x="73" y="133"/>
                </a:cubicBezTo>
                <a:cubicBezTo>
                  <a:pt x="77" y="129"/>
                  <a:pt x="78" y="125"/>
                  <a:pt x="78" y="120"/>
                </a:cubicBezTo>
                <a:cubicBezTo>
                  <a:pt x="78" y="115"/>
                  <a:pt x="77" y="111"/>
                  <a:pt x="74" y="108"/>
                </a:cubicBezTo>
                <a:cubicBezTo>
                  <a:pt x="71" y="105"/>
                  <a:pt x="67" y="102"/>
                  <a:pt x="60" y="101"/>
                </a:cubicBezTo>
                <a:lnTo>
                  <a:pt x="60" y="140"/>
                </a:lnTo>
                <a:close/>
              </a:path>
            </a:pathLst>
          </a:custGeom>
          <a:solidFill>
            <a:srgbClr val="12406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Bebas" pitchFamily="2" charset="0"/>
              <a:ea typeface="微软雅黑" panose="020B0503020204020204" pitchFamily="34" charset="-122"/>
              <a:sym typeface="Bebas" pitchFamily="2" charset="0"/>
            </a:endParaRPr>
          </a:p>
        </p:txBody>
      </p:sp>
      <p:sp>
        <p:nvSpPr>
          <p:cNvPr id="19" name="TextBox 27"/>
          <p:cNvSpPr txBox="1"/>
          <p:nvPr/>
        </p:nvSpPr>
        <p:spPr>
          <a:xfrm>
            <a:off x="2869086" y="2259849"/>
            <a:ext cx="4997332" cy="298608"/>
          </a:xfrm>
          <a:prstGeom prst="rect">
            <a:avLst/>
          </a:prstGeom>
          <a:noFill/>
        </p:spPr>
        <p:txBody>
          <a:bodyPr wrap="square" rtlCol="0">
            <a:spAutoFit/>
          </a:bodyPr>
          <a:lstStyle/>
          <a:p>
            <a:pPr>
              <a:lnSpc>
                <a:spcPct val="150000"/>
              </a:lnSpc>
            </a:pP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将九种优势的解释文字，换成图表</a:t>
            </a:r>
          </a:p>
        </p:txBody>
      </p:sp>
      <p:sp>
        <p:nvSpPr>
          <p:cNvPr id="20" name="TextBox 28"/>
          <p:cNvSpPr txBox="1"/>
          <p:nvPr/>
        </p:nvSpPr>
        <p:spPr>
          <a:xfrm>
            <a:off x="2857209" y="1874384"/>
            <a:ext cx="2157963" cy="369332"/>
          </a:xfrm>
          <a:prstGeom prst="rect">
            <a:avLst/>
          </a:prstGeom>
          <a:noFill/>
        </p:spPr>
        <p:txBody>
          <a:bodyPr wrap="none" tIns="0" bIns="0" rtlCol="0" anchor="t">
            <a:spAutoFit/>
          </a:bodyPr>
          <a:lstStyle/>
          <a:p>
            <a:pPr>
              <a:lnSpc>
                <a:spcPct val="150000"/>
              </a:lnSpc>
            </a:pPr>
            <a:r>
              <a:rPr lang="en-US" altLang="zh-CN" sz="1600" b="1" dirty="0">
                <a:solidFill>
                  <a:srgbClr val="124062"/>
                </a:solidFill>
                <a:latin typeface="微软雅黑" panose="020B0503020204020204" pitchFamily="34" charset="-122"/>
                <a:ea typeface="微软雅黑" panose="020B0503020204020204" pitchFamily="34" charset="-122"/>
                <a:cs typeface="华文黑体" pitchFamily="2" charset="-122"/>
                <a:sym typeface="Bebas" pitchFamily="2" charset="0"/>
              </a:rPr>
              <a:t>1</a:t>
            </a:r>
            <a:r>
              <a:rPr lang="zh-CN" altLang="en-US" sz="1600" b="1" dirty="0">
                <a:solidFill>
                  <a:srgbClr val="124062"/>
                </a:solidFill>
                <a:latin typeface="微软雅黑" panose="020B0503020204020204" pitchFamily="34" charset="-122"/>
                <a:ea typeface="微软雅黑" panose="020B0503020204020204" pitchFamily="34" charset="-122"/>
                <a:cs typeface="华文黑体" pitchFamily="2" charset="-122"/>
                <a:sym typeface="Bebas" pitchFamily="2" charset="0"/>
              </a:rPr>
              <a:t>、发现自己的优势：</a:t>
            </a:r>
          </a:p>
        </p:txBody>
      </p:sp>
      <p:sp>
        <p:nvSpPr>
          <p:cNvPr id="21" name="TextBox 29"/>
          <p:cNvSpPr txBox="1"/>
          <p:nvPr/>
        </p:nvSpPr>
        <p:spPr>
          <a:xfrm>
            <a:off x="2869086" y="4003666"/>
            <a:ext cx="4997332" cy="298608"/>
          </a:xfrm>
          <a:prstGeom prst="rect">
            <a:avLst/>
          </a:prstGeom>
          <a:noFill/>
        </p:spPr>
        <p:txBody>
          <a:bodyPr wrap="square" rtlCol="0">
            <a:spAutoFit/>
          </a:bodyPr>
          <a:lstStyle/>
          <a:p>
            <a:pPr>
              <a:lnSpc>
                <a:spcPct val="150000"/>
              </a:lnSpc>
            </a:pP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重新排版，段落对齐</a:t>
            </a:r>
          </a:p>
        </p:txBody>
      </p:sp>
      <p:sp>
        <p:nvSpPr>
          <p:cNvPr id="22" name="TextBox 30"/>
          <p:cNvSpPr txBox="1"/>
          <p:nvPr/>
        </p:nvSpPr>
        <p:spPr>
          <a:xfrm>
            <a:off x="2857209" y="3618201"/>
            <a:ext cx="1337226" cy="369332"/>
          </a:xfrm>
          <a:prstGeom prst="rect">
            <a:avLst/>
          </a:prstGeom>
          <a:noFill/>
        </p:spPr>
        <p:txBody>
          <a:bodyPr wrap="none" tIns="0" bIns="0" rtlCol="0" anchor="t">
            <a:spAutoFit/>
          </a:bodyPr>
          <a:lstStyle/>
          <a:p>
            <a:pPr>
              <a:lnSpc>
                <a:spcPct val="150000"/>
              </a:lnSpc>
            </a:pPr>
            <a:r>
              <a:rPr lang="en-US" altLang="zh-CN" sz="1600" b="1" dirty="0">
                <a:solidFill>
                  <a:srgbClr val="537285"/>
                </a:solidFill>
                <a:latin typeface="微软雅黑" panose="020B0503020204020204" pitchFamily="34" charset="-122"/>
                <a:ea typeface="微软雅黑" panose="020B0503020204020204" pitchFamily="34" charset="-122"/>
                <a:cs typeface="华文黑体" pitchFamily="2" charset="-122"/>
                <a:sym typeface="Bebas" pitchFamily="2" charset="0"/>
              </a:rPr>
              <a:t>2</a:t>
            </a:r>
            <a:r>
              <a:rPr lang="zh-CN" altLang="en-US" sz="1600" b="1" dirty="0">
                <a:solidFill>
                  <a:srgbClr val="537285"/>
                </a:solidFill>
                <a:latin typeface="微软雅黑" panose="020B0503020204020204" pitchFamily="34" charset="-122"/>
                <a:ea typeface="微软雅黑" panose="020B0503020204020204" pitchFamily="34" charset="-122"/>
                <a:cs typeface="华文黑体" pitchFamily="2" charset="-122"/>
                <a:sym typeface="Bebas" pitchFamily="2" charset="0"/>
              </a:rPr>
              <a:t>、学生感言</a:t>
            </a:r>
          </a:p>
        </p:txBody>
      </p:sp>
      <p:sp>
        <p:nvSpPr>
          <p:cNvPr id="23" name="TextBox 31"/>
          <p:cNvSpPr txBox="1"/>
          <p:nvPr/>
        </p:nvSpPr>
        <p:spPr>
          <a:xfrm>
            <a:off x="2869086" y="5803866"/>
            <a:ext cx="4997332" cy="298608"/>
          </a:xfrm>
          <a:prstGeom prst="rect">
            <a:avLst/>
          </a:prstGeom>
          <a:noFill/>
        </p:spPr>
        <p:txBody>
          <a:bodyPr wrap="square" rtlCol="0">
            <a:spAutoFit/>
          </a:bodyPr>
          <a:lstStyle/>
          <a:p>
            <a:pPr>
              <a:lnSpc>
                <a:spcPct val="150000"/>
              </a:lnSpc>
            </a:pP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修改格式错误，如首字母大写，数字编号错误</a:t>
            </a:r>
          </a:p>
        </p:txBody>
      </p:sp>
      <p:sp>
        <p:nvSpPr>
          <p:cNvPr id="24" name="TextBox 32"/>
          <p:cNvSpPr txBox="1"/>
          <p:nvPr/>
        </p:nvSpPr>
        <p:spPr>
          <a:xfrm>
            <a:off x="2857209" y="5418401"/>
            <a:ext cx="1337226" cy="369332"/>
          </a:xfrm>
          <a:prstGeom prst="rect">
            <a:avLst/>
          </a:prstGeom>
          <a:noFill/>
        </p:spPr>
        <p:txBody>
          <a:bodyPr wrap="none" tIns="0" bIns="0" rtlCol="0" anchor="t">
            <a:spAutoFit/>
          </a:bodyPr>
          <a:lstStyle/>
          <a:p>
            <a:pPr>
              <a:lnSpc>
                <a:spcPct val="150000"/>
              </a:lnSpc>
            </a:pPr>
            <a:r>
              <a:rPr lang="en-US" altLang="zh-CN" sz="1600" b="1" dirty="0">
                <a:solidFill>
                  <a:srgbClr val="124062"/>
                </a:solidFill>
                <a:latin typeface="微软雅黑" panose="020B0503020204020204" pitchFamily="34" charset="-122"/>
                <a:ea typeface="微软雅黑" panose="020B0503020204020204" pitchFamily="34" charset="-122"/>
                <a:cs typeface="华文黑体" pitchFamily="2" charset="-122"/>
                <a:sym typeface="Bebas" pitchFamily="2" charset="0"/>
              </a:rPr>
              <a:t>3</a:t>
            </a:r>
            <a:r>
              <a:rPr lang="zh-CN" altLang="en-US" sz="1600" b="1" dirty="0">
                <a:solidFill>
                  <a:srgbClr val="124062"/>
                </a:solidFill>
                <a:latin typeface="微软雅黑" panose="020B0503020204020204" pitchFamily="34" charset="-122"/>
                <a:ea typeface="微软雅黑" panose="020B0503020204020204" pitchFamily="34" charset="-122"/>
                <a:cs typeface="华文黑体" pitchFamily="2" charset="-122"/>
                <a:sym typeface="Bebas" pitchFamily="2" charset="0"/>
              </a:rPr>
              <a:t>、格式错误</a:t>
            </a:r>
          </a:p>
        </p:txBody>
      </p:sp>
      <p:cxnSp>
        <p:nvCxnSpPr>
          <p:cNvPr id="25" name="直接箭头连接符 24"/>
          <p:cNvCxnSpPr>
            <a:stCxn id="13" idx="1"/>
          </p:cNvCxnSpPr>
          <p:nvPr/>
        </p:nvCxnSpPr>
        <p:spPr>
          <a:xfrm>
            <a:off x="1669723" y="3230035"/>
            <a:ext cx="6052679" cy="0"/>
          </a:xfrm>
          <a:prstGeom prst="straightConnector1">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4" idx="1"/>
          </p:cNvCxnSpPr>
          <p:nvPr/>
        </p:nvCxnSpPr>
        <p:spPr>
          <a:xfrm>
            <a:off x="1669723" y="4947663"/>
            <a:ext cx="6052679" cy="0"/>
          </a:xfrm>
          <a:prstGeom prst="straightConnector1">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1"/>
          </p:cNvCxnSpPr>
          <p:nvPr/>
        </p:nvCxnSpPr>
        <p:spPr>
          <a:xfrm>
            <a:off x="1669723" y="6667962"/>
            <a:ext cx="6052679" cy="0"/>
          </a:xfrm>
          <a:prstGeom prst="straightConnector1">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00A8A1F6-E83E-4ADC-A358-A7F6713BC930}"/>
              </a:ext>
            </a:extLst>
          </p:cNvPr>
          <p:cNvPicPr/>
          <p:nvPr/>
        </p:nvPicPr>
        <p:blipFill>
          <a:blip r:embed="rId3"/>
          <a:stretch>
            <a:fillRect/>
          </a:stretch>
        </p:blipFill>
        <p:spPr>
          <a:xfrm>
            <a:off x="5376641" y="1761561"/>
            <a:ext cx="2489777" cy="1289199"/>
          </a:xfrm>
          <a:prstGeom prst="rect">
            <a:avLst/>
          </a:prstGeom>
        </p:spPr>
      </p:pic>
      <p:pic>
        <p:nvPicPr>
          <p:cNvPr id="2" name="图片 1">
            <a:extLst>
              <a:ext uri="{FF2B5EF4-FFF2-40B4-BE49-F238E27FC236}">
                <a16:creationId xmlns:a16="http://schemas.microsoft.com/office/drawing/2014/main" id="{5A844909-C0A5-4667-B9C8-D4F4739E4A0A}"/>
              </a:ext>
            </a:extLst>
          </p:cNvPr>
          <p:cNvPicPr>
            <a:picLocks noChangeAspect="1"/>
          </p:cNvPicPr>
          <p:nvPr/>
        </p:nvPicPr>
        <p:blipFill>
          <a:blip r:embed="rId4"/>
          <a:stretch>
            <a:fillRect/>
          </a:stretch>
        </p:blipFill>
        <p:spPr>
          <a:xfrm>
            <a:off x="5721174" y="3482823"/>
            <a:ext cx="1961630" cy="1279074"/>
          </a:xfrm>
          <a:prstGeom prst="rect">
            <a:avLst/>
          </a:prstGeom>
        </p:spPr>
      </p:pic>
      <p:pic>
        <p:nvPicPr>
          <p:cNvPr id="3" name="图片 2">
            <a:extLst>
              <a:ext uri="{FF2B5EF4-FFF2-40B4-BE49-F238E27FC236}">
                <a16:creationId xmlns:a16="http://schemas.microsoft.com/office/drawing/2014/main" id="{02200C22-2DDF-47A3-B309-7FD10644BEA5}"/>
              </a:ext>
            </a:extLst>
          </p:cNvPr>
          <p:cNvPicPr>
            <a:picLocks noChangeAspect="1"/>
          </p:cNvPicPr>
          <p:nvPr/>
        </p:nvPicPr>
        <p:blipFill>
          <a:blip r:embed="rId5"/>
          <a:stretch>
            <a:fillRect/>
          </a:stretch>
        </p:blipFill>
        <p:spPr>
          <a:xfrm flipV="1">
            <a:off x="5797896" y="5363452"/>
            <a:ext cx="2442011" cy="670750"/>
          </a:xfrm>
          <a:prstGeom prst="rect">
            <a:avLst/>
          </a:prstGeom>
        </p:spPr>
      </p:pic>
    </p:spTree>
    <p:extLst>
      <p:ext uri="{BB962C8B-B14F-4D97-AF65-F5344CB8AC3E}">
        <p14:creationId xmlns:p14="http://schemas.microsoft.com/office/powerpoint/2010/main" val="37413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4" presetClass="entr" presetSubtype="1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par>
                                <p:cTn id="27" presetID="22" presetClass="entr" presetSubtype="8"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22" presetClass="entr" presetSubtype="8"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2" presetClass="entr" presetSubtype="2" decel="10000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1000" fill="hold"/>
                                        <p:tgtEl>
                                          <p:spTgt spid="20"/>
                                        </p:tgtEl>
                                        <p:attrNameLst>
                                          <p:attrName>ppt_x</p:attrName>
                                        </p:attrNameLst>
                                      </p:cBhvr>
                                      <p:tavLst>
                                        <p:tav tm="0">
                                          <p:val>
                                            <p:strVal val="1+#ppt_w/2"/>
                                          </p:val>
                                        </p:tav>
                                        <p:tav tm="100000">
                                          <p:val>
                                            <p:strVal val="#ppt_x"/>
                                          </p:val>
                                        </p:tav>
                                      </p:tavLst>
                                    </p:anim>
                                    <p:anim calcmode="lin" valueType="num">
                                      <p:cBhvr additive="base">
                                        <p:cTn id="45" dur="1000" fill="hold"/>
                                        <p:tgtEl>
                                          <p:spTgt spid="20"/>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1000" fill="hold"/>
                                        <p:tgtEl>
                                          <p:spTgt spid="22"/>
                                        </p:tgtEl>
                                        <p:attrNameLst>
                                          <p:attrName>ppt_x</p:attrName>
                                        </p:attrNameLst>
                                      </p:cBhvr>
                                      <p:tavLst>
                                        <p:tav tm="0">
                                          <p:val>
                                            <p:strVal val="1+#ppt_w/2"/>
                                          </p:val>
                                        </p:tav>
                                        <p:tav tm="100000">
                                          <p:val>
                                            <p:strVal val="#ppt_x"/>
                                          </p:val>
                                        </p:tav>
                                      </p:tavLst>
                                    </p:anim>
                                    <p:anim calcmode="lin" valueType="num">
                                      <p:cBhvr additive="base">
                                        <p:cTn id="55" dur="1000" fill="hold"/>
                                        <p:tgtEl>
                                          <p:spTgt spid="22"/>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53" presetClass="entr" presetSubtype="16"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par>
                                <p:cTn id="62" presetID="2" presetClass="entr" presetSubtype="2" decel="10000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1000" fill="hold"/>
                                        <p:tgtEl>
                                          <p:spTgt spid="24"/>
                                        </p:tgtEl>
                                        <p:attrNameLst>
                                          <p:attrName>ppt_x</p:attrName>
                                        </p:attrNameLst>
                                      </p:cBhvr>
                                      <p:tavLst>
                                        <p:tav tm="0">
                                          <p:val>
                                            <p:strVal val="1+#ppt_w/2"/>
                                          </p:val>
                                        </p:tav>
                                        <p:tav tm="100000">
                                          <p:val>
                                            <p:strVal val="#ppt_x"/>
                                          </p:val>
                                        </p:tav>
                                      </p:tavLst>
                                    </p:anim>
                                    <p:anim calcmode="lin" valueType="num">
                                      <p:cBhvr additive="base">
                                        <p:cTn id="65"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4EF09841-CADB-41E8-9023-8F884B799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081"/>
            <a:ext cx="9144000" cy="6858000"/>
          </a:xfrm>
        </p:spPr>
      </p:pic>
      <p:cxnSp>
        <p:nvCxnSpPr>
          <p:cNvPr id="5" name="直接连接符 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5533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2017</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1" name="直接连接符 10"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261350" y="438527"/>
            <a:ext cx="4431021" cy="707886"/>
          </a:xfrm>
          <a:prstGeom prst="rect">
            <a:avLst/>
          </a:prstGeom>
          <a:noFill/>
        </p:spPr>
        <p:txBody>
          <a:bodyPr wrap="none" rtlCol="0">
            <a:spAutoFit/>
          </a:bodyPr>
          <a:lstStyle/>
          <a:p>
            <a:r>
              <a:rPr lang="zh-CN" altLang="en-US" sz="4000" b="1" dirty="0">
                <a:solidFill>
                  <a:srgbClr val="124062"/>
                </a:solidFill>
                <a:latin typeface="方正小标宋简体" panose="02010601030101010101" pitchFamily="2" charset="-122"/>
                <a:ea typeface="方正小标宋简体" panose="02010601030101010101" pitchFamily="2" charset="-122"/>
                <a:cs typeface="Kartika" panose="02020503030404060203" pitchFamily="18" charset="0"/>
              </a:rPr>
              <a:t>班级宪章修改建议 </a:t>
            </a:r>
          </a:p>
        </p:txBody>
      </p:sp>
      <p:sp>
        <p:nvSpPr>
          <p:cNvPr id="13" name="Freeform 6"/>
          <p:cNvSpPr>
            <a:spLocks/>
          </p:cNvSpPr>
          <p:nvPr/>
        </p:nvSpPr>
        <p:spPr bwMode="auto">
          <a:xfrm>
            <a:off x="881642" y="1771418"/>
            <a:ext cx="1584176" cy="1458617"/>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rgbClr val="FEFABC"/>
              </a:solidFill>
              <a:latin typeface="Bebas" pitchFamily="2" charset="0"/>
              <a:ea typeface="微软雅黑" panose="020B0503020204020204" pitchFamily="34" charset="-122"/>
              <a:sym typeface="Bebas" pitchFamily="2" charset="0"/>
            </a:endParaRPr>
          </a:p>
        </p:txBody>
      </p:sp>
      <p:sp>
        <p:nvSpPr>
          <p:cNvPr id="14" name="Freeform 7"/>
          <p:cNvSpPr>
            <a:spLocks/>
          </p:cNvSpPr>
          <p:nvPr/>
        </p:nvSpPr>
        <p:spPr bwMode="auto">
          <a:xfrm>
            <a:off x="881642" y="3491717"/>
            <a:ext cx="1584176" cy="1455946"/>
          </a:xfrm>
          <a:custGeom>
            <a:avLst/>
            <a:gdLst>
              <a:gd name="T0" fmla="*/ 593 w 593"/>
              <a:gd name="T1" fmla="*/ 248 h 545"/>
              <a:gd name="T2" fmla="*/ 295 w 593"/>
              <a:gd name="T3" fmla="*/ 545 h 545"/>
              <a:gd name="T4" fmla="*/ 0 w 593"/>
              <a:gd name="T5" fmla="*/ 248 h 545"/>
              <a:gd name="T6" fmla="*/ 0 w 593"/>
              <a:gd name="T7" fmla="*/ 0 h 545"/>
              <a:gd name="T8" fmla="*/ 295 w 593"/>
              <a:gd name="T9" fmla="*/ 297 h 545"/>
              <a:gd name="T10" fmla="*/ 593 w 593"/>
              <a:gd name="T11" fmla="*/ 0 h 545"/>
              <a:gd name="T12" fmla="*/ 593 w 593"/>
              <a:gd name="T13" fmla="*/ 248 h 545"/>
            </a:gdLst>
            <a:ahLst/>
            <a:cxnLst>
              <a:cxn ang="0">
                <a:pos x="T0" y="T1"/>
              </a:cxn>
              <a:cxn ang="0">
                <a:pos x="T2" y="T3"/>
              </a:cxn>
              <a:cxn ang="0">
                <a:pos x="T4" y="T5"/>
              </a:cxn>
              <a:cxn ang="0">
                <a:pos x="T6" y="T7"/>
              </a:cxn>
              <a:cxn ang="0">
                <a:pos x="T8" y="T9"/>
              </a:cxn>
              <a:cxn ang="0">
                <a:pos x="T10" y="T11"/>
              </a:cxn>
              <a:cxn ang="0">
                <a:pos x="T12" y="T13"/>
              </a:cxn>
            </a:cxnLst>
            <a:rect l="0" t="0" r="r" b="b"/>
            <a:pathLst>
              <a:path w="593" h="545">
                <a:moveTo>
                  <a:pt x="593" y="248"/>
                </a:moveTo>
                <a:lnTo>
                  <a:pt x="295" y="545"/>
                </a:lnTo>
                <a:lnTo>
                  <a:pt x="0" y="248"/>
                </a:lnTo>
                <a:lnTo>
                  <a:pt x="0" y="0"/>
                </a:lnTo>
                <a:lnTo>
                  <a:pt x="295" y="297"/>
                </a:lnTo>
                <a:lnTo>
                  <a:pt x="593" y="0"/>
                </a:lnTo>
                <a:lnTo>
                  <a:pt x="593" y="248"/>
                </a:lnTo>
                <a:close/>
              </a:path>
            </a:pathLst>
          </a:cu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rgbClr val="FEFABC"/>
              </a:solidFill>
              <a:latin typeface="Bebas" pitchFamily="2" charset="0"/>
              <a:ea typeface="微软雅黑" panose="020B0503020204020204" pitchFamily="34" charset="-122"/>
              <a:sym typeface="Bebas" pitchFamily="2" charset="0"/>
            </a:endParaRPr>
          </a:p>
        </p:txBody>
      </p:sp>
      <p:sp>
        <p:nvSpPr>
          <p:cNvPr id="15" name="Freeform 8"/>
          <p:cNvSpPr>
            <a:spLocks/>
          </p:cNvSpPr>
          <p:nvPr/>
        </p:nvSpPr>
        <p:spPr bwMode="auto">
          <a:xfrm>
            <a:off x="881642" y="5209345"/>
            <a:ext cx="1584176" cy="1458617"/>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rgbClr val="FEFABC"/>
              </a:solidFill>
              <a:latin typeface="Bebas" pitchFamily="2" charset="0"/>
              <a:ea typeface="微软雅黑" panose="020B0503020204020204" pitchFamily="34" charset="-122"/>
              <a:sym typeface="Bebas" pitchFamily="2" charset="0"/>
            </a:endParaRPr>
          </a:p>
        </p:txBody>
      </p:sp>
      <p:sp>
        <p:nvSpPr>
          <p:cNvPr id="16" name="Freeform 13"/>
          <p:cNvSpPr>
            <a:spLocks/>
          </p:cNvSpPr>
          <p:nvPr/>
        </p:nvSpPr>
        <p:spPr bwMode="auto">
          <a:xfrm>
            <a:off x="1380850" y="3531086"/>
            <a:ext cx="585762" cy="368946"/>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53728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ebas" pitchFamily="2" charset="0"/>
              <a:ea typeface="微软雅黑" panose="020B0503020204020204" pitchFamily="34" charset="-122"/>
              <a:sym typeface="Bebas" pitchFamily="2" charset="0"/>
            </a:endParaRPr>
          </a:p>
        </p:txBody>
      </p:sp>
      <p:sp>
        <p:nvSpPr>
          <p:cNvPr id="17" name="Freeform 20"/>
          <p:cNvSpPr>
            <a:spLocks/>
          </p:cNvSpPr>
          <p:nvPr/>
        </p:nvSpPr>
        <p:spPr bwMode="auto">
          <a:xfrm>
            <a:off x="1462633" y="1771418"/>
            <a:ext cx="422194" cy="495300"/>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12406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Bebas" pitchFamily="2" charset="0"/>
              <a:ea typeface="微软雅黑" panose="020B0503020204020204" pitchFamily="34" charset="-122"/>
              <a:sym typeface="Bebas" pitchFamily="2" charset="0"/>
            </a:endParaRPr>
          </a:p>
        </p:txBody>
      </p:sp>
      <p:sp>
        <p:nvSpPr>
          <p:cNvPr id="18" name="Freeform 22"/>
          <p:cNvSpPr>
            <a:spLocks noEditPoints="1"/>
          </p:cNvSpPr>
          <p:nvPr/>
        </p:nvSpPr>
        <p:spPr bwMode="auto">
          <a:xfrm>
            <a:off x="1515467" y="5255052"/>
            <a:ext cx="316526" cy="548814"/>
          </a:xfrm>
          <a:custGeom>
            <a:avLst/>
            <a:gdLst>
              <a:gd name="T0" fmla="*/ 45 w 105"/>
              <a:gd name="T1" fmla="*/ 139 h 182"/>
              <a:gd name="T2" fmla="*/ 45 w 105"/>
              <a:gd name="T3" fmla="*/ 96 h 182"/>
              <a:gd name="T4" fmla="*/ 14 w 105"/>
              <a:gd name="T5" fmla="*/ 79 h 182"/>
              <a:gd name="T6" fmla="*/ 4 w 105"/>
              <a:gd name="T7" fmla="*/ 51 h 182"/>
              <a:gd name="T8" fmla="*/ 15 w 105"/>
              <a:gd name="T9" fmla="*/ 23 h 182"/>
              <a:gd name="T10" fmla="*/ 45 w 105"/>
              <a:gd name="T11" fmla="*/ 10 h 182"/>
              <a:gd name="T12" fmla="*/ 45 w 105"/>
              <a:gd name="T13" fmla="*/ 0 h 182"/>
              <a:gd name="T14" fmla="*/ 60 w 105"/>
              <a:gd name="T15" fmla="*/ 0 h 182"/>
              <a:gd name="T16" fmla="*/ 60 w 105"/>
              <a:gd name="T17" fmla="*/ 10 h 182"/>
              <a:gd name="T18" fmla="*/ 87 w 105"/>
              <a:gd name="T19" fmla="*/ 21 h 182"/>
              <a:gd name="T20" fmla="*/ 100 w 105"/>
              <a:gd name="T21" fmla="*/ 45 h 182"/>
              <a:gd name="T22" fmla="*/ 73 w 105"/>
              <a:gd name="T23" fmla="*/ 49 h 182"/>
              <a:gd name="T24" fmla="*/ 60 w 105"/>
              <a:gd name="T25" fmla="*/ 32 h 182"/>
              <a:gd name="T26" fmla="*/ 60 w 105"/>
              <a:gd name="T27" fmla="*/ 72 h 182"/>
              <a:gd name="T28" fmla="*/ 95 w 105"/>
              <a:gd name="T29" fmla="*/ 89 h 182"/>
              <a:gd name="T30" fmla="*/ 105 w 105"/>
              <a:gd name="T31" fmla="*/ 116 h 182"/>
              <a:gd name="T32" fmla="*/ 93 w 105"/>
              <a:gd name="T33" fmla="*/ 147 h 182"/>
              <a:gd name="T34" fmla="*/ 60 w 105"/>
              <a:gd name="T35" fmla="*/ 163 h 182"/>
              <a:gd name="T36" fmla="*/ 60 w 105"/>
              <a:gd name="T37" fmla="*/ 182 h 182"/>
              <a:gd name="T38" fmla="*/ 45 w 105"/>
              <a:gd name="T39" fmla="*/ 182 h 182"/>
              <a:gd name="T40" fmla="*/ 45 w 105"/>
              <a:gd name="T41" fmla="*/ 163 h 182"/>
              <a:gd name="T42" fmla="*/ 14 w 105"/>
              <a:gd name="T43" fmla="*/ 150 h 182"/>
              <a:gd name="T44" fmla="*/ 0 w 105"/>
              <a:gd name="T45" fmla="*/ 119 h 182"/>
              <a:gd name="T46" fmla="*/ 28 w 105"/>
              <a:gd name="T47" fmla="*/ 116 h 182"/>
              <a:gd name="T48" fmla="*/ 34 w 105"/>
              <a:gd name="T49" fmla="*/ 130 h 182"/>
              <a:gd name="T50" fmla="*/ 45 w 105"/>
              <a:gd name="T51" fmla="*/ 139 h 182"/>
              <a:gd name="T52" fmla="*/ 45 w 105"/>
              <a:gd name="T53" fmla="*/ 32 h 182"/>
              <a:gd name="T54" fmla="*/ 35 w 105"/>
              <a:gd name="T55" fmla="*/ 39 h 182"/>
              <a:gd name="T56" fmla="*/ 31 w 105"/>
              <a:gd name="T57" fmla="*/ 50 h 182"/>
              <a:gd name="T58" fmla="*/ 34 w 105"/>
              <a:gd name="T59" fmla="*/ 60 h 182"/>
              <a:gd name="T60" fmla="*/ 45 w 105"/>
              <a:gd name="T61" fmla="*/ 67 h 182"/>
              <a:gd name="T62" fmla="*/ 45 w 105"/>
              <a:gd name="T63" fmla="*/ 32 h 182"/>
              <a:gd name="T64" fmla="*/ 60 w 105"/>
              <a:gd name="T65" fmla="*/ 140 h 182"/>
              <a:gd name="T66" fmla="*/ 73 w 105"/>
              <a:gd name="T67" fmla="*/ 133 h 182"/>
              <a:gd name="T68" fmla="*/ 78 w 105"/>
              <a:gd name="T69" fmla="*/ 120 h 182"/>
              <a:gd name="T70" fmla="*/ 74 w 105"/>
              <a:gd name="T71" fmla="*/ 108 h 182"/>
              <a:gd name="T72" fmla="*/ 60 w 105"/>
              <a:gd name="T73" fmla="*/ 101 h 182"/>
              <a:gd name="T74" fmla="*/ 60 w 105"/>
              <a:gd name="T75"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82">
                <a:moveTo>
                  <a:pt x="45" y="139"/>
                </a:moveTo>
                <a:cubicBezTo>
                  <a:pt x="45" y="96"/>
                  <a:pt x="45" y="96"/>
                  <a:pt x="45" y="96"/>
                </a:cubicBezTo>
                <a:cubicBezTo>
                  <a:pt x="31" y="92"/>
                  <a:pt x="20" y="87"/>
                  <a:pt x="14" y="79"/>
                </a:cubicBezTo>
                <a:cubicBezTo>
                  <a:pt x="7" y="71"/>
                  <a:pt x="4" y="62"/>
                  <a:pt x="4" y="51"/>
                </a:cubicBezTo>
                <a:cubicBezTo>
                  <a:pt x="4" y="40"/>
                  <a:pt x="8" y="30"/>
                  <a:pt x="15" y="23"/>
                </a:cubicBezTo>
                <a:cubicBezTo>
                  <a:pt x="22" y="15"/>
                  <a:pt x="32" y="11"/>
                  <a:pt x="45" y="10"/>
                </a:cubicBezTo>
                <a:cubicBezTo>
                  <a:pt x="45" y="0"/>
                  <a:pt x="45" y="0"/>
                  <a:pt x="45" y="0"/>
                </a:cubicBezTo>
                <a:cubicBezTo>
                  <a:pt x="60" y="0"/>
                  <a:pt x="60" y="0"/>
                  <a:pt x="60" y="0"/>
                </a:cubicBezTo>
                <a:cubicBezTo>
                  <a:pt x="60" y="10"/>
                  <a:pt x="60" y="10"/>
                  <a:pt x="60" y="10"/>
                </a:cubicBezTo>
                <a:cubicBezTo>
                  <a:pt x="72" y="11"/>
                  <a:pt x="81" y="15"/>
                  <a:pt x="87" y="21"/>
                </a:cubicBezTo>
                <a:cubicBezTo>
                  <a:pt x="94" y="27"/>
                  <a:pt x="99" y="35"/>
                  <a:pt x="100" y="45"/>
                </a:cubicBezTo>
                <a:cubicBezTo>
                  <a:pt x="73" y="49"/>
                  <a:pt x="73" y="49"/>
                  <a:pt x="73" y="49"/>
                </a:cubicBezTo>
                <a:cubicBezTo>
                  <a:pt x="71" y="41"/>
                  <a:pt x="67" y="35"/>
                  <a:pt x="60" y="32"/>
                </a:cubicBezTo>
                <a:cubicBezTo>
                  <a:pt x="60" y="72"/>
                  <a:pt x="60" y="72"/>
                  <a:pt x="60" y="72"/>
                </a:cubicBezTo>
                <a:cubicBezTo>
                  <a:pt x="77" y="76"/>
                  <a:pt x="89" y="82"/>
                  <a:pt x="95" y="89"/>
                </a:cubicBezTo>
                <a:cubicBezTo>
                  <a:pt x="102" y="96"/>
                  <a:pt x="105" y="105"/>
                  <a:pt x="105" y="116"/>
                </a:cubicBezTo>
                <a:cubicBezTo>
                  <a:pt x="105" y="128"/>
                  <a:pt x="101" y="139"/>
                  <a:pt x="93" y="147"/>
                </a:cubicBezTo>
                <a:cubicBezTo>
                  <a:pt x="85" y="156"/>
                  <a:pt x="74" y="161"/>
                  <a:pt x="60" y="163"/>
                </a:cubicBezTo>
                <a:cubicBezTo>
                  <a:pt x="60" y="182"/>
                  <a:pt x="60" y="182"/>
                  <a:pt x="60" y="182"/>
                </a:cubicBezTo>
                <a:cubicBezTo>
                  <a:pt x="45" y="182"/>
                  <a:pt x="45" y="182"/>
                  <a:pt x="45" y="182"/>
                </a:cubicBezTo>
                <a:cubicBezTo>
                  <a:pt x="45" y="163"/>
                  <a:pt x="45" y="163"/>
                  <a:pt x="45" y="163"/>
                </a:cubicBezTo>
                <a:cubicBezTo>
                  <a:pt x="32" y="162"/>
                  <a:pt x="22" y="157"/>
                  <a:pt x="14" y="150"/>
                </a:cubicBezTo>
                <a:cubicBezTo>
                  <a:pt x="7" y="143"/>
                  <a:pt x="2" y="132"/>
                  <a:pt x="0" y="119"/>
                </a:cubicBezTo>
                <a:cubicBezTo>
                  <a:pt x="28" y="116"/>
                  <a:pt x="28" y="116"/>
                  <a:pt x="28" y="116"/>
                </a:cubicBezTo>
                <a:cubicBezTo>
                  <a:pt x="29" y="122"/>
                  <a:pt x="31" y="126"/>
                  <a:pt x="34" y="130"/>
                </a:cubicBezTo>
                <a:cubicBezTo>
                  <a:pt x="37" y="134"/>
                  <a:pt x="41" y="137"/>
                  <a:pt x="45" y="139"/>
                </a:cubicBezTo>
                <a:close/>
                <a:moveTo>
                  <a:pt x="45" y="32"/>
                </a:moveTo>
                <a:cubicBezTo>
                  <a:pt x="40" y="33"/>
                  <a:pt x="37" y="36"/>
                  <a:pt x="35" y="39"/>
                </a:cubicBezTo>
                <a:cubicBezTo>
                  <a:pt x="32" y="42"/>
                  <a:pt x="31" y="46"/>
                  <a:pt x="31" y="50"/>
                </a:cubicBezTo>
                <a:cubicBezTo>
                  <a:pt x="31" y="53"/>
                  <a:pt x="32" y="57"/>
                  <a:pt x="34" y="60"/>
                </a:cubicBezTo>
                <a:cubicBezTo>
                  <a:pt x="36" y="63"/>
                  <a:pt x="40" y="65"/>
                  <a:pt x="45" y="67"/>
                </a:cubicBezTo>
                <a:lnTo>
                  <a:pt x="45" y="32"/>
                </a:lnTo>
                <a:close/>
                <a:moveTo>
                  <a:pt x="60" y="140"/>
                </a:moveTo>
                <a:cubicBezTo>
                  <a:pt x="66" y="139"/>
                  <a:pt x="70" y="137"/>
                  <a:pt x="73" y="133"/>
                </a:cubicBezTo>
                <a:cubicBezTo>
                  <a:pt x="77" y="129"/>
                  <a:pt x="78" y="125"/>
                  <a:pt x="78" y="120"/>
                </a:cubicBezTo>
                <a:cubicBezTo>
                  <a:pt x="78" y="115"/>
                  <a:pt x="77" y="111"/>
                  <a:pt x="74" y="108"/>
                </a:cubicBezTo>
                <a:cubicBezTo>
                  <a:pt x="71" y="105"/>
                  <a:pt x="67" y="102"/>
                  <a:pt x="60" y="101"/>
                </a:cubicBezTo>
                <a:lnTo>
                  <a:pt x="60" y="140"/>
                </a:lnTo>
                <a:close/>
              </a:path>
            </a:pathLst>
          </a:custGeom>
          <a:solidFill>
            <a:srgbClr val="12406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Bebas" pitchFamily="2" charset="0"/>
              <a:ea typeface="微软雅黑" panose="020B0503020204020204" pitchFamily="34" charset="-122"/>
              <a:sym typeface="Bebas" pitchFamily="2" charset="0"/>
            </a:endParaRPr>
          </a:p>
        </p:txBody>
      </p:sp>
      <p:sp>
        <p:nvSpPr>
          <p:cNvPr id="19" name="TextBox 27"/>
          <p:cNvSpPr txBox="1"/>
          <p:nvPr/>
        </p:nvSpPr>
        <p:spPr>
          <a:xfrm>
            <a:off x="2869086" y="2259849"/>
            <a:ext cx="4997332" cy="784830"/>
          </a:xfrm>
          <a:prstGeom prst="rect">
            <a:avLst/>
          </a:prstGeom>
          <a:noFill/>
        </p:spPr>
        <p:txBody>
          <a:bodyPr wrap="square" rtlCol="0">
            <a:spAutoFit/>
          </a:bodyPr>
          <a:lstStyle/>
          <a:p>
            <a:pPr>
              <a:lnSpc>
                <a:spcPct val="150000"/>
              </a:lnSpc>
            </a:pP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图片修改为清华园（二校门）加清华</a:t>
            </a:r>
            <a:r>
              <a:rPr lang="en-US" altLang="zh-CN" sz="1000" dirty="0">
                <a:solidFill>
                  <a:schemeClr val="tx1">
                    <a:lumMod val="65000"/>
                    <a:lumOff val="35000"/>
                  </a:schemeClr>
                </a:solidFill>
                <a:latin typeface="Bebas" pitchFamily="2" charset="0"/>
                <a:ea typeface="微软雅黑" panose="020B0503020204020204" pitchFamily="34" charset="-122"/>
                <a:sym typeface="Bebas" pitchFamily="2" charset="0"/>
              </a:rPr>
              <a:t>Logo</a:t>
            </a: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，具有一定的纪念意义和文化底蕴；“清华大学”文字修改为毛泽东的草书，“</a:t>
            </a:r>
            <a:r>
              <a:rPr lang="en-US" altLang="zh-CN" sz="1000" dirty="0">
                <a:solidFill>
                  <a:schemeClr val="tx1">
                    <a:lumMod val="65000"/>
                    <a:lumOff val="35000"/>
                  </a:schemeClr>
                </a:solidFill>
                <a:latin typeface="Bebas" pitchFamily="2" charset="0"/>
                <a:ea typeface="微软雅黑" panose="020B0503020204020204" pitchFamily="34" charset="-122"/>
                <a:sym typeface="Bebas" pitchFamily="2" charset="0"/>
              </a:rPr>
              <a:t>MEM</a:t>
            </a: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班级宪章”采用黑体或者方正小标宋字体。格式修改：编制作者和日期放在扉页。</a:t>
            </a:r>
          </a:p>
        </p:txBody>
      </p:sp>
      <p:sp>
        <p:nvSpPr>
          <p:cNvPr id="20" name="TextBox 28"/>
          <p:cNvSpPr txBox="1"/>
          <p:nvPr/>
        </p:nvSpPr>
        <p:spPr>
          <a:xfrm>
            <a:off x="2857209" y="1874384"/>
            <a:ext cx="1124026" cy="369332"/>
          </a:xfrm>
          <a:prstGeom prst="rect">
            <a:avLst/>
          </a:prstGeom>
          <a:noFill/>
        </p:spPr>
        <p:txBody>
          <a:bodyPr wrap="none" tIns="0" bIns="0" rtlCol="0" anchor="t">
            <a:spAutoFit/>
          </a:bodyPr>
          <a:lstStyle/>
          <a:p>
            <a:pPr>
              <a:lnSpc>
                <a:spcPct val="150000"/>
              </a:lnSpc>
            </a:pPr>
            <a:r>
              <a:rPr lang="en-US" altLang="zh-CN" sz="1600" b="1" dirty="0">
                <a:solidFill>
                  <a:srgbClr val="124062"/>
                </a:solidFill>
                <a:latin typeface="微软雅黑" panose="020B0503020204020204" pitchFamily="34" charset="-122"/>
                <a:ea typeface="微软雅黑" panose="020B0503020204020204" pitchFamily="34" charset="-122"/>
                <a:cs typeface="华文黑体" pitchFamily="2" charset="-122"/>
                <a:sym typeface="Bebas" pitchFamily="2" charset="0"/>
              </a:rPr>
              <a:t>1</a:t>
            </a:r>
            <a:r>
              <a:rPr lang="zh-CN" altLang="en-US" sz="1600" b="1" dirty="0">
                <a:solidFill>
                  <a:srgbClr val="124062"/>
                </a:solidFill>
                <a:latin typeface="微软雅黑" panose="020B0503020204020204" pitchFamily="34" charset="-122"/>
                <a:ea typeface="微软雅黑" panose="020B0503020204020204" pitchFamily="34" charset="-122"/>
                <a:cs typeface="华文黑体" pitchFamily="2" charset="-122"/>
                <a:sym typeface="Bebas" pitchFamily="2" charset="0"/>
              </a:rPr>
              <a:t>、封面：</a:t>
            </a:r>
          </a:p>
        </p:txBody>
      </p:sp>
      <p:sp>
        <p:nvSpPr>
          <p:cNvPr id="21" name="TextBox 29"/>
          <p:cNvSpPr txBox="1"/>
          <p:nvPr/>
        </p:nvSpPr>
        <p:spPr>
          <a:xfrm>
            <a:off x="2869086" y="4003666"/>
            <a:ext cx="4997332" cy="784830"/>
          </a:xfrm>
          <a:prstGeom prst="rect">
            <a:avLst/>
          </a:prstGeom>
          <a:noFill/>
        </p:spPr>
        <p:txBody>
          <a:bodyPr wrap="square" rtlCol="0">
            <a:spAutoFit/>
          </a:bodyPr>
          <a:lstStyle/>
          <a:p>
            <a:pPr>
              <a:lnSpc>
                <a:spcPct val="150000"/>
              </a:lnSpc>
            </a:pP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页面页眉修改设置，与前后页眉相同。页眉上“清华大学</a:t>
            </a:r>
            <a:r>
              <a:rPr lang="en-US" altLang="zh-CN" sz="1000" dirty="0">
                <a:solidFill>
                  <a:schemeClr val="tx1">
                    <a:lumMod val="65000"/>
                    <a:lumOff val="35000"/>
                  </a:schemeClr>
                </a:solidFill>
                <a:latin typeface="Bebas" pitchFamily="2" charset="0"/>
                <a:ea typeface="微软雅黑" panose="020B0503020204020204" pitchFamily="34" charset="-122"/>
                <a:sym typeface="Bebas" pitchFamily="2" charset="0"/>
              </a:rPr>
              <a:t>MEM</a:t>
            </a: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班级宪章”居右。文字修改：先从</a:t>
            </a:r>
            <a:r>
              <a:rPr lang="en-US" altLang="zh-CN" sz="1000" dirty="0">
                <a:solidFill>
                  <a:schemeClr val="tx1">
                    <a:lumMod val="65000"/>
                    <a:lumOff val="35000"/>
                  </a:schemeClr>
                </a:solidFill>
                <a:latin typeface="Bebas" pitchFamily="2" charset="0"/>
                <a:ea typeface="微软雅黑" panose="020B0503020204020204" pitchFamily="34" charset="-122"/>
                <a:sym typeface="Bebas" pitchFamily="2" charset="0"/>
              </a:rPr>
              <a:t>MEM</a:t>
            </a: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起源说起，介绍清华大学</a:t>
            </a:r>
            <a:r>
              <a:rPr lang="en-US" altLang="zh-CN" sz="1000" dirty="0">
                <a:solidFill>
                  <a:schemeClr val="tx1">
                    <a:lumMod val="65000"/>
                    <a:lumOff val="35000"/>
                  </a:schemeClr>
                </a:solidFill>
                <a:latin typeface="Bebas" pitchFamily="2" charset="0"/>
                <a:ea typeface="微软雅黑" panose="020B0503020204020204" pitchFamily="34" charset="-122"/>
                <a:sym typeface="Bebas" pitchFamily="2" charset="0"/>
              </a:rPr>
              <a:t>MEM</a:t>
            </a: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优势，最后介绍</a:t>
            </a:r>
            <a:r>
              <a:rPr lang="en-US" altLang="zh-CN" sz="1000" dirty="0">
                <a:solidFill>
                  <a:schemeClr val="tx1">
                    <a:lumMod val="65000"/>
                    <a:lumOff val="35000"/>
                  </a:schemeClr>
                </a:solidFill>
                <a:latin typeface="Bebas" pitchFamily="2" charset="0"/>
                <a:ea typeface="微软雅黑" panose="020B0503020204020204" pitchFamily="34" charset="-122"/>
                <a:sym typeface="Bebas" pitchFamily="2" charset="0"/>
              </a:rPr>
              <a:t>MEM</a:t>
            </a: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宪章的编制背景和目的。</a:t>
            </a:r>
          </a:p>
        </p:txBody>
      </p:sp>
      <p:sp>
        <p:nvSpPr>
          <p:cNvPr id="22" name="TextBox 30"/>
          <p:cNvSpPr txBox="1"/>
          <p:nvPr/>
        </p:nvSpPr>
        <p:spPr>
          <a:xfrm>
            <a:off x="2857209" y="3618201"/>
            <a:ext cx="926857" cy="369332"/>
          </a:xfrm>
          <a:prstGeom prst="rect">
            <a:avLst/>
          </a:prstGeom>
          <a:noFill/>
        </p:spPr>
        <p:txBody>
          <a:bodyPr wrap="none" tIns="0" bIns="0" rtlCol="0" anchor="t">
            <a:spAutoFit/>
          </a:bodyPr>
          <a:lstStyle/>
          <a:p>
            <a:pPr>
              <a:lnSpc>
                <a:spcPct val="150000"/>
              </a:lnSpc>
            </a:pPr>
            <a:r>
              <a:rPr lang="en-US" altLang="zh-CN" sz="1600" b="1" dirty="0">
                <a:solidFill>
                  <a:srgbClr val="537285"/>
                </a:solidFill>
                <a:latin typeface="微软雅黑" panose="020B0503020204020204" pitchFamily="34" charset="-122"/>
                <a:ea typeface="微软雅黑" panose="020B0503020204020204" pitchFamily="34" charset="-122"/>
                <a:cs typeface="华文黑体" pitchFamily="2" charset="-122"/>
                <a:sym typeface="Bebas" pitchFamily="2" charset="0"/>
              </a:rPr>
              <a:t>2</a:t>
            </a:r>
            <a:r>
              <a:rPr lang="zh-CN" altLang="en-US" sz="1600" b="1" dirty="0">
                <a:solidFill>
                  <a:srgbClr val="537285"/>
                </a:solidFill>
                <a:latin typeface="微软雅黑" panose="020B0503020204020204" pitchFamily="34" charset="-122"/>
                <a:ea typeface="微软雅黑" panose="020B0503020204020204" pitchFamily="34" charset="-122"/>
                <a:cs typeface="华文黑体" pitchFamily="2" charset="-122"/>
                <a:sym typeface="Bebas" pitchFamily="2" charset="0"/>
              </a:rPr>
              <a:t>、序言</a:t>
            </a:r>
          </a:p>
        </p:txBody>
      </p:sp>
      <p:sp>
        <p:nvSpPr>
          <p:cNvPr id="23" name="TextBox 31"/>
          <p:cNvSpPr txBox="1"/>
          <p:nvPr/>
        </p:nvSpPr>
        <p:spPr>
          <a:xfrm>
            <a:off x="2869086" y="5803866"/>
            <a:ext cx="4997332" cy="526811"/>
          </a:xfrm>
          <a:prstGeom prst="rect">
            <a:avLst/>
          </a:prstGeom>
          <a:noFill/>
        </p:spPr>
        <p:txBody>
          <a:bodyPr wrap="square" rtlCol="0">
            <a:spAutoFit/>
          </a:bodyPr>
          <a:lstStyle/>
          <a:p>
            <a:pPr>
              <a:lnSpc>
                <a:spcPct val="150000"/>
              </a:lnSpc>
            </a:pP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秘书处应该是全体成员大会决议的执行机构，负责将全体成员大会的决议具体落实到位</a:t>
            </a:r>
          </a:p>
        </p:txBody>
      </p:sp>
      <p:sp>
        <p:nvSpPr>
          <p:cNvPr id="24" name="TextBox 32"/>
          <p:cNvSpPr txBox="1"/>
          <p:nvPr/>
        </p:nvSpPr>
        <p:spPr>
          <a:xfrm>
            <a:off x="2857209" y="5418401"/>
            <a:ext cx="1944763" cy="369332"/>
          </a:xfrm>
          <a:prstGeom prst="rect">
            <a:avLst/>
          </a:prstGeom>
          <a:noFill/>
        </p:spPr>
        <p:txBody>
          <a:bodyPr wrap="none" tIns="0" bIns="0" rtlCol="0" anchor="t">
            <a:spAutoFit/>
          </a:bodyPr>
          <a:lstStyle/>
          <a:p>
            <a:pPr>
              <a:lnSpc>
                <a:spcPct val="150000"/>
              </a:lnSpc>
            </a:pPr>
            <a:r>
              <a:rPr lang="en-US" altLang="zh-CN" sz="1600" b="1" dirty="0">
                <a:solidFill>
                  <a:srgbClr val="124062"/>
                </a:solidFill>
                <a:latin typeface="微软雅黑" panose="020B0503020204020204" pitchFamily="34" charset="-122"/>
                <a:ea typeface="微软雅黑" panose="020B0503020204020204" pitchFamily="34" charset="-122"/>
                <a:cs typeface="华文黑体" pitchFamily="2" charset="-122"/>
                <a:sym typeface="Bebas" pitchFamily="2" charset="0"/>
              </a:rPr>
              <a:t>3</a:t>
            </a:r>
            <a:r>
              <a:rPr lang="zh-CN" altLang="en-US" sz="1600" b="1" dirty="0">
                <a:solidFill>
                  <a:srgbClr val="124062"/>
                </a:solidFill>
                <a:latin typeface="微软雅黑" panose="020B0503020204020204" pitchFamily="34" charset="-122"/>
                <a:ea typeface="微软雅黑" panose="020B0503020204020204" pitchFamily="34" charset="-122"/>
                <a:cs typeface="华文黑体" pitchFamily="2" charset="-122"/>
                <a:sym typeface="Bebas" pitchFamily="2" charset="0"/>
              </a:rPr>
              <a:t>、第二章组织架构</a:t>
            </a:r>
          </a:p>
        </p:txBody>
      </p:sp>
      <p:cxnSp>
        <p:nvCxnSpPr>
          <p:cNvPr id="25" name="直接箭头连接符 24"/>
          <p:cNvCxnSpPr>
            <a:stCxn id="13" idx="1"/>
          </p:cNvCxnSpPr>
          <p:nvPr/>
        </p:nvCxnSpPr>
        <p:spPr>
          <a:xfrm>
            <a:off x="1669723" y="3230035"/>
            <a:ext cx="6052679" cy="0"/>
          </a:xfrm>
          <a:prstGeom prst="straightConnector1">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4" idx="1"/>
          </p:cNvCxnSpPr>
          <p:nvPr/>
        </p:nvCxnSpPr>
        <p:spPr>
          <a:xfrm>
            <a:off x="1669723" y="4947663"/>
            <a:ext cx="6052679" cy="0"/>
          </a:xfrm>
          <a:prstGeom prst="straightConnector1">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1"/>
          </p:cNvCxnSpPr>
          <p:nvPr/>
        </p:nvCxnSpPr>
        <p:spPr>
          <a:xfrm>
            <a:off x="1669723" y="6667962"/>
            <a:ext cx="6052679" cy="0"/>
          </a:xfrm>
          <a:prstGeom prst="straightConnector1">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35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4" presetClass="entr" presetSubtype="1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par>
                                <p:cTn id="27" presetID="22" presetClass="entr" presetSubtype="8"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22" presetClass="entr" presetSubtype="8"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2" presetClass="entr" presetSubtype="2" decel="10000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1000" fill="hold"/>
                                        <p:tgtEl>
                                          <p:spTgt spid="20"/>
                                        </p:tgtEl>
                                        <p:attrNameLst>
                                          <p:attrName>ppt_x</p:attrName>
                                        </p:attrNameLst>
                                      </p:cBhvr>
                                      <p:tavLst>
                                        <p:tav tm="0">
                                          <p:val>
                                            <p:strVal val="1+#ppt_w/2"/>
                                          </p:val>
                                        </p:tav>
                                        <p:tav tm="100000">
                                          <p:val>
                                            <p:strVal val="#ppt_x"/>
                                          </p:val>
                                        </p:tav>
                                      </p:tavLst>
                                    </p:anim>
                                    <p:anim calcmode="lin" valueType="num">
                                      <p:cBhvr additive="base">
                                        <p:cTn id="45" dur="1000" fill="hold"/>
                                        <p:tgtEl>
                                          <p:spTgt spid="20"/>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1000" fill="hold"/>
                                        <p:tgtEl>
                                          <p:spTgt spid="22"/>
                                        </p:tgtEl>
                                        <p:attrNameLst>
                                          <p:attrName>ppt_x</p:attrName>
                                        </p:attrNameLst>
                                      </p:cBhvr>
                                      <p:tavLst>
                                        <p:tav tm="0">
                                          <p:val>
                                            <p:strVal val="1+#ppt_w/2"/>
                                          </p:val>
                                        </p:tav>
                                        <p:tav tm="100000">
                                          <p:val>
                                            <p:strVal val="#ppt_x"/>
                                          </p:val>
                                        </p:tav>
                                      </p:tavLst>
                                    </p:anim>
                                    <p:anim calcmode="lin" valueType="num">
                                      <p:cBhvr additive="base">
                                        <p:cTn id="55" dur="1000" fill="hold"/>
                                        <p:tgtEl>
                                          <p:spTgt spid="22"/>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53" presetClass="entr" presetSubtype="16"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par>
                                <p:cTn id="62" presetID="2" presetClass="entr" presetSubtype="2" decel="10000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1000" fill="hold"/>
                                        <p:tgtEl>
                                          <p:spTgt spid="24"/>
                                        </p:tgtEl>
                                        <p:attrNameLst>
                                          <p:attrName>ppt_x</p:attrName>
                                        </p:attrNameLst>
                                      </p:cBhvr>
                                      <p:tavLst>
                                        <p:tav tm="0">
                                          <p:val>
                                            <p:strVal val="1+#ppt_w/2"/>
                                          </p:val>
                                        </p:tav>
                                        <p:tav tm="100000">
                                          <p:val>
                                            <p:strVal val="#ppt_x"/>
                                          </p:val>
                                        </p:tav>
                                      </p:tavLst>
                                    </p:anim>
                                    <p:anim calcmode="lin" valueType="num">
                                      <p:cBhvr additive="base">
                                        <p:cTn id="65"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内容占位符 6">
            <a:extLst>
              <a:ext uri="{FF2B5EF4-FFF2-40B4-BE49-F238E27FC236}">
                <a16:creationId xmlns:a16="http://schemas.microsoft.com/office/drawing/2014/main" id="{948C03A2-2E23-4123-8ADC-CBED465EA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81"/>
            <a:ext cx="9144000" cy="6858000"/>
          </a:xfrm>
          <a:prstGeom prst="rect">
            <a:avLst/>
          </a:prstGeom>
        </p:spPr>
      </p:pic>
      <p:cxnSp>
        <p:nvCxnSpPr>
          <p:cNvPr id="5" name="直接连接符 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5533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2017</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1" name="直接连接符 10"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261350" y="438527"/>
            <a:ext cx="4431021" cy="707886"/>
          </a:xfrm>
          <a:prstGeom prst="rect">
            <a:avLst/>
          </a:prstGeom>
          <a:noFill/>
        </p:spPr>
        <p:txBody>
          <a:bodyPr wrap="none" rtlCol="0">
            <a:spAutoFit/>
          </a:bodyPr>
          <a:lstStyle/>
          <a:p>
            <a:r>
              <a:rPr lang="zh-CN" altLang="en-US" sz="4000" b="1" dirty="0">
                <a:solidFill>
                  <a:srgbClr val="124062"/>
                </a:solidFill>
                <a:latin typeface="方正小标宋简体" panose="02010601030101010101" pitchFamily="2" charset="-122"/>
                <a:ea typeface="方正小标宋简体" panose="02010601030101010101" pitchFamily="2" charset="-122"/>
                <a:cs typeface="Kartika" panose="02020503030404060203" pitchFamily="18" charset="0"/>
              </a:rPr>
              <a:t>班级宪章修改建议 </a:t>
            </a:r>
          </a:p>
        </p:txBody>
      </p:sp>
      <p:sp>
        <p:nvSpPr>
          <p:cNvPr id="28" name="右箭头 27"/>
          <p:cNvSpPr/>
          <p:nvPr/>
        </p:nvSpPr>
        <p:spPr>
          <a:xfrm>
            <a:off x="66614" y="2242916"/>
            <a:ext cx="4594901" cy="1775012"/>
          </a:xfrm>
          <a:prstGeom prst="rightArrow">
            <a:avLst>
              <a:gd name="adj1" fmla="val 81481"/>
              <a:gd name="adj2" fmla="val 50000"/>
            </a:avLst>
          </a:prstGeom>
          <a:solidFill>
            <a:srgbClr val="1240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ebas" pitchFamily="2" charset="0"/>
              <a:ea typeface="微软雅黑" panose="020B0503020204020204" pitchFamily="34" charset="-122"/>
              <a:sym typeface="Bebas" pitchFamily="2" charset="0"/>
            </a:endParaRPr>
          </a:p>
        </p:txBody>
      </p:sp>
      <p:sp>
        <p:nvSpPr>
          <p:cNvPr id="29" name="左箭头 28"/>
          <p:cNvSpPr/>
          <p:nvPr/>
        </p:nvSpPr>
        <p:spPr>
          <a:xfrm>
            <a:off x="4453068" y="4116935"/>
            <a:ext cx="4593600" cy="1774800"/>
          </a:xfrm>
          <a:prstGeom prst="leftArrow">
            <a:avLst>
              <a:gd name="adj1" fmla="val 81485"/>
              <a:gd name="adj2" fmla="val 50000"/>
            </a:avLst>
          </a:prstGeom>
          <a:solidFill>
            <a:srgbClr val="53728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ebas" pitchFamily="2" charset="0"/>
              <a:ea typeface="微软雅黑" panose="020B0503020204020204" pitchFamily="34" charset="-122"/>
              <a:sym typeface="Bebas" pitchFamily="2" charset="0"/>
            </a:endParaRPr>
          </a:p>
        </p:txBody>
      </p:sp>
      <p:sp>
        <p:nvSpPr>
          <p:cNvPr id="30" name="椭圆 29"/>
          <p:cNvSpPr/>
          <p:nvPr/>
        </p:nvSpPr>
        <p:spPr>
          <a:xfrm>
            <a:off x="4300821" y="2555126"/>
            <a:ext cx="1150592" cy="1150592"/>
          </a:xfrm>
          <a:prstGeom prst="ellipse">
            <a:avLst/>
          </a:prstGeom>
          <a:solidFill>
            <a:srgbClr val="124062"/>
          </a:solidFill>
          <a:ln w="25400">
            <a:noFill/>
          </a:ln>
          <a:effectLst>
            <a:outerShdw blurRad="2286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EFABC"/>
              </a:solidFill>
              <a:latin typeface="Bebas" pitchFamily="2" charset="0"/>
              <a:ea typeface="微软雅黑" panose="020B0503020204020204" pitchFamily="34" charset="-122"/>
              <a:sym typeface="Bebas" pitchFamily="2" charset="0"/>
            </a:endParaRPr>
          </a:p>
        </p:txBody>
      </p:sp>
      <p:sp>
        <p:nvSpPr>
          <p:cNvPr id="31" name="椭圆 30"/>
          <p:cNvSpPr/>
          <p:nvPr/>
        </p:nvSpPr>
        <p:spPr>
          <a:xfrm>
            <a:off x="3791161" y="4429039"/>
            <a:ext cx="1150592" cy="1150592"/>
          </a:xfrm>
          <a:prstGeom prst="ellipse">
            <a:avLst/>
          </a:prstGeom>
          <a:solidFill>
            <a:srgbClr val="537285"/>
          </a:solidFill>
          <a:ln w="25400">
            <a:noFill/>
          </a:ln>
          <a:effectLst>
            <a:outerShdw blurRad="2286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EFABC"/>
              </a:solidFill>
              <a:latin typeface="Bebas" pitchFamily="2" charset="0"/>
              <a:ea typeface="微软雅黑" panose="020B0503020204020204" pitchFamily="34" charset="-122"/>
              <a:sym typeface="Bebas" pitchFamily="2" charset="0"/>
            </a:endParaRPr>
          </a:p>
        </p:txBody>
      </p:sp>
      <p:sp>
        <p:nvSpPr>
          <p:cNvPr id="32" name="Freeform 6"/>
          <p:cNvSpPr>
            <a:spLocks noEditPoints="1"/>
          </p:cNvSpPr>
          <p:nvPr/>
        </p:nvSpPr>
        <p:spPr bwMode="auto">
          <a:xfrm>
            <a:off x="4135052" y="4759643"/>
            <a:ext cx="462810" cy="489384"/>
          </a:xfrm>
          <a:custGeom>
            <a:avLst/>
            <a:gdLst>
              <a:gd name="T0" fmla="*/ 205 w 263"/>
              <a:gd name="T1" fmla="*/ 70 h 280"/>
              <a:gd name="T2" fmla="*/ 117 w 263"/>
              <a:gd name="T3" fmla="*/ 70 h 280"/>
              <a:gd name="T4" fmla="*/ 119 w 263"/>
              <a:gd name="T5" fmla="*/ 53 h 280"/>
              <a:gd name="T6" fmla="*/ 207 w 263"/>
              <a:gd name="T7" fmla="*/ 53 h 280"/>
              <a:gd name="T8" fmla="*/ 205 w 263"/>
              <a:gd name="T9" fmla="*/ 70 h 280"/>
              <a:gd name="T10" fmla="*/ 146 w 263"/>
              <a:gd name="T11" fmla="*/ 140 h 280"/>
              <a:gd name="T12" fmla="*/ 182 w 263"/>
              <a:gd name="T13" fmla="*/ 140 h 280"/>
              <a:gd name="T14" fmla="*/ 184 w 263"/>
              <a:gd name="T15" fmla="*/ 123 h 280"/>
              <a:gd name="T16" fmla="*/ 148 w 263"/>
              <a:gd name="T17" fmla="*/ 123 h 280"/>
              <a:gd name="T18" fmla="*/ 146 w 263"/>
              <a:gd name="T19" fmla="*/ 140 h 280"/>
              <a:gd name="T20" fmla="*/ 263 w 263"/>
              <a:gd name="T21" fmla="*/ 0 h 280"/>
              <a:gd name="T22" fmla="*/ 245 w 263"/>
              <a:gd name="T23" fmla="*/ 237 h 280"/>
              <a:gd name="T24" fmla="*/ 201 w 263"/>
              <a:gd name="T25" fmla="*/ 280 h 280"/>
              <a:gd name="T26" fmla="*/ 44 w 263"/>
              <a:gd name="T27" fmla="*/ 280 h 280"/>
              <a:gd name="T28" fmla="*/ 0 w 263"/>
              <a:gd name="T29" fmla="*/ 236 h 280"/>
              <a:gd name="T30" fmla="*/ 0 w 263"/>
              <a:gd name="T31" fmla="*/ 193 h 280"/>
              <a:gd name="T32" fmla="*/ 54 w 263"/>
              <a:gd name="T33" fmla="*/ 193 h 280"/>
              <a:gd name="T34" fmla="*/ 71 w 263"/>
              <a:gd name="T35" fmla="*/ 0 h 280"/>
              <a:gd name="T36" fmla="*/ 263 w 263"/>
              <a:gd name="T37" fmla="*/ 0 h 280"/>
              <a:gd name="T38" fmla="*/ 166 w 263"/>
              <a:gd name="T39" fmla="*/ 263 h 280"/>
              <a:gd name="T40" fmla="*/ 158 w 263"/>
              <a:gd name="T41" fmla="*/ 236 h 280"/>
              <a:gd name="T42" fmla="*/ 158 w 263"/>
              <a:gd name="T43" fmla="*/ 210 h 280"/>
              <a:gd name="T44" fmla="*/ 18 w 263"/>
              <a:gd name="T45" fmla="*/ 210 h 280"/>
              <a:gd name="T46" fmla="*/ 18 w 263"/>
              <a:gd name="T47" fmla="*/ 236 h 280"/>
              <a:gd name="T48" fmla="*/ 44 w 263"/>
              <a:gd name="T49" fmla="*/ 263 h 280"/>
              <a:gd name="T50" fmla="*/ 166 w 263"/>
              <a:gd name="T51" fmla="*/ 263 h 280"/>
              <a:gd name="T52" fmla="*/ 244 w 263"/>
              <a:gd name="T53" fmla="*/ 18 h 280"/>
              <a:gd name="T54" fmla="*/ 87 w 263"/>
              <a:gd name="T55" fmla="*/ 18 h 280"/>
              <a:gd name="T56" fmla="*/ 71 w 263"/>
              <a:gd name="T57" fmla="*/ 193 h 280"/>
              <a:gd name="T58" fmla="*/ 175 w 263"/>
              <a:gd name="T59" fmla="*/ 193 h 280"/>
              <a:gd name="T60" fmla="*/ 175 w 263"/>
              <a:gd name="T61" fmla="*/ 236 h 280"/>
              <a:gd name="T62" fmla="*/ 201 w 263"/>
              <a:gd name="T63" fmla="*/ 263 h 280"/>
              <a:gd name="T64" fmla="*/ 228 w 263"/>
              <a:gd name="T65" fmla="*/ 236 h 280"/>
              <a:gd name="T66" fmla="*/ 244 w 263"/>
              <a:gd name="T67" fmla="*/ 18 h 280"/>
              <a:gd name="T68" fmla="*/ 131 w 263"/>
              <a:gd name="T69" fmla="*/ 123 h 280"/>
              <a:gd name="T70" fmla="*/ 113 w 263"/>
              <a:gd name="T71" fmla="*/ 123 h 280"/>
              <a:gd name="T72" fmla="*/ 111 w 263"/>
              <a:gd name="T73" fmla="*/ 140 h 280"/>
              <a:gd name="T74" fmla="*/ 130 w 263"/>
              <a:gd name="T75" fmla="*/ 140 h 280"/>
              <a:gd name="T76" fmla="*/ 131 w 263"/>
              <a:gd name="T77" fmla="*/ 123 h 280"/>
              <a:gd name="T78" fmla="*/ 203 w 263"/>
              <a:gd name="T79" fmla="*/ 105 h 280"/>
              <a:gd name="T80" fmla="*/ 204 w 263"/>
              <a:gd name="T81" fmla="*/ 88 h 280"/>
              <a:gd name="T82" fmla="*/ 116 w 263"/>
              <a:gd name="T83" fmla="*/ 88 h 280"/>
              <a:gd name="T84" fmla="*/ 114 w 263"/>
              <a:gd name="T85" fmla="*/ 105 h 280"/>
              <a:gd name="T86" fmla="*/ 203 w 263"/>
              <a:gd name="T87" fmla="*/ 10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3" h="280">
                <a:moveTo>
                  <a:pt x="205" y="70"/>
                </a:moveTo>
                <a:cubicBezTo>
                  <a:pt x="117" y="70"/>
                  <a:pt x="117" y="70"/>
                  <a:pt x="117" y="70"/>
                </a:cubicBezTo>
                <a:cubicBezTo>
                  <a:pt x="119" y="53"/>
                  <a:pt x="119" y="53"/>
                  <a:pt x="119" y="53"/>
                </a:cubicBezTo>
                <a:cubicBezTo>
                  <a:pt x="207" y="53"/>
                  <a:pt x="207" y="53"/>
                  <a:pt x="207" y="53"/>
                </a:cubicBezTo>
                <a:lnTo>
                  <a:pt x="205" y="70"/>
                </a:lnTo>
                <a:close/>
                <a:moveTo>
                  <a:pt x="146" y="140"/>
                </a:moveTo>
                <a:cubicBezTo>
                  <a:pt x="182" y="140"/>
                  <a:pt x="182" y="140"/>
                  <a:pt x="182" y="140"/>
                </a:cubicBezTo>
                <a:cubicBezTo>
                  <a:pt x="184" y="123"/>
                  <a:pt x="184" y="123"/>
                  <a:pt x="184" y="123"/>
                </a:cubicBezTo>
                <a:cubicBezTo>
                  <a:pt x="148" y="123"/>
                  <a:pt x="148" y="123"/>
                  <a:pt x="148" y="123"/>
                </a:cubicBezTo>
                <a:lnTo>
                  <a:pt x="146" y="140"/>
                </a:lnTo>
                <a:close/>
                <a:moveTo>
                  <a:pt x="263" y="0"/>
                </a:moveTo>
                <a:cubicBezTo>
                  <a:pt x="245" y="237"/>
                  <a:pt x="245" y="237"/>
                  <a:pt x="245" y="237"/>
                </a:cubicBezTo>
                <a:cubicBezTo>
                  <a:pt x="245" y="261"/>
                  <a:pt x="226" y="280"/>
                  <a:pt x="201" y="280"/>
                </a:cubicBezTo>
                <a:cubicBezTo>
                  <a:pt x="44" y="280"/>
                  <a:pt x="44" y="280"/>
                  <a:pt x="44" y="280"/>
                </a:cubicBezTo>
                <a:cubicBezTo>
                  <a:pt x="20" y="280"/>
                  <a:pt x="0" y="261"/>
                  <a:pt x="0" y="236"/>
                </a:cubicBezTo>
                <a:cubicBezTo>
                  <a:pt x="0" y="193"/>
                  <a:pt x="0" y="193"/>
                  <a:pt x="0" y="193"/>
                </a:cubicBezTo>
                <a:cubicBezTo>
                  <a:pt x="54" y="193"/>
                  <a:pt x="54" y="193"/>
                  <a:pt x="54" y="193"/>
                </a:cubicBezTo>
                <a:cubicBezTo>
                  <a:pt x="71" y="0"/>
                  <a:pt x="71" y="0"/>
                  <a:pt x="71" y="0"/>
                </a:cubicBezTo>
                <a:lnTo>
                  <a:pt x="263" y="0"/>
                </a:lnTo>
                <a:close/>
                <a:moveTo>
                  <a:pt x="166" y="263"/>
                </a:moveTo>
                <a:cubicBezTo>
                  <a:pt x="161" y="255"/>
                  <a:pt x="158" y="246"/>
                  <a:pt x="158" y="236"/>
                </a:cubicBezTo>
                <a:cubicBezTo>
                  <a:pt x="158" y="210"/>
                  <a:pt x="158" y="210"/>
                  <a:pt x="158" y="210"/>
                </a:cubicBezTo>
                <a:cubicBezTo>
                  <a:pt x="18" y="210"/>
                  <a:pt x="18" y="210"/>
                  <a:pt x="18" y="210"/>
                </a:cubicBezTo>
                <a:cubicBezTo>
                  <a:pt x="18" y="236"/>
                  <a:pt x="18" y="236"/>
                  <a:pt x="18" y="236"/>
                </a:cubicBezTo>
                <a:cubicBezTo>
                  <a:pt x="18" y="251"/>
                  <a:pt x="30" y="263"/>
                  <a:pt x="44" y="263"/>
                </a:cubicBezTo>
                <a:lnTo>
                  <a:pt x="166" y="263"/>
                </a:lnTo>
                <a:close/>
                <a:moveTo>
                  <a:pt x="244" y="18"/>
                </a:moveTo>
                <a:cubicBezTo>
                  <a:pt x="87" y="18"/>
                  <a:pt x="87" y="18"/>
                  <a:pt x="87" y="18"/>
                </a:cubicBezTo>
                <a:cubicBezTo>
                  <a:pt x="71" y="193"/>
                  <a:pt x="71" y="193"/>
                  <a:pt x="71" y="193"/>
                </a:cubicBezTo>
                <a:cubicBezTo>
                  <a:pt x="175" y="193"/>
                  <a:pt x="175" y="193"/>
                  <a:pt x="175" y="193"/>
                </a:cubicBezTo>
                <a:cubicBezTo>
                  <a:pt x="175" y="236"/>
                  <a:pt x="175" y="236"/>
                  <a:pt x="175" y="236"/>
                </a:cubicBezTo>
                <a:cubicBezTo>
                  <a:pt x="175" y="251"/>
                  <a:pt x="187" y="263"/>
                  <a:pt x="201" y="263"/>
                </a:cubicBezTo>
                <a:cubicBezTo>
                  <a:pt x="216" y="263"/>
                  <a:pt x="228" y="251"/>
                  <a:pt x="228" y="236"/>
                </a:cubicBezTo>
                <a:lnTo>
                  <a:pt x="244" y="18"/>
                </a:lnTo>
                <a:close/>
                <a:moveTo>
                  <a:pt x="131" y="123"/>
                </a:moveTo>
                <a:cubicBezTo>
                  <a:pt x="113" y="123"/>
                  <a:pt x="113" y="123"/>
                  <a:pt x="113" y="123"/>
                </a:cubicBezTo>
                <a:cubicBezTo>
                  <a:pt x="111" y="140"/>
                  <a:pt x="111" y="140"/>
                  <a:pt x="111" y="140"/>
                </a:cubicBezTo>
                <a:cubicBezTo>
                  <a:pt x="130" y="140"/>
                  <a:pt x="130" y="140"/>
                  <a:pt x="130" y="140"/>
                </a:cubicBezTo>
                <a:lnTo>
                  <a:pt x="131" y="123"/>
                </a:lnTo>
                <a:close/>
                <a:moveTo>
                  <a:pt x="203" y="105"/>
                </a:moveTo>
                <a:cubicBezTo>
                  <a:pt x="204" y="88"/>
                  <a:pt x="204" y="88"/>
                  <a:pt x="204" y="88"/>
                </a:cubicBezTo>
                <a:cubicBezTo>
                  <a:pt x="116" y="88"/>
                  <a:pt x="116" y="88"/>
                  <a:pt x="116" y="88"/>
                </a:cubicBezTo>
                <a:cubicBezTo>
                  <a:pt x="114" y="105"/>
                  <a:pt x="114" y="105"/>
                  <a:pt x="114" y="105"/>
                </a:cubicBezTo>
                <a:cubicBezTo>
                  <a:pt x="203" y="105"/>
                  <a:pt x="203" y="105"/>
                  <a:pt x="203" y="10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33" name="Freeform 7"/>
          <p:cNvSpPr>
            <a:spLocks noEditPoints="1"/>
          </p:cNvSpPr>
          <p:nvPr/>
        </p:nvSpPr>
        <p:spPr bwMode="auto">
          <a:xfrm>
            <a:off x="4691214" y="2886100"/>
            <a:ext cx="369806" cy="488645"/>
          </a:xfrm>
          <a:custGeom>
            <a:avLst/>
            <a:gdLst>
              <a:gd name="T0" fmla="*/ 105 w 210"/>
              <a:gd name="T1" fmla="*/ 0 h 280"/>
              <a:gd name="T2" fmla="*/ 0 w 210"/>
              <a:gd name="T3" fmla="*/ 105 h 280"/>
              <a:gd name="T4" fmla="*/ 105 w 210"/>
              <a:gd name="T5" fmla="*/ 280 h 280"/>
              <a:gd name="T6" fmla="*/ 210 w 210"/>
              <a:gd name="T7" fmla="*/ 105 h 280"/>
              <a:gd name="T8" fmla="*/ 105 w 210"/>
              <a:gd name="T9" fmla="*/ 0 h 280"/>
              <a:gd name="T10" fmla="*/ 105 w 210"/>
              <a:gd name="T11" fmla="*/ 175 h 280"/>
              <a:gd name="T12" fmla="*/ 35 w 210"/>
              <a:gd name="T13" fmla="*/ 105 h 280"/>
              <a:gd name="T14" fmla="*/ 105 w 210"/>
              <a:gd name="T15" fmla="*/ 35 h 280"/>
              <a:gd name="T16" fmla="*/ 175 w 210"/>
              <a:gd name="T17" fmla="*/ 105 h 280"/>
              <a:gd name="T18" fmla="*/ 105 w 210"/>
              <a:gd name="T19" fmla="*/ 17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280">
                <a:moveTo>
                  <a:pt x="105" y="0"/>
                </a:moveTo>
                <a:cubicBezTo>
                  <a:pt x="47" y="0"/>
                  <a:pt x="0" y="47"/>
                  <a:pt x="0" y="105"/>
                </a:cubicBezTo>
                <a:cubicBezTo>
                  <a:pt x="0" y="163"/>
                  <a:pt x="88" y="280"/>
                  <a:pt x="105" y="280"/>
                </a:cubicBezTo>
                <a:cubicBezTo>
                  <a:pt x="123" y="280"/>
                  <a:pt x="210" y="163"/>
                  <a:pt x="210" y="105"/>
                </a:cubicBezTo>
                <a:cubicBezTo>
                  <a:pt x="210" y="47"/>
                  <a:pt x="163" y="0"/>
                  <a:pt x="105" y="0"/>
                </a:cubicBezTo>
                <a:close/>
                <a:moveTo>
                  <a:pt x="105" y="175"/>
                </a:moveTo>
                <a:cubicBezTo>
                  <a:pt x="67" y="175"/>
                  <a:pt x="35" y="143"/>
                  <a:pt x="35" y="105"/>
                </a:cubicBezTo>
                <a:cubicBezTo>
                  <a:pt x="35" y="66"/>
                  <a:pt x="67" y="35"/>
                  <a:pt x="105" y="35"/>
                </a:cubicBezTo>
                <a:cubicBezTo>
                  <a:pt x="144" y="35"/>
                  <a:pt x="175" y="66"/>
                  <a:pt x="175" y="105"/>
                </a:cubicBezTo>
                <a:cubicBezTo>
                  <a:pt x="175" y="143"/>
                  <a:pt x="144" y="175"/>
                  <a:pt x="105" y="1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34" name="文本框 19"/>
          <p:cNvSpPr txBox="1"/>
          <p:nvPr/>
        </p:nvSpPr>
        <p:spPr>
          <a:xfrm>
            <a:off x="287097" y="2552387"/>
            <a:ext cx="2970685" cy="338554"/>
          </a:xfrm>
          <a:prstGeom prst="rect">
            <a:avLst/>
          </a:prstGeom>
          <a:noFill/>
          <a:effectLst/>
        </p:spPr>
        <p:txBody>
          <a:bodyPr wrap="none"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pitchFamily="34" charset="-122"/>
                <a:ea typeface="微软雅黑" panose="020B0503020204020204" pitchFamily="34" charset="-122"/>
              </a:defRPr>
            </a:lvl1pPr>
          </a:lstStyle>
          <a:p>
            <a:pPr algn="l"/>
            <a:r>
              <a:rPr lang="en-US" altLang="zh-CN" dirty="0">
                <a:solidFill>
                  <a:srgbClr val="124062"/>
                </a:solidFill>
                <a:effectLst/>
                <a:latin typeface="Bebas" pitchFamily="2" charset="0"/>
                <a:sym typeface="Bebas" pitchFamily="2" charset="0"/>
              </a:rPr>
              <a:t>4</a:t>
            </a:r>
            <a:r>
              <a:rPr lang="zh-CN" altLang="en-US" dirty="0">
                <a:solidFill>
                  <a:srgbClr val="124062"/>
                </a:solidFill>
                <a:effectLst/>
                <a:latin typeface="Bebas" pitchFamily="2" charset="0"/>
                <a:sym typeface="Bebas" pitchFamily="2" charset="0"/>
              </a:rPr>
              <a:t>、第四条议案评审流程及规范</a:t>
            </a:r>
          </a:p>
        </p:txBody>
      </p:sp>
      <p:sp>
        <p:nvSpPr>
          <p:cNvPr id="35" name="TextBox 11"/>
          <p:cNvSpPr txBox="1"/>
          <p:nvPr/>
        </p:nvSpPr>
        <p:spPr>
          <a:xfrm>
            <a:off x="287097" y="2940068"/>
            <a:ext cx="3390899" cy="872739"/>
          </a:xfrm>
          <a:prstGeom prst="rect">
            <a:avLst/>
          </a:prstGeom>
          <a:noFill/>
        </p:spPr>
        <p:txBody>
          <a:bodyPr wrap="square" rtlCol="0">
            <a:spAutoFit/>
          </a:bodyPr>
          <a:lstStyle/>
          <a:p>
            <a:pPr algn="just">
              <a:lnSpc>
                <a:spcPct val="130000"/>
              </a:lnSpc>
            </a:pP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应确定部分人员和达到一定数量的人员提出后享有提案权：班长，三名及三名以上秘书处成员或二十名及二十名以上同学同时提出的议案或已获子班级议会通过的议案，才能上全体成员大会讨论。</a:t>
            </a:r>
          </a:p>
        </p:txBody>
      </p:sp>
      <p:sp>
        <p:nvSpPr>
          <p:cNvPr id="36" name="文本框 21"/>
          <p:cNvSpPr txBox="1"/>
          <p:nvPr/>
        </p:nvSpPr>
        <p:spPr>
          <a:xfrm>
            <a:off x="5457742" y="4437366"/>
            <a:ext cx="3175869" cy="338554"/>
          </a:xfrm>
          <a:prstGeom prst="rect">
            <a:avLst/>
          </a:prstGeom>
          <a:noFill/>
          <a:effectLst/>
        </p:spPr>
        <p:txBody>
          <a:bodyPr wrap="none"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pitchFamily="34" charset="-122"/>
                <a:ea typeface="微软雅黑" panose="020B0503020204020204" pitchFamily="34" charset="-122"/>
              </a:defRPr>
            </a:lvl1pPr>
          </a:lstStyle>
          <a:p>
            <a:pPr algn="l"/>
            <a:r>
              <a:rPr lang="en-US" altLang="zh-CN" dirty="0">
                <a:solidFill>
                  <a:srgbClr val="124062"/>
                </a:solidFill>
                <a:effectLst/>
                <a:latin typeface="Bebas" pitchFamily="2" charset="0"/>
                <a:sym typeface="Bebas" pitchFamily="2" charset="0"/>
              </a:rPr>
              <a:t>5</a:t>
            </a:r>
            <a:r>
              <a:rPr lang="zh-CN" altLang="en-US" dirty="0">
                <a:solidFill>
                  <a:srgbClr val="124062"/>
                </a:solidFill>
                <a:effectLst/>
                <a:latin typeface="Bebas" pitchFamily="2" charset="0"/>
                <a:sym typeface="Bebas" pitchFamily="2" charset="0"/>
              </a:rPr>
              <a:t>、第六条成员加入与退出机制，</a:t>
            </a:r>
          </a:p>
        </p:txBody>
      </p:sp>
      <p:sp>
        <p:nvSpPr>
          <p:cNvPr id="37" name="TextBox 11"/>
          <p:cNvSpPr txBox="1"/>
          <p:nvPr/>
        </p:nvSpPr>
        <p:spPr>
          <a:xfrm>
            <a:off x="5457742" y="4825047"/>
            <a:ext cx="3390899" cy="272575"/>
          </a:xfrm>
          <a:prstGeom prst="rect">
            <a:avLst/>
          </a:prstGeom>
          <a:noFill/>
        </p:spPr>
        <p:txBody>
          <a:bodyPr wrap="square" rtlCol="0">
            <a:spAutoFit/>
          </a:bodyPr>
          <a:lstStyle/>
          <a:p>
            <a:pPr algn="just">
              <a:lnSpc>
                <a:spcPct val="130000"/>
              </a:lnSpc>
            </a:pP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成员加入应是默认加入，不必进行宪章签认程序。</a:t>
            </a:r>
          </a:p>
        </p:txBody>
      </p:sp>
    </p:spTree>
    <p:extLst>
      <p:ext uri="{BB962C8B-B14F-4D97-AF65-F5344CB8AC3E}">
        <p14:creationId xmlns:p14="http://schemas.microsoft.com/office/powerpoint/2010/main" val="393354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1000" fill="hold"/>
                                        <p:tgtEl>
                                          <p:spTgt spid="30"/>
                                        </p:tgtEl>
                                        <p:attrNameLst>
                                          <p:attrName>ppt_w</p:attrName>
                                        </p:attrNameLst>
                                      </p:cBhvr>
                                      <p:tavLst>
                                        <p:tav tm="0">
                                          <p:val>
                                            <p:fltVal val="0"/>
                                          </p:val>
                                        </p:tav>
                                        <p:tav tm="100000">
                                          <p:val>
                                            <p:strVal val="#ppt_w"/>
                                          </p:val>
                                        </p:tav>
                                      </p:tavLst>
                                    </p:anim>
                                    <p:anim calcmode="lin" valueType="num">
                                      <p:cBhvr>
                                        <p:cTn id="12" dur="1000" fill="hold"/>
                                        <p:tgtEl>
                                          <p:spTgt spid="30"/>
                                        </p:tgtEl>
                                        <p:attrNameLst>
                                          <p:attrName>ppt_h</p:attrName>
                                        </p:attrNameLst>
                                      </p:cBhvr>
                                      <p:tavLst>
                                        <p:tav tm="0">
                                          <p:val>
                                            <p:fltVal val="0"/>
                                          </p:val>
                                        </p:tav>
                                        <p:tav tm="100000">
                                          <p:val>
                                            <p:strVal val="#ppt_h"/>
                                          </p:val>
                                        </p:tav>
                                      </p:tavLst>
                                    </p:anim>
                                    <p:animEffect transition="in" filter="fade">
                                      <p:cBhvr>
                                        <p:cTn id="13" dur="10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p:cTn id="16" dur="1000" fill="hold"/>
                                        <p:tgtEl>
                                          <p:spTgt spid="33"/>
                                        </p:tgtEl>
                                        <p:attrNameLst>
                                          <p:attrName>ppt_w</p:attrName>
                                        </p:attrNameLst>
                                      </p:cBhvr>
                                      <p:tavLst>
                                        <p:tav tm="0">
                                          <p:val>
                                            <p:fltVal val="0"/>
                                          </p:val>
                                        </p:tav>
                                        <p:tav tm="100000">
                                          <p:val>
                                            <p:strVal val="#ppt_w"/>
                                          </p:val>
                                        </p:tav>
                                      </p:tavLst>
                                    </p:anim>
                                    <p:anim calcmode="lin" valueType="num">
                                      <p:cBhvr>
                                        <p:cTn id="17" dur="1000" fill="hold"/>
                                        <p:tgtEl>
                                          <p:spTgt spid="33"/>
                                        </p:tgtEl>
                                        <p:attrNameLst>
                                          <p:attrName>ppt_h</p:attrName>
                                        </p:attrNameLst>
                                      </p:cBhvr>
                                      <p:tavLst>
                                        <p:tav tm="0">
                                          <p:val>
                                            <p:fltVal val="0"/>
                                          </p:val>
                                        </p:tav>
                                        <p:tav tm="100000">
                                          <p:val>
                                            <p:strVal val="#ppt_h"/>
                                          </p:val>
                                        </p:tav>
                                      </p:tavLst>
                                    </p:anim>
                                    <p:animEffect transition="in" filter="fade">
                                      <p:cBhvr>
                                        <p:cTn id="18" dur="1000"/>
                                        <p:tgtEl>
                                          <p:spTgt spid="33"/>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ppt_x"/>
                                          </p:val>
                                        </p:tav>
                                        <p:tav tm="100000">
                                          <p:val>
                                            <p:strVal val="#ppt_x"/>
                                          </p:val>
                                        </p:tav>
                                      </p:tavLst>
                                    </p:anim>
                                    <p:anim calcmode="lin" valueType="num">
                                      <p:cBhvr additive="base">
                                        <p:cTn id="23" dur="500" fill="hold"/>
                                        <p:tgtEl>
                                          <p:spTgt spid="34"/>
                                        </p:tgtEl>
                                        <p:attrNameLst>
                                          <p:attrName>ppt_y</p:attrName>
                                        </p:attrNameLst>
                                      </p:cBhvr>
                                      <p:tavLst>
                                        <p:tav tm="0">
                                          <p:val>
                                            <p:strVal val="1+#ppt_h/2"/>
                                          </p:val>
                                        </p:tav>
                                        <p:tav tm="100000">
                                          <p:val>
                                            <p:strVal val="#ppt_y"/>
                                          </p:val>
                                        </p:tav>
                                      </p:tavLst>
                                    </p:anim>
                                  </p:childTnLst>
                                </p:cTn>
                              </p:par>
                              <p:par>
                                <p:cTn id="24" presetID="53" presetClass="entr" presetSubtype="16" fill="hold" grpId="0" nodeType="with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300" fill="hold"/>
                                        <p:tgtEl>
                                          <p:spTgt spid="35"/>
                                        </p:tgtEl>
                                        <p:attrNameLst>
                                          <p:attrName>ppt_w</p:attrName>
                                        </p:attrNameLst>
                                      </p:cBhvr>
                                      <p:tavLst>
                                        <p:tav tm="0">
                                          <p:val>
                                            <p:fltVal val="0"/>
                                          </p:val>
                                        </p:tav>
                                        <p:tav tm="100000">
                                          <p:val>
                                            <p:strVal val="#ppt_w"/>
                                          </p:val>
                                        </p:tav>
                                      </p:tavLst>
                                    </p:anim>
                                    <p:anim calcmode="lin" valueType="num">
                                      <p:cBhvr>
                                        <p:cTn id="27" dur="300" fill="hold"/>
                                        <p:tgtEl>
                                          <p:spTgt spid="35"/>
                                        </p:tgtEl>
                                        <p:attrNameLst>
                                          <p:attrName>ppt_h</p:attrName>
                                        </p:attrNameLst>
                                      </p:cBhvr>
                                      <p:tavLst>
                                        <p:tav tm="0">
                                          <p:val>
                                            <p:fltVal val="0"/>
                                          </p:val>
                                        </p:tav>
                                        <p:tav tm="100000">
                                          <p:val>
                                            <p:strVal val="#ppt_h"/>
                                          </p:val>
                                        </p:tav>
                                      </p:tavLst>
                                    </p:anim>
                                    <p:animEffect transition="in" filter="fade">
                                      <p:cBhvr>
                                        <p:cTn id="28" dur="300"/>
                                        <p:tgtEl>
                                          <p:spTgt spid="35"/>
                                        </p:tgtEl>
                                      </p:cBhvr>
                                    </p:animEffect>
                                  </p:childTnLst>
                                </p:cTn>
                              </p:par>
                            </p:childTnLst>
                          </p:cTn>
                        </p:par>
                        <p:par>
                          <p:cTn id="29" fill="hold">
                            <p:stCondLst>
                              <p:cond delay="3850"/>
                            </p:stCondLst>
                            <p:childTnLst>
                              <p:par>
                                <p:cTn id="30" presetID="2" presetClass="entr" presetSubtype="2" decel="10000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1000" fill="hold"/>
                                        <p:tgtEl>
                                          <p:spTgt spid="29"/>
                                        </p:tgtEl>
                                        <p:attrNameLst>
                                          <p:attrName>ppt_x</p:attrName>
                                        </p:attrNameLst>
                                      </p:cBhvr>
                                      <p:tavLst>
                                        <p:tav tm="0">
                                          <p:val>
                                            <p:strVal val="1+#ppt_w/2"/>
                                          </p:val>
                                        </p:tav>
                                        <p:tav tm="100000">
                                          <p:val>
                                            <p:strVal val="#ppt_x"/>
                                          </p:val>
                                        </p:tav>
                                      </p:tavLst>
                                    </p:anim>
                                    <p:anim calcmode="lin" valueType="num">
                                      <p:cBhvr additive="base">
                                        <p:cTn id="33" dur="1000" fill="hold"/>
                                        <p:tgtEl>
                                          <p:spTgt spid="29"/>
                                        </p:tgtEl>
                                        <p:attrNameLst>
                                          <p:attrName>ppt_y</p:attrName>
                                        </p:attrNameLst>
                                      </p:cBhvr>
                                      <p:tavLst>
                                        <p:tav tm="0">
                                          <p:val>
                                            <p:strVal val="#ppt_y"/>
                                          </p:val>
                                        </p:tav>
                                        <p:tav tm="100000">
                                          <p:val>
                                            <p:strVal val="#ppt_y"/>
                                          </p:val>
                                        </p:tav>
                                      </p:tavLst>
                                    </p:anim>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1000" fill="hold"/>
                                        <p:tgtEl>
                                          <p:spTgt spid="31"/>
                                        </p:tgtEl>
                                        <p:attrNameLst>
                                          <p:attrName>ppt_w</p:attrName>
                                        </p:attrNameLst>
                                      </p:cBhvr>
                                      <p:tavLst>
                                        <p:tav tm="0">
                                          <p:val>
                                            <p:fltVal val="0"/>
                                          </p:val>
                                        </p:tav>
                                        <p:tav tm="100000">
                                          <p:val>
                                            <p:strVal val="#ppt_w"/>
                                          </p:val>
                                        </p:tav>
                                      </p:tavLst>
                                    </p:anim>
                                    <p:anim calcmode="lin" valueType="num">
                                      <p:cBhvr>
                                        <p:cTn id="37" dur="1000" fill="hold"/>
                                        <p:tgtEl>
                                          <p:spTgt spid="31"/>
                                        </p:tgtEl>
                                        <p:attrNameLst>
                                          <p:attrName>ppt_h</p:attrName>
                                        </p:attrNameLst>
                                      </p:cBhvr>
                                      <p:tavLst>
                                        <p:tav tm="0">
                                          <p:val>
                                            <p:fltVal val="0"/>
                                          </p:val>
                                        </p:tav>
                                        <p:tav tm="100000">
                                          <p:val>
                                            <p:strVal val="#ppt_h"/>
                                          </p:val>
                                        </p:tav>
                                      </p:tavLst>
                                    </p:anim>
                                    <p:animEffect transition="in" filter="fade">
                                      <p:cBhvr>
                                        <p:cTn id="38" dur="10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1000" fill="hold"/>
                                        <p:tgtEl>
                                          <p:spTgt spid="32"/>
                                        </p:tgtEl>
                                        <p:attrNameLst>
                                          <p:attrName>ppt_w</p:attrName>
                                        </p:attrNameLst>
                                      </p:cBhvr>
                                      <p:tavLst>
                                        <p:tav tm="0">
                                          <p:val>
                                            <p:fltVal val="0"/>
                                          </p:val>
                                        </p:tav>
                                        <p:tav tm="100000">
                                          <p:val>
                                            <p:strVal val="#ppt_w"/>
                                          </p:val>
                                        </p:tav>
                                      </p:tavLst>
                                    </p:anim>
                                    <p:anim calcmode="lin" valueType="num">
                                      <p:cBhvr>
                                        <p:cTn id="42" dur="1000" fill="hold"/>
                                        <p:tgtEl>
                                          <p:spTgt spid="32"/>
                                        </p:tgtEl>
                                        <p:attrNameLst>
                                          <p:attrName>ppt_h</p:attrName>
                                        </p:attrNameLst>
                                      </p:cBhvr>
                                      <p:tavLst>
                                        <p:tav tm="0">
                                          <p:val>
                                            <p:fltVal val="0"/>
                                          </p:val>
                                        </p:tav>
                                        <p:tav tm="100000">
                                          <p:val>
                                            <p:strVal val="#ppt_h"/>
                                          </p:val>
                                        </p:tav>
                                      </p:tavLst>
                                    </p:anim>
                                    <p:animEffect transition="in" filter="fade">
                                      <p:cBhvr>
                                        <p:cTn id="43" dur="1000"/>
                                        <p:tgtEl>
                                          <p:spTgt spid="32"/>
                                        </p:tgtEl>
                                      </p:cBhvr>
                                    </p:animEffect>
                                  </p:childTnLst>
                                </p:cTn>
                              </p:par>
                            </p:childTnLst>
                          </p:cTn>
                        </p:par>
                        <p:par>
                          <p:cTn id="44" fill="hold">
                            <p:stCondLst>
                              <p:cond delay="4850"/>
                            </p:stCondLst>
                            <p:childTnLst>
                              <p:par>
                                <p:cTn id="45" presetID="2" presetClass="entr" presetSubtype="4"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0"/>
                                  </p:stCondLst>
                                  <p:iterate type="lt">
                                    <p:tmPct val="10000"/>
                                  </p:iterate>
                                  <p:childTnLst>
                                    <p:set>
                                      <p:cBhvr>
                                        <p:cTn id="50" dur="1" fill="hold">
                                          <p:stCondLst>
                                            <p:cond delay="0"/>
                                          </p:stCondLst>
                                        </p:cTn>
                                        <p:tgtEl>
                                          <p:spTgt spid="37"/>
                                        </p:tgtEl>
                                        <p:attrNameLst>
                                          <p:attrName>style.visibility</p:attrName>
                                        </p:attrNameLst>
                                      </p:cBhvr>
                                      <p:to>
                                        <p:strVal val="visible"/>
                                      </p:to>
                                    </p:set>
                                    <p:anim calcmode="lin" valueType="num">
                                      <p:cBhvr>
                                        <p:cTn id="51" dur="300" fill="hold"/>
                                        <p:tgtEl>
                                          <p:spTgt spid="37"/>
                                        </p:tgtEl>
                                        <p:attrNameLst>
                                          <p:attrName>ppt_w</p:attrName>
                                        </p:attrNameLst>
                                      </p:cBhvr>
                                      <p:tavLst>
                                        <p:tav tm="0">
                                          <p:val>
                                            <p:fltVal val="0"/>
                                          </p:val>
                                        </p:tav>
                                        <p:tav tm="100000">
                                          <p:val>
                                            <p:strVal val="#ppt_w"/>
                                          </p:val>
                                        </p:tav>
                                      </p:tavLst>
                                    </p:anim>
                                    <p:anim calcmode="lin" valueType="num">
                                      <p:cBhvr>
                                        <p:cTn id="52" dur="300" fill="hold"/>
                                        <p:tgtEl>
                                          <p:spTgt spid="37"/>
                                        </p:tgtEl>
                                        <p:attrNameLst>
                                          <p:attrName>ppt_h</p:attrName>
                                        </p:attrNameLst>
                                      </p:cBhvr>
                                      <p:tavLst>
                                        <p:tav tm="0">
                                          <p:val>
                                            <p:fltVal val="0"/>
                                          </p:val>
                                        </p:tav>
                                        <p:tav tm="100000">
                                          <p:val>
                                            <p:strVal val="#ppt_h"/>
                                          </p:val>
                                        </p:tav>
                                      </p:tavLst>
                                    </p:anim>
                                    <p:animEffect transition="in" filter="fade">
                                      <p:cBhvr>
                                        <p:cTn id="53" dur="3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p:bldP spid="35" grpId="0"/>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内容占位符 6">
            <a:extLst>
              <a:ext uri="{FF2B5EF4-FFF2-40B4-BE49-F238E27FC236}">
                <a16:creationId xmlns:a16="http://schemas.microsoft.com/office/drawing/2014/main" id="{0A6A078E-32A1-4C66-AA71-26AC59285E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081"/>
            <a:ext cx="9144000" cy="6858000"/>
          </a:xfrm>
        </p:spPr>
      </p:pic>
      <p:cxnSp>
        <p:nvCxnSpPr>
          <p:cNvPr id="3" name="直接连接符 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CFF5F771-3851-4A79-87C7-D814B3C5D5E4}"/>
              </a:ext>
            </a:extLst>
          </p:cNvPr>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A3F38DF-CA85-4DEA-B04E-D1C0845E097A}"/>
              </a:ext>
            </a:extLst>
          </p:cNvPr>
          <p:cNvSpPr txBox="1"/>
          <p:nvPr/>
        </p:nvSpPr>
        <p:spPr>
          <a:xfrm>
            <a:off x="961062" y="372957"/>
            <a:ext cx="75533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2017</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5" name="直接连接符 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1BA254D-9F2C-4589-92C4-DB25B4E3AE1A}"/>
              </a:ext>
            </a:extLst>
          </p:cNvPr>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3804561-B125-4C98-8463-97720B4582DA}"/>
              </a:ext>
            </a:extLst>
          </p:cNvPr>
          <p:cNvSpPr txBox="1"/>
          <p:nvPr/>
        </p:nvSpPr>
        <p:spPr>
          <a:xfrm>
            <a:off x="2427605" y="438527"/>
            <a:ext cx="4953600" cy="707886"/>
          </a:xfrm>
          <a:prstGeom prst="rect">
            <a:avLst/>
          </a:prstGeom>
          <a:noFill/>
        </p:spPr>
        <p:txBody>
          <a:bodyPr wrap="none" rtlCol="0">
            <a:spAutoFit/>
          </a:bodyPr>
          <a:lstStyle/>
          <a:p>
            <a:r>
              <a:rPr lang="zh-CN" altLang="en-US" sz="4000" b="1" dirty="0">
                <a:solidFill>
                  <a:srgbClr val="124062"/>
                </a:solidFill>
                <a:latin typeface="方正小标宋简体" panose="02010601030101010101" pitchFamily="2" charset="-122"/>
                <a:ea typeface="方正小标宋简体" panose="02010601030101010101" pitchFamily="2" charset="-122"/>
                <a:cs typeface="Kartika" panose="02020503030404060203" pitchFamily="18" charset="0"/>
              </a:rPr>
              <a:t>合弄制宪章修改建议 </a:t>
            </a:r>
          </a:p>
        </p:txBody>
      </p:sp>
      <p:sp>
        <p:nvSpPr>
          <p:cNvPr id="12" name="Freeform 6">
            <a:extLst>
              <a:ext uri="{FF2B5EF4-FFF2-40B4-BE49-F238E27FC236}">
                <a16:creationId xmlns:a16="http://schemas.microsoft.com/office/drawing/2014/main" id="{37AFF855-8F69-4024-91CC-E4CE8D61BF10}"/>
              </a:ext>
            </a:extLst>
          </p:cNvPr>
          <p:cNvSpPr>
            <a:spLocks noEditPoints="1"/>
          </p:cNvSpPr>
          <p:nvPr/>
        </p:nvSpPr>
        <p:spPr bwMode="auto">
          <a:xfrm>
            <a:off x="4135052" y="4759643"/>
            <a:ext cx="462810" cy="489384"/>
          </a:xfrm>
          <a:custGeom>
            <a:avLst/>
            <a:gdLst>
              <a:gd name="T0" fmla="*/ 205 w 263"/>
              <a:gd name="T1" fmla="*/ 70 h 280"/>
              <a:gd name="T2" fmla="*/ 117 w 263"/>
              <a:gd name="T3" fmla="*/ 70 h 280"/>
              <a:gd name="T4" fmla="*/ 119 w 263"/>
              <a:gd name="T5" fmla="*/ 53 h 280"/>
              <a:gd name="T6" fmla="*/ 207 w 263"/>
              <a:gd name="T7" fmla="*/ 53 h 280"/>
              <a:gd name="T8" fmla="*/ 205 w 263"/>
              <a:gd name="T9" fmla="*/ 70 h 280"/>
              <a:gd name="T10" fmla="*/ 146 w 263"/>
              <a:gd name="T11" fmla="*/ 140 h 280"/>
              <a:gd name="T12" fmla="*/ 182 w 263"/>
              <a:gd name="T13" fmla="*/ 140 h 280"/>
              <a:gd name="T14" fmla="*/ 184 w 263"/>
              <a:gd name="T15" fmla="*/ 123 h 280"/>
              <a:gd name="T16" fmla="*/ 148 w 263"/>
              <a:gd name="T17" fmla="*/ 123 h 280"/>
              <a:gd name="T18" fmla="*/ 146 w 263"/>
              <a:gd name="T19" fmla="*/ 140 h 280"/>
              <a:gd name="T20" fmla="*/ 263 w 263"/>
              <a:gd name="T21" fmla="*/ 0 h 280"/>
              <a:gd name="T22" fmla="*/ 245 w 263"/>
              <a:gd name="T23" fmla="*/ 237 h 280"/>
              <a:gd name="T24" fmla="*/ 201 w 263"/>
              <a:gd name="T25" fmla="*/ 280 h 280"/>
              <a:gd name="T26" fmla="*/ 44 w 263"/>
              <a:gd name="T27" fmla="*/ 280 h 280"/>
              <a:gd name="T28" fmla="*/ 0 w 263"/>
              <a:gd name="T29" fmla="*/ 236 h 280"/>
              <a:gd name="T30" fmla="*/ 0 w 263"/>
              <a:gd name="T31" fmla="*/ 193 h 280"/>
              <a:gd name="T32" fmla="*/ 54 w 263"/>
              <a:gd name="T33" fmla="*/ 193 h 280"/>
              <a:gd name="T34" fmla="*/ 71 w 263"/>
              <a:gd name="T35" fmla="*/ 0 h 280"/>
              <a:gd name="T36" fmla="*/ 263 w 263"/>
              <a:gd name="T37" fmla="*/ 0 h 280"/>
              <a:gd name="T38" fmla="*/ 166 w 263"/>
              <a:gd name="T39" fmla="*/ 263 h 280"/>
              <a:gd name="T40" fmla="*/ 158 w 263"/>
              <a:gd name="T41" fmla="*/ 236 h 280"/>
              <a:gd name="T42" fmla="*/ 158 w 263"/>
              <a:gd name="T43" fmla="*/ 210 h 280"/>
              <a:gd name="T44" fmla="*/ 18 w 263"/>
              <a:gd name="T45" fmla="*/ 210 h 280"/>
              <a:gd name="T46" fmla="*/ 18 w 263"/>
              <a:gd name="T47" fmla="*/ 236 h 280"/>
              <a:gd name="T48" fmla="*/ 44 w 263"/>
              <a:gd name="T49" fmla="*/ 263 h 280"/>
              <a:gd name="T50" fmla="*/ 166 w 263"/>
              <a:gd name="T51" fmla="*/ 263 h 280"/>
              <a:gd name="T52" fmla="*/ 244 w 263"/>
              <a:gd name="T53" fmla="*/ 18 h 280"/>
              <a:gd name="T54" fmla="*/ 87 w 263"/>
              <a:gd name="T55" fmla="*/ 18 h 280"/>
              <a:gd name="T56" fmla="*/ 71 w 263"/>
              <a:gd name="T57" fmla="*/ 193 h 280"/>
              <a:gd name="T58" fmla="*/ 175 w 263"/>
              <a:gd name="T59" fmla="*/ 193 h 280"/>
              <a:gd name="T60" fmla="*/ 175 w 263"/>
              <a:gd name="T61" fmla="*/ 236 h 280"/>
              <a:gd name="T62" fmla="*/ 201 w 263"/>
              <a:gd name="T63" fmla="*/ 263 h 280"/>
              <a:gd name="T64" fmla="*/ 228 w 263"/>
              <a:gd name="T65" fmla="*/ 236 h 280"/>
              <a:gd name="T66" fmla="*/ 244 w 263"/>
              <a:gd name="T67" fmla="*/ 18 h 280"/>
              <a:gd name="T68" fmla="*/ 131 w 263"/>
              <a:gd name="T69" fmla="*/ 123 h 280"/>
              <a:gd name="T70" fmla="*/ 113 w 263"/>
              <a:gd name="T71" fmla="*/ 123 h 280"/>
              <a:gd name="T72" fmla="*/ 111 w 263"/>
              <a:gd name="T73" fmla="*/ 140 h 280"/>
              <a:gd name="T74" fmla="*/ 130 w 263"/>
              <a:gd name="T75" fmla="*/ 140 h 280"/>
              <a:gd name="T76" fmla="*/ 131 w 263"/>
              <a:gd name="T77" fmla="*/ 123 h 280"/>
              <a:gd name="T78" fmla="*/ 203 w 263"/>
              <a:gd name="T79" fmla="*/ 105 h 280"/>
              <a:gd name="T80" fmla="*/ 204 w 263"/>
              <a:gd name="T81" fmla="*/ 88 h 280"/>
              <a:gd name="T82" fmla="*/ 116 w 263"/>
              <a:gd name="T83" fmla="*/ 88 h 280"/>
              <a:gd name="T84" fmla="*/ 114 w 263"/>
              <a:gd name="T85" fmla="*/ 105 h 280"/>
              <a:gd name="T86" fmla="*/ 203 w 263"/>
              <a:gd name="T87" fmla="*/ 10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3" h="280">
                <a:moveTo>
                  <a:pt x="205" y="70"/>
                </a:moveTo>
                <a:cubicBezTo>
                  <a:pt x="117" y="70"/>
                  <a:pt x="117" y="70"/>
                  <a:pt x="117" y="70"/>
                </a:cubicBezTo>
                <a:cubicBezTo>
                  <a:pt x="119" y="53"/>
                  <a:pt x="119" y="53"/>
                  <a:pt x="119" y="53"/>
                </a:cubicBezTo>
                <a:cubicBezTo>
                  <a:pt x="207" y="53"/>
                  <a:pt x="207" y="53"/>
                  <a:pt x="207" y="53"/>
                </a:cubicBezTo>
                <a:lnTo>
                  <a:pt x="205" y="70"/>
                </a:lnTo>
                <a:close/>
                <a:moveTo>
                  <a:pt x="146" y="140"/>
                </a:moveTo>
                <a:cubicBezTo>
                  <a:pt x="182" y="140"/>
                  <a:pt x="182" y="140"/>
                  <a:pt x="182" y="140"/>
                </a:cubicBezTo>
                <a:cubicBezTo>
                  <a:pt x="184" y="123"/>
                  <a:pt x="184" y="123"/>
                  <a:pt x="184" y="123"/>
                </a:cubicBezTo>
                <a:cubicBezTo>
                  <a:pt x="148" y="123"/>
                  <a:pt x="148" y="123"/>
                  <a:pt x="148" y="123"/>
                </a:cubicBezTo>
                <a:lnTo>
                  <a:pt x="146" y="140"/>
                </a:lnTo>
                <a:close/>
                <a:moveTo>
                  <a:pt x="263" y="0"/>
                </a:moveTo>
                <a:cubicBezTo>
                  <a:pt x="245" y="237"/>
                  <a:pt x="245" y="237"/>
                  <a:pt x="245" y="237"/>
                </a:cubicBezTo>
                <a:cubicBezTo>
                  <a:pt x="245" y="261"/>
                  <a:pt x="226" y="280"/>
                  <a:pt x="201" y="280"/>
                </a:cubicBezTo>
                <a:cubicBezTo>
                  <a:pt x="44" y="280"/>
                  <a:pt x="44" y="280"/>
                  <a:pt x="44" y="280"/>
                </a:cubicBezTo>
                <a:cubicBezTo>
                  <a:pt x="20" y="280"/>
                  <a:pt x="0" y="261"/>
                  <a:pt x="0" y="236"/>
                </a:cubicBezTo>
                <a:cubicBezTo>
                  <a:pt x="0" y="193"/>
                  <a:pt x="0" y="193"/>
                  <a:pt x="0" y="193"/>
                </a:cubicBezTo>
                <a:cubicBezTo>
                  <a:pt x="54" y="193"/>
                  <a:pt x="54" y="193"/>
                  <a:pt x="54" y="193"/>
                </a:cubicBezTo>
                <a:cubicBezTo>
                  <a:pt x="71" y="0"/>
                  <a:pt x="71" y="0"/>
                  <a:pt x="71" y="0"/>
                </a:cubicBezTo>
                <a:lnTo>
                  <a:pt x="263" y="0"/>
                </a:lnTo>
                <a:close/>
                <a:moveTo>
                  <a:pt x="166" y="263"/>
                </a:moveTo>
                <a:cubicBezTo>
                  <a:pt x="161" y="255"/>
                  <a:pt x="158" y="246"/>
                  <a:pt x="158" y="236"/>
                </a:cubicBezTo>
                <a:cubicBezTo>
                  <a:pt x="158" y="210"/>
                  <a:pt x="158" y="210"/>
                  <a:pt x="158" y="210"/>
                </a:cubicBezTo>
                <a:cubicBezTo>
                  <a:pt x="18" y="210"/>
                  <a:pt x="18" y="210"/>
                  <a:pt x="18" y="210"/>
                </a:cubicBezTo>
                <a:cubicBezTo>
                  <a:pt x="18" y="236"/>
                  <a:pt x="18" y="236"/>
                  <a:pt x="18" y="236"/>
                </a:cubicBezTo>
                <a:cubicBezTo>
                  <a:pt x="18" y="251"/>
                  <a:pt x="30" y="263"/>
                  <a:pt x="44" y="263"/>
                </a:cubicBezTo>
                <a:lnTo>
                  <a:pt x="166" y="263"/>
                </a:lnTo>
                <a:close/>
                <a:moveTo>
                  <a:pt x="244" y="18"/>
                </a:moveTo>
                <a:cubicBezTo>
                  <a:pt x="87" y="18"/>
                  <a:pt x="87" y="18"/>
                  <a:pt x="87" y="18"/>
                </a:cubicBezTo>
                <a:cubicBezTo>
                  <a:pt x="71" y="193"/>
                  <a:pt x="71" y="193"/>
                  <a:pt x="71" y="193"/>
                </a:cubicBezTo>
                <a:cubicBezTo>
                  <a:pt x="175" y="193"/>
                  <a:pt x="175" y="193"/>
                  <a:pt x="175" y="193"/>
                </a:cubicBezTo>
                <a:cubicBezTo>
                  <a:pt x="175" y="236"/>
                  <a:pt x="175" y="236"/>
                  <a:pt x="175" y="236"/>
                </a:cubicBezTo>
                <a:cubicBezTo>
                  <a:pt x="175" y="251"/>
                  <a:pt x="187" y="263"/>
                  <a:pt x="201" y="263"/>
                </a:cubicBezTo>
                <a:cubicBezTo>
                  <a:pt x="216" y="263"/>
                  <a:pt x="228" y="251"/>
                  <a:pt x="228" y="236"/>
                </a:cubicBezTo>
                <a:lnTo>
                  <a:pt x="244" y="18"/>
                </a:lnTo>
                <a:close/>
                <a:moveTo>
                  <a:pt x="131" y="123"/>
                </a:moveTo>
                <a:cubicBezTo>
                  <a:pt x="113" y="123"/>
                  <a:pt x="113" y="123"/>
                  <a:pt x="113" y="123"/>
                </a:cubicBezTo>
                <a:cubicBezTo>
                  <a:pt x="111" y="140"/>
                  <a:pt x="111" y="140"/>
                  <a:pt x="111" y="140"/>
                </a:cubicBezTo>
                <a:cubicBezTo>
                  <a:pt x="130" y="140"/>
                  <a:pt x="130" y="140"/>
                  <a:pt x="130" y="140"/>
                </a:cubicBezTo>
                <a:lnTo>
                  <a:pt x="131" y="123"/>
                </a:lnTo>
                <a:close/>
                <a:moveTo>
                  <a:pt x="203" y="105"/>
                </a:moveTo>
                <a:cubicBezTo>
                  <a:pt x="204" y="88"/>
                  <a:pt x="204" y="88"/>
                  <a:pt x="204" y="88"/>
                </a:cubicBezTo>
                <a:cubicBezTo>
                  <a:pt x="116" y="88"/>
                  <a:pt x="116" y="88"/>
                  <a:pt x="116" y="88"/>
                </a:cubicBezTo>
                <a:cubicBezTo>
                  <a:pt x="114" y="105"/>
                  <a:pt x="114" y="105"/>
                  <a:pt x="114" y="105"/>
                </a:cubicBezTo>
                <a:cubicBezTo>
                  <a:pt x="203" y="105"/>
                  <a:pt x="203" y="105"/>
                  <a:pt x="203" y="10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3" name="Freeform 7">
            <a:extLst>
              <a:ext uri="{FF2B5EF4-FFF2-40B4-BE49-F238E27FC236}">
                <a16:creationId xmlns:a16="http://schemas.microsoft.com/office/drawing/2014/main" id="{E7BC041A-542B-48A5-94AE-B9C49AB00E91}"/>
              </a:ext>
            </a:extLst>
          </p:cNvPr>
          <p:cNvSpPr>
            <a:spLocks noEditPoints="1"/>
          </p:cNvSpPr>
          <p:nvPr/>
        </p:nvSpPr>
        <p:spPr bwMode="auto">
          <a:xfrm>
            <a:off x="4691214" y="2886100"/>
            <a:ext cx="369806" cy="488645"/>
          </a:xfrm>
          <a:custGeom>
            <a:avLst/>
            <a:gdLst>
              <a:gd name="T0" fmla="*/ 105 w 210"/>
              <a:gd name="T1" fmla="*/ 0 h 280"/>
              <a:gd name="T2" fmla="*/ 0 w 210"/>
              <a:gd name="T3" fmla="*/ 105 h 280"/>
              <a:gd name="T4" fmla="*/ 105 w 210"/>
              <a:gd name="T5" fmla="*/ 280 h 280"/>
              <a:gd name="T6" fmla="*/ 210 w 210"/>
              <a:gd name="T7" fmla="*/ 105 h 280"/>
              <a:gd name="T8" fmla="*/ 105 w 210"/>
              <a:gd name="T9" fmla="*/ 0 h 280"/>
              <a:gd name="T10" fmla="*/ 105 w 210"/>
              <a:gd name="T11" fmla="*/ 175 h 280"/>
              <a:gd name="T12" fmla="*/ 35 w 210"/>
              <a:gd name="T13" fmla="*/ 105 h 280"/>
              <a:gd name="T14" fmla="*/ 105 w 210"/>
              <a:gd name="T15" fmla="*/ 35 h 280"/>
              <a:gd name="T16" fmla="*/ 175 w 210"/>
              <a:gd name="T17" fmla="*/ 105 h 280"/>
              <a:gd name="T18" fmla="*/ 105 w 210"/>
              <a:gd name="T19" fmla="*/ 17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280">
                <a:moveTo>
                  <a:pt x="105" y="0"/>
                </a:moveTo>
                <a:cubicBezTo>
                  <a:pt x="47" y="0"/>
                  <a:pt x="0" y="47"/>
                  <a:pt x="0" y="105"/>
                </a:cubicBezTo>
                <a:cubicBezTo>
                  <a:pt x="0" y="163"/>
                  <a:pt x="88" y="280"/>
                  <a:pt x="105" y="280"/>
                </a:cubicBezTo>
                <a:cubicBezTo>
                  <a:pt x="123" y="280"/>
                  <a:pt x="210" y="163"/>
                  <a:pt x="210" y="105"/>
                </a:cubicBezTo>
                <a:cubicBezTo>
                  <a:pt x="210" y="47"/>
                  <a:pt x="163" y="0"/>
                  <a:pt x="105" y="0"/>
                </a:cubicBezTo>
                <a:close/>
                <a:moveTo>
                  <a:pt x="105" y="175"/>
                </a:moveTo>
                <a:cubicBezTo>
                  <a:pt x="67" y="175"/>
                  <a:pt x="35" y="143"/>
                  <a:pt x="35" y="105"/>
                </a:cubicBezTo>
                <a:cubicBezTo>
                  <a:pt x="35" y="66"/>
                  <a:pt x="67" y="35"/>
                  <a:pt x="105" y="35"/>
                </a:cubicBezTo>
                <a:cubicBezTo>
                  <a:pt x="144" y="35"/>
                  <a:pt x="175" y="66"/>
                  <a:pt x="175" y="105"/>
                </a:cubicBezTo>
                <a:cubicBezTo>
                  <a:pt x="175" y="143"/>
                  <a:pt x="144" y="175"/>
                  <a:pt x="105" y="1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8" name="圆角矩形 5">
            <a:extLst>
              <a:ext uri="{FF2B5EF4-FFF2-40B4-BE49-F238E27FC236}">
                <a16:creationId xmlns:a16="http://schemas.microsoft.com/office/drawing/2014/main" id="{9EC194FA-4448-4CE6-B52A-69DE0D8DCD31}"/>
              </a:ext>
            </a:extLst>
          </p:cNvPr>
          <p:cNvSpPr/>
          <p:nvPr/>
        </p:nvSpPr>
        <p:spPr>
          <a:xfrm rot="2700000">
            <a:off x="1314400" y="3685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7">
            <a:extLst>
              <a:ext uri="{FF2B5EF4-FFF2-40B4-BE49-F238E27FC236}">
                <a16:creationId xmlns:a16="http://schemas.microsoft.com/office/drawing/2014/main" id="{EDDC109B-1F1A-4A21-90DF-1ADFBE2199FD}"/>
              </a:ext>
            </a:extLst>
          </p:cNvPr>
          <p:cNvSpPr/>
          <p:nvPr/>
        </p:nvSpPr>
        <p:spPr>
          <a:xfrm rot="2700000">
            <a:off x="787753" y="3685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8">
            <a:extLst>
              <a:ext uri="{FF2B5EF4-FFF2-40B4-BE49-F238E27FC236}">
                <a16:creationId xmlns:a16="http://schemas.microsoft.com/office/drawing/2014/main" id="{CFB9DDA5-F70B-4AA5-8CBE-2A7105B61252}"/>
              </a:ext>
            </a:extLst>
          </p:cNvPr>
          <p:cNvSpPr/>
          <p:nvPr/>
        </p:nvSpPr>
        <p:spPr>
          <a:xfrm rot="2700000">
            <a:off x="1051077" y="3685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A0C1B64-BB66-433C-AC59-686E59B20536}"/>
              </a:ext>
            </a:extLst>
          </p:cNvPr>
          <p:cNvSpPr txBox="1"/>
          <p:nvPr/>
        </p:nvSpPr>
        <p:spPr>
          <a:xfrm>
            <a:off x="1113462" y="525357"/>
            <a:ext cx="75533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2017</a:t>
            </a:r>
            <a:endParaRPr lang="zh-CN" altLang="en-US" sz="3200" dirty="0">
              <a:solidFill>
                <a:srgbClr val="FFFFFF"/>
              </a:solidFill>
              <a:latin typeface="Agency FB" panose="020B0503020202020204" pitchFamily="34" charset="0"/>
              <a:ea typeface="华文宋体" panose="02010600040101010101" pitchFamily="2" charset="-122"/>
            </a:endParaRPr>
          </a:p>
        </p:txBody>
      </p:sp>
      <p:sp>
        <p:nvSpPr>
          <p:cNvPr id="23" name="Freeform 6">
            <a:extLst>
              <a:ext uri="{FF2B5EF4-FFF2-40B4-BE49-F238E27FC236}">
                <a16:creationId xmlns:a16="http://schemas.microsoft.com/office/drawing/2014/main" id="{507EC909-4DEE-4C01-B6A1-80FCBBF84FDF}"/>
              </a:ext>
            </a:extLst>
          </p:cNvPr>
          <p:cNvSpPr>
            <a:spLocks/>
          </p:cNvSpPr>
          <p:nvPr/>
        </p:nvSpPr>
        <p:spPr bwMode="auto">
          <a:xfrm>
            <a:off x="881642" y="1771418"/>
            <a:ext cx="1584176" cy="1458617"/>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rgbClr val="FEFABC"/>
              </a:solidFill>
              <a:latin typeface="Bebas" pitchFamily="2" charset="0"/>
              <a:ea typeface="微软雅黑" panose="020B0503020204020204" pitchFamily="34" charset="-122"/>
              <a:sym typeface="Bebas" pitchFamily="2" charset="0"/>
            </a:endParaRPr>
          </a:p>
        </p:txBody>
      </p:sp>
      <p:sp>
        <p:nvSpPr>
          <p:cNvPr id="24" name="Freeform 7">
            <a:extLst>
              <a:ext uri="{FF2B5EF4-FFF2-40B4-BE49-F238E27FC236}">
                <a16:creationId xmlns:a16="http://schemas.microsoft.com/office/drawing/2014/main" id="{7DE6A090-39F8-4DD6-B949-B9951CAC35B2}"/>
              </a:ext>
            </a:extLst>
          </p:cNvPr>
          <p:cNvSpPr>
            <a:spLocks/>
          </p:cNvSpPr>
          <p:nvPr/>
        </p:nvSpPr>
        <p:spPr bwMode="auto">
          <a:xfrm>
            <a:off x="881642" y="3491717"/>
            <a:ext cx="1584176" cy="1455946"/>
          </a:xfrm>
          <a:custGeom>
            <a:avLst/>
            <a:gdLst>
              <a:gd name="T0" fmla="*/ 593 w 593"/>
              <a:gd name="T1" fmla="*/ 248 h 545"/>
              <a:gd name="T2" fmla="*/ 295 w 593"/>
              <a:gd name="T3" fmla="*/ 545 h 545"/>
              <a:gd name="T4" fmla="*/ 0 w 593"/>
              <a:gd name="T5" fmla="*/ 248 h 545"/>
              <a:gd name="T6" fmla="*/ 0 w 593"/>
              <a:gd name="T7" fmla="*/ 0 h 545"/>
              <a:gd name="T8" fmla="*/ 295 w 593"/>
              <a:gd name="T9" fmla="*/ 297 h 545"/>
              <a:gd name="T10" fmla="*/ 593 w 593"/>
              <a:gd name="T11" fmla="*/ 0 h 545"/>
              <a:gd name="T12" fmla="*/ 593 w 593"/>
              <a:gd name="T13" fmla="*/ 248 h 545"/>
            </a:gdLst>
            <a:ahLst/>
            <a:cxnLst>
              <a:cxn ang="0">
                <a:pos x="T0" y="T1"/>
              </a:cxn>
              <a:cxn ang="0">
                <a:pos x="T2" y="T3"/>
              </a:cxn>
              <a:cxn ang="0">
                <a:pos x="T4" y="T5"/>
              </a:cxn>
              <a:cxn ang="0">
                <a:pos x="T6" y="T7"/>
              </a:cxn>
              <a:cxn ang="0">
                <a:pos x="T8" y="T9"/>
              </a:cxn>
              <a:cxn ang="0">
                <a:pos x="T10" y="T11"/>
              </a:cxn>
              <a:cxn ang="0">
                <a:pos x="T12" y="T13"/>
              </a:cxn>
            </a:cxnLst>
            <a:rect l="0" t="0" r="r" b="b"/>
            <a:pathLst>
              <a:path w="593" h="545">
                <a:moveTo>
                  <a:pt x="593" y="248"/>
                </a:moveTo>
                <a:lnTo>
                  <a:pt x="295" y="545"/>
                </a:lnTo>
                <a:lnTo>
                  <a:pt x="0" y="248"/>
                </a:lnTo>
                <a:lnTo>
                  <a:pt x="0" y="0"/>
                </a:lnTo>
                <a:lnTo>
                  <a:pt x="295" y="297"/>
                </a:lnTo>
                <a:lnTo>
                  <a:pt x="593" y="0"/>
                </a:lnTo>
                <a:lnTo>
                  <a:pt x="593" y="248"/>
                </a:lnTo>
                <a:close/>
              </a:path>
            </a:pathLst>
          </a:cu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rgbClr val="FEFABC"/>
              </a:solidFill>
              <a:latin typeface="Bebas" pitchFamily="2" charset="0"/>
              <a:ea typeface="微软雅黑" panose="020B0503020204020204" pitchFamily="34" charset="-122"/>
              <a:sym typeface="Bebas" pitchFamily="2" charset="0"/>
            </a:endParaRPr>
          </a:p>
        </p:txBody>
      </p:sp>
      <p:sp>
        <p:nvSpPr>
          <p:cNvPr id="26" name="Freeform 13">
            <a:extLst>
              <a:ext uri="{FF2B5EF4-FFF2-40B4-BE49-F238E27FC236}">
                <a16:creationId xmlns:a16="http://schemas.microsoft.com/office/drawing/2014/main" id="{B5B6B8F1-939C-4300-A646-8A154F148CAD}"/>
              </a:ext>
            </a:extLst>
          </p:cNvPr>
          <p:cNvSpPr>
            <a:spLocks/>
          </p:cNvSpPr>
          <p:nvPr/>
        </p:nvSpPr>
        <p:spPr bwMode="auto">
          <a:xfrm>
            <a:off x="1380850" y="3531086"/>
            <a:ext cx="585762" cy="368946"/>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53728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ebas" pitchFamily="2" charset="0"/>
              <a:ea typeface="微软雅黑" panose="020B0503020204020204" pitchFamily="34" charset="-122"/>
              <a:sym typeface="Bebas" pitchFamily="2" charset="0"/>
            </a:endParaRPr>
          </a:p>
        </p:txBody>
      </p:sp>
      <p:sp>
        <p:nvSpPr>
          <p:cNvPr id="27" name="Freeform 20">
            <a:extLst>
              <a:ext uri="{FF2B5EF4-FFF2-40B4-BE49-F238E27FC236}">
                <a16:creationId xmlns:a16="http://schemas.microsoft.com/office/drawing/2014/main" id="{D1CF71A9-7325-4E18-B513-847C9E88820B}"/>
              </a:ext>
            </a:extLst>
          </p:cNvPr>
          <p:cNvSpPr>
            <a:spLocks/>
          </p:cNvSpPr>
          <p:nvPr/>
        </p:nvSpPr>
        <p:spPr bwMode="auto">
          <a:xfrm>
            <a:off x="1462633" y="1771418"/>
            <a:ext cx="422194" cy="495300"/>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12406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Bebas" pitchFamily="2" charset="0"/>
              <a:ea typeface="微软雅黑" panose="020B0503020204020204" pitchFamily="34" charset="-122"/>
              <a:sym typeface="Bebas" pitchFamily="2" charset="0"/>
            </a:endParaRPr>
          </a:p>
        </p:txBody>
      </p:sp>
      <p:sp>
        <p:nvSpPr>
          <p:cNvPr id="29" name="TextBox 27">
            <a:extLst>
              <a:ext uri="{FF2B5EF4-FFF2-40B4-BE49-F238E27FC236}">
                <a16:creationId xmlns:a16="http://schemas.microsoft.com/office/drawing/2014/main" id="{A17F80D8-B836-4464-A3A6-89746A2E6D26}"/>
              </a:ext>
            </a:extLst>
          </p:cNvPr>
          <p:cNvSpPr txBox="1"/>
          <p:nvPr/>
        </p:nvSpPr>
        <p:spPr>
          <a:xfrm>
            <a:off x="2869086" y="2259849"/>
            <a:ext cx="4997332" cy="323165"/>
          </a:xfrm>
          <a:prstGeom prst="rect">
            <a:avLst/>
          </a:prstGeom>
          <a:noFill/>
        </p:spPr>
        <p:txBody>
          <a:bodyPr wrap="square" rtlCol="0">
            <a:spAutoFit/>
          </a:bodyPr>
          <a:lstStyle/>
          <a:p>
            <a:pPr>
              <a:lnSpc>
                <a:spcPct val="150000"/>
              </a:lnSpc>
            </a:pP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主要参考</a:t>
            </a:r>
            <a:r>
              <a:rPr lang="en-US" altLang="zh-CN" sz="1000" dirty="0">
                <a:solidFill>
                  <a:schemeClr val="tx1">
                    <a:lumMod val="65000"/>
                    <a:lumOff val="35000"/>
                  </a:schemeClr>
                </a:solidFill>
                <a:latin typeface="Bebas" pitchFamily="2" charset="0"/>
                <a:ea typeface="微软雅黑" panose="020B0503020204020204" pitchFamily="34" charset="-122"/>
                <a:sym typeface="Bebas" pitchFamily="2" charset="0"/>
              </a:rPr>
              <a:t>《 </a:t>
            </a:r>
            <a:r>
              <a:rPr lang="en-US" altLang="zh-CN" sz="1000" dirty="0" err="1">
                <a:solidFill>
                  <a:schemeClr val="tx1">
                    <a:lumMod val="65000"/>
                    <a:lumOff val="35000"/>
                  </a:schemeClr>
                </a:solidFill>
                <a:latin typeface="Bebas" pitchFamily="2" charset="0"/>
                <a:ea typeface="微软雅黑" panose="020B0503020204020204" pitchFamily="34" charset="-122"/>
                <a:sym typeface="Bebas" pitchFamily="2" charset="0"/>
              </a:rPr>
              <a:t>Holacracy</a:t>
            </a:r>
            <a:r>
              <a:rPr lang="en-US" altLang="zh-CN" sz="1000" dirty="0">
                <a:solidFill>
                  <a:schemeClr val="tx1">
                    <a:lumMod val="65000"/>
                    <a:lumOff val="35000"/>
                  </a:schemeClr>
                </a:solidFill>
                <a:latin typeface="Bebas" pitchFamily="2" charset="0"/>
                <a:ea typeface="微软雅黑" panose="020B0503020204020204" pitchFamily="34" charset="-122"/>
                <a:sym typeface="Bebas" pitchFamily="2" charset="0"/>
              </a:rPr>
              <a:t> Constitution v4.1 》</a:t>
            </a: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，对合弄制宪章进行初步修改了</a:t>
            </a:r>
            <a:r>
              <a:rPr lang="en-US" altLang="zh-CN" sz="1000" dirty="0">
                <a:solidFill>
                  <a:schemeClr val="tx1">
                    <a:lumMod val="65000"/>
                    <a:lumOff val="35000"/>
                  </a:schemeClr>
                </a:solidFill>
                <a:latin typeface="Bebas" pitchFamily="2" charset="0"/>
                <a:ea typeface="微软雅黑" panose="020B0503020204020204" pitchFamily="34" charset="-122"/>
                <a:sym typeface="Bebas" pitchFamily="2" charset="0"/>
              </a:rPr>
              <a:t>9</a:t>
            </a:r>
            <a:r>
              <a:rPr lang="zh-CN" altLang="en-US" sz="1000" dirty="0">
                <a:solidFill>
                  <a:schemeClr val="tx1">
                    <a:lumMod val="65000"/>
                    <a:lumOff val="35000"/>
                  </a:schemeClr>
                </a:solidFill>
                <a:latin typeface="Bebas" pitchFamily="2" charset="0"/>
                <a:ea typeface="微软雅黑" panose="020B0503020204020204" pitchFamily="34" charset="-122"/>
                <a:sym typeface="Bebas" pitchFamily="2" charset="0"/>
              </a:rPr>
              <a:t>处</a:t>
            </a:r>
          </a:p>
        </p:txBody>
      </p:sp>
      <p:sp>
        <p:nvSpPr>
          <p:cNvPr id="30" name="TextBox 28">
            <a:extLst>
              <a:ext uri="{FF2B5EF4-FFF2-40B4-BE49-F238E27FC236}">
                <a16:creationId xmlns:a16="http://schemas.microsoft.com/office/drawing/2014/main" id="{8DECE2F4-3511-403A-93C5-C5CF10DFE594}"/>
              </a:ext>
            </a:extLst>
          </p:cNvPr>
          <p:cNvSpPr txBox="1"/>
          <p:nvPr/>
        </p:nvSpPr>
        <p:spPr>
          <a:xfrm>
            <a:off x="2857209" y="1874384"/>
            <a:ext cx="1337226" cy="369332"/>
          </a:xfrm>
          <a:prstGeom prst="rect">
            <a:avLst/>
          </a:prstGeom>
          <a:noFill/>
        </p:spPr>
        <p:txBody>
          <a:bodyPr wrap="none" tIns="0" bIns="0" rtlCol="0" anchor="t">
            <a:spAutoFit/>
          </a:bodyPr>
          <a:lstStyle/>
          <a:p>
            <a:pPr>
              <a:lnSpc>
                <a:spcPct val="150000"/>
              </a:lnSpc>
            </a:pPr>
            <a:r>
              <a:rPr lang="en-US" altLang="zh-CN" sz="1600" b="1" dirty="0">
                <a:solidFill>
                  <a:srgbClr val="124062"/>
                </a:solidFill>
                <a:latin typeface="微软雅黑" panose="020B0503020204020204" pitchFamily="34" charset="-122"/>
                <a:ea typeface="微软雅黑" panose="020B0503020204020204" pitchFamily="34" charset="-122"/>
                <a:cs typeface="华文黑体" pitchFamily="2" charset="-122"/>
                <a:sym typeface="Bebas" pitchFamily="2" charset="0"/>
              </a:rPr>
              <a:t>1</a:t>
            </a:r>
            <a:r>
              <a:rPr lang="zh-CN" altLang="en-US" sz="1600" b="1" dirty="0">
                <a:solidFill>
                  <a:srgbClr val="124062"/>
                </a:solidFill>
                <a:latin typeface="微软雅黑" panose="020B0503020204020204" pitchFamily="34" charset="-122"/>
                <a:ea typeface="微软雅黑" panose="020B0503020204020204" pitchFamily="34" charset="-122"/>
                <a:cs typeface="华文黑体" pitchFamily="2" charset="-122"/>
                <a:sym typeface="Bebas" pitchFamily="2" charset="0"/>
              </a:rPr>
              <a:t>、修改内容</a:t>
            </a:r>
          </a:p>
        </p:txBody>
      </p:sp>
      <p:sp>
        <p:nvSpPr>
          <p:cNvPr id="31" name="TextBox 29">
            <a:extLst>
              <a:ext uri="{FF2B5EF4-FFF2-40B4-BE49-F238E27FC236}">
                <a16:creationId xmlns:a16="http://schemas.microsoft.com/office/drawing/2014/main" id="{68C02090-3C85-4C6E-9769-C5940CBB4EA2}"/>
              </a:ext>
            </a:extLst>
          </p:cNvPr>
          <p:cNvSpPr txBox="1"/>
          <p:nvPr/>
        </p:nvSpPr>
        <p:spPr>
          <a:xfrm>
            <a:off x="2869086" y="3671159"/>
            <a:ext cx="4997332" cy="1015663"/>
          </a:xfrm>
          <a:prstGeom prst="rect">
            <a:avLst/>
          </a:prstGeom>
          <a:noFill/>
        </p:spPr>
        <p:txBody>
          <a:bodyPr wrap="square" rtlCol="0">
            <a:spAutoFit/>
          </a:bodyPr>
          <a:lstStyle/>
          <a:p>
            <a:r>
              <a:rPr lang="zh-CN" altLang="zh-CN" sz="1000" dirty="0">
                <a:solidFill>
                  <a:schemeClr val="tx1">
                    <a:lumMod val="65000"/>
                    <a:lumOff val="35000"/>
                  </a:schemeClr>
                </a:solidFill>
                <a:latin typeface="Bebas" pitchFamily="2" charset="0"/>
                <a:ea typeface="微软雅黑" panose="020B0503020204020204" pitchFamily="34" charset="-122"/>
              </a:rPr>
              <a:t>圈子的定义是角色，可能圈子中会细分为更小的圈子，这些圈子同样能够实现目标，控制领域，履行职责。</a:t>
            </a:r>
          </a:p>
          <a:p>
            <a:r>
              <a:rPr lang="zh-CN" altLang="zh-CN" sz="1000" dirty="0">
                <a:solidFill>
                  <a:schemeClr val="tx1">
                    <a:lumMod val="65000"/>
                    <a:lumOff val="35000"/>
                  </a:schemeClr>
                </a:solidFill>
                <a:latin typeface="Bebas" pitchFamily="2" charset="0"/>
                <a:ea typeface="微软雅黑" panose="020B0503020204020204" pitchFamily="34" charset="-122"/>
              </a:rPr>
              <a:t>原文：</a:t>
            </a:r>
            <a:r>
              <a:rPr lang="en-US" altLang="zh-CN" sz="1000" dirty="0">
                <a:solidFill>
                  <a:schemeClr val="tx1">
                    <a:lumMod val="65000"/>
                    <a:lumOff val="35000"/>
                  </a:schemeClr>
                </a:solidFill>
                <a:latin typeface="Bebas" pitchFamily="2" charset="0"/>
                <a:ea typeface="微软雅黑" panose="020B0503020204020204" pitchFamily="34" charset="-122"/>
              </a:rPr>
              <a:t>A “Circle” is a Role that may further break itself down by defining its own contained Roles to achieve its Purpose, control its Domains, and enact its accountabilities.</a:t>
            </a:r>
            <a:endParaRPr lang="zh-CN" altLang="zh-CN" sz="1000" dirty="0">
              <a:solidFill>
                <a:schemeClr val="tx1">
                  <a:lumMod val="65000"/>
                  <a:lumOff val="35000"/>
                </a:schemeClr>
              </a:solidFill>
              <a:latin typeface="Bebas" pitchFamily="2" charset="0"/>
              <a:ea typeface="微软雅黑" panose="020B0503020204020204" pitchFamily="34" charset="-122"/>
            </a:endParaRPr>
          </a:p>
          <a:p>
            <a:r>
              <a:rPr lang="zh-CN" altLang="zh-CN" sz="1000" dirty="0">
                <a:solidFill>
                  <a:schemeClr val="tx1">
                    <a:lumMod val="65000"/>
                    <a:lumOff val="35000"/>
                  </a:schemeClr>
                </a:solidFill>
                <a:latin typeface="Bebas" pitchFamily="2" charset="0"/>
                <a:ea typeface="微软雅黑" panose="020B0503020204020204" pitchFamily="34" charset="-122"/>
              </a:rPr>
              <a:t>建议改为：“圈子”是角色的一种，圈子可以通过定义其内部所包含的不同角色，所控制的不同领域和实施责任而进一步细分。</a:t>
            </a:r>
          </a:p>
        </p:txBody>
      </p:sp>
      <p:sp>
        <p:nvSpPr>
          <p:cNvPr id="32" name="TextBox 30">
            <a:extLst>
              <a:ext uri="{FF2B5EF4-FFF2-40B4-BE49-F238E27FC236}">
                <a16:creationId xmlns:a16="http://schemas.microsoft.com/office/drawing/2014/main" id="{30B50D2E-50E4-46C3-B8F2-4A49953FD348}"/>
              </a:ext>
            </a:extLst>
          </p:cNvPr>
          <p:cNvSpPr txBox="1"/>
          <p:nvPr/>
        </p:nvSpPr>
        <p:spPr>
          <a:xfrm>
            <a:off x="2857209" y="3429779"/>
            <a:ext cx="2199641" cy="246221"/>
          </a:xfrm>
          <a:prstGeom prst="rect">
            <a:avLst/>
          </a:prstGeom>
          <a:noFill/>
        </p:spPr>
        <p:txBody>
          <a:bodyPr wrap="none" tIns="0" bIns="0" rtlCol="0" anchor="t">
            <a:spAutoFit/>
          </a:bodyPr>
          <a:lstStyle/>
          <a:p>
            <a:r>
              <a:rPr lang="zh-CN" altLang="en-US" sz="1600" b="1" dirty="0">
                <a:solidFill>
                  <a:srgbClr val="124062"/>
                </a:solidFill>
                <a:latin typeface="微软雅黑" panose="020B0503020204020204" pitchFamily="34" charset="-122"/>
                <a:ea typeface="微软雅黑" panose="020B0503020204020204" pitchFamily="34" charset="-122"/>
                <a:sym typeface="Bebas" pitchFamily="2" charset="0"/>
              </a:rPr>
              <a:t>例如：</a:t>
            </a:r>
            <a:r>
              <a:rPr lang="en-US" altLang="zh-CN" sz="1600" b="1" dirty="0">
                <a:solidFill>
                  <a:srgbClr val="124062"/>
                </a:solidFill>
                <a:latin typeface="微软雅黑" panose="020B0503020204020204" pitchFamily="34" charset="-122"/>
                <a:ea typeface="微软雅黑" panose="020B0503020204020204" pitchFamily="34" charset="-122"/>
                <a:sym typeface="Bebas" pitchFamily="2" charset="0"/>
              </a:rPr>
              <a:t>2.1 </a:t>
            </a:r>
            <a:r>
              <a:rPr lang="zh-CN" altLang="en-US" sz="1600" b="1" dirty="0">
                <a:solidFill>
                  <a:srgbClr val="124062"/>
                </a:solidFill>
                <a:latin typeface="微软雅黑" panose="020B0503020204020204" pitchFamily="34" charset="-122"/>
                <a:ea typeface="微软雅黑" panose="020B0503020204020204" pitchFamily="34" charset="-122"/>
                <a:sym typeface="Bebas" pitchFamily="2" charset="0"/>
              </a:rPr>
              <a:t>圈子的基础</a:t>
            </a:r>
          </a:p>
        </p:txBody>
      </p:sp>
      <p:cxnSp>
        <p:nvCxnSpPr>
          <p:cNvPr id="35" name="直接箭头连接符 34">
            <a:extLst>
              <a:ext uri="{FF2B5EF4-FFF2-40B4-BE49-F238E27FC236}">
                <a16:creationId xmlns:a16="http://schemas.microsoft.com/office/drawing/2014/main" id="{EE1C89F4-0C95-4CAE-BB39-278363F35E5B}"/>
              </a:ext>
            </a:extLst>
          </p:cNvPr>
          <p:cNvCxnSpPr>
            <a:stCxn id="23" idx="1"/>
          </p:cNvCxnSpPr>
          <p:nvPr/>
        </p:nvCxnSpPr>
        <p:spPr>
          <a:xfrm>
            <a:off x="1669723" y="3230035"/>
            <a:ext cx="6052679" cy="0"/>
          </a:xfrm>
          <a:prstGeom prst="straightConnector1">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C41E9D97-5B74-4488-8B84-DD4DD12BE8D4}"/>
              </a:ext>
            </a:extLst>
          </p:cNvPr>
          <p:cNvCxnSpPr>
            <a:stCxn id="24" idx="1"/>
          </p:cNvCxnSpPr>
          <p:nvPr/>
        </p:nvCxnSpPr>
        <p:spPr>
          <a:xfrm>
            <a:off x="1669723" y="4947663"/>
            <a:ext cx="6052679" cy="0"/>
          </a:xfrm>
          <a:prstGeom prst="straightConnector1">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71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fltVal val="0"/>
                                          </p:val>
                                        </p:tav>
                                        <p:tav tm="100000">
                                          <p:val>
                                            <p:strVal val="#ppt_w"/>
                                          </p:val>
                                        </p:tav>
                                      </p:tavLst>
                                    </p:anim>
                                    <p:anim calcmode="lin" valueType="num">
                                      <p:cBhvr>
                                        <p:cTn id="13" dur="1000" fill="hold"/>
                                        <p:tgtEl>
                                          <p:spTgt spid="12"/>
                                        </p:tgtEl>
                                        <p:attrNameLst>
                                          <p:attrName>ppt_h</p:attrName>
                                        </p:attrNameLst>
                                      </p:cBhvr>
                                      <p:tavLst>
                                        <p:tav tm="0">
                                          <p:val>
                                            <p:fltVal val="0"/>
                                          </p:val>
                                        </p:tav>
                                        <p:tav tm="100000">
                                          <p:val>
                                            <p:strVal val="#ppt_h"/>
                                          </p:val>
                                        </p:tav>
                                      </p:tavLst>
                                    </p:anim>
                                    <p:animEffect transition="in" filter="fade">
                                      <p:cBhvr>
                                        <p:cTn id="14" dur="1000"/>
                                        <p:tgtEl>
                                          <p:spTgt spid="12"/>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0" fill="hold"/>
                                        <p:tgtEl>
                                          <p:spTgt spid="23"/>
                                        </p:tgtEl>
                                        <p:attrNameLst>
                                          <p:attrName>ppt_x</p:attrName>
                                        </p:attrNameLst>
                                      </p:cBhvr>
                                      <p:tavLst>
                                        <p:tav tm="0">
                                          <p:val>
                                            <p:strVal val="#ppt_x"/>
                                          </p:val>
                                        </p:tav>
                                        <p:tav tm="100000">
                                          <p:val>
                                            <p:strVal val="#ppt_x"/>
                                          </p:val>
                                        </p:tav>
                                      </p:tavLst>
                                    </p:anim>
                                    <p:anim calcmode="lin" valueType="num">
                                      <p:cBhvr additive="base">
                                        <p:cTn id="18" dur="1000" fill="hold"/>
                                        <p:tgtEl>
                                          <p:spTgt spid="23"/>
                                        </p:tgtEl>
                                        <p:attrNameLst>
                                          <p:attrName>ppt_y</p:attrName>
                                        </p:attrNameLst>
                                      </p:cBhvr>
                                      <p:tavLst>
                                        <p:tav tm="0">
                                          <p:val>
                                            <p:strVal val="0-#ppt_h/2"/>
                                          </p:val>
                                        </p:tav>
                                        <p:tav tm="100000">
                                          <p:val>
                                            <p:strVal val="#ppt_y"/>
                                          </p:val>
                                        </p:tav>
                                      </p:tavLst>
                                    </p:anim>
                                  </p:childTnLst>
                                </p:cTn>
                              </p:par>
                              <p:par>
                                <p:cTn id="19" presetID="2" presetClass="entr" presetSubtype="1" decel="10000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1000" fill="hold"/>
                                        <p:tgtEl>
                                          <p:spTgt spid="24"/>
                                        </p:tgtEl>
                                        <p:attrNameLst>
                                          <p:attrName>ppt_x</p:attrName>
                                        </p:attrNameLst>
                                      </p:cBhvr>
                                      <p:tavLst>
                                        <p:tav tm="0">
                                          <p:val>
                                            <p:strVal val="#ppt_x"/>
                                          </p:val>
                                        </p:tav>
                                        <p:tav tm="100000">
                                          <p:val>
                                            <p:strVal val="#ppt_x"/>
                                          </p:val>
                                        </p:tav>
                                      </p:tavLst>
                                    </p:anim>
                                    <p:anim calcmode="lin" valueType="num">
                                      <p:cBhvr additive="base">
                                        <p:cTn id="22" dur="1000" fill="hold"/>
                                        <p:tgtEl>
                                          <p:spTgt spid="24"/>
                                        </p:tgtEl>
                                        <p:attrNameLst>
                                          <p:attrName>ppt_y</p:attrName>
                                        </p:attrNameLst>
                                      </p:cBhvr>
                                      <p:tavLst>
                                        <p:tav tm="0">
                                          <p:val>
                                            <p:strVal val="0-#ppt_h/2"/>
                                          </p:val>
                                        </p:tav>
                                        <p:tav tm="100000">
                                          <p:val>
                                            <p:strVal val="#ppt_y"/>
                                          </p:val>
                                        </p:tav>
                                      </p:tavLst>
                                    </p:anim>
                                  </p:childTnLst>
                                </p:cTn>
                              </p:par>
                            </p:childTnLst>
                          </p:cTn>
                        </p:par>
                        <p:par>
                          <p:cTn id="23" fill="hold">
                            <p:stCondLst>
                              <p:cond delay="1000"/>
                            </p:stCondLst>
                            <p:childTnLst>
                              <p:par>
                                <p:cTn id="24" presetID="14" presetClass="entr" presetSubtype="1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randombar(horizontal)">
                                      <p:cBhvr>
                                        <p:cTn id="26" dur="500"/>
                                        <p:tgtEl>
                                          <p:spTgt spid="27"/>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randombar(horizontal)">
                                      <p:cBhvr>
                                        <p:cTn id="29" dur="500"/>
                                        <p:tgtEl>
                                          <p:spTgt spid="26"/>
                                        </p:tgtEl>
                                      </p:cBhvr>
                                    </p:animEffect>
                                  </p:childTnLst>
                                </p:cTn>
                              </p:par>
                              <p:par>
                                <p:cTn id="30" presetID="22" presetClass="entr" presetSubtype="8"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par>
                                <p:cTn id="33" presetID="22" presetClass="entr" presetSubtype="8"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animEffect transition="in" filter="fade">
                                      <p:cBhvr>
                                        <p:cTn id="41" dur="500"/>
                                        <p:tgtEl>
                                          <p:spTgt spid="29"/>
                                        </p:tgtEl>
                                      </p:cBhvr>
                                    </p:animEffect>
                                  </p:childTnLst>
                                </p:cTn>
                              </p:par>
                              <p:par>
                                <p:cTn id="42" presetID="2" presetClass="entr" presetSubtype="2" decel="10000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1000" fill="hold"/>
                                        <p:tgtEl>
                                          <p:spTgt spid="30"/>
                                        </p:tgtEl>
                                        <p:attrNameLst>
                                          <p:attrName>ppt_x</p:attrName>
                                        </p:attrNameLst>
                                      </p:cBhvr>
                                      <p:tavLst>
                                        <p:tav tm="0">
                                          <p:val>
                                            <p:strVal val="1+#ppt_w/2"/>
                                          </p:val>
                                        </p:tav>
                                        <p:tav tm="100000">
                                          <p:val>
                                            <p:strVal val="#ppt_x"/>
                                          </p:val>
                                        </p:tav>
                                      </p:tavLst>
                                    </p:anim>
                                    <p:anim calcmode="lin" valueType="num">
                                      <p:cBhvr additive="base">
                                        <p:cTn id="45" dur="10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ppt_w</p:attrName>
                                        </p:attrNameLst>
                                      </p:cBhvr>
                                      <p:tavLst>
                                        <p:tav tm="0">
                                          <p:val>
                                            <p:fltVal val="0"/>
                                          </p:val>
                                        </p:tav>
                                        <p:tav tm="100000">
                                          <p:val>
                                            <p:strVal val="#ppt_w"/>
                                          </p:val>
                                        </p:tav>
                                      </p:tavLst>
                                    </p:anim>
                                    <p:anim calcmode="lin" valueType="num">
                                      <p:cBhvr>
                                        <p:cTn id="50" dur="500" fill="hold"/>
                                        <p:tgtEl>
                                          <p:spTgt spid="31"/>
                                        </p:tgtEl>
                                        <p:attrNameLst>
                                          <p:attrName>ppt_h</p:attrName>
                                        </p:attrNameLst>
                                      </p:cBhvr>
                                      <p:tavLst>
                                        <p:tav tm="0">
                                          <p:val>
                                            <p:fltVal val="0"/>
                                          </p:val>
                                        </p:tav>
                                        <p:tav tm="100000">
                                          <p:val>
                                            <p:strVal val="#ppt_h"/>
                                          </p:val>
                                        </p:tav>
                                      </p:tavLst>
                                    </p:anim>
                                    <p:animEffect transition="in" filter="fade">
                                      <p:cBhvr>
                                        <p:cTn id="51" dur="500"/>
                                        <p:tgtEl>
                                          <p:spTgt spid="31"/>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1000" fill="hold"/>
                                        <p:tgtEl>
                                          <p:spTgt spid="32"/>
                                        </p:tgtEl>
                                        <p:attrNameLst>
                                          <p:attrName>ppt_x</p:attrName>
                                        </p:attrNameLst>
                                      </p:cBhvr>
                                      <p:tavLst>
                                        <p:tav tm="0">
                                          <p:val>
                                            <p:strVal val="1+#ppt_w/2"/>
                                          </p:val>
                                        </p:tav>
                                        <p:tav tm="100000">
                                          <p:val>
                                            <p:strVal val="#ppt_x"/>
                                          </p:val>
                                        </p:tav>
                                      </p:tavLst>
                                    </p:anim>
                                    <p:anim calcmode="lin" valueType="num">
                                      <p:cBhvr additive="base">
                                        <p:cTn id="55" dur="10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3" grpId="0" animBg="1"/>
      <p:bldP spid="24" grpId="0" animBg="1"/>
      <p:bldP spid="26" grpId="0" animBg="1"/>
      <p:bldP spid="27" grpId="0" animBg="1"/>
      <p:bldP spid="29" grpId="0"/>
      <p:bldP spid="30" grpId="0"/>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4EF09841-CADB-41E8-9023-8F884B799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cxnSp>
        <p:nvCxnSpPr>
          <p:cNvPr id="4" name="直接连接符 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8E7FEBA-061E-4A91-8BF7-1533E7C6A95C}"/>
              </a:ext>
            </a:extLst>
          </p:cNvPr>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圆角矩形 5">
            <a:extLst>
              <a:ext uri="{FF2B5EF4-FFF2-40B4-BE49-F238E27FC236}">
                <a16:creationId xmlns:a16="http://schemas.microsoft.com/office/drawing/2014/main" id="{FF03D460-13FE-442C-A1DB-D0DAB9BB21EC}"/>
              </a:ext>
            </a:extLst>
          </p:cNvPr>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7">
            <a:extLst>
              <a:ext uri="{FF2B5EF4-FFF2-40B4-BE49-F238E27FC236}">
                <a16:creationId xmlns:a16="http://schemas.microsoft.com/office/drawing/2014/main" id="{E044F3D3-6DE4-4B37-AA8B-C9571C4FD0E7}"/>
              </a:ext>
            </a:extLst>
          </p:cNvPr>
          <p:cNvSpPr/>
          <p:nvPr/>
        </p:nvSpPr>
        <p:spPr>
          <a:xfrm rot="2700000">
            <a:off x="635354" y="216168"/>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8">
            <a:extLst>
              <a:ext uri="{FF2B5EF4-FFF2-40B4-BE49-F238E27FC236}">
                <a16:creationId xmlns:a16="http://schemas.microsoft.com/office/drawing/2014/main" id="{5C1B4BED-D211-4C97-A163-1491D4E1D664}"/>
              </a:ext>
            </a:extLst>
          </p:cNvPr>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2EBAA6C-52B6-434C-BA9B-9F80AD50211F}"/>
              </a:ext>
            </a:extLst>
          </p:cNvPr>
          <p:cNvSpPr txBox="1"/>
          <p:nvPr/>
        </p:nvSpPr>
        <p:spPr>
          <a:xfrm>
            <a:off x="961062" y="372957"/>
            <a:ext cx="75533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2017</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0" name="直接连接符 9"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0012953-7CC7-431E-8A05-71390F1CE674}"/>
              </a:ext>
            </a:extLst>
          </p:cNvPr>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F3929DC-A54D-4B9E-B351-D8AD9A8F0D7C}"/>
              </a:ext>
            </a:extLst>
          </p:cNvPr>
          <p:cNvSpPr txBox="1"/>
          <p:nvPr/>
        </p:nvSpPr>
        <p:spPr>
          <a:xfrm>
            <a:off x="2261350" y="438527"/>
            <a:ext cx="1875835" cy="707886"/>
          </a:xfrm>
          <a:prstGeom prst="rect">
            <a:avLst/>
          </a:prstGeom>
          <a:noFill/>
        </p:spPr>
        <p:txBody>
          <a:bodyPr wrap="none" rtlCol="0">
            <a:spAutoFit/>
          </a:bodyPr>
          <a:lstStyle/>
          <a:p>
            <a:r>
              <a:rPr lang="zh-CN" altLang="en-US" sz="4000" b="1" dirty="0">
                <a:solidFill>
                  <a:srgbClr val="124062"/>
                </a:solidFill>
                <a:latin typeface="方正小标宋简体" panose="02010601030101010101" pitchFamily="2" charset="-122"/>
                <a:ea typeface="方正小标宋简体" panose="02010601030101010101" pitchFamily="2" charset="-122"/>
                <a:cs typeface="Kartika" panose="02020503030404060203" pitchFamily="18" charset="0"/>
              </a:rPr>
              <a:t>工作流 </a:t>
            </a:r>
          </a:p>
        </p:txBody>
      </p:sp>
      <p:pic>
        <p:nvPicPr>
          <p:cNvPr id="12" name="图片 11" descr="图片包含 监视器, 墙壁, 屏幕截图, 屏幕&#10;&#10;已生成极高可信度的说明">
            <a:extLst>
              <a:ext uri="{FF2B5EF4-FFF2-40B4-BE49-F238E27FC236}">
                <a16:creationId xmlns:a16="http://schemas.microsoft.com/office/drawing/2014/main" id="{6C1E4799-3167-4958-A166-BA87AFEAF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093" y="1400648"/>
            <a:ext cx="4791116" cy="5571066"/>
          </a:xfrm>
          <a:prstGeom prst="rect">
            <a:avLst/>
          </a:prstGeom>
        </p:spPr>
      </p:pic>
    </p:spTree>
    <p:extLst>
      <p:ext uri="{BB962C8B-B14F-4D97-AF65-F5344CB8AC3E}">
        <p14:creationId xmlns:p14="http://schemas.microsoft.com/office/powerpoint/2010/main" val="251411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266928" y="973804"/>
            <a:ext cx="7701813" cy="4960472"/>
            <a:chOff x="1689236" y="155405"/>
            <a:chExt cx="8658545" cy="6613963"/>
          </a:xfrm>
        </p:grpSpPr>
        <p:grpSp>
          <p:nvGrpSpPr>
            <p:cNvPr id="10" name="组合 9"/>
            <p:cNvGrpSpPr/>
            <p:nvPr/>
          </p:nvGrpSpPr>
          <p:grpSpPr>
            <a:xfrm>
              <a:off x="1791948" y="1677450"/>
              <a:ext cx="8453120" cy="4346802"/>
              <a:chOff x="1788160" y="1716959"/>
              <a:chExt cx="8453120" cy="4346802"/>
            </a:xfrm>
          </p:grpSpPr>
          <p:grpSp>
            <p:nvGrpSpPr>
              <p:cNvPr id="7" name="组合 6"/>
              <p:cNvGrpSpPr/>
              <p:nvPr/>
            </p:nvGrpSpPr>
            <p:grpSpPr>
              <a:xfrm>
                <a:off x="1788160" y="1717895"/>
                <a:ext cx="8453120" cy="4345866"/>
                <a:chOff x="1788160" y="1717895"/>
                <a:chExt cx="8204778" cy="4345866"/>
              </a:xfrm>
            </p:grpSpPr>
            <p:sp>
              <p:nvSpPr>
                <p:cNvPr id="26" name="矩形 25"/>
                <p:cNvSpPr/>
                <p:nvPr/>
              </p:nvSpPr>
              <p:spPr>
                <a:xfrm>
                  <a:off x="7950778"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pPr>
                  <a:endParaRPr lang="zh-CN" altLang="en-US" sz="975" b="1">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25" name="矩形 24"/>
                <p:cNvSpPr/>
                <p:nvPr/>
              </p:nvSpPr>
              <p:spPr>
                <a:xfrm>
                  <a:off x="5890549"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pPr>
                  <a:endParaRPr lang="zh-CN" altLang="en-US" sz="975" b="1">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24" name="矩形 23"/>
                <p:cNvSpPr/>
                <p:nvPr/>
              </p:nvSpPr>
              <p:spPr>
                <a:xfrm>
                  <a:off x="3848389" y="1717895"/>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pPr>
                  <a:endParaRPr lang="zh-CN" altLang="en-US" sz="975" b="1">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6" name="矩形 5"/>
                <p:cNvSpPr/>
                <p:nvPr/>
              </p:nvSpPr>
              <p:spPr>
                <a:xfrm>
                  <a:off x="1788160" y="1717896"/>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pPr>
                  <a:endParaRPr lang="zh-CN" altLang="en-US" sz="975" b="1">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grpSp>
          <p:sp>
            <p:nvSpPr>
              <p:cNvPr id="9" name="直角三角形 8"/>
              <p:cNvSpPr/>
              <p:nvPr/>
            </p:nvSpPr>
            <p:spPr>
              <a:xfrm rot="5400000" flipV="1">
                <a:off x="3377225" y="1726132"/>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pPr>
                <a:endParaRPr lang="zh-CN" altLang="en-US" sz="975" b="1">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27" name="直角三角形 26"/>
              <p:cNvSpPr/>
              <p:nvPr/>
            </p:nvSpPr>
            <p:spPr>
              <a:xfrm rot="5400000" flipV="1">
                <a:off x="5522592" y="1726132"/>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pPr>
                <a:endParaRPr lang="zh-CN" altLang="en-US" sz="975" b="1">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28" name="直角三角形 27"/>
              <p:cNvSpPr/>
              <p:nvPr/>
            </p:nvSpPr>
            <p:spPr>
              <a:xfrm rot="5400000" flipV="1">
                <a:off x="7591307" y="1726132"/>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pPr>
                <a:endParaRPr lang="zh-CN" altLang="en-US" sz="975" b="1">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29" name="直角三角形 28"/>
              <p:cNvSpPr/>
              <p:nvPr/>
            </p:nvSpPr>
            <p:spPr>
              <a:xfrm rot="5400000" flipV="1">
                <a:off x="9726373" y="1716959"/>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pPr>
                <a:endParaRPr lang="zh-CN" altLang="en-US" sz="975" b="1">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grpSp>
        <p:sp>
          <p:nvSpPr>
            <p:cNvPr id="8" name="Rounded Rectangle 7"/>
            <p:cNvSpPr/>
            <p:nvPr/>
          </p:nvSpPr>
          <p:spPr>
            <a:xfrm>
              <a:off x="1689236" y="954608"/>
              <a:ext cx="8658544"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85800" eaLnBrk="0" fontAlgn="base" hangingPunct="0">
                <a:spcBef>
                  <a:spcPct val="0"/>
                </a:spcBef>
                <a:spcAft>
                  <a:spcPct val="0"/>
                </a:spcAft>
              </a:pPr>
              <a:endParaRPr lang="en-US" sz="2100" b="1" dirty="0">
                <a:solidFill>
                  <a:srgbClr val="E7E6E6">
                    <a:lumMod val="25000"/>
                  </a:srgbClr>
                </a:solidFill>
                <a:latin typeface="微軟正黑體" panose="020B0604030504040204" pitchFamily="34" charset="-120"/>
                <a:ea typeface="微軟正黑體" panose="020B0604030504040204" pitchFamily="34" charset="-120"/>
                <a:cs typeface="Lantinghei SC Extralight" charset="-122"/>
              </a:endParaRPr>
            </a:p>
          </p:txBody>
        </p:sp>
        <p:sp>
          <p:nvSpPr>
            <p:cNvPr id="4" name="Rounded Rectangle 3"/>
            <p:cNvSpPr/>
            <p:nvPr/>
          </p:nvSpPr>
          <p:spPr>
            <a:xfrm>
              <a:off x="1689236" y="155405"/>
              <a:ext cx="8658544" cy="71384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85800" eaLnBrk="0" fontAlgn="base" hangingPunct="0">
                <a:spcBef>
                  <a:spcPct val="0"/>
                </a:spcBef>
                <a:spcAft>
                  <a:spcPct val="0"/>
                </a:spcAft>
              </a:pPr>
              <a:endParaRPr lang="en-US" sz="900" b="1" dirty="0">
                <a:solidFill>
                  <a:srgbClr val="E7E6E6">
                    <a:lumMod val="25000"/>
                  </a:srgbClr>
                </a:solidFill>
                <a:latin typeface="微軟正黑體" panose="020B0604030504040204" pitchFamily="34" charset="-120"/>
                <a:ea typeface="微軟正黑體" panose="020B0604030504040204" pitchFamily="34" charset="-120"/>
                <a:cs typeface="Lantinghei SC Extralight" charset="-122"/>
              </a:endParaRPr>
            </a:p>
          </p:txBody>
        </p:sp>
        <p:sp>
          <p:nvSpPr>
            <p:cNvPr id="16" name="Rounded Rectangle 15"/>
            <p:cNvSpPr/>
            <p:nvPr/>
          </p:nvSpPr>
          <p:spPr>
            <a:xfrm>
              <a:off x="1689236" y="6083204"/>
              <a:ext cx="8658545"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85800" eaLnBrk="0" fontAlgn="base" hangingPunct="0">
                <a:spcBef>
                  <a:spcPct val="0"/>
                </a:spcBef>
                <a:spcAft>
                  <a:spcPct val="0"/>
                </a:spcAft>
              </a:pPr>
              <a:endParaRPr lang="en-US" sz="2100" b="1" dirty="0">
                <a:solidFill>
                  <a:srgbClr val="E7E6E6">
                    <a:lumMod val="25000"/>
                  </a:srgbClr>
                </a:solidFill>
                <a:latin typeface="微軟正黑體" panose="020B0604030504040204" pitchFamily="34" charset="-120"/>
                <a:ea typeface="微軟正黑體" panose="020B0604030504040204" pitchFamily="34" charset="-120"/>
                <a:cs typeface="Lantinghei SC Extralight" charset="-122"/>
              </a:endParaRPr>
            </a:p>
          </p:txBody>
        </p:sp>
        <p:sp>
          <p:nvSpPr>
            <p:cNvPr id="18" name="Rounded Rectangle 7"/>
            <p:cNvSpPr/>
            <p:nvPr/>
          </p:nvSpPr>
          <p:spPr>
            <a:xfrm>
              <a:off x="1689236" y="946372"/>
              <a:ext cx="970154"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85800" eaLnBrk="0" fontAlgn="base" hangingPunct="0">
                <a:spcBef>
                  <a:spcPct val="0"/>
                </a:spcBef>
                <a:spcAft>
                  <a:spcPct val="0"/>
                </a:spcAft>
              </a:pPr>
              <a:r>
                <a:rPr lang="zh-CN" altLang="en-US" sz="2100" b="1" dirty="0">
                  <a:solidFill>
                    <a:srgbClr val="FFFFFF"/>
                  </a:solidFill>
                  <a:latin typeface="微軟正黑體" panose="020B0604030504040204" pitchFamily="34" charset="-120"/>
                  <a:ea typeface="微軟正黑體" panose="020B0604030504040204" pitchFamily="34" charset="-120"/>
                  <a:cs typeface="Lantinghei SC Extralight" charset="-122"/>
                </a:rPr>
                <a:t>目标</a:t>
              </a:r>
              <a:endParaRPr lang="en-US" sz="21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19" name="Rounded Rectangle 7"/>
            <p:cNvSpPr/>
            <p:nvPr/>
          </p:nvSpPr>
          <p:spPr>
            <a:xfrm>
              <a:off x="1689236" y="155405"/>
              <a:ext cx="970154"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85800" eaLnBrk="0" fontAlgn="base" hangingPunct="0">
                <a:spcBef>
                  <a:spcPct val="0"/>
                </a:spcBef>
                <a:spcAft>
                  <a:spcPct val="0"/>
                </a:spcAft>
              </a:pPr>
              <a:r>
                <a:rPr lang="zh-CN" altLang="en-US" sz="2100" b="1" dirty="0">
                  <a:solidFill>
                    <a:srgbClr val="FFFFFF"/>
                  </a:solidFill>
                  <a:latin typeface="微軟正黑體" panose="020B0604030504040204" pitchFamily="34" charset="-120"/>
                  <a:ea typeface="微軟正黑體" panose="020B0604030504040204" pitchFamily="34" charset="-120"/>
                  <a:cs typeface="Lantinghei SC Extralight" charset="-122"/>
                </a:rPr>
                <a:t>背景</a:t>
              </a:r>
              <a:endParaRPr lang="en-US" sz="21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22" name="Rounded Rectangle 7"/>
            <p:cNvSpPr/>
            <p:nvPr/>
          </p:nvSpPr>
          <p:spPr>
            <a:xfrm>
              <a:off x="1712908" y="6083204"/>
              <a:ext cx="1489587"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85800" eaLnBrk="0" fontAlgn="base" hangingPunct="0">
                <a:spcBef>
                  <a:spcPct val="0"/>
                </a:spcBef>
                <a:spcAft>
                  <a:spcPct val="0"/>
                </a:spcAft>
              </a:pPr>
              <a:r>
                <a:rPr lang="zh-CN" altLang="en-US" sz="2100" b="1" dirty="0">
                  <a:solidFill>
                    <a:srgbClr val="FFFFFF"/>
                  </a:solidFill>
                  <a:latin typeface="微軟正黑體" panose="020B0604030504040204" pitchFamily="34" charset="-120"/>
                  <a:ea typeface="微軟正黑體" panose="020B0604030504040204" pitchFamily="34" charset="-120"/>
                  <a:cs typeface="Lantinghei SC Extralight" charset="-122"/>
                </a:rPr>
                <a:t>外部因素</a:t>
              </a:r>
              <a:endParaRPr lang="en-US" sz="21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grpSp>
      <p:grpSp>
        <p:nvGrpSpPr>
          <p:cNvPr id="49" name="组合 48"/>
          <p:cNvGrpSpPr/>
          <p:nvPr/>
        </p:nvGrpSpPr>
        <p:grpSpPr>
          <a:xfrm>
            <a:off x="16395" y="842963"/>
            <a:ext cx="1082282" cy="5157788"/>
            <a:chOff x="-80966" y="-19050"/>
            <a:chExt cx="1443043" cy="6877051"/>
          </a:xfrm>
        </p:grpSpPr>
        <p:sp>
          <p:nvSpPr>
            <p:cNvPr id="50" name="任意多边形 49"/>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solidFill>
                <a:srgbClr val="DBB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pPr>
              <a:endParaRPr lang="zh-CN" altLang="en-US" sz="975" b="1">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51" name="任意多边形 50"/>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pPr>
              <a:endParaRPr lang="zh-CN" altLang="en-US" sz="975" b="1">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cxnSp>
          <p:nvCxnSpPr>
            <p:cNvPr id="52" name="直接连接符 51"/>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3214" y="1819501"/>
            <a:ext cx="923330" cy="3661181"/>
          </a:xfrm>
          <a:prstGeom prst="rect">
            <a:avLst/>
          </a:prstGeom>
          <a:noFill/>
        </p:spPr>
        <p:txBody>
          <a:bodyPr vert="eaVert" wrap="square" rtlCol="0">
            <a:spAutoFit/>
          </a:bodyPr>
          <a:lstStyle/>
          <a:p>
            <a:pPr algn="ctr" defTabSz="685800" eaLnBrk="0" fontAlgn="base" hangingPunct="0">
              <a:spcBef>
                <a:spcPct val="0"/>
              </a:spcBef>
              <a:spcAft>
                <a:spcPct val="0"/>
              </a:spcAft>
            </a:pPr>
            <a:r>
              <a:rPr lang="zh-CN" altLang="en-US" sz="2400" b="1" dirty="0">
                <a:solidFill>
                  <a:srgbClr val="FFFFFF"/>
                </a:solidFill>
                <a:latin typeface="微軟正黑體" panose="020B0604030504040204" pitchFamily="34" charset="-120"/>
                <a:ea typeface="微軟正黑體" panose="020B0604030504040204" pitchFamily="34" charset="-120"/>
                <a:cs typeface="Lantinghei SC Extralight" charset="-122"/>
              </a:rPr>
              <a:t>逻辑模型</a:t>
            </a:r>
            <a:endParaRPr lang="en-US" altLang="zh-CN" sz="24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a:p>
            <a:pPr algn="ctr" defTabSz="685800" eaLnBrk="0" fontAlgn="base" hangingPunct="0">
              <a:spcBef>
                <a:spcPct val="0"/>
              </a:spcBef>
              <a:spcAft>
                <a:spcPct val="0"/>
              </a:spcAft>
            </a:pPr>
            <a:r>
              <a:rPr lang="zh-TW" altLang="en-US" sz="2400" b="1" dirty="0">
                <a:solidFill>
                  <a:srgbClr val="FFFFFF"/>
                </a:solidFill>
                <a:latin typeface="微軟正黑體" panose="020B0604030504040204" pitchFamily="34" charset="-120"/>
                <a:ea typeface="微軟正黑體" panose="020B0604030504040204" pitchFamily="34" charset="-120"/>
                <a:cs typeface="Lantinghei SC Extralight" charset="-122"/>
              </a:rPr>
              <a:t>入學導引課</a:t>
            </a:r>
            <a:endParaRPr lang="zh-CN" altLang="en-US" sz="24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31" name="Rectangle 11"/>
          <p:cNvSpPr/>
          <p:nvPr/>
        </p:nvSpPr>
        <p:spPr>
          <a:xfrm>
            <a:off x="7062717" y="2583624"/>
            <a:ext cx="1814660" cy="2123658"/>
          </a:xfrm>
          <a:prstGeom prst="rect">
            <a:avLst/>
          </a:prstGeom>
        </p:spPr>
        <p:txBody>
          <a:bodyPr wrap="square">
            <a:spAutoFit/>
          </a:bodyPr>
          <a:lstStyle/>
          <a:p>
            <a:pPr marL="214313" lvl="1" indent="-214313" defTabSz="685800" eaLnBrk="0" fontAlgn="base" hangingPunct="0">
              <a:lnSpc>
                <a:spcPct val="150000"/>
              </a:lnSpc>
              <a:spcBef>
                <a:spcPct val="0"/>
              </a:spcBef>
              <a:spcAft>
                <a:spcPct val="0"/>
              </a:spcAft>
              <a:buFont typeface="Arial" panose="020B0604020202020204" pitchFamily="34" charset="0"/>
              <a:buChar char="•"/>
            </a:pPr>
            <a:r>
              <a:rPr lang="en-US" altLang="zh-CN" sz="800" b="1" dirty="0" err="1">
                <a:solidFill>
                  <a:srgbClr val="FFFFFF"/>
                </a:solidFill>
                <a:latin typeface="微軟正黑體" panose="020B0604030504040204" pitchFamily="34" charset="-120"/>
                <a:ea typeface="微軟正黑體" panose="020B0604030504040204" pitchFamily="34" charset="-120"/>
                <a:cs typeface="Lantinghei SC Extralight" charset="-122"/>
              </a:rPr>
              <a:t>xlp</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超限学习过程</a:t>
            </a: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a:p>
            <a:pPr marL="214313" lvl="1" indent="-214313" defTabSz="685800" eaLnBrk="0" fontAlgn="base" hangingPunct="0">
              <a:lnSpc>
                <a:spcPct val="150000"/>
              </a:lnSpc>
              <a:spcBef>
                <a:spcPct val="0"/>
              </a:spcBef>
              <a:spcAft>
                <a:spcPct val="0"/>
              </a:spcAft>
              <a:buFont typeface="Arial" panose="020B0604020202020204" pitchFamily="34" charset="0"/>
              <a:buChar char="•"/>
            </a:pP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WIKI</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GIT</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的工具支持 </a:t>
            </a: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a:p>
            <a:pPr marL="214313" lvl="1" indent="-214313" defTabSz="685800" eaLnBrk="0" fontAlgn="base" hangingPunct="0">
              <a:lnSpc>
                <a:spcPct val="15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校内各社团资源支持</a:t>
            </a: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a:p>
            <a:pPr marL="214313" lvl="1" indent="-214313" defTabSz="685800" eaLnBrk="0" fontAlgn="base" hangingPunct="0">
              <a:lnSpc>
                <a:spcPct val="15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校内图书馆支持</a:t>
            </a: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a:p>
            <a:pPr marL="214313" lvl="1" indent="-214313" defTabSz="685800" eaLnBrk="0" fontAlgn="base" hangingPunct="0">
              <a:lnSpc>
                <a:spcPct val="15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现场所有同学自身的资源 </a:t>
            </a: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a:p>
            <a:pPr marL="214313" lvl="1" indent="-214313" defTabSz="685800" eaLnBrk="0" fontAlgn="base" hangingPunct="0">
              <a:lnSpc>
                <a:spcPct val="15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现场教学环境的支持</a:t>
            </a:r>
          </a:p>
          <a:p>
            <a:pPr marL="214313" lvl="1" indent="-214313" defTabSz="685800" eaLnBrk="0" fontAlgn="base" hangingPunct="0">
              <a:lnSpc>
                <a:spcPct val="15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往期</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学长的资源 </a:t>
            </a:r>
          </a:p>
          <a:p>
            <a:pPr marL="214313" lvl="1" indent="-214313" defTabSz="685800" eaLnBrk="0" fontAlgn="base" hangingPunct="0">
              <a:lnSpc>
                <a:spcPct val="150000"/>
              </a:lnSpc>
              <a:spcBef>
                <a:spcPct val="0"/>
              </a:spcBef>
              <a:spcAft>
                <a:spcPct val="0"/>
              </a:spcAft>
              <a:buFont typeface="Arial" panose="020B0604020202020204" pitchFamily="34" charset="0"/>
              <a:buChar char="•"/>
            </a:pP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教育中心的支持 </a:t>
            </a:r>
          </a:p>
          <a:p>
            <a:pPr marL="214313" lvl="1" indent="-214313" defTabSz="685800" eaLnBrk="0" fontAlgn="base" hangingPunct="0">
              <a:lnSpc>
                <a:spcPct val="15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课程挑战方的导师、助教支持</a:t>
            </a: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a:p>
            <a:pPr marL="214313" lvl="1" indent="-214313" defTabSz="685800" eaLnBrk="0" fontAlgn="base" hangingPunct="0">
              <a:lnSpc>
                <a:spcPct val="150000"/>
              </a:lnSpc>
              <a:spcBef>
                <a:spcPct val="0"/>
              </a:spcBef>
              <a:spcAft>
                <a:spcPct val="0"/>
              </a:spcAft>
              <a:buFont typeface="Arial" panose="020B0604020202020204" pitchFamily="34" charset="0"/>
              <a:buChar char="•"/>
            </a:pPr>
            <a:endPar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a:p>
            <a:pPr marL="214313" lvl="1" indent="-214313" defTabSz="685800" eaLnBrk="0" fontAlgn="base" hangingPunct="0">
              <a:lnSpc>
                <a:spcPct val="150000"/>
              </a:lnSpc>
              <a:spcBef>
                <a:spcPct val="0"/>
              </a:spcBef>
              <a:spcAft>
                <a:spcPct val="0"/>
              </a:spcAft>
              <a:buFont typeface="Arial" panose="020B0604020202020204" pitchFamily="34" charset="0"/>
              <a:buChar char="•"/>
            </a:pP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34" name="TextBox 12"/>
          <p:cNvSpPr txBox="1"/>
          <p:nvPr/>
        </p:nvSpPr>
        <p:spPr>
          <a:xfrm>
            <a:off x="5179694" y="2584341"/>
            <a:ext cx="1883023" cy="2603790"/>
          </a:xfrm>
          <a:prstGeom prst="rect">
            <a:avLst/>
          </a:prstGeom>
          <a:noFill/>
        </p:spPr>
        <p:txBody>
          <a:bodyPr wrap="square" rtlCol="0">
            <a:spAutoFit/>
          </a:bodyPr>
          <a:lstStyle/>
          <a:p>
            <a:pPr marL="88900" indent="-88900" defTabSz="685800" eaLnBrk="0" fontAlgn="base" hangingPunct="0">
              <a:lnSpc>
                <a:spcPct val="120000"/>
              </a:lnSpc>
              <a:spcBef>
                <a:spcPct val="0"/>
              </a:spcBef>
              <a:spcAft>
                <a:spcPct val="0"/>
              </a:spcAft>
              <a:buFont typeface="Arial" panose="020B0604020202020204" pitchFamily="34" charset="0"/>
              <a:buChar char="•"/>
            </a:pP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4</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天</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导引课，三个课程单元。</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单元一：认识自己</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单元二：认识清华</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单元三：清华与我</a:t>
            </a:r>
          </a:p>
          <a:p>
            <a:pPr marL="88900" indent="-88900" defTabSz="685800" eaLnBrk="0" fontAlgn="base" hangingPunct="0">
              <a:lnSpc>
                <a:spcPct val="12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课程单元一「认识自己」：</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优势测试</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个人简历制作（自发迭代）</a:t>
            </a:r>
          </a:p>
          <a:p>
            <a:pPr marL="88900" indent="-88900" defTabSz="685800" eaLnBrk="0" fontAlgn="base" hangingPunct="0">
              <a:lnSpc>
                <a:spcPct val="12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课程单元二「认识清华」：</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校园探索</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定向越野</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实验室探究</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社团资源</a:t>
            </a:r>
          </a:p>
          <a:p>
            <a:pPr marL="88900" indent="-88900" defTabSz="685800" eaLnBrk="0" fontAlgn="base" hangingPunct="0">
              <a:lnSpc>
                <a:spcPct val="12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课程单元三「清华与我」：</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上期班级宪章</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辩论班级宪章制定的方法论</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上期汇报演出</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制定班级宪章</a:t>
            </a:r>
          </a:p>
        </p:txBody>
      </p:sp>
      <p:sp>
        <p:nvSpPr>
          <p:cNvPr id="35" name="TextBox 25"/>
          <p:cNvSpPr txBox="1"/>
          <p:nvPr/>
        </p:nvSpPr>
        <p:spPr>
          <a:xfrm>
            <a:off x="3295934" y="2583972"/>
            <a:ext cx="1883760" cy="1569660"/>
          </a:xfrm>
          <a:prstGeom prst="rect">
            <a:avLst/>
          </a:prstGeom>
          <a:noFill/>
        </p:spPr>
        <p:txBody>
          <a:bodyPr wrap="square" rtlCol="0">
            <a:spAutoFit/>
          </a:bodyPr>
          <a:lstStyle/>
          <a:p>
            <a:pPr marL="177800" indent="-177800" defTabSz="685800" eaLnBrk="0" fontAlgn="base" hangingPunct="0">
              <a:lnSpc>
                <a:spcPct val="120000"/>
              </a:lnSpc>
              <a:spcBef>
                <a:spcPct val="0"/>
              </a:spcBef>
              <a:spcAft>
                <a:spcPct val="0"/>
              </a:spcAft>
              <a:buFont typeface="Arial" panose="020B0604020202020204" pitchFamily="34" charset="0"/>
              <a:buChar char="•"/>
            </a:pP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61</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名学员</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分成</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10</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个学习小组。</a:t>
            </a:r>
          </a:p>
          <a:p>
            <a:pPr marL="177800" indent="-177800" defTabSz="685800" eaLnBrk="0" fontAlgn="base" hangingPunct="0">
              <a:lnSpc>
                <a:spcPct val="12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每位学员</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数据工作流：</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WIKI</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GIT </a:t>
            </a:r>
          </a:p>
          <a:p>
            <a:pPr marL="177800" lvl="1" indent="-177800" defTabSz="685800" eaLnBrk="0" fontAlgn="base" hangingPunct="0">
              <a:lnSpc>
                <a:spcPct val="120000"/>
              </a:lnSpc>
              <a:spcBef>
                <a:spcPct val="0"/>
              </a:spcBef>
              <a:spcAft>
                <a:spcPct val="0"/>
              </a:spcAft>
              <a:buFont typeface="Arial" panose="020B0604020202020204" pitchFamily="34" charset="0"/>
              <a:buChar char="•"/>
            </a:pP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10</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个小组</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纸质出版物：</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班级宪章</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社群画布</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逻辑模型（每日迭代）</a:t>
            </a:r>
          </a:p>
          <a:p>
            <a:pPr marL="177800" indent="-177800" defTabSz="685800" eaLnBrk="0" fontAlgn="base" hangingPunct="0">
              <a:lnSpc>
                <a:spcPct val="120000"/>
              </a:lnSpc>
              <a:spcBef>
                <a:spcPct val="0"/>
              </a:spcBef>
              <a:spcAft>
                <a:spcPct val="0"/>
              </a:spcAft>
              <a:buFont typeface="Arial" panose="020B0604020202020204" pitchFamily="34" charset="0"/>
              <a:buChar char="•"/>
            </a:pP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10</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个小组</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任务成效展示：</a:t>
            </a:r>
          </a:p>
          <a:p>
            <a:pPr marL="363538" lvl="1" indent="-187325" defTabSz="685800" eaLnBrk="0" fontAlgn="base" hangingPunct="0">
              <a:lnSpc>
                <a:spcPct val="120000"/>
              </a:lnSpc>
              <a:spcBef>
                <a:spcPct val="0"/>
              </a:spcBef>
              <a:spcAft>
                <a:spcPct val="0"/>
              </a:spcAft>
              <a:buFont typeface="Wingdings" panose="05000000000000000000" pitchFamily="2" charset="2"/>
              <a:buChar char="ü"/>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终极汇报</a:t>
            </a:r>
          </a:p>
          <a:p>
            <a:pPr marL="177800" indent="-177800" defTabSz="685800" eaLnBrk="0" fontAlgn="base" hangingPunct="0">
              <a:lnSpc>
                <a:spcPct val="120000"/>
              </a:lnSpc>
              <a:spcBef>
                <a:spcPct val="0"/>
              </a:spcBef>
              <a:spcAft>
                <a:spcPct val="0"/>
              </a:spcAft>
              <a:buFont typeface="Arial" panose="020B0604020202020204" pitchFamily="34" charset="0"/>
              <a:buChar char="•"/>
            </a:pP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班级社群平台。</a:t>
            </a: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36" name="TextBox 27"/>
          <p:cNvSpPr txBox="1"/>
          <p:nvPr/>
        </p:nvSpPr>
        <p:spPr>
          <a:xfrm>
            <a:off x="1406059" y="2574860"/>
            <a:ext cx="1889875" cy="1274195"/>
          </a:xfrm>
          <a:prstGeom prst="rect">
            <a:avLst/>
          </a:prstGeom>
          <a:noFill/>
        </p:spPr>
        <p:txBody>
          <a:bodyPr wrap="square" rtlCol="0">
            <a:spAutoFit/>
          </a:bodyPr>
          <a:lstStyle/>
          <a:p>
            <a:pPr marL="214313" indent="-214313" defTabSz="685800" eaLnBrk="0" fontAlgn="base" hangingPunct="0">
              <a:lnSpc>
                <a:spcPct val="120000"/>
              </a:lnSpc>
              <a:spcBef>
                <a:spcPct val="0"/>
              </a:spcBef>
              <a:spcAft>
                <a:spcPct val="0"/>
              </a:spcAft>
              <a:buFont typeface="Arial" panose="020B0604020202020204" pitchFamily="34" charset="0"/>
              <a:buChar char="•"/>
            </a:pP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学员通过逻辑模型的迭代，深入学习计算思维。</a:t>
            </a:r>
          </a:p>
          <a:p>
            <a:pPr marL="214313" indent="-214313" defTabSz="685800" eaLnBrk="0" fontAlgn="base" hangingPunct="0">
              <a:lnSpc>
                <a:spcPct val="12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通过「认识自己」，「认识清华」，「清华与我」的学习过程，得到资源整合的方法。</a:t>
            </a:r>
          </a:p>
          <a:p>
            <a:pPr marL="214313" indent="-214313" defTabSz="685800" eaLnBrk="0" fontAlgn="base" hangingPunct="0">
              <a:lnSpc>
                <a:spcPct val="120000"/>
              </a:lnSpc>
              <a:spcBef>
                <a:spcPct val="0"/>
              </a:spcBef>
              <a:spcAft>
                <a:spcPct val="0"/>
              </a:spcAft>
              <a:buFont typeface="Arial" panose="020B0604020202020204" pitchFamily="34" charset="0"/>
              <a:buChar char="•"/>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学员能够学会使用工具，主动学习，可以达到协同工作，并输出成果。</a:t>
            </a: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37" name="TextBox 25"/>
          <p:cNvSpPr txBox="1"/>
          <p:nvPr/>
        </p:nvSpPr>
        <p:spPr>
          <a:xfrm>
            <a:off x="2129883" y="1598447"/>
            <a:ext cx="6671448" cy="461665"/>
          </a:xfrm>
          <a:prstGeom prst="rect">
            <a:avLst/>
          </a:prstGeom>
          <a:noFill/>
        </p:spPr>
        <p:txBody>
          <a:bodyPr wrap="square" rtlCol="0">
            <a:spAutoFit/>
          </a:bodyPr>
          <a:lstStyle/>
          <a:p>
            <a:pPr defTabSz="685800" eaLnBrk="0" fontAlgn="base" hangingPunct="0">
              <a:spcBef>
                <a:spcPct val="0"/>
              </a:spcBef>
              <a:spcAft>
                <a:spcPct val="0"/>
              </a:spcAft>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宏观：通过整个课程的训练，进行价值整合与工作方法的规范，并产出班级宪章的学习成果。</a:t>
            </a:r>
          </a:p>
          <a:p>
            <a:pPr defTabSz="685800" eaLnBrk="0" fontAlgn="base" hangingPunct="0">
              <a:spcBef>
                <a:spcPct val="0"/>
              </a:spcBef>
              <a:spcAft>
                <a:spcPct val="0"/>
              </a:spcAft>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中观：藉由定向越野挑战，实验室探究，图书馆介绍等课程项目「认识清华」。</a:t>
            </a:r>
          </a:p>
          <a:p>
            <a:pPr defTabSz="685800" eaLnBrk="0" fontAlgn="base" hangingPunct="0">
              <a:spcBef>
                <a:spcPct val="0"/>
              </a:spcBef>
              <a:spcAft>
                <a:spcPct val="0"/>
              </a:spcAft>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微观：透过性格测试，个人简历制作等课程项目「认识自己」。</a:t>
            </a:r>
          </a:p>
        </p:txBody>
      </p:sp>
      <p:sp>
        <p:nvSpPr>
          <p:cNvPr id="38" name="TextBox 25"/>
          <p:cNvSpPr txBox="1"/>
          <p:nvPr/>
        </p:nvSpPr>
        <p:spPr>
          <a:xfrm>
            <a:off x="2120100" y="1008784"/>
            <a:ext cx="7023107" cy="461665"/>
          </a:xfrm>
          <a:prstGeom prst="rect">
            <a:avLst/>
          </a:prstGeom>
          <a:noFill/>
        </p:spPr>
        <p:txBody>
          <a:bodyPr wrap="square" rtlCol="0">
            <a:spAutoFit/>
          </a:bodyPr>
          <a:lstStyle/>
          <a:p>
            <a:pPr defTabSz="685800" eaLnBrk="0" fontAlgn="base" hangingPunct="0">
              <a:spcBef>
                <a:spcPct val="0"/>
              </a:spcBef>
              <a:spcAft>
                <a:spcPct val="0"/>
              </a:spcAft>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宏观：清华大学工程管理硕士（以下简称：</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），重在培养</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学生未来的实际应用能力和严谨的工作方法。</a:t>
            </a:r>
          </a:p>
          <a:p>
            <a:pPr defTabSz="685800" eaLnBrk="0" fontAlgn="base" hangingPunct="0">
              <a:spcBef>
                <a:spcPct val="0"/>
              </a:spcBef>
              <a:spcAft>
                <a:spcPct val="0"/>
              </a:spcAft>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中观：清华大学为</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开设「</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入学导引课」，通过三个单元的课程练习，让学员学习如何深入工程师思维。</a:t>
            </a:r>
          </a:p>
          <a:p>
            <a:pPr defTabSz="685800" eaLnBrk="0" fontAlgn="base" hangingPunct="0">
              <a:spcBef>
                <a:spcPct val="0"/>
              </a:spcBef>
              <a:spcAft>
                <a:spcPct val="0"/>
              </a:spcAft>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微观：清华大学的为学生开设</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4</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天「</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入学导引课」，使得每个人都能更好的认识清华、认识自我、融入清华。</a:t>
            </a: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40" name="Rounded Rectangle 7"/>
          <p:cNvSpPr/>
          <p:nvPr/>
        </p:nvSpPr>
        <p:spPr>
          <a:xfrm>
            <a:off x="1894163" y="2188617"/>
            <a:ext cx="718814"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85800" eaLnBrk="0" fontAlgn="base" hangingPunct="0">
              <a:spcBef>
                <a:spcPct val="0"/>
              </a:spcBef>
              <a:spcAft>
                <a:spcPct val="0"/>
              </a:spcAft>
            </a:pPr>
            <a:r>
              <a:rPr lang="zh-CN" altLang="en-US" b="1" dirty="0">
                <a:solidFill>
                  <a:srgbClr val="FFFFFF"/>
                </a:solidFill>
                <a:latin typeface="微軟正黑體" panose="020B0604030504040204" pitchFamily="34" charset="-120"/>
                <a:ea typeface="微軟正黑體" panose="020B0604030504040204" pitchFamily="34" charset="-120"/>
                <a:cs typeface="Lantinghei SC Extralight" charset="-122"/>
              </a:rPr>
              <a:t>效果</a:t>
            </a:r>
            <a:endParaRPr lang="en-US"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41" name="Rounded Rectangle 7"/>
          <p:cNvSpPr/>
          <p:nvPr/>
        </p:nvSpPr>
        <p:spPr>
          <a:xfrm>
            <a:off x="3771855" y="2196253"/>
            <a:ext cx="712615" cy="33945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85800" eaLnBrk="0" fontAlgn="base" hangingPunct="0">
              <a:spcBef>
                <a:spcPct val="0"/>
              </a:spcBef>
              <a:spcAft>
                <a:spcPct val="0"/>
              </a:spcAft>
            </a:pPr>
            <a:r>
              <a:rPr lang="zh-CN" altLang="en-US" b="1" dirty="0">
                <a:solidFill>
                  <a:srgbClr val="FFFFFF"/>
                </a:solidFill>
                <a:latin typeface="微軟正黑體" panose="020B0604030504040204" pitchFamily="34" charset="-120"/>
                <a:ea typeface="微軟正黑體" panose="020B0604030504040204" pitchFamily="34" charset="-120"/>
                <a:cs typeface="Lantinghei SC Extralight" charset="-122"/>
              </a:rPr>
              <a:t>输出</a:t>
            </a:r>
            <a:endParaRPr lang="en-US"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42" name="Rounded Rectangle 7"/>
          <p:cNvSpPr/>
          <p:nvPr/>
        </p:nvSpPr>
        <p:spPr>
          <a:xfrm>
            <a:off x="5631654" y="2188617"/>
            <a:ext cx="740867"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85800" eaLnBrk="0" fontAlgn="base" hangingPunct="0">
              <a:spcBef>
                <a:spcPct val="0"/>
              </a:spcBef>
              <a:spcAft>
                <a:spcPct val="0"/>
              </a:spcAft>
            </a:pPr>
            <a:r>
              <a:rPr lang="zh-CN" altLang="en-US" b="1" dirty="0">
                <a:solidFill>
                  <a:srgbClr val="FFFFFF"/>
                </a:solidFill>
                <a:latin typeface="微軟正黑體" panose="020B0604030504040204" pitchFamily="34" charset="-120"/>
                <a:ea typeface="微軟正黑體" panose="020B0604030504040204" pitchFamily="34" charset="-120"/>
                <a:cs typeface="Lantinghei SC Extralight" charset="-122"/>
              </a:rPr>
              <a:t>过程</a:t>
            </a:r>
            <a:endParaRPr lang="en-US"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43" name="Rounded Rectangle 7"/>
          <p:cNvSpPr/>
          <p:nvPr/>
        </p:nvSpPr>
        <p:spPr>
          <a:xfrm>
            <a:off x="7503146" y="2188617"/>
            <a:ext cx="726454"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85800" eaLnBrk="0" fontAlgn="base" hangingPunct="0">
              <a:spcBef>
                <a:spcPct val="0"/>
              </a:spcBef>
              <a:spcAft>
                <a:spcPct val="0"/>
              </a:spcAft>
            </a:pPr>
            <a:r>
              <a:rPr lang="zh-CN" altLang="en-US" b="1" dirty="0">
                <a:solidFill>
                  <a:srgbClr val="FFFFFF"/>
                </a:solidFill>
                <a:latin typeface="微軟正黑體" panose="020B0604030504040204" pitchFamily="34" charset="-120"/>
                <a:ea typeface="微軟正黑體" panose="020B0604030504040204" pitchFamily="34" charset="-120"/>
                <a:cs typeface="Lantinghei SC Extralight" charset="-122"/>
              </a:rPr>
              <a:t>输入</a:t>
            </a:r>
            <a:endParaRPr lang="en-US" b="1" dirty="0">
              <a:solidFill>
                <a:srgbClr val="FFFFFF"/>
              </a:solidFill>
              <a:latin typeface="微軟正黑體" panose="020B0604030504040204" pitchFamily="34" charset="-120"/>
              <a:ea typeface="微軟正黑體" panose="020B0604030504040204" pitchFamily="34" charset="-120"/>
              <a:cs typeface="Lantinghei SC Extralight" charset="-122"/>
            </a:endParaRPr>
          </a:p>
        </p:txBody>
      </p:sp>
      <p:sp>
        <p:nvSpPr>
          <p:cNvPr id="2" name="文本框 1"/>
          <p:cNvSpPr txBox="1"/>
          <p:nvPr/>
        </p:nvSpPr>
        <p:spPr>
          <a:xfrm>
            <a:off x="2634033" y="5435660"/>
            <a:ext cx="3272050" cy="461665"/>
          </a:xfrm>
          <a:prstGeom prst="rect">
            <a:avLst/>
          </a:prstGeom>
          <a:noFill/>
        </p:spPr>
        <p:txBody>
          <a:bodyPr wrap="none" rtlCol="0">
            <a:spAutoFit/>
          </a:bodyPr>
          <a:lstStyle/>
          <a:p>
            <a:pPr defTabSz="685800" eaLnBrk="0" fontAlgn="base" hangingPunct="0">
              <a:spcBef>
                <a:spcPct val="0"/>
              </a:spcBef>
              <a:spcAft>
                <a:spcPct val="0"/>
              </a:spcAft>
            </a:pP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 1.</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学生在入学导引课初期，自我意识与集体意识需要进行充分的融合</a:t>
            </a: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a:p>
            <a:pPr defTabSz="685800" eaLnBrk="0" fontAlgn="base" hangingPunct="0">
              <a:spcBef>
                <a:spcPct val="0"/>
              </a:spcBef>
              <a:spcAft>
                <a:spcPct val="0"/>
              </a:spcAft>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 </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2.</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学生在有限时间内的健康与体力需要保持</a:t>
            </a:r>
            <a:endPar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endParaRPr>
          </a:p>
          <a:p>
            <a:pPr defTabSz="685800" eaLnBrk="0" fontAlgn="base" hangingPunct="0">
              <a:spcBef>
                <a:spcPct val="0"/>
              </a:spcBef>
              <a:spcAft>
                <a:spcPct val="0"/>
              </a:spcAft>
            </a:pP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 </a:t>
            </a:r>
            <a:r>
              <a:rPr lang="en-US" altLang="zh-CN" sz="800" b="1" dirty="0">
                <a:solidFill>
                  <a:srgbClr val="FFFFFF"/>
                </a:solidFill>
                <a:latin typeface="微軟正黑體" panose="020B0604030504040204" pitchFamily="34" charset="-120"/>
                <a:ea typeface="微軟正黑體" panose="020B0604030504040204" pitchFamily="34" charset="-120"/>
                <a:cs typeface="Lantinghei SC Extralight" charset="-122"/>
              </a:rPr>
              <a:t>3.</a:t>
            </a:r>
            <a:r>
              <a:rPr lang="zh-CN" altLang="en-US" sz="800" b="1" dirty="0">
                <a:solidFill>
                  <a:srgbClr val="FFFFFF"/>
                </a:solidFill>
                <a:latin typeface="微軟正黑體" panose="020B0604030504040204" pitchFamily="34" charset="-120"/>
                <a:ea typeface="微軟正黑體" panose="020B0604030504040204" pitchFamily="34" charset="-120"/>
                <a:cs typeface="Lantinghei SC Extralight" charset="-122"/>
              </a:rPr>
              <a:t>夜间教室、网络的稳定性因素等</a:t>
            </a:r>
          </a:p>
        </p:txBody>
      </p:sp>
      <p:sp>
        <p:nvSpPr>
          <p:cNvPr id="3" name="矩形 2"/>
          <p:cNvSpPr/>
          <p:nvPr/>
        </p:nvSpPr>
        <p:spPr>
          <a:xfrm>
            <a:off x="-27095" y="2553408"/>
            <a:ext cx="705642" cy="338554"/>
          </a:xfrm>
          <a:prstGeom prst="rect">
            <a:avLst/>
          </a:prstGeom>
        </p:spPr>
        <p:txBody>
          <a:bodyPr wrap="none">
            <a:spAutoFit/>
          </a:bodyPr>
          <a:lstStyle/>
          <a:p>
            <a:pPr defTabSz="685800" eaLnBrk="0" fontAlgn="base" hangingPunct="0">
              <a:spcBef>
                <a:spcPct val="0"/>
              </a:spcBef>
              <a:spcAft>
                <a:spcPct val="0"/>
              </a:spcAft>
            </a:pPr>
            <a:r>
              <a:rPr lang="en-US" altLang="zh-TW" sz="1600" b="1" dirty="0">
                <a:solidFill>
                  <a:srgbClr val="FFFFFF"/>
                </a:solidFill>
                <a:latin typeface="微軟正黑體" panose="020B0604030504040204" pitchFamily="34" charset="-120"/>
                <a:ea typeface="微軟正黑體" panose="020B0604030504040204" pitchFamily="34" charset="-120"/>
                <a:cs typeface="Lantinghei SC Extralight" charset="-122"/>
              </a:rPr>
              <a:t>MEM</a:t>
            </a:r>
            <a:endParaRPr lang="zh-TW" altLang="en-US" sz="1600" b="1" dirty="0">
              <a:solidFill>
                <a:srgbClr val="000000"/>
              </a:solidFill>
              <a:latin typeface="Calibri" charset="0"/>
              <a:ea typeface="宋体" charset="-122"/>
            </a:endParaRPr>
          </a:p>
        </p:txBody>
      </p:sp>
      <p:sp>
        <p:nvSpPr>
          <p:cNvPr id="4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E5105AD0-9756-4434-9D12-D1354292401B}"/>
              </a:ext>
            </a:extLst>
          </p:cNvPr>
          <p:cNvSpPr txBox="1"/>
          <p:nvPr/>
        </p:nvSpPr>
        <p:spPr>
          <a:xfrm>
            <a:off x="1098676" y="105262"/>
            <a:ext cx="4440639" cy="707886"/>
          </a:xfrm>
          <a:prstGeom prst="rect">
            <a:avLst/>
          </a:prstGeom>
          <a:noFill/>
        </p:spPr>
        <p:txBody>
          <a:bodyPr wrap="none" rtlCol="0">
            <a:spAutoFit/>
          </a:bodyPr>
          <a:lstStyle/>
          <a:p>
            <a:r>
              <a:rPr lang="zh-CN" altLang="en-US" sz="4000" b="1" dirty="0">
                <a:solidFill>
                  <a:srgbClr val="124062"/>
                </a:solidFill>
                <a:latin typeface="方正小标宋简体" panose="02010601030101010101" pitchFamily="2" charset="-122"/>
                <a:ea typeface="方正小标宋简体" panose="02010601030101010101" pitchFamily="2" charset="-122"/>
                <a:cs typeface="Kartika" panose="02020503030404060203" pitchFamily="18" charset="0"/>
              </a:rPr>
              <a:t>班级宪章逻辑模型 </a:t>
            </a:r>
          </a:p>
        </p:txBody>
      </p:sp>
    </p:spTree>
    <p:extLst>
      <p:ext uri="{BB962C8B-B14F-4D97-AF65-F5344CB8AC3E}">
        <p14:creationId xmlns:p14="http://schemas.microsoft.com/office/powerpoint/2010/main" val="73161068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组合 29"/>
          <p:cNvGrpSpPr/>
          <p:nvPr/>
        </p:nvGrpSpPr>
        <p:grpSpPr>
          <a:xfrm>
            <a:off x="1266925" y="973803"/>
            <a:ext cx="7701816" cy="4960477"/>
            <a:chOff x="-1" y="-1"/>
            <a:chExt cx="7701814" cy="4960475"/>
          </a:xfrm>
        </p:grpSpPr>
        <p:grpSp>
          <p:nvGrpSpPr>
            <p:cNvPr id="121" name="组合 9"/>
            <p:cNvGrpSpPr/>
            <p:nvPr/>
          </p:nvGrpSpPr>
          <p:grpSpPr>
            <a:xfrm>
              <a:off x="91362" y="1141533"/>
              <a:ext cx="7519087" cy="3260102"/>
              <a:chOff x="0" y="0"/>
              <a:chExt cx="7519086" cy="3260101"/>
            </a:xfrm>
          </p:grpSpPr>
          <p:grpSp>
            <p:nvGrpSpPr>
              <p:cNvPr id="116" name="组合 6"/>
              <p:cNvGrpSpPr/>
              <p:nvPr/>
            </p:nvGrpSpPr>
            <p:grpSpPr>
              <a:xfrm>
                <a:off x="-1" y="701"/>
                <a:ext cx="7519088" cy="3259400"/>
                <a:chOff x="0" y="0"/>
                <a:chExt cx="7519086" cy="3259398"/>
              </a:xfrm>
            </p:grpSpPr>
            <p:sp>
              <p:nvSpPr>
                <p:cNvPr id="112" name="矩形 25"/>
                <p:cNvSpPr/>
                <p:nvPr/>
              </p:nvSpPr>
              <p:spPr>
                <a:xfrm>
                  <a:off x="5647594" y="6177"/>
                  <a:ext cx="1871493" cy="3253222"/>
                </a:xfrm>
                <a:prstGeom prst="rect">
                  <a:avLst/>
                </a:prstGeom>
                <a:noFill/>
                <a:ln w="76200" cap="flat">
                  <a:solidFill>
                    <a:srgbClr val="F6BB00"/>
                  </a:solidFill>
                  <a:prstDash val="solid"/>
                  <a:miter lim="800000"/>
                </a:ln>
                <a:effectLst/>
              </p:spPr>
              <p:txBody>
                <a:bodyPr wrap="square" lIns="45719" tIns="45719" rIns="45719" bIns="45719" numCol="1" anchor="ctr">
                  <a:noAutofit/>
                </a:bodyPr>
                <a:lstStyle/>
                <a:p>
                  <a:pPr algn="ctr" defTabSz="685800" hangingPunct="0">
                    <a:defRPr sz="900" b="1">
                      <a:solidFill>
                        <a:srgbClr val="8F8F8F">
                          <a:lumOff val="44000"/>
                        </a:srgbClr>
                      </a:solidFill>
                      <a:latin typeface="微軟正黑體"/>
                      <a:ea typeface="微軟正黑體"/>
                      <a:cs typeface="微軟正黑體"/>
                      <a:sym typeface="微軟正黑體"/>
                    </a:defRPr>
                  </a:pPr>
                  <a:endParaRPr sz="900" b="1" kern="0">
                    <a:solidFill>
                      <a:srgbClr val="8F8F8F">
                        <a:lumOff val="44000"/>
                      </a:srgbClr>
                    </a:solidFill>
                    <a:latin typeface="微軟正黑體"/>
                    <a:ea typeface="微軟正黑體"/>
                    <a:sym typeface="微軟正黑體"/>
                  </a:endParaRPr>
                </a:p>
              </p:txBody>
            </p:sp>
            <p:sp>
              <p:nvSpPr>
                <p:cNvPr id="113" name="矩形 24"/>
                <p:cNvSpPr/>
                <p:nvPr/>
              </p:nvSpPr>
              <p:spPr>
                <a:xfrm>
                  <a:off x="3759542" y="6177"/>
                  <a:ext cx="1871493" cy="3253222"/>
                </a:xfrm>
                <a:prstGeom prst="rect">
                  <a:avLst/>
                </a:prstGeom>
                <a:noFill/>
                <a:ln w="76200" cap="flat">
                  <a:solidFill>
                    <a:srgbClr val="F6BB00"/>
                  </a:solidFill>
                  <a:prstDash val="solid"/>
                  <a:miter lim="800000"/>
                </a:ln>
                <a:effectLst/>
              </p:spPr>
              <p:txBody>
                <a:bodyPr wrap="square" lIns="45719" tIns="45719" rIns="45719" bIns="45719" numCol="1" anchor="ctr">
                  <a:noAutofit/>
                </a:bodyPr>
                <a:lstStyle/>
                <a:p>
                  <a:pPr algn="ctr" defTabSz="685800" hangingPunct="0">
                    <a:defRPr sz="900" b="1">
                      <a:solidFill>
                        <a:srgbClr val="8F8F8F">
                          <a:lumOff val="44000"/>
                        </a:srgbClr>
                      </a:solidFill>
                      <a:latin typeface="微軟正黑體"/>
                      <a:ea typeface="微軟正黑體"/>
                      <a:cs typeface="微軟正黑體"/>
                      <a:sym typeface="微軟正黑體"/>
                    </a:defRPr>
                  </a:pPr>
                  <a:endParaRPr sz="900" b="1" kern="0">
                    <a:solidFill>
                      <a:srgbClr val="8F8F8F">
                        <a:lumOff val="44000"/>
                      </a:srgbClr>
                    </a:solidFill>
                    <a:latin typeface="微軟正黑體"/>
                    <a:ea typeface="微軟正黑體"/>
                    <a:sym typeface="微軟正黑體"/>
                  </a:endParaRPr>
                </a:p>
              </p:txBody>
            </p:sp>
            <p:sp>
              <p:nvSpPr>
                <p:cNvPr id="114" name="矩形 23"/>
                <p:cNvSpPr/>
                <p:nvPr/>
              </p:nvSpPr>
              <p:spPr>
                <a:xfrm>
                  <a:off x="1888050" y="-1"/>
                  <a:ext cx="1871493" cy="3253223"/>
                </a:xfrm>
                <a:prstGeom prst="rect">
                  <a:avLst/>
                </a:prstGeom>
                <a:noFill/>
                <a:ln w="76200" cap="flat">
                  <a:solidFill>
                    <a:srgbClr val="F6BB00"/>
                  </a:solidFill>
                  <a:prstDash val="solid"/>
                  <a:miter lim="800000"/>
                </a:ln>
                <a:effectLst/>
              </p:spPr>
              <p:txBody>
                <a:bodyPr wrap="square" lIns="45719" tIns="45719" rIns="45719" bIns="45719" numCol="1" anchor="ctr">
                  <a:noAutofit/>
                </a:bodyPr>
                <a:lstStyle/>
                <a:p>
                  <a:pPr algn="ctr" defTabSz="685800" hangingPunct="0">
                    <a:defRPr sz="900" b="1">
                      <a:solidFill>
                        <a:srgbClr val="8F8F8F">
                          <a:lumOff val="44000"/>
                        </a:srgbClr>
                      </a:solidFill>
                      <a:latin typeface="微軟正黑體"/>
                      <a:ea typeface="微軟正黑體"/>
                      <a:cs typeface="微軟正黑體"/>
                      <a:sym typeface="微軟正黑體"/>
                    </a:defRPr>
                  </a:pPr>
                  <a:endParaRPr sz="900" b="1" kern="0">
                    <a:solidFill>
                      <a:srgbClr val="8F8F8F">
                        <a:lumOff val="44000"/>
                      </a:srgbClr>
                    </a:solidFill>
                    <a:latin typeface="微軟正黑體"/>
                    <a:ea typeface="微軟正黑體"/>
                    <a:sym typeface="微軟正黑體"/>
                  </a:endParaRPr>
                </a:p>
              </p:txBody>
            </p:sp>
            <p:sp>
              <p:nvSpPr>
                <p:cNvPr id="115" name="矩形 5"/>
                <p:cNvSpPr/>
                <p:nvPr/>
              </p:nvSpPr>
              <p:spPr>
                <a:xfrm>
                  <a:off x="-1" y="0"/>
                  <a:ext cx="1871493" cy="3253222"/>
                </a:xfrm>
                <a:prstGeom prst="rect">
                  <a:avLst/>
                </a:prstGeom>
                <a:noFill/>
                <a:ln w="76200" cap="flat">
                  <a:solidFill>
                    <a:srgbClr val="F6BB00"/>
                  </a:solidFill>
                  <a:prstDash val="solid"/>
                  <a:miter lim="800000"/>
                </a:ln>
                <a:effectLst/>
              </p:spPr>
              <p:txBody>
                <a:bodyPr wrap="square" lIns="45719" tIns="45719" rIns="45719" bIns="45719" numCol="1" anchor="ctr">
                  <a:noAutofit/>
                </a:bodyPr>
                <a:lstStyle/>
                <a:p>
                  <a:pPr algn="ctr" defTabSz="685800" hangingPunct="0">
                    <a:defRPr sz="900" b="1">
                      <a:solidFill>
                        <a:srgbClr val="8F8F8F">
                          <a:lumOff val="44000"/>
                        </a:srgbClr>
                      </a:solidFill>
                      <a:latin typeface="微軟正黑體"/>
                      <a:ea typeface="微軟正黑體"/>
                      <a:cs typeface="微軟正黑體"/>
                      <a:sym typeface="微軟正黑體"/>
                    </a:defRPr>
                  </a:pPr>
                  <a:endParaRPr sz="900" b="1" kern="0">
                    <a:solidFill>
                      <a:srgbClr val="8F8F8F">
                        <a:lumOff val="44000"/>
                      </a:srgbClr>
                    </a:solidFill>
                    <a:latin typeface="微軟正黑體"/>
                    <a:ea typeface="微軟正黑體"/>
                    <a:sym typeface="微軟正黑體"/>
                  </a:endParaRPr>
                </a:p>
              </p:txBody>
            </p:sp>
          </p:grpSp>
          <p:sp>
            <p:nvSpPr>
              <p:cNvPr id="117" name="直角三角形 8"/>
              <p:cNvSpPr/>
              <p:nvPr/>
            </p:nvSpPr>
            <p:spPr>
              <a:xfrm rot="16200000" flipH="1">
                <a:off x="1447515" y="-27156"/>
                <a:ext cx="365959" cy="4340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6BB00"/>
              </a:solidFill>
              <a:ln w="12700" cap="flat">
                <a:solidFill>
                  <a:srgbClr val="F6BB00"/>
                </a:solidFill>
                <a:prstDash val="solid"/>
                <a:miter lim="800000"/>
              </a:ln>
              <a:effectLst/>
            </p:spPr>
            <p:txBody>
              <a:bodyPr wrap="square" lIns="45719" tIns="45719" rIns="45719" bIns="45719" numCol="1" anchor="ctr">
                <a:noAutofit/>
              </a:bodyPr>
              <a:lstStyle/>
              <a:p>
                <a:pPr algn="ctr" defTabSz="685800" hangingPunct="0">
                  <a:defRPr sz="900" b="1">
                    <a:solidFill>
                      <a:srgbClr val="8F8F8F">
                        <a:lumOff val="44000"/>
                      </a:srgbClr>
                    </a:solidFill>
                    <a:latin typeface="微軟正黑體"/>
                    <a:ea typeface="微軟正黑體"/>
                    <a:cs typeface="微軟正黑體"/>
                    <a:sym typeface="微軟正黑體"/>
                  </a:defRPr>
                </a:pPr>
                <a:endParaRPr sz="900" b="1" kern="0">
                  <a:solidFill>
                    <a:srgbClr val="8F8F8F">
                      <a:lumOff val="44000"/>
                    </a:srgbClr>
                  </a:solidFill>
                  <a:latin typeface="微軟正黑體"/>
                  <a:ea typeface="微軟正黑體"/>
                  <a:sym typeface="微軟正黑體"/>
                </a:endParaRPr>
              </a:p>
            </p:txBody>
          </p:sp>
          <p:sp>
            <p:nvSpPr>
              <p:cNvPr id="118" name="直角三角形 26"/>
              <p:cNvSpPr/>
              <p:nvPr/>
            </p:nvSpPr>
            <p:spPr>
              <a:xfrm rot="16200000" flipH="1">
                <a:off x="3355828" y="-27156"/>
                <a:ext cx="365959" cy="4340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6BB00"/>
              </a:solidFill>
              <a:ln w="12700" cap="flat">
                <a:solidFill>
                  <a:srgbClr val="F6BB00"/>
                </a:solidFill>
                <a:prstDash val="solid"/>
                <a:miter lim="800000"/>
              </a:ln>
              <a:effectLst/>
            </p:spPr>
            <p:txBody>
              <a:bodyPr wrap="square" lIns="45719" tIns="45719" rIns="45719" bIns="45719" numCol="1" anchor="ctr">
                <a:noAutofit/>
              </a:bodyPr>
              <a:lstStyle/>
              <a:p>
                <a:pPr algn="ctr" defTabSz="685800" hangingPunct="0">
                  <a:defRPr sz="900" b="1">
                    <a:solidFill>
                      <a:srgbClr val="8F8F8F">
                        <a:lumOff val="44000"/>
                      </a:srgbClr>
                    </a:solidFill>
                    <a:latin typeface="微軟正黑體"/>
                    <a:ea typeface="微軟正黑體"/>
                    <a:cs typeface="微軟正黑體"/>
                    <a:sym typeface="微軟正黑體"/>
                  </a:defRPr>
                </a:pPr>
                <a:endParaRPr sz="900" b="1" kern="0">
                  <a:solidFill>
                    <a:srgbClr val="8F8F8F">
                      <a:lumOff val="44000"/>
                    </a:srgbClr>
                  </a:solidFill>
                  <a:latin typeface="微軟正黑體"/>
                  <a:ea typeface="微軟正黑體"/>
                  <a:sym typeface="微軟正黑體"/>
                </a:endParaRPr>
              </a:p>
            </p:txBody>
          </p:sp>
          <p:sp>
            <p:nvSpPr>
              <p:cNvPr id="119" name="直角三角形 27"/>
              <p:cNvSpPr/>
              <p:nvPr/>
            </p:nvSpPr>
            <p:spPr>
              <a:xfrm rot="16200000" flipH="1">
                <a:off x="5195959" y="-27156"/>
                <a:ext cx="365959" cy="4340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6BB00"/>
              </a:solidFill>
              <a:ln w="12700" cap="flat">
                <a:solidFill>
                  <a:srgbClr val="F6BB00"/>
                </a:solidFill>
                <a:prstDash val="solid"/>
                <a:miter lim="800000"/>
              </a:ln>
              <a:effectLst/>
            </p:spPr>
            <p:txBody>
              <a:bodyPr wrap="square" lIns="45719" tIns="45719" rIns="45719" bIns="45719" numCol="1" anchor="ctr">
                <a:noAutofit/>
              </a:bodyPr>
              <a:lstStyle/>
              <a:p>
                <a:pPr algn="ctr" defTabSz="685800" hangingPunct="0">
                  <a:defRPr sz="900" b="1">
                    <a:solidFill>
                      <a:srgbClr val="8F8F8F">
                        <a:lumOff val="44000"/>
                      </a:srgbClr>
                    </a:solidFill>
                    <a:latin typeface="微軟正黑體"/>
                    <a:ea typeface="微軟正黑體"/>
                    <a:cs typeface="微軟正黑體"/>
                    <a:sym typeface="微軟正黑體"/>
                  </a:defRPr>
                </a:pPr>
                <a:endParaRPr sz="900" b="1" kern="0">
                  <a:solidFill>
                    <a:srgbClr val="8F8F8F">
                      <a:lumOff val="44000"/>
                    </a:srgbClr>
                  </a:solidFill>
                  <a:latin typeface="微軟正黑體"/>
                  <a:ea typeface="微軟正黑體"/>
                  <a:sym typeface="微軟正黑體"/>
                </a:endParaRPr>
              </a:p>
            </p:txBody>
          </p:sp>
          <p:sp>
            <p:nvSpPr>
              <p:cNvPr id="120" name="直角三角形 28"/>
              <p:cNvSpPr/>
              <p:nvPr/>
            </p:nvSpPr>
            <p:spPr>
              <a:xfrm rot="16200000" flipH="1">
                <a:off x="7095109" y="-34036"/>
                <a:ext cx="365959" cy="4340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6BB00"/>
              </a:solidFill>
              <a:ln w="12700" cap="flat">
                <a:solidFill>
                  <a:srgbClr val="F6BB00"/>
                </a:solidFill>
                <a:prstDash val="solid"/>
                <a:miter lim="800000"/>
              </a:ln>
              <a:effectLst/>
            </p:spPr>
            <p:txBody>
              <a:bodyPr wrap="square" lIns="45719" tIns="45719" rIns="45719" bIns="45719" numCol="1" anchor="ctr">
                <a:noAutofit/>
              </a:bodyPr>
              <a:lstStyle/>
              <a:p>
                <a:pPr algn="ctr" defTabSz="685800" hangingPunct="0">
                  <a:defRPr sz="900" b="1">
                    <a:solidFill>
                      <a:srgbClr val="8F8F8F">
                        <a:lumOff val="44000"/>
                      </a:srgbClr>
                    </a:solidFill>
                    <a:latin typeface="微軟正黑體"/>
                    <a:ea typeface="微軟正黑體"/>
                    <a:cs typeface="微軟正黑體"/>
                    <a:sym typeface="微軟正黑體"/>
                  </a:defRPr>
                </a:pPr>
                <a:endParaRPr sz="900" b="1" kern="0">
                  <a:solidFill>
                    <a:srgbClr val="8F8F8F">
                      <a:lumOff val="44000"/>
                    </a:srgbClr>
                  </a:solidFill>
                  <a:latin typeface="微軟正黑體"/>
                  <a:ea typeface="微軟正黑體"/>
                  <a:sym typeface="微軟正黑體"/>
                </a:endParaRPr>
              </a:p>
            </p:txBody>
          </p:sp>
        </p:grpSp>
        <p:sp>
          <p:nvSpPr>
            <p:cNvPr id="122" name="Rounded Rectangle 7"/>
            <p:cNvSpPr/>
            <p:nvPr/>
          </p:nvSpPr>
          <p:spPr>
            <a:xfrm>
              <a:off x="-1" y="599402"/>
              <a:ext cx="7701814" cy="514624"/>
            </a:xfrm>
            <a:prstGeom prst="roundRect">
              <a:avLst>
                <a:gd name="adj" fmla="val 16667"/>
              </a:avLst>
            </a:prstGeom>
            <a:noFill/>
            <a:ln w="28575" cap="flat">
              <a:solidFill>
                <a:srgbClr val="3B3838"/>
              </a:solidFill>
              <a:prstDash val="solid"/>
              <a:miter lim="800000"/>
            </a:ln>
            <a:effectLst/>
          </p:spPr>
          <p:txBody>
            <a:bodyPr wrap="square" lIns="45719" tIns="45719" rIns="45719" bIns="45719" numCol="1" anchor="ctr">
              <a:noAutofit/>
            </a:bodyPr>
            <a:lstStyle/>
            <a:p>
              <a:pPr defTabSz="685800" hangingPunct="0">
                <a:defRPr sz="2100" b="1">
                  <a:solidFill>
                    <a:srgbClr val="3B3838"/>
                  </a:solidFill>
                  <a:latin typeface="微軟正黑體"/>
                  <a:ea typeface="微軟正黑體"/>
                  <a:cs typeface="微軟正黑體"/>
                  <a:sym typeface="微軟正黑體"/>
                </a:defRPr>
              </a:pPr>
              <a:endParaRPr sz="2100" b="1" kern="0">
                <a:solidFill>
                  <a:srgbClr val="3B3838"/>
                </a:solidFill>
                <a:latin typeface="微軟正黑體"/>
                <a:ea typeface="微軟正黑體"/>
                <a:sym typeface="微軟正黑體"/>
              </a:endParaRPr>
            </a:p>
          </p:txBody>
        </p:sp>
        <p:sp>
          <p:nvSpPr>
            <p:cNvPr id="123" name="Rounded Rectangle 3"/>
            <p:cNvSpPr/>
            <p:nvPr/>
          </p:nvSpPr>
          <p:spPr>
            <a:xfrm>
              <a:off x="-1" y="-1"/>
              <a:ext cx="7701814" cy="535384"/>
            </a:xfrm>
            <a:prstGeom prst="roundRect">
              <a:avLst>
                <a:gd name="adj" fmla="val 16667"/>
              </a:avLst>
            </a:prstGeom>
            <a:noFill/>
            <a:ln w="28575" cap="flat">
              <a:solidFill>
                <a:srgbClr val="3B3838"/>
              </a:solidFill>
              <a:prstDash val="solid"/>
              <a:miter lim="800000"/>
            </a:ln>
            <a:effectLst/>
          </p:spPr>
          <p:txBody>
            <a:bodyPr wrap="square" lIns="45719" tIns="45719" rIns="45719" bIns="45719" numCol="1" anchor="ctr">
              <a:noAutofit/>
            </a:bodyPr>
            <a:lstStyle/>
            <a:p>
              <a:pPr defTabSz="685800" hangingPunct="0">
                <a:defRPr sz="900" b="1">
                  <a:solidFill>
                    <a:srgbClr val="3B3838"/>
                  </a:solidFill>
                  <a:latin typeface="微軟正黑體"/>
                  <a:ea typeface="微軟正黑體"/>
                  <a:cs typeface="微軟正黑體"/>
                  <a:sym typeface="微軟正黑體"/>
                </a:defRPr>
              </a:pPr>
              <a:endParaRPr sz="900" b="1" kern="0">
                <a:solidFill>
                  <a:srgbClr val="3B3838"/>
                </a:solidFill>
                <a:latin typeface="微軟正黑體"/>
                <a:ea typeface="微軟正黑體"/>
                <a:sym typeface="微軟正黑體"/>
              </a:endParaRPr>
            </a:p>
          </p:txBody>
        </p:sp>
        <p:sp>
          <p:nvSpPr>
            <p:cNvPr id="124" name="Rounded Rectangle 15"/>
            <p:cNvSpPr/>
            <p:nvPr/>
          </p:nvSpPr>
          <p:spPr>
            <a:xfrm>
              <a:off x="0" y="4445849"/>
              <a:ext cx="7701813" cy="514624"/>
            </a:xfrm>
            <a:prstGeom prst="roundRect">
              <a:avLst>
                <a:gd name="adj" fmla="val 16667"/>
              </a:avLst>
            </a:prstGeom>
            <a:noFill/>
            <a:ln w="28575" cap="flat">
              <a:solidFill>
                <a:srgbClr val="3B3838"/>
              </a:solidFill>
              <a:prstDash val="solid"/>
              <a:miter lim="800000"/>
            </a:ln>
            <a:effectLst/>
          </p:spPr>
          <p:txBody>
            <a:bodyPr wrap="square" lIns="45719" tIns="45719" rIns="45719" bIns="45719" numCol="1" anchor="ctr">
              <a:noAutofit/>
            </a:bodyPr>
            <a:lstStyle/>
            <a:p>
              <a:pPr defTabSz="685800" hangingPunct="0">
                <a:defRPr sz="2100" b="1">
                  <a:solidFill>
                    <a:srgbClr val="3B3838"/>
                  </a:solidFill>
                  <a:latin typeface="微軟正黑體"/>
                  <a:ea typeface="微軟正黑體"/>
                  <a:cs typeface="微軟正黑體"/>
                  <a:sym typeface="微軟正黑體"/>
                </a:defRPr>
              </a:pPr>
              <a:endParaRPr sz="2100" b="1" kern="0">
                <a:solidFill>
                  <a:srgbClr val="3B3838"/>
                </a:solidFill>
                <a:latin typeface="微軟正黑體"/>
                <a:ea typeface="微軟正黑體"/>
                <a:sym typeface="微軟正黑體"/>
              </a:endParaRPr>
            </a:p>
          </p:txBody>
        </p:sp>
        <p:grpSp>
          <p:nvGrpSpPr>
            <p:cNvPr id="127" name="Rounded Rectangle 7"/>
            <p:cNvGrpSpPr/>
            <p:nvPr/>
          </p:nvGrpSpPr>
          <p:grpSpPr>
            <a:xfrm>
              <a:off x="0" y="593225"/>
              <a:ext cx="862958" cy="514625"/>
              <a:chOff x="0" y="0"/>
              <a:chExt cx="862957" cy="514623"/>
            </a:xfrm>
          </p:grpSpPr>
          <p:sp>
            <p:nvSpPr>
              <p:cNvPr id="125" name="圆角矩形"/>
              <p:cNvSpPr/>
              <p:nvPr/>
            </p:nvSpPr>
            <p:spPr>
              <a:xfrm>
                <a:off x="0" y="0"/>
                <a:ext cx="862957" cy="514623"/>
              </a:xfrm>
              <a:prstGeom prst="roundRect">
                <a:avLst>
                  <a:gd name="adj" fmla="val 16667"/>
                </a:avLst>
              </a:prstGeom>
              <a:solidFill>
                <a:srgbClr val="3A3A3A"/>
              </a:solidFill>
              <a:ln w="28575" cap="flat">
                <a:solidFill>
                  <a:srgbClr val="3B3838"/>
                </a:solidFill>
                <a:prstDash val="solid"/>
                <a:miter lim="800000"/>
              </a:ln>
              <a:effectLst/>
            </p:spPr>
            <p:txBody>
              <a:bodyPr wrap="square" lIns="45719" tIns="45719" rIns="45719" bIns="45719" numCol="1" anchor="ctr">
                <a:noAutofit/>
              </a:bodyPr>
              <a:lstStyle/>
              <a:p>
                <a:pPr defTabSz="685800" hangingPunct="0">
                  <a:defRPr sz="2100" b="1">
                    <a:solidFill>
                      <a:srgbClr val="8F8F8F">
                        <a:lumOff val="44000"/>
                      </a:srgbClr>
                    </a:solidFill>
                    <a:latin typeface="微軟正黑體"/>
                    <a:ea typeface="微軟正黑體"/>
                    <a:cs typeface="微軟正黑體"/>
                    <a:sym typeface="微軟正黑體"/>
                  </a:defRPr>
                </a:pPr>
                <a:endParaRPr sz="2100" b="1" kern="0">
                  <a:solidFill>
                    <a:srgbClr val="8F8F8F">
                      <a:lumOff val="44000"/>
                    </a:srgbClr>
                  </a:solidFill>
                  <a:latin typeface="微軟正黑體"/>
                  <a:ea typeface="微軟正黑體"/>
                  <a:sym typeface="微軟正黑體"/>
                </a:endParaRPr>
              </a:p>
            </p:txBody>
          </p:sp>
          <p:sp>
            <p:nvSpPr>
              <p:cNvPr id="126" name="目标"/>
              <p:cNvSpPr txBox="1"/>
              <p:nvPr/>
            </p:nvSpPr>
            <p:spPr>
              <a:xfrm>
                <a:off x="25121" y="49564"/>
                <a:ext cx="812714" cy="4154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100" b="1">
                    <a:solidFill>
                      <a:schemeClr val="accent3">
                        <a:lumOff val="44000"/>
                      </a:schemeClr>
                    </a:solidFill>
                    <a:latin typeface="微軟正黑體"/>
                    <a:ea typeface="微軟正黑體"/>
                    <a:cs typeface="微軟正黑體"/>
                    <a:sym typeface="微軟正黑體"/>
                  </a:defRPr>
                </a:lvl1pPr>
              </a:lstStyle>
              <a:p>
                <a:pPr defTabSz="685800" hangingPunct="0"/>
                <a:r>
                  <a:rPr kern="0">
                    <a:solidFill>
                      <a:srgbClr val="8F8F8F">
                        <a:lumOff val="44000"/>
                      </a:srgbClr>
                    </a:solidFill>
                  </a:rPr>
                  <a:t>目标</a:t>
                </a:r>
              </a:p>
            </p:txBody>
          </p:sp>
        </p:grpSp>
        <p:grpSp>
          <p:nvGrpSpPr>
            <p:cNvPr id="130" name="Rounded Rectangle 7"/>
            <p:cNvGrpSpPr/>
            <p:nvPr/>
          </p:nvGrpSpPr>
          <p:grpSpPr>
            <a:xfrm>
              <a:off x="0" y="-1"/>
              <a:ext cx="862958" cy="514625"/>
              <a:chOff x="0" y="0"/>
              <a:chExt cx="862957" cy="514623"/>
            </a:xfrm>
          </p:grpSpPr>
          <p:sp>
            <p:nvSpPr>
              <p:cNvPr id="128" name="圆角矩形"/>
              <p:cNvSpPr/>
              <p:nvPr/>
            </p:nvSpPr>
            <p:spPr>
              <a:xfrm>
                <a:off x="0" y="0"/>
                <a:ext cx="862957" cy="514623"/>
              </a:xfrm>
              <a:prstGeom prst="roundRect">
                <a:avLst>
                  <a:gd name="adj" fmla="val 16667"/>
                </a:avLst>
              </a:prstGeom>
              <a:solidFill>
                <a:srgbClr val="3A3A3A"/>
              </a:solidFill>
              <a:ln w="28575" cap="flat">
                <a:solidFill>
                  <a:srgbClr val="3B3838"/>
                </a:solidFill>
                <a:prstDash val="solid"/>
                <a:miter lim="800000"/>
              </a:ln>
              <a:effectLst/>
            </p:spPr>
            <p:txBody>
              <a:bodyPr wrap="square" lIns="45719" tIns="45719" rIns="45719" bIns="45719" numCol="1" anchor="ctr">
                <a:noAutofit/>
              </a:bodyPr>
              <a:lstStyle/>
              <a:p>
                <a:pPr defTabSz="685800" hangingPunct="0">
                  <a:defRPr sz="2100" b="1">
                    <a:solidFill>
                      <a:srgbClr val="8F8F8F">
                        <a:lumOff val="44000"/>
                      </a:srgbClr>
                    </a:solidFill>
                    <a:latin typeface="微軟正黑體"/>
                    <a:ea typeface="微軟正黑體"/>
                    <a:cs typeface="微軟正黑體"/>
                    <a:sym typeface="微軟正黑體"/>
                  </a:defRPr>
                </a:pPr>
                <a:endParaRPr sz="2100" b="1" kern="0">
                  <a:solidFill>
                    <a:srgbClr val="8F8F8F">
                      <a:lumOff val="44000"/>
                    </a:srgbClr>
                  </a:solidFill>
                  <a:latin typeface="微軟正黑體"/>
                  <a:ea typeface="微軟正黑體"/>
                  <a:sym typeface="微軟正黑體"/>
                </a:endParaRPr>
              </a:p>
            </p:txBody>
          </p:sp>
          <p:sp>
            <p:nvSpPr>
              <p:cNvPr id="129" name="背景"/>
              <p:cNvSpPr txBox="1"/>
              <p:nvPr/>
            </p:nvSpPr>
            <p:spPr>
              <a:xfrm>
                <a:off x="25121" y="49564"/>
                <a:ext cx="812714" cy="4154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100" b="1">
                    <a:solidFill>
                      <a:schemeClr val="accent3">
                        <a:lumOff val="44000"/>
                      </a:schemeClr>
                    </a:solidFill>
                    <a:latin typeface="微軟正黑體"/>
                    <a:ea typeface="微軟正黑體"/>
                    <a:cs typeface="微軟正黑體"/>
                    <a:sym typeface="微軟正黑體"/>
                  </a:defRPr>
                </a:lvl1pPr>
              </a:lstStyle>
              <a:p>
                <a:pPr defTabSz="685800" hangingPunct="0"/>
                <a:r>
                  <a:rPr kern="0">
                    <a:solidFill>
                      <a:srgbClr val="8F8F8F">
                        <a:lumOff val="44000"/>
                      </a:srgbClr>
                    </a:solidFill>
                  </a:rPr>
                  <a:t>背景</a:t>
                </a:r>
              </a:p>
            </p:txBody>
          </p:sp>
        </p:grpSp>
        <p:grpSp>
          <p:nvGrpSpPr>
            <p:cNvPr id="133" name="Rounded Rectangle 7"/>
            <p:cNvGrpSpPr/>
            <p:nvPr/>
          </p:nvGrpSpPr>
          <p:grpSpPr>
            <a:xfrm>
              <a:off x="21056" y="4445849"/>
              <a:ext cx="1324996" cy="514625"/>
              <a:chOff x="0" y="0"/>
              <a:chExt cx="1324995" cy="514623"/>
            </a:xfrm>
          </p:grpSpPr>
          <p:sp>
            <p:nvSpPr>
              <p:cNvPr id="131" name="圆角矩形"/>
              <p:cNvSpPr/>
              <p:nvPr/>
            </p:nvSpPr>
            <p:spPr>
              <a:xfrm>
                <a:off x="0" y="0"/>
                <a:ext cx="1324995" cy="514623"/>
              </a:xfrm>
              <a:prstGeom prst="roundRect">
                <a:avLst>
                  <a:gd name="adj" fmla="val 16667"/>
                </a:avLst>
              </a:prstGeom>
              <a:solidFill>
                <a:srgbClr val="3A3A3A"/>
              </a:solidFill>
              <a:ln w="28575" cap="flat">
                <a:solidFill>
                  <a:srgbClr val="3B3838"/>
                </a:solidFill>
                <a:prstDash val="solid"/>
                <a:miter lim="800000"/>
              </a:ln>
              <a:effectLst/>
            </p:spPr>
            <p:txBody>
              <a:bodyPr wrap="square" lIns="45719" tIns="45719" rIns="45719" bIns="45719" numCol="1" anchor="ctr">
                <a:noAutofit/>
              </a:bodyPr>
              <a:lstStyle/>
              <a:p>
                <a:pPr defTabSz="685800" hangingPunct="0">
                  <a:defRPr sz="2100" b="1">
                    <a:solidFill>
                      <a:srgbClr val="8F8F8F">
                        <a:lumOff val="44000"/>
                      </a:srgbClr>
                    </a:solidFill>
                    <a:latin typeface="微軟正黑體"/>
                    <a:ea typeface="微軟正黑體"/>
                    <a:cs typeface="微軟正黑體"/>
                    <a:sym typeface="微軟正黑體"/>
                  </a:defRPr>
                </a:pPr>
                <a:endParaRPr sz="2100" b="1" kern="0">
                  <a:solidFill>
                    <a:srgbClr val="8F8F8F">
                      <a:lumOff val="44000"/>
                    </a:srgbClr>
                  </a:solidFill>
                  <a:latin typeface="微軟正黑體"/>
                  <a:ea typeface="微軟正黑體"/>
                  <a:sym typeface="微軟正黑體"/>
                </a:endParaRPr>
              </a:p>
            </p:txBody>
          </p:sp>
          <p:sp>
            <p:nvSpPr>
              <p:cNvPr id="132" name="外部因素"/>
              <p:cNvSpPr txBox="1"/>
              <p:nvPr/>
            </p:nvSpPr>
            <p:spPr>
              <a:xfrm>
                <a:off x="25121" y="49564"/>
                <a:ext cx="1274752" cy="4154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100" b="1">
                    <a:solidFill>
                      <a:schemeClr val="accent3">
                        <a:lumOff val="44000"/>
                      </a:schemeClr>
                    </a:solidFill>
                    <a:latin typeface="微軟正黑體"/>
                    <a:ea typeface="微軟正黑體"/>
                    <a:cs typeface="微軟正黑體"/>
                    <a:sym typeface="微軟正黑體"/>
                  </a:defRPr>
                </a:lvl1pPr>
              </a:lstStyle>
              <a:p>
                <a:pPr defTabSz="685800" hangingPunct="0"/>
                <a:r>
                  <a:rPr kern="0">
                    <a:solidFill>
                      <a:srgbClr val="8F8F8F">
                        <a:lumOff val="44000"/>
                      </a:srgbClr>
                    </a:solidFill>
                  </a:rPr>
                  <a:t>外部因素</a:t>
                </a:r>
              </a:p>
            </p:txBody>
          </p:sp>
        </p:grpSp>
      </p:grpSp>
      <p:grpSp>
        <p:nvGrpSpPr>
          <p:cNvPr id="138" name="组合 48"/>
          <p:cNvGrpSpPr/>
          <p:nvPr/>
        </p:nvGrpSpPr>
        <p:grpSpPr>
          <a:xfrm>
            <a:off x="16395" y="842963"/>
            <a:ext cx="1082282" cy="5157788"/>
            <a:chOff x="0" y="0"/>
            <a:chExt cx="1082281" cy="5157787"/>
          </a:xfrm>
        </p:grpSpPr>
        <p:sp>
          <p:nvSpPr>
            <p:cNvPr id="135" name="任意多边形 49"/>
            <p:cNvSpPr/>
            <p:nvPr/>
          </p:nvSpPr>
          <p:spPr>
            <a:xfrm rot="5400000" flipH="1">
              <a:off x="-1806449" y="1820735"/>
              <a:ext cx="4695180" cy="10822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20508"/>
                  </a:lnTo>
                  <a:lnTo>
                    <a:pt x="11177" y="0"/>
                  </a:lnTo>
                  <a:lnTo>
                    <a:pt x="0" y="21600"/>
                  </a:lnTo>
                  <a:close/>
                </a:path>
              </a:pathLst>
            </a:custGeom>
            <a:solidFill>
              <a:srgbClr val="FFC001"/>
            </a:solidFill>
            <a:ln w="12700" cap="flat">
              <a:solidFill>
                <a:srgbClr val="DBB76C"/>
              </a:solidFill>
              <a:prstDash val="solid"/>
              <a:miter lim="800000"/>
            </a:ln>
            <a:effectLst/>
          </p:spPr>
          <p:txBody>
            <a:bodyPr wrap="square" lIns="45719" tIns="45719" rIns="45719" bIns="45719" numCol="1" anchor="ctr">
              <a:noAutofit/>
            </a:bodyPr>
            <a:lstStyle/>
            <a:p>
              <a:pPr algn="ctr" defTabSz="685800" hangingPunct="0">
                <a:defRPr sz="900" b="1">
                  <a:solidFill>
                    <a:srgbClr val="8F8F8F">
                      <a:lumOff val="44000"/>
                    </a:srgbClr>
                  </a:solidFill>
                  <a:latin typeface="微軟正黑體"/>
                  <a:ea typeface="微軟正黑體"/>
                  <a:cs typeface="微軟正黑體"/>
                  <a:sym typeface="微軟正黑體"/>
                </a:defRPr>
              </a:pPr>
              <a:endParaRPr sz="900" b="1" kern="0">
                <a:solidFill>
                  <a:srgbClr val="8F8F8F">
                    <a:lumOff val="44000"/>
                  </a:srgbClr>
                </a:solidFill>
                <a:latin typeface="微軟正黑體"/>
                <a:ea typeface="微軟正黑體"/>
                <a:sym typeface="微軟正黑體"/>
              </a:endParaRPr>
            </a:p>
          </p:txBody>
        </p:sp>
        <p:sp>
          <p:nvSpPr>
            <p:cNvPr id="136" name="任意多边形 50"/>
            <p:cNvSpPr/>
            <p:nvPr/>
          </p:nvSpPr>
          <p:spPr>
            <a:xfrm rot="5400000" flipH="1">
              <a:off x="-1857554" y="2217953"/>
              <a:ext cx="4797389" cy="10822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56" y="0"/>
                  </a:lnTo>
                  <a:lnTo>
                    <a:pt x="0" y="21436"/>
                  </a:lnTo>
                  <a:lnTo>
                    <a:pt x="0" y="21600"/>
                  </a:lnTo>
                  <a:close/>
                </a:path>
              </a:pathLst>
            </a:custGeom>
            <a:solidFill>
              <a:srgbClr val="3A3A3A"/>
            </a:solidFill>
            <a:ln w="12700" cap="flat">
              <a:noFill/>
              <a:miter lim="400000"/>
            </a:ln>
            <a:effectLst/>
          </p:spPr>
          <p:txBody>
            <a:bodyPr wrap="square" lIns="45719" tIns="45719" rIns="45719" bIns="45719" numCol="1" anchor="ctr">
              <a:noAutofit/>
            </a:bodyPr>
            <a:lstStyle/>
            <a:p>
              <a:pPr algn="ctr" defTabSz="685800" hangingPunct="0">
                <a:defRPr sz="900" b="1">
                  <a:solidFill>
                    <a:srgbClr val="8F8F8F">
                      <a:lumOff val="44000"/>
                    </a:srgbClr>
                  </a:solidFill>
                  <a:latin typeface="微軟正黑體"/>
                  <a:ea typeface="微軟正黑體"/>
                  <a:cs typeface="微軟正黑體"/>
                  <a:sym typeface="微軟正黑體"/>
                </a:defRPr>
              </a:pPr>
              <a:endParaRPr sz="900" b="1" kern="0">
                <a:solidFill>
                  <a:srgbClr val="8F8F8F">
                    <a:lumOff val="44000"/>
                  </a:srgbClr>
                </a:solidFill>
                <a:latin typeface="微軟正黑體"/>
                <a:ea typeface="微軟正黑體"/>
                <a:sym typeface="微軟正黑體"/>
              </a:endParaRPr>
            </a:p>
          </p:txBody>
        </p:sp>
        <p:sp>
          <p:nvSpPr>
            <p:cNvPr id="137" name="直接连接符 51"/>
            <p:cNvSpPr/>
            <p:nvPr/>
          </p:nvSpPr>
          <p:spPr>
            <a:xfrm flipH="1" flipV="1">
              <a:off x="157051" y="0"/>
              <a:ext cx="827403" cy="1814306"/>
            </a:xfrm>
            <a:prstGeom prst="line">
              <a:avLst/>
            </a:prstGeom>
            <a:noFill/>
            <a:ln w="6350" cap="flat">
              <a:solidFill>
                <a:srgbClr val="3A3A3A"/>
              </a:solidFill>
              <a:prstDash val="solid"/>
              <a:miter lim="800000"/>
            </a:ln>
            <a:effectLst/>
          </p:spPr>
          <p:txBody>
            <a:bodyPr wrap="square" lIns="45719" tIns="45719" rIns="45719" bIns="45719" numCol="1" anchor="t">
              <a:noAutofit/>
            </a:bodyPr>
            <a:lstStyle/>
            <a:p>
              <a:pPr defTabSz="685800" hangingPunct="0"/>
              <a:endParaRPr sz="1300" kern="0">
                <a:solidFill>
                  <a:srgbClr val="000000"/>
                </a:solidFill>
                <a:latin typeface="Calibri"/>
                <a:cs typeface="Calibri"/>
                <a:sym typeface="Calibri"/>
              </a:endParaRPr>
            </a:p>
          </p:txBody>
        </p:sp>
      </p:grpSp>
      <p:sp>
        <p:nvSpPr>
          <p:cNvPr id="139" name="文本框 4"/>
          <p:cNvSpPr txBox="1"/>
          <p:nvPr/>
        </p:nvSpPr>
        <p:spPr>
          <a:xfrm rot="5400000">
            <a:off x="-1348867" y="3234593"/>
            <a:ext cx="3661182" cy="83099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85800" hangingPunct="0">
              <a:defRPr sz="2400" b="1">
                <a:solidFill>
                  <a:srgbClr val="8F8F8F">
                    <a:lumOff val="44000"/>
                  </a:srgbClr>
                </a:solidFill>
                <a:latin typeface="微軟正黑體"/>
                <a:ea typeface="微軟正黑體"/>
                <a:cs typeface="微軟正黑體"/>
                <a:sym typeface="微軟正黑體"/>
              </a:defRPr>
            </a:pPr>
            <a:r>
              <a:rPr sz="2400" b="1" kern="0">
                <a:solidFill>
                  <a:srgbClr val="8F8F8F">
                    <a:lumOff val="44000"/>
                  </a:srgbClr>
                </a:solidFill>
                <a:latin typeface="微軟正黑體"/>
                <a:ea typeface="微軟正黑體"/>
                <a:sym typeface="微軟正黑體"/>
              </a:rPr>
              <a:t>逻辑模型</a:t>
            </a:r>
          </a:p>
          <a:p>
            <a:pPr algn="ctr" defTabSz="685800" hangingPunct="0">
              <a:defRPr sz="2400" b="1">
                <a:solidFill>
                  <a:srgbClr val="8F8F8F">
                    <a:lumOff val="44000"/>
                  </a:srgbClr>
                </a:solidFill>
                <a:latin typeface="微軟正黑體"/>
                <a:ea typeface="微軟正黑體"/>
                <a:cs typeface="微軟正黑體"/>
                <a:sym typeface="微軟正黑體"/>
              </a:defRPr>
            </a:pPr>
            <a:r>
              <a:rPr sz="2400" b="1" kern="0">
                <a:solidFill>
                  <a:srgbClr val="8F8F8F">
                    <a:lumOff val="44000"/>
                  </a:srgbClr>
                </a:solidFill>
                <a:latin typeface="微軟正黑體"/>
                <a:ea typeface="微軟正黑體"/>
                <a:sym typeface="微軟正黑體"/>
              </a:rPr>
              <a:t>学员手册</a:t>
            </a:r>
          </a:p>
        </p:txBody>
      </p:sp>
      <p:sp>
        <p:nvSpPr>
          <p:cNvPr id="140" name="Rectangle 11"/>
          <p:cNvSpPr txBox="1"/>
          <p:nvPr/>
        </p:nvSpPr>
        <p:spPr>
          <a:xfrm>
            <a:off x="7062717" y="2583624"/>
            <a:ext cx="1814661" cy="15696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14313" lvl="1" indent="-214313" defTabSz="685800" hangingPunct="0">
              <a:lnSpc>
                <a:spcPct val="15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超限学习过程</a:t>
            </a:r>
          </a:p>
          <a:p>
            <a:pPr marL="214313" lvl="1" indent="-214313" defTabSz="685800" hangingPunct="0">
              <a:lnSpc>
                <a:spcPct val="15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WIKI，GIT的工具支持 </a:t>
            </a:r>
          </a:p>
          <a:p>
            <a:pPr marL="214313" lvl="1" indent="-214313" defTabSz="685800" hangingPunct="0">
              <a:lnSpc>
                <a:spcPct val="15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standout 2 测试报告</a:t>
            </a:r>
          </a:p>
          <a:p>
            <a:pPr marL="214313" lvl="1" indent="-214313" defTabSz="685800" hangingPunct="0">
              <a:lnSpc>
                <a:spcPct val="15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与设计团队的反复沟通、确认</a:t>
            </a:r>
          </a:p>
          <a:p>
            <a:pPr marL="214313" lvl="1" indent="-214313" defTabSz="685800" hangingPunct="0">
              <a:lnSpc>
                <a:spcPct val="15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学员的学术背景和工作经历</a:t>
            </a:r>
          </a:p>
          <a:p>
            <a:pPr marL="214313" lvl="1" indent="-214313" defTabSz="685800" hangingPunct="0">
              <a:lnSpc>
                <a:spcPct val="15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小组的碰撞和合作</a:t>
            </a:r>
          </a:p>
          <a:p>
            <a:pPr marL="214313" lvl="1" indent="-214313" defTabSz="685800" hangingPunct="0">
              <a:lnSpc>
                <a:spcPct val="15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endParaRPr sz="800" b="1" kern="0">
              <a:solidFill>
                <a:srgbClr val="8F8F8F">
                  <a:lumOff val="44000"/>
                </a:srgbClr>
              </a:solidFill>
              <a:latin typeface="微軟正黑體"/>
              <a:ea typeface="微軟正黑體"/>
              <a:sym typeface="微軟正黑體"/>
            </a:endParaRPr>
          </a:p>
          <a:p>
            <a:pPr marL="214313" lvl="1" indent="-214313" defTabSz="685800" hangingPunct="0">
              <a:lnSpc>
                <a:spcPct val="15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endParaRPr sz="800" b="1" kern="0">
              <a:solidFill>
                <a:srgbClr val="8F8F8F">
                  <a:lumOff val="44000"/>
                </a:srgbClr>
              </a:solidFill>
              <a:latin typeface="微軟正黑體"/>
              <a:ea typeface="微軟正黑體"/>
              <a:sym typeface="微軟正黑體"/>
            </a:endParaRPr>
          </a:p>
        </p:txBody>
      </p:sp>
      <p:sp>
        <p:nvSpPr>
          <p:cNvPr id="141" name="TextBox 12"/>
          <p:cNvSpPr txBox="1"/>
          <p:nvPr/>
        </p:nvSpPr>
        <p:spPr>
          <a:xfrm>
            <a:off x="5179693" y="2584341"/>
            <a:ext cx="1883024" cy="260379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88900" indent="-88900" defTabSz="685800" hangingPunct="0">
              <a:lnSpc>
                <a:spcPct val="12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4天MEM导引课，三个课程单元。</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单元一：认识自己</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单元二：认识清华</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单元三：清华与我</a:t>
            </a:r>
          </a:p>
          <a:p>
            <a:pPr marL="88900" indent="-88900" defTabSz="685800" hangingPunct="0">
              <a:lnSpc>
                <a:spcPct val="12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课程单元一「认识自己」：</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优势测试</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个人简历制作（自发迭代）</a:t>
            </a:r>
          </a:p>
          <a:p>
            <a:pPr marL="88900" indent="-88900" defTabSz="685800" hangingPunct="0">
              <a:lnSpc>
                <a:spcPct val="12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课程单元二「认识清华」：</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校园探索</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定向越野</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实验室探究</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社团资源</a:t>
            </a:r>
          </a:p>
          <a:p>
            <a:pPr marL="88900" indent="-88900" defTabSz="685800" hangingPunct="0">
              <a:lnSpc>
                <a:spcPct val="12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课程单元三「清华与我」：</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上期班级宪章</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辩论班级宪章制定的方法论</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上期汇报演出</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制定班级宪章</a:t>
            </a:r>
          </a:p>
        </p:txBody>
      </p:sp>
      <p:sp>
        <p:nvSpPr>
          <p:cNvPr id="142" name="TextBox 25"/>
          <p:cNvSpPr txBox="1"/>
          <p:nvPr/>
        </p:nvSpPr>
        <p:spPr>
          <a:xfrm>
            <a:off x="3295935" y="2583971"/>
            <a:ext cx="1883761" cy="142192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177800" indent="-177800" defTabSz="685800" hangingPunct="0">
              <a:lnSpc>
                <a:spcPct val="12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个人学习报告</a:t>
            </a:r>
          </a:p>
          <a:p>
            <a:pPr marL="177800" indent="-177800" defTabSz="685800" hangingPunct="0">
              <a:lnSpc>
                <a:spcPct val="12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学员工作流程和数据库：</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WIKI，GIT </a:t>
            </a:r>
          </a:p>
          <a:p>
            <a:pPr marL="177800" lvl="1" indent="-177800" defTabSz="685800" hangingPunct="0">
              <a:lnSpc>
                <a:spcPct val="12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小组成果和印象：</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班级宪章</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社群画布</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逻辑模型（每日迭代）</a:t>
            </a:r>
          </a:p>
          <a:p>
            <a:pPr marL="177800" indent="-177800" defTabSz="685800" hangingPunct="0">
              <a:lnSpc>
                <a:spcPct val="12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小组品牌塑造：</a:t>
            </a:r>
          </a:p>
          <a:p>
            <a:pPr marL="363538" lvl="1" indent="-187325" defTabSz="685800" hangingPunct="0">
              <a:lnSpc>
                <a:spcPct val="120000"/>
              </a:lnSpc>
              <a:buSzPct val="100000"/>
              <a:buFontTx/>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终极汇报</a:t>
            </a:r>
          </a:p>
        </p:txBody>
      </p:sp>
      <p:sp>
        <p:nvSpPr>
          <p:cNvPr id="143" name="TextBox 27"/>
          <p:cNvSpPr txBox="1"/>
          <p:nvPr/>
        </p:nvSpPr>
        <p:spPr>
          <a:xfrm>
            <a:off x="1406057" y="2574858"/>
            <a:ext cx="1889876" cy="11264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14313" indent="-214313" defTabSz="685800" hangingPunct="0">
              <a:lnSpc>
                <a:spcPct val="12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通过计算机软件工具的学习，掌握新型逻辑架构和管理方法。</a:t>
            </a:r>
          </a:p>
          <a:p>
            <a:pPr marL="214313" indent="-214313" defTabSz="685800" hangingPunct="0">
              <a:lnSpc>
                <a:spcPct val="12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小组方式开展的各类讨论和外部沟通，理解特殊状态下个人的能力和极限。</a:t>
            </a:r>
          </a:p>
          <a:p>
            <a:pPr marL="214313" indent="-214313" defTabSz="685800" hangingPunct="0">
              <a:lnSpc>
                <a:spcPct val="120000"/>
              </a:lnSpc>
              <a:buSzPct val="100000"/>
              <a:buFont typeface="Arial"/>
              <a:buChar char="•"/>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考验极速任务完成的要求下团队的稳定性和个人贡献度。</a:t>
            </a:r>
          </a:p>
        </p:txBody>
      </p:sp>
      <p:sp>
        <p:nvSpPr>
          <p:cNvPr id="144" name="TextBox 25"/>
          <p:cNvSpPr txBox="1"/>
          <p:nvPr/>
        </p:nvSpPr>
        <p:spPr>
          <a:xfrm>
            <a:off x="2129883" y="1598446"/>
            <a:ext cx="6671448" cy="46166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685800" hangingPunct="0">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宏观：在组长掌舵下，小组成员全力协作，协同效应明显。</a:t>
            </a:r>
          </a:p>
          <a:p>
            <a:pPr defTabSz="685800" hangingPunct="0">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中观：根据每日课程和任务，逐步阶梯形体现个人能力的提升。</a:t>
            </a:r>
          </a:p>
          <a:p>
            <a:pPr defTabSz="685800" hangingPunct="0">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微观：学员发挥个人优势，认清自己，团队作战同时认清他人。</a:t>
            </a:r>
          </a:p>
        </p:txBody>
      </p:sp>
      <p:sp>
        <p:nvSpPr>
          <p:cNvPr id="145" name="TextBox 25"/>
          <p:cNvSpPr txBox="1"/>
          <p:nvPr/>
        </p:nvSpPr>
        <p:spPr>
          <a:xfrm>
            <a:off x="2120099" y="1008784"/>
            <a:ext cx="7023108" cy="46166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685800" hangingPunct="0">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宏观：四天的XLP极限学习过程中，培养2017级MEM小组学员用新工具高效、完美的完成复杂项目的学习能力。</a:t>
            </a:r>
          </a:p>
          <a:p>
            <a:pPr defTabSz="685800" hangingPunct="0">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中观：迅速掌握新工具使用方法和识别任务的清晰边界，根据成员优势分工，对任务完成时间和效果形成共识。</a:t>
            </a:r>
          </a:p>
          <a:p>
            <a:pPr defTabSz="685800" hangingPunct="0">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微观：2017年9月14日 - 2017年9月17日完成顾老师带领的设计团队要求的输出结果。</a:t>
            </a:r>
          </a:p>
        </p:txBody>
      </p:sp>
      <p:grpSp>
        <p:nvGrpSpPr>
          <p:cNvPr id="148" name="Rounded Rectangle 7"/>
          <p:cNvGrpSpPr/>
          <p:nvPr/>
        </p:nvGrpSpPr>
        <p:grpSpPr>
          <a:xfrm>
            <a:off x="1894163" y="2177495"/>
            <a:ext cx="718816" cy="369330"/>
            <a:chOff x="0" y="19805"/>
            <a:chExt cx="718815" cy="369329"/>
          </a:xfrm>
        </p:grpSpPr>
        <p:sp>
          <p:nvSpPr>
            <p:cNvPr id="146" name="圆角矩形"/>
            <p:cNvSpPr/>
            <p:nvPr/>
          </p:nvSpPr>
          <p:spPr>
            <a:xfrm>
              <a:off x="0" y="30925"/>
              <a:ext cx="718815" cy="347090"/>
            </a:xfrm>
            <a:prstGeom prst="roundRect">
              <a:avLst>
                <a:gd name="adj" fmla="val 16667"/>
              </a:avLst>
            </a:prstGeom>
            <a:solidFill>
              <a:srgbClr val="3A3A3A"/>
            </a:solidFill>
            <a:ln w="28575" cap="flat">
              <a:solidFill>
                <a:srgbClr val="3B3838"/>
              </a:solidFill>
              <a:prstDash val="solid"/>
              <a:miter lim="800000"/>
            </a:ln>
            <a:effectLst/>
          </p:spPr>
          <p:txBody>
            <a:bodyPr wrap="square" lIns="45719" tIns="45719" rIns="45719" bIns="45719" numCol="1" anchor="ctr">
              <a:noAutofit/>
            </a:bodyPr>
            <a:lstStyle/>
            <a:p>
              <a:pPr defTabSz="685800" hangingPunct="0">
                <a:defRPr sz="1800" b="1">
                  <a:solidFill>
                    <a:srgbClr val="8F8F8F">
                      <a:lumOff val="44000"/>
                    </a:srgbClr>
                  </a:solidFill>
                  <a:latin typeface="微軟正黑體"/>
                  <a:ea typeface="微軟正黑體"/>
                  <a:cs typeface="微軟正黑體"/>
                  <a:sym typeface="微軟正黑體"/>
                </a:defRPr>
              </a:pPr>
              <a:endParaRPr b="1" kern="0">
                <a:solidFill>
                  <a:srgbClr val="8F8F8F">
                    <a:lumOff val="44000"/>
                  </a:srgbClr>
                </a:solidFill>
                <a:latin typeface="微軟正黑體"/>
                <a:ea typeface="微軟正黑體"/>
                <a:sym typeface="微軟正黑體"/>
              </a:endParaRPr>
            </a:p>
          </p:txBody>
        </p:sp>
        <p:sp>
          <p:nvSpPr>
            <p:cNvPr id="147" name="效果"/>
            <p:cNvSpPr txBox="1"/>
            <p:nvPr/>
          </p:nvSpPr>
          <p:spPr>
            <a:xfrm>
              <a:off x="16942" y="19805"/>
              <a:ext cx="684930"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1800" b="1">
                  <a:solidFill>
                    <a:schemeClr val="accent3">
                      <a:lumOff val="44000"/>
                    </a:schemeClr>
                  </a:solidFill>
                  <a:latin typeface="微軟正黑體"/>
                  <a:ea typeface="微軟正黑體"/>
                  <a:cs typeface="微軟正黑體"/>
                  <a:sym typeface="微軟正黑體"/>
                </a:defRPr>
              </a:lvl1pPr>
            </a:lstStyle>
            <a:p>
              <a:pPr defTabSz="685800" hangingPunct="0"/>
              <a:r>
                <a:rPr kern="0">
                  <a:solidFill>
                    <a:srgbClr val="8F8F8F">
                      <a:lumOff val="44000"/>
                    </a:srgbClr>
                  </a:solidFill>
                </a:rPr>
                <a:t>效果</a:t>
              </a:r>
            </a:p>
          </p:txBody>
        </p:sp>
      </p:grpSp>
      <p:grpSp>
        <p:nvGrpSpPr>
          <p:cNvPr id="151" name="Rounded Rectangle 7"/>
          <p:cNvGrpSpPr/>
          <p:nvPr/>
        </p:nvGrpSpPr>
        <p:grpSpPr>
          <a:xfrm>
            <a:off x="3771854" y="2181313"/>
            <a:ext cx="712617" cy="369330"/>
            <a:chOff x="0" y="19805"/>
            <a:chExt cx="712615" cy="369329"/>
          </a:xfrm>
        </p:grpSpPr>
        <p:sp>
          <p:nvSpPr>
            <p:cNvPr id="149" name="圆角矩形"/>
            <p:cNvSpPr/>
            <p:nvPr/>
          </p:nvSpPr>
          <p:spPr>
            <a:xfrm>
              <a:off x="0" y="34743"/>
              <a:ext cx="712615" cy="339454"/>
            </a:xfrm>
            <a:prstGeom prst="roundRect">
              <a:avLst>
                <a:gd name="adj" fmla="val 16667"/>
              </a:avLst>
            </a:prstGeom>
            <a:solidFill>
              <a:srgbClr val="3A3A3A"/>
            </a:solidFill>
            <a:ln w="28575" cap="flat">
              <a:solidFill>
                <a:srgbClr val="3B3838"/>
              </a:solidFill>
              <a:prstDash val="solid"/>
              <a:miter lim="800000"/>
            </a:ln>
            <a:effectLst/>
          </p:spPr>
          <p:txBody>
            <a:bodyPr wrap="square" lIns="45719" tIns="45719" rIns="45719" bIns="45719" numCol="1" anchor="ctr">
              <a:noAutofit/>
            </a:bodyPr>
            <a:lstStyle/>
            <a:p>
              <a:pPr defTabSz="685800" hangingPunct="0">
                <a:defRPr sz="1800" b="1">
                  <a:solidFill>
                    <a:srgbClr val="8F8F8F">
                      <a:lumOff val="44000"/>
                    </a:srgbClr>
                  </a:solidFill>
                  <a:latin typeface="微軟正黑體"/>
                  <a:ea typeface="微軟正黑體"/>
                  <a:cs typeface="微軟正黑體"/>
                  <a:sym typeface="微軟正黑體"/>
                </a:defRPr>
              </a:pPr>
              <a:endParaRPr b="1" kern="0">
                <a:solidFill>
                  <a:srgbClr val="8F8F8F">
                    <a:lumOff val="44000"/>
                  </a:srgbClr>
                </a:solidFill>
                <a:latin typeface="微軟正黑體"/>
                <a:ea typeface="微軟正黑體"/>
                <a:sym typeface="微軟正黑體"/>
              </a:endParaRPr>
            </a:p>
          </p:txBody>
        </p:sp>
        <p:sp>
          <p:nvSpPr>
            <p:cNvPr id="150" name="输出"/>
            <p:cNvSpPr txBox="1"/>
            <p:nvPr/>
          </p:nvSpPr>
          <p:spPr>
            <a:xfrm>
              <a:off x="16570" y="19805"/>
              <a:ext cx="679475"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1800" b="1">
                  <a:solidFill>
                    <a:schemeClr val="accent3">
                      <a:lumOff val="44000"/>
                    </a:schemeClr>
                  </a:solidFill>
                  <a:latin typeface="微軟正黑體"/>
                  <a:ea typeface="微軟正黑體"/>
                  <a:cs typeface="微軟正黑體"/>
                  <a:sym typeface="微軟正黑體"/>
                </a:defRPr>
              </a:lvl1pPr>
            </a:lstStyle>
            <a:p>
              <a:pPr defTabSz="685800" hangingPunct="0"/>
              <a:r>
                <a:rPr kern="0">
                  <a:solidFill>
                    <a:srgbClr val="8F8F8F">
                      <a:lumOff val="44000"/>
                    </a:srgbClr>
                  </a:solidFill>
                </a:rPr>
                <a:t>输出</a:t>
              </a:r>
            </a:p>
          </p:txBody>
        </p:sp>
      </p:grpSp>
      <p:grpSp>
        <p:nvGrpSpPr>
          <p:cNvPr id="154" name="Rounded Rectangle 7"/>
          <p:cNvGrpSpPr/>
          <p:nvPr/>
        </p:nvGrpSpPr>
        <p:grpSpPr>
          <a:xfrm>
            <a:off x="5631654" y="2177495"/>
            <a:ext cx="740869" cy="369330"/>
            <a:chOff x="0" y="19805"/>
            <a:chExt cx="740867" cy="369329"/>
          </a:xfrm>
        </p:grpSpPr>
        <p:sp>
          <p:nvSpPr>
            <p:cNvPr id="152" name="圆角矩形"/>
            <p:cNvSpPr/>
            <p:nvPr/>
          </p:nvSpPr>
          <p:spPr>
            <a:xfrm>
              <a:off x="0" y="30925"/>
              <a:ext cx="740867" cy="347090"/>
            </a:xfrm>
            <a:prstGeom prst="roundRect">
              <a:avLst>
                <a:gd name="adj" fmla="val 16667"/>
              </a:avLst>
            </a:prstGeom>
            <a:solidFill>
              <a:srgbClr val="3A3A3A"/>
            </a:solidFill>
            <a:ln w="28575" cap="flat">
              <a:solidFill>
                <a:srgbClr val="3B3838"/>
              </a:solidFill>
              <a:prstDash val="solid"/>
              <a:miter lim="800000"/>
            </a:ln>
            <a:effectLst/>
          </p:spPr>
          <p:txBody>
            <a:bodyPr wrap="square" lIns="45719" tIns="45719" rIns="45719" bIns="45719" numCol="1" anchor="ctr">
              <a:noAutofit/>
            </a:bodyPr>
            <a:lstStyle/>
            <a:p>
              <a:pPr defTabSz="685800" hangingPunct="0">
                <a:defRPr sz="1800" b="1">
                  <a:solidFill>
                    <a:srgbClr val="8F8F8F">
                      <a:lumOff val="44000"/>
                    </a:srgbClr>
                  </a:solidFill>
                  <a:latin typeface="微軟正黑體"/>
                  <a:ea typeface="微軟正黑體"/>
                  <a:cs typeface="微軟正黑體"/>
                  <a:sym typeface="微軟正黑體"/>
                </a:defRPr>
              </a:pPr>
              <a:endParaRPr b="1" kern="0">
                <a:solidFill>
                  <a:srgbClr val="8F8F8F">
                    <a:lumOff val="44000"/>
                  </a:srgbClr>
                </a:solidFill>
                <a:latin typeface="微軟正黑體"/>
                <a:ea typeface="微軟正黑體"/>
                <a:sym typeface="微軟正黑體"/>
              </a:endParaRPr>
            </a:p>
          </p:txBody>
        </p:sp>
        <p:sp>
          <p:nvSpPr>
            <p:cNvPr id="153" name="过程"/>
            <p:cNvSpPr txBox="1"/>
            <p:nvPr/>
          </p:nvSpPr>
          <p:spPr>
            <a:xfrm>
              <a:off x="16942" y="19805"/>
              <a:ext cx="706983"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1800" b="1">
                  <a:solidFill>
                    <a:schemeClr val="accent3">
                      <a:lumOff val="44000"/>
                    </a:schemeClr>
                  </a:solidFill>
                  <a:latin typeface="微軟正黑體"/>
                  <a:ea typeface="微軟正黑體"/>
                  <a:cs typeface="微軟正黑體"/>
                  <a:sym typeface="微軟正黑體"/>
                </a:defRPr>
              </a:lvl1pPr>
            </a:lstStyle>
            <a:p>
              <a:pPr defTabSz="685800" hangingPunct="0"/>
              <a:r>
                <a:rPr kern="0">
                  <a:solidFill>
                    <a:srgbClr val="8F8F8F">
                      <a:lumOff val="44000"/>
                    </a:srgbClr>
                  </a:solidFill>
                </a:rPr>
                <a:t>过程</a:t>
              </a:r>
            </a:p>
          </p:txBody>
        </p:sp>
      </p:grpSp>
      <p:grpSp>
        <p:nvGrpSpPr>
          <p:cNvPr id="157" name="Rounded Rectangle 7"/>
          <p:cNvGrpSpPr/>
          <p:nvPr/>
        </p:nvGrpSpPr>
        <p:grpSpPr>
          <a:xfrm>
            <a:off x="7503145" y="2177495"/>
            <a:ext cx="726456" cy="369330"/>
            <a:chOff x="0" y="19805"/>
            <a:chExt cx="726455" cy="369329"/>
          </a:xfrm>
        </p:grpSpPr>
        <p:sp>
          <p:nvSpPr>
            <p:cNvPr id="155" name="圆角矩形"/>
            <p:cNvSpPr/>
            <p:nvPr/>
          </p:nvSpPr>
          <p:spPr>
            <a:xfrm>
              <a:off x="0" y="30925"/>
              <a:ext cx="726455" cy="347090"/>
            </a:xfrm>
            <a:prstGeom prst="roundRect">
              <a:avLst>
                <a:gd name="adj" fmla="val 16667"/>
              </a:avLst>
            </a:prstGeom>
            <a:solidFill>
              <a:srgbClr val="3A3A3A"/>
            </a:solidFill>
            <a:ln w="28575" cap="flat">
              <a:solidFill>
                <a:srgbClr val="3B3838"/>
              </a:solidFill>
              <a:prstDash val="solid"/>
              <a:miter lim="800000"/>
            </a:ln>
            <a:effectLst/>
          </p:spPr>
          <p:txBody>
            <a:bodyPr wrap="square" lIns="45719" tIns="45719" rIns="45719" bIns="45719" numCol="1" anchor="ctr">
              <a:noAutofit/>
            </a:bodyPr>
            <a:lstStyle/>
            <a:p>
              <a:pPr defTabSz="685800" hangingPunct="0">
                <a:defRPr sz="1800" b="1">
                  <a:solidFill>
                    <a:srgbClr val="8F8F8F">
                      <a:lumOff val="44000"/>
                    </a:srgbClr>
                  </a:solidFill>
                  <a:latin typeface="微軟正黑體"/>
                  <a:ea typeface="微軟正黑體"/>
                  <a:cs typeface="微軟正黑體"/>
                  <a:sym typeface="微軟正黑體"/>
                </a:defRPr>
              </a:pPr>
              <a:endParaRPr b="1" kern="0">
                <a:solidFill>
                  <a:srgbClr val="8F8F8F">
                    <a:lumOff val="44000"/>
                  </a:srgbClr>
                </a:solidFill>
                <a:latin typeface="微軟正黑體"/>
                <a:ea typeface="微軟正黑體"/>
                <a:sym typeface="微軟正黑體"/>
              </a:endParaRPr>
            </a:p>
          </p:txBody>
        </p:sp>
        <p:sp>
          <p:nvSpPr>
            <p:cNvPr id="156" name="输入"/>
            <p:cNvSpPr txBox="1"/>
            <p:nvPr/>
          </p:nvSpPr>
          <p:spPr>
            <a:xfrm>
              <a:off x="16943" y="19805"/>
              <a:ext cx="692568"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1800" b="1">
                  <a:solidFill>
                    <a:schemeClr val="accent3">
                      <a:lumOff val="44000"/>
                    </a:schemeClr>
                  </a:solidFill>
                  <a:latin typeface="微軟正黑體"/>
                  <a:ea typeface="微軟正黑體"/>
                  <a:cs typeface="微軟正黑體"/>
                  <a:sym typeface="微軟正黑體"/>
                </a:defRPr>
              </a:lvl1pPr>
            </a:lstStyle>
            <a:p>
              <a:pPr defTabSz="685800" hangingPunct="0"/>
              <a:r>
                <a:rPr kern="0">
                  <a:solidFill>
                    <a:srgbClr val="8F8F8F">
                      <a:lumOff val="44000"/>
                    </a:srgbClr>
                  </a:solidFill>
                </a:rPr>
                <a:t>输入</a:t>
              </a:r>
            </a:p>
          </p:txBody>
        </p:sp>
      </p:grpSp>
      <p:sp>
        <p:nvSpPr>
          <p:cNvPr id="158" name="文本框 1"/>
          <p:cNvSpPr txBox="1"/>
          <p:nvPr/>
        </p:nvSpPr>
        <p:spPr>
          <a:xfrm>
            <a:off x="2634033" y="5435659"/>
            <a:ext cx="1846016"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685800" hangingPunct="0">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 1.学员性格和情绪是否影响任务的完成</a:t>
            </a:r>
          </a:p>
          <a:p>
            <a:pPr defTabSz="685800" hangingPunct="0">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 2.学员对目标的高低程度是否一致</a:t>
            </a:r>
          </a:p>
          <a:p>
            <a:pPr defTabSz="685800" hangingPunct="0">
              <a:defRPr sz="800" b="1">
                <a:solidFill>
                  <a:srgbClr val="8F8F8F">
                    <a:lumOff val="44000"/>
                  </a:srgbClr>
                </a:solidFill>
                <a:latin typeface="微軟正黑體"/>
                <a:ea typeface="微軟正黑體"/>
                <a:cs typeface="微軟正黑體"/>
                <a:sym typeface="微軟正黑體"/>
              </a:defRPr>
            </a:pPr>
            <a:r>
              <a:rPr sz="800" b="1" kern="0">
                <a:solidFill>
                  <a:srgbClr val="8F8F8F">
                    <a:lumOff val="44000"/>
                  </a:srgbClr>
                </a:solidFill>
                <a:latin typeface="微軟正黑體"/>
                <a:ea typeface="微軟正黑體"/>
                <a:sym typeface="微軟正黑體"/>
              </a:rPr>
              <a:t> 3.网络、电脑和睡眠时间等的冲突。</a:t>
            </a:r>
          </a:p>
        </p:txBody>
      </p:sp>
      <p:sp>
        <p:nvSpPr>
          <p:cNvPr id="159" name="矩形 2"/>
          <p:cNvSpPr txBox="1"/>
          <p:nvPr/>
        </p:nvSpPr>
        <p:spPr>
          <a:xfrm>
            <a:off x="-27096" y="2553408"/>
            <a:ext cx="613307" cy="3385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600" b="1">
                <a:solidFill>
                  <a:schemeClr val="accent3">
                    <a:lumOff val="44000"/>
                  </a:schemeClr>
                </a:solidFill>
                <a:latin typeface="微軟正黑體"/>
                <a:ea typeface="微軟正黑體"/>
                <a:cs typeface="微軟正黑體"/>
                <a:sym typeface="微軟正黑體"/>
              </a:defRPr>
            </a:lvl1pPr>
          </a:lstStyle>
          <a:p>
            <a:pPr defTabSz="685800" hangingPunct="0"/>
            <a:r>
              <a:rPr kern="0">
                <a:solidFill>
                  <a:srgbClr val="8F8F8F">
                    <a:lumOff val="44000"/>
                  </a:srgbClr>
                </a:solidFill>
              </a:rPr>
              <a:t>MEM</a:t>
            </a:r>
          </a:p>
        </p:txBody>
      </p:sp>
      <p:sp>
        <p:nvSpPr>
          <p:cNvPr id="50"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4249882A-4E3C-4A76-BE4F-91475380FDA0}"/>
              </a:ext>
            </a:extLst>
          </p:cNvPr>
          <p:cNvSpPr txBox="1"/>
          <p:nvPr/>
        </p:nvSpPr>
        <p:spPr>
          <a:xfrm>
            <a:off x="1098676" y="105262"/>
            <a:ext cx="4440639" cy="707886"/>
          </a:xfrm>
          <a:prstGeom prst="rect">
            <a:avLst/>
          </a:prstGeom>
          <a:noFill/>
        </p:spPr>
        <p:txBody>
          <a:bodyPr wrap="none" rtlCol="0">
            <a:spAutoFit/>
          </a:bodyPr>
          <a:lstStyle/>
          <a:p>
            <a:r>
              <a:rPr lang="zh-CN" altLang="en-US" sz="4000" b="1" dirty="0">
                <a:solidFill>
                  <a:srgbClr val="124062"/>
                </a:solidFill>
                <a:latin typeface="方正小标宋简体" panose="02010601030101010101" pitchFamily="2" charset="-122"/>
                <a:ea typeface="方正小标宋简体" panose="02010601030101010101" pitchFamily="2" charset="-122"/>
                <a:cs typeface="Kartika" panose="02020503030404060203" pitchFamily="18" charset="0"/>
              </a:rPr>
              <a:t>学生手册逻辑模型 </a:t>
            </a:r>
          </a:p>
        </p:txBody>
      </p:sp>
    </p:spTree>
    <p:extLst>
      <p:ext uri="{BB962C8B-B14F-4D97-AF65-F5344CB8AC3E}">
        <p14:creationId xmlns:p14="http://schemas.microsoft.com/office/powerpoint/2010/main" val="2730431127"/>
      </p:ext>
    </p:extLst>
  </p:cSld>
  <p:clrMapOvr>
    <a:masterClrMapping/>
  </p:clrMapOvr>
  <p:transition spd="med"/>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孟琪-商业计划PPT模板 (19)" id="{30428E57-210E-8A48-AFC2-3B0A556AE7DF}" vid="{80471B2D-BE42-FF44-87D8-28E9C59BEE4E}"/>
    </a:ext>
  </a:extLst>
</a:theme>
</file>

<file path=ppt/theme/theme3.xml><?xml version="1.0" encoding="utf-8"?>
<a:theme xmlns:a="http://schemas.openxmlformats.org/drawingml/2006/main" name="1_Office 主题">
  <a:themeElements>
    <a:clrScheme name="Office 主题">
      <a:dk1>
        <a:srgbClr val="000000"/>
      </a:dk1>
      <a:lt1>
        <a:srgbClr val="282828"/>
      </a:lt1>
      <a:dk2>
        <a:srgbClr val="A7A7A7"/>
      </a:dk2>
      <a:lt2>
        <a:srgbClr val="535353"/>
      </a:lt2>
      <a:accent1>
        <a:srgbClr val="5B9BD5"/>
      </a:accent1>
      <a:accent2>
        <a:srgbClr val="ED7D31"/>
      </a:accent2>
      <a:accent3>
        <a:srgbClr val="8F8F8F"/>
      </a:accent3>
      <a:accent4>
        <a:srgbClr val="707070"/>
      </a:accent4>
      <a:accent5>
        <a:srgbClr val="B5CBE7"/>
      </a:accent5>
      <a:accent6>
        <a:srgbClr val="D7712B"/>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77</TotalTime>
  <Words>1055</Words>
  <Application>Microsoft Office PowerPoint</Application>
  <PresentationFormat>全屏显示(4:3)</PresentationFormat>
  <Paragraphs>151</Paragraphs>
  <Slides>8</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8</vt:i4>
      </vt:variant>
    </vt:vector>
  </HeadingPairs>
  <TitlesOfParts>
    <vt:vector size="27" baseType="lpstr">
      <vt:lpstr>Bebas</vt:lpstr>
      <vt:lpstr>Lantinghei SC Extralight</vt:lpstr>
      <vt:lpstr>Microsoft JhengHei</vt:lpstr>
      <vt:lpstr>等线</vt:lpstr>
      <vt:lpstr>等线 Light</vt:lpstr>
      <vt:lpstr>方正小标宋简体</vt:lpstr>
      <vt:lpstr>华文黑体</vt:lpstr>
      <vt:lpstr>华文宋体</vt:lpstr>
      <vt:lpstr>宋体</vt:lpstr>
      <vt:lpstr>微软雅黑</vt:lpstr>
      <vt:lpstr>Agency FB</vt:lpstr>
      <vt:lpstr>Arial</vt:lpstr>
      <vt:lpstr>Calibri</vt:lpstr>
      <vt:lpstr>Calibri Light</vt:lpstr>
      <vt:lpstr>Kartika</vt:lpstr>
      <vt:lpstr>Wingdings</vt:lpstr>
      <vt:lpstr>Office 主题​​</vt:lpstr>
      <vt:lpstr>Office 主题</vt:lpstr>
      <vt:lpstr>1_Office 主题</vt:lpstr>
      <vt:lpstr>2017 XLP  晨间汇报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余谦</dc:creator>
  <cp:lastModifiedBy>Jeff Sun</cp:lastModifiedBy>
  <cp:revision>20</cp:revision>
  <dcterms:created xsi:type="dcterms:W3CDTF">2017-09-14T11:26:20Z</dcterms:created>
  <dcterms:modified xsi:type="dcterms:W3CDTF">2017-09-14T19:45:56Z</dcterms:modified>
</cp:coreProperties>
</file>