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1" r:id="rId2"/>
    <p:sldId id="300" r:id="rId3"/>
    <p:sldId id="280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282" r:id="rId15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99"/>
    <p:restoredTop sz="94599"/>
  </p:normalViewPr>
  <p:slideViewPr>
    <p:cSldViewPr snapToGrid="0">
      <p:cViewPr>
        <p:scale>
          <a:sx n="125" d="100"/>
          <a:sy n="125" d="100"/>
        </p:scale>
        <p:origin x="-834" y="-72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26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94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31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50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966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9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8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8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78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6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3252" y="1638300"/>
            <a:ext cx="9130748" cy="1833769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MEM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2017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4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radley Hand ITC" pitchFamily="66" charset="0"/>
                <a:ea typeface="微软雅黑" pitchFamily="34" charset="-122"/>
              </a:rPr>
              <a:t>X L P</a:t>
            </a:r>
            <a:endParaRPr kumimoji="0" lang="zh-CN" altLang="en-US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itchFamily="66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683025" y="1746200"/>
            <a:ext cx="2226368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kumimoji="0" lang="zh-CN" altLang="en-US" sz="1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572536" y="1746200"/>
            <a:ext cx="1742661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华文仿宋" pitchFamily="2" charset="-122"/>
                <a:ea typeface="华文仿宋" pitchFamily="2" charset="-122"/>
              </a:rPr>
              <a:t>晨报汇间</a:t>
            </a:r>
            <a:endParaRPr kumimoji="0" lang="zh-CN" altLang="en-US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76294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8800" y="0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2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864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52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659794"/>
            <a:ext cx="1524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4000" y="4659796"/>
            <a:ext cx="185166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75660" y="4659795"/>
            <a:ext cx="176784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个人学习报告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5143500" y="4652174"/>
            <a:ext cx="14097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会议记录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53200" y="4652173"/>
            <a:ext cx="1447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资料共享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001000" y="4659796"/>
            <a:ext cx="1143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其他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8800" y="0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2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864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52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659794"/>
            <a:ext cx="1524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4000" y="4659796"/>
            <a:ext cx="185166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75660" y="4659795"/>
            <a:ext cx="17678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3500" y="4652174"/>
            <a:ext cx="14097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会议记录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6553200" y="4652173"/>
            <a:ext cx="1447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资料共享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001000" y="4659796"/>
            <a:ext cx="1143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其他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8800" y="0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2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864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52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659794"/>
            <a:ext cx="1524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4000" y="4659796"/>
            <a:ext cx="185166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75660" y="4659795"/>
            <a:ext cx="17678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3500" y="4652174"/>
            <a:ext cx="14097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会议记录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53200" y="4652173"/>
            <a:ext cx="14478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资料共享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8001000" y="4659796"/>
            <a:ext cx="1143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其他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8800" y="0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2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864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52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659794"/>
            <a:ext cx="1524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4000" y="4659796"/>
            <a:ext cx="185166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75660" y="4659795"/>
            <a:ext cx="17678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3500" y="4652174"/>
            <a:ext cx="14097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会议记录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53200" y="4652173"/>
            <a:ext cx="1447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资料共享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001000" y="4659796"/>
            <a:ext cx="11430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1733545" y="274320"/>
            <a:ext cx="360000" cy="3009900"/>
          </a:xfrm>
          <a:prstGeom prst="roundRect">
            <a:avLst>
              <a:gd name="adj" fmla="val 6667"/>
            </a:avLst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156460" y="274320"/>
            <a:ext cx="1150620" cy="1851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486400" y="274320"/>
            <a:ext cx="1150620" cy="1851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383280" y="274320"/>
            <a:ext cx="2019300" cy="1851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156460" y="2186940"/>
            <a:ext cx="1150620" cy="10972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486400" y="2186940"/>
            <a:ext cx="1150620" cy="10972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33549" y="3329940"/>
            <a:ext cx="2648545" cy="44196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430435" y="3329940"/>
            <a:ext cx="2648545" cy="94488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733548" y="3832860"/>
            <a:ext cx="2648545" cy="44196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733547" y="4351020"/>
            <a:ext cx="2648545" cy="44196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430433" y="4351020"/>
            <a:ext cx="2648545" cy="44196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4" name="空心弧 23"/>
          <p:cNvSpPr/>
          <p:nvPr/>
        </p:nvSpPr>
        <p:spPr bwMode="auto">
          <a:xfrm>
            <a:off x="3238500" y="1779270"/>
            <a:ext cx="2247900" cy="2247900"/>
          </a:xfrm>
          <a:prstGeom prst="blockArc">
            <a:avLst>
              <a:gd name="adj1" fmla="val 8939293"/>
              <a:gd name="adj2" fmla="val 16190001"/>
              <a:gd name="adj3" fmla="val 20847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6" name="空心弧 25"/>
          <p:cNvSpPr/>
          <p:nvPr/>
        </p:nvSpPr>
        <p:spPr bwMode="auto">
          <a:xfrm rot="7294724">
            <a:off x="3238500" y="1779270"/>
            <a:ext cx="2247900" cy="2247900"/>
          </a:xfrm>
          <a:prstGeom prst="blockArc">
            <a:avLst>
              <a:gd name="adj1" fmla="val 8949295"/>
              <a:gd name="adj2" fmla="val 16312118"/>
              <a:gd name="adj3" fmla="val 20588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7" name="空心弧 26"/>
          <p:cNvSpPr/>
          <p:nvPr/>
        </p:nvSpPr>
        <p:spPr bwMode="auto">
          <a:xfrm rot="14386123">
            <a:off x="3230880" y="1779269"/>
            <a:ext cx="2247900" cy="2247900"/>
          </a:xfrm>
          <a:prstGeom prst="blockArc">
            <a:avLst>
              <a:gd name="adj1" fmla="val 9251239"/>
              <a:gd name="adj2" fmla="val 16083564"/>
              <a:gd name="adj3" fmla="val 22296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1" name="饼形 20"/>
          <p:cNvSpPr/>
          <p:nvPr/>
        </p:nvSpPr>
        <p:spPr bwMode="auto">
          <a:xfrm>
            <a:off x="3733800" y="2318216"/>
            <a:ext cx="1295400" cy="1232704"/>
          </a:xfrm>
          <a:prstGeom prst="pie">
            <a:avLst>
              <a:gd name="adj1" fmla="val 0"/>
              <a:gd name="adj2" fmla="val 10800000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饼形 21"/>
          <p:cNvSpPr/>
          <p:nvPr/>
        </p:nvSpPr>
        <p:spPr bwMode="auto">
          <a:xfrm rot="10800000">
            <a:off x="3733800" y="2186939"/>
            <a:ext cx="1295400" cy="1286341"/>
          </a:xfrm>
          <a:prstGeom prst="pie">
            <a:avLst>
              <a:gd name="adj1" fmla="val 0"/>
              <a:gd name="adj2" fmla="val 10800000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733549" y="274320"/>
            <a:ext cx="359996" cy="30099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选入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6460" y="274320"/>
            <a:ext cx="1150620" cy="18516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仪式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68040" y="274320"/>
            <a:ext cx="2034540" cy="18516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6400" y="274320"/>
            <a:ext cx="1150620" cy="18516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718980" y="274320"/>
            <a:ext cx="360000" cy="3009900"/>
            <a:chOff x="6718980" y="274320"/>
            <a:chExt cx="360000" cy="3009900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6718980" y="274320"/>
              <a:ext cx="360000" cy="3009900"/>
            </a:xfrm>
            <a:prstGeom prst="roundRect">
              <a:avLst>
                <a:gd name="adj" fmla="val 6667"/>
              </a:avLst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zh-CN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18980" y="274320"/>
              <a:ext cx="360000" cy="30099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淡出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486400" y="2175510"/>
            <a:ext cx="1150620" cy="11087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角色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56460" y="2181225"/>
            <a:ext cx="1150620" cy="11087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33545" y="3329940"/>
            <a:ext cx="1649736" cy="4419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组织结构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3545" y="3832860"/>
            <a:ext cx="2647956" cy="4419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治理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33544" y="4351020"/>
            <a:ext cx="2647956" cy="4419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资金运营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31024" y="4343400"/>
            <a:ext cx="2647956" cy="4419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数据管理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0660" y="3329940"/>
            <a:ext cx="1798320" cy="9448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渠道平台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 rot="18084066">
            <a:off x="3002537" y="2319789"/>
            <a:ext cx="1150620" cy="3868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价值观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 rot="3410692">
            <a:off x="4534157" y="2201178"/>
            <a:ext cx="1150620" cy="3868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品牌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77766" y="3496141"/>
            <a:ext cx="1798320" cy="4724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成功的定义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24652" y="2982025"/>
            <a:ext cx="1304548" cy="4724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身份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78159" y="2318216"/>
            <a:ext cx="1304548" cy="4724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76294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395" y="-14287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3214" y="962250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入學導引課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7062717" y="1726374"/>
            <a:ext cx="18146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超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限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学习过程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的工具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校内各社团资源支持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校内图书馆支持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现场所有同学自身的资源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现场教学环境的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学长的资源 </a:t>
            </a:r>
            <a:endParaRPr lang="zh-CN" altLang="en-US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教育中心的支持 </a:t>
            </a:r>
            <a:endParaRPr lang="zh-CN" altLang="en-US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课程挑战方的导师、助教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相关内容（</a:t>
            </a:r>
            <a:r>
              <a:rPr lang="en-US" altLang="zh-CN" sz="8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，社群画布，合弄制）应该提醒学生提前阅读。</a:t>
            </a:r>
            <a:endParaRPr lang="en-US" altLang="zh-CN" sz="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179693" y="1727091"/>
            <a:ext cx="18830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导引课，三个课程单元。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单元一：认识自己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单元三：清华与我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课程单元一「认识自己」：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优势测试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个人简历制作（自发迭代）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园探索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越野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验室探究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团资源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程单元三「清华与我」：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辩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论班级宪章制定的方法论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期汇报演出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宪章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6213" lvl="1" indent="0">
              <a:lnSpc>
                <a:spcPct val="120000"/>
              </a:lnSpc>
            </a:pP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*</a:t>
            </a:r>
            <a:r>
              <a:rPr lang="en-US" altLang="zh-CN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**</a:t>
            </a: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层次</a:t>
            </a:r>
            <a:r>
              <a:rPr lang="zh-CN" altLang="en-US" sz="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不</a:t>
            </a: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清</a:t>
            </a:r>
            <a:r>
              <a:rPr lang="en-US" altLang="zh-CN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***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3295934" y="1726722"/>
            <a:ext cx="188376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61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分成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个学习小组。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每位学员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纸质出版物：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社群画布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逻辑模型（每日迭代）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任务成效展示：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终极汇报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班级社群平台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</a:t>
            </a:r>
            <a:endParaRPr lang="en-US" altLang="zh-CN" sz="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Standout report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每日学习汇报</a:t>
            </a:r>
            <a:endParaRPr lang="en-US" altLang="zh-CN" sz="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406058" y="1717609"/>
            <a:ext cx="1889875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strike="sngStrike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strike="sngStrike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学员透过逻辑模型的迭代，深入学习计算思维。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透过「认识自己」，「认识清华」，「清华与我」的学习过程，得到资源整合的</a:t>
            </a:r>
            <a:r>
              <a:rPr lang="zh-CN" altLang="en-US" sz="800" b="1" strike="sngStrike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方法</a:t>
            </a: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途径和团队协同体验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 「认识清华」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学员能根据工具的使用，进行自主学习与数据工作流的成果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形成新的自我认知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「认识自己」</a:t>
            </a:r>
            <a:endParaRPr lang="en-US" altLang="zh-CN" sz="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形成规范的思维模式，避免思维漏项。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「清华与我」</a:t>
            </a:r>
            <a:endParaRPr lang="en-US" altLang="zh-CN" sz="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学习使用工具，达到团队协同发展。</a:t>
            </a:r>
            <a:endParaRPr lang="en-US" altLang="zh-CN" sz="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129883" y="741196"/>
            <a:ext cx="667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宏观：在「清华与我」的课程结构中，进行价值整合与产出班级宪章的学习成果。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中观：藉由定向越野挑战，实验室探究，图书馆介绍等课程项目「认识清华」。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微观：透过性格测试，个人简历制作等课程项目「认识自己」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</a:t>
            </a: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对整个</a:t>
            </a:r>
            <a:r>
              <a:rPr lang="en-US" altLang="zh-CN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XLP</a:t>
            </a: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课程有了解；对自我有新的认知；对管理工具会操作；完善思维模型；体验团队协同，为以后学习做准备。</a:t>
            </a:r>
            <a:endParaRPr lang="zh-CN" altLang="en-US" sz="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2120099" y="151533"/>
            <a:ext cx="702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宏观：清华大学工程管理硕士（以下简称：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），重在培养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学生未来的战略应用能力和职业需求胜任力。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中观：清华大学为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开设「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入学导引课」，透过三个单元的课程设计</a:t>
            </a:r>
            <a:r>
              <a:rPr lang="zh-CN" altLang="en-US" sz="800" b="1" strike="sngStrike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，让学员学习如何深入计算思维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年度第二梯次「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入学导引课」，将于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日办理为期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天的课程。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1894163" y="1331366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4033" y="4578409"/>
            <a:ext cx="5051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1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学生在入学导引课初期，自我意识与集体意识需要进行磨合才能形成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自组织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学生在有限时间内的健康与体力需要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保持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夜间教室、网络的不稳定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因素 </a:t>
            </a:r>
            <a:r>
              <a:rPr lang="en-US" altLang="zh-CN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4. </a:t>
            </a: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学员个人背景有差异，认知体系和学习方法不同，单位时间信息量过大。</a:t>
            </a:r>
            <a:endParaRPr lang="zh-CN" altLang="en-US" sz="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7095" y="1696158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039201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18288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8800" y="0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2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864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52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659794"/>
            <a:ext cx="1524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4000" y="4659796"/>
            <a:ext cx="185166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75660" y="4659795"/>
            <a:ext cx="17678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3500" y="4652174"/>
            <a:ext cx="14097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会议记录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53200" y="4652173"/>
            <a:ext cx="1447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资料共享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001000" y="4659796"/>
            <a:ext cx="1143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其他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30113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8800" y="0"/>
            <a:ext cx="18288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出版工作流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657600" y="2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864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52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659794"/>
            <a:ext cx="1524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4000" y="4659796"/>
            <a:ext cx="185166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75660" y="4659795"/>
            <a:ext cx="17678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3500" y="4652174"/>
            <a:ext cx="14097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会议记录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53200" y="4652173"/>
            <a:ext cx="1447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资料共享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001000" y="4659796"/>
            <a:ext cx="1143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其他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8800" y="0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2"/>
            <a:ext cx="18288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团队简介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4864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52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659794"/>
            <a:ext cx="1524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4000" y="4659796"/>
            <a:ext cx="185166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75660" y="4659795"/>
            <a:ext cx="17678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3500" y="4652174"/>
            <a:ext cx="14097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会议记录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53200" y="4652173"/>
            <a:ext cx="1447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资料共享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001000" y="4659796"/>
            <a:ext cx="1143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其他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8800" y="0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2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86400" y="1"/>
            <a:ext cx="18288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组织架构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73152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659794"/>
            <a:ext cx="1524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4000" y="4659796"/>
            <a:ext cx="185166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75660" y="4659795"/>
            <a:ext cx="17678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3500" y="4652174"/>
            <a:ext cx="14097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会议记录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53200" y="4652173"/>
            <a:ext cx="1447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资料共享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001000" y="4659796"/>
            <a:ext cx="1143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其他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8800" y="0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2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864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5200" y="1"/>
            <a:ext cx="18288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成员介绍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0" y="4659794"/>
            <a:ext cx="1524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4000" y="4659796"/>
            <a:ext cx="185166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75660" y="4659795"/>
            <a:ext cx="17678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3500" y="4652174"/>
            <a:ext cx="14097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会议记录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53200" y="4652173"/>
            <a:ext cx="1447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资料共享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001000" y="4659796"/>
            <a:ext cx="1143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其他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8800" y="0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2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864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52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659794"/>
            <a:ext cx="15240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学习成果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524000" y="4659796"/>
            <a:ext cx="185166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75660" y="4659795"/>
            <a:ext cx="17678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3500" y="4652174"/>
            <a:ext cx="14097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会议记录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53200" y="4652173"/>
            <a:ext cx="1447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资料共享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001000" y="4659796"/>
            <a:ext cx="1143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其他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8800" y="0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2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864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52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659794"/>
            <a:ext cx="1524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4000" y="4659796"/>
            <a:ext cx="185166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小组课程输出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3375660" y="4659795"/>
            <a:ext cx="17678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3500" y="4652174"/>
            <a:ext cx="14097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会议记录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53200" y="4652173"/>
            <a:ext cx="1447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资料共享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001000" y="4659796"/>
            <a:ext cx="1143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其他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孟琪-商业计划PPT模板 (19)" id="{30428E57-210E-8A48-AFC2-3B0A556AE7DF}" vid="{80471B2D-BE42-FF44-87D8-28E9C59BEE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4302</TotalTime>
  <Pages>0</Pages>
  <Words>856</Words>
  <Characters>0</Characters>
  <Application>Microsoft Office PowerPoint</Application>
  <DocSecurity>0</DocSecurity>
  <PresentationFormat>全屏显示(16:9)</PresentationFormat>
  <Lines>0</Lines>
  <Paragraphs>209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周鹏 zhoupeng</cp:lastModifiedBy>
  <cp:revision>74</cp:revision>
  <dcterms:created xsi:type="dcterms:W3CDTF">2017-07-13T17:17:07Z</dcterms:created>
  <dcterms:modified xsi:type="dcterms:W3CDTF">2017-09-14T17:31:00Z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