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1" r:id="rId2"/>
    <p:sldId id="280" r:id="rId3"/>
    <p:sldId id="297" r:id="rId4"/>
    <p:sldId id="298" r:id="rId5"/>
    <p:sldId id="291" r:id="rId6"/>
    <p:sldId id="292" r:id="rId7"/>
    <p:sldId id="294" r:id="rId8"/>
    <p:sldId id="296" r:id="rId9"/>
    <p:sldId id="282" r:id="rId10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97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DBB76C"/>
    <a:srgbClr val="E2C044"/>
    <a:srgbClr val="F1F3F2"/>
    <a:srgbClr val="1E1E1E"/>
    <a:srgbClr val="D6AC58"/>
    <a:srgbClr val="D5B55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99"/>
    <p:restoredTop sz="94599"/>
  </p:normalViewPr>
  <p:slideViewPr>
    <p:cSldViewPr snapToGrid="0">
      <p:cViewPr varScale="1">
        <p:scale>
          <a:sx n="99" d="100"/>
          <a:sy n="99" d="100"/>
        </p:scale>
        <p:origin x="-90" y="-804"/>
      </p:cViewPr>
      <p:guideLst>
        <p:guide orient="horz" pos="1597"/>
        <p:guide pos="2880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00F9FB-5080-5E4B-80A0-21AAAFB12036}" type="datetimeFigureOut">
              <a:rPr lang="zh-CN" altLang="en-US"/>
              <a:pPr/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63926-8B7B-9E4C-8036-75803AD373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4266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39F2A-8141-9E41-93F6-66191A7DD2D3}" type="datetimeFigureOut">
              <a:rPr lang="zh-CN" altLang="en-US"/>
              <a:pPr/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1667C-6955-1241-8232-7F00D32704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99437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473D9F-E9B3-2F4C-9816-23AF2F204DDC}" type="datetimeFigureOut">
              <a:rPr lang="zh-CN" altLang="en-US"/>
              <a:pPr/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4FB26-779C-254F-A35B-C2D358BB68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3089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9F6407-BF86-914C-ADA6-16EAE3B57F00}" type="datetimeFigureOut">
              <a:rPr lang="zh-CN" altLang="en-US"/>
              <a:pPr/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3109C-6DEC-1B4E-A9EC-2BED687ABA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4313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CB646-4F3B-BA4B-ACCA-2AD81AF17150}" type="datetimeFigureOut">
              <a:rPr lang="zh-CN" altLang="en-US"/>
              <a:pPr/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63C23-C7CA-5848-BF31-5BC07CB107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6605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CBB42B-5DD5-B04D-9C31-91A4B3359D27}" type="datetimeFigureOut">
              <a:rPr lang="zh-CN" altLang="en-US"/>
              <a:pPr/>
              <a:t>2017/9/16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D9727-0A36-8741-802D-DB2C92108A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8505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A91C22-BD40-AD4C-AA2D-908C13CBD97F}" type="datetimeFigureOut">
              <a:rPr lang="zh-CN" altLang="en-US"/>
              <a:pPr/>
              <a:t>2017/9/16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AD401-CC71-5941-B63D-E2913BDC47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49662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A406C-4124-A44B-AAB3-E28B03A55918}" type="datetimeFigureOut">
              <a:rPr lang="zh-CN" altLang="en-US"/>
              <a:pPr/>
              <a:t>2017/9/16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77411-E3A7-4949-9160-86583D5C28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993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74CD15-5E46-464B-8D08-BFA93B2436DD}" type="datetimeFigureOut">
              <a:rPr lang="zh-CN" altLang="en-US"/>
              <a:pPr/>
              <a:t>2017/9/16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79E91-A5D9-F049-B91F-872102AD45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9858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6CCF-1E31-7A43-A4B1-334391A24759}" type="datetimeFigureOut">
              <a:rPr lang="zh-CN" altLang="en-US"/>
              <a:pPr/>
              <a:t>2017/9/16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71A30-ACBE-8C4C-8C53-C828949FD7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7887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CD1256-3E51-E542-9EAF-8455297457F0}" type="datetimeFigureOut">
              <a:rPr lang="zh-CN" altLang="en-US"/>
              <a:pPr/>
              <a:t>2017/9/16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76F11-04D5-644B-A761-9B22BD8E4D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7817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pattFill prst="pct60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单击此处编辑母版文本样式</a:t>
            </a:r>
          </a:p>
          <a:p>
            <a:pPr lvl="1"/>
            <a:r>
              <a:rPr lang="zh-CN" altLang="x-none"/>
              <a:t>第二级</a:t>
            </a:r>
          </a:p>
          <a:p>
            <a:pPr lvl="2"/>
            <a:r>
              <a:rPr lang="zh-CN" altLang="x-none"/>
              <a:t>第三级</a:t>
            </a:r>
          </a:p>
          <a:p>
            <a:pPr lvl="3"/>
            <a:r>
              <a:rPr lang="zh-CN" altLang="x-none"/>
              <a:t>第四级</a:t>
            </a:r>
          </a:p>
          <a:p>
            <a:pPr lvl="4"/>
            <a:r>
              <a:rPr lang="zh-CN" altLang="x-none"/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8008DD98-D290-1944-9E3C-A008DC37D5BB}" type="datetimeFigureOut">
              <a:rPr lang="zh-CN" altLang="en-US"/>
              <a:pPr/>
              <a:t>2017/9/16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1C18775-D15C-044F-8D9C-CDF14856119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spd="slow">
    <p:wipe/>
  </p:transition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toyhouse.cc/wiki/index.php/File:Wj.JPG" TargetMode="External"/><Relationship Id="rId13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5.jpeg"/><Relationship Id="rId12" Type="http://schemas.openxmlformats.org/officeDocument/2006/relationships/hyperlink" Target="http://toyhouse.cc/wiki/index.php/File:%E4%B8%80%E5%AF%B8%E7%85%A720170705.jpg" TargetMode="External"/><Relationship Id="rId2" Type="http://schemas.openxmlformats.org/officeDocument/2006/relationships/hyperlink" Target="http://toyhouse.cc/wiki/index.php/File:%E5%9B%BE1.jp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toyhouse.cc/wiki/index.php/File:3%EF%BC%8C%E6%B4%AA%E5%BE%B7%E6%99%BA%E7%85%A7%E7%89%87%EF%BC%88%E7%94%B5%E5%AD%90%E7%89%88%EF%BC%89.jpg" TargetMode="External"/><Relationship Id="rId11" Type="http://schemas.openxmlformats.org/officeDocument/2006/relationships/image" Target="../media/image7.jpeg"/><Relationship Id="rId5" Type="http://schemas.openxmlformats.org/officeDocument/2006/relationships/image" Target="../media/image4.jpeg"/><Relationship Id="rId10" Type="http://schemas.openxmlformats.org/officeDocument/2006/relationships/hyperlink" Target="http://toyhouse.cc/wiki/index.php/File:7.4-1-2.jpg" TargetMode="External"/><Relationship Id="rId4" Type="http://schemas.openxmlformats.org/officeDocument/2006/relationships/hyperlink" Target="http://toyhouse.cc/wiki/index.php/File:003315PS.jpg" TargetMode="External"/><Relationship Id="rId9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13252" y="1638300"/>
            <a:ext cx="9130748" cy="1833769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4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itchFamily="66" charset="0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614445" y="1692247"/>
            <a:ext cx="2226368" cy="17258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1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kumimoji="0" lang="zh-CN" altLang="en-US" sz="1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732556" y="1692249"/>
            <a:ext cx="1742661" cy="17258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华文仿宋" pitchFamily="2" charset="-122"/>
                <a:ea typeface="华文仿宋" pitchFamily="2" charset="-122"/>
              </a:rPr>
              <a:t>晨报汇间</a:t>
            </a:r>
            <a:endParaRPr kumimoji="0" lang="zh-CN" altLang="en-US" sz="5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336566" y="1638298"/>
            <a:ext cx="2484120" cy="18337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4800" b="1" dirty="0" smtClean="0">
                <a:solidFill>
                  <a:schemeClr val="bg1"/>
                </a:solidFill>
                <a:latin typeface="Bradley Hand ITC" pitchFamily="66" charset="0"/>
                <a:ea typeface="微软雅黑" pitchFamily="34" charset="-122"/>
              </a:rPr>
              <a:t>MEM</a:t>
            </a:r>
          </a:p>
          <a:p>
            <a:pPr marL="0" marR="0" indent="0" algn="ctr" defTabSz="6858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4800" b="1" dirty="0" smtClean="0">
                <a:solidFill>
                  <a:schemeClr val="bg1"/>
                </a:solidFill>
                <a:latin typeface="Bradley Hand ITC" pitchFamily="66" charset="0"/>
                <a:ea typeface="微软雅黑" pitchFamily="34" charset="-122"/>
              </a:rPr>
              <a:t>2017</a:t>
            </a:r>
          </a:p>
          <a:p>
            <a:pPr marL="0" marR="0" indent="0" algn="ctr" defTabSz="6858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4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radley Hand ITC" pitchFamily="66" charset="0"/>
                <a:ea typeface="微软雅黑" pitchFamily="34" charset="-122"/>
              </a:rPr>
              <a:t>X L P</a:t>
            </a:r>
            <a:endParaRPr kumimoji="0" lang="zh-CN" altLang="en-US" sz="4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itchFamily="66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47629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1"/>
            <a:ext cx="2286000" cy="483704"/>
          </a:xfrm>
          <a:prstGeom prst="rect">
            <a:avLst/>
          </a:prstGeom>
          <a:solidFill>
            <a:srgbClr val="FFC000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级输出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286000" y="0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团队简介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572000" y="-1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组织架构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746928" y="4648533"/>
            <a:ext cx="2397072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个人学习报告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4828" y="1463040"/>
            <a:ext cx="43717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班级宪章逻辑模型梳理与分析、首次迭代；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班级社群画布；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初级水平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Wiki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初级水平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建库协同。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680488" y="4648532"/>
            <a:ext cx="206644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学习成果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3011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1"/>
            <a:ext cx="2286000" cy="483704"/>
          </a:xfrm>
          <a:prstGeom prst="rect">
            <a:avLst/>
          </a:prstGeom>
          <a:solidFill>
            <a:srgbClr val="FFC000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初级输出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286000" y="0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团队简介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572000" y="-1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组织架构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680488" y="4648532"/>
            <a:ext cx="206644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学习成果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746928" y="4648533"/>
            <a:ext cx="2397072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个人学习报告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94821" y="429238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班级社群画布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06184"/>
            <a:ext cx="4305300" cy="3621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25998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1"/>
            <a:ext cx="2286000" cy="483704"/>
          </a:xfrm>
          <a:prstGeom prst="rect">
            <a:avLst/>
          </a:prstGeom>
          <a:solidFill>
            <a:srgbClr val="FFC000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初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级输出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286000" y="0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团队简介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572000" y="-1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组织架构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6746928" y="4648533"/>
            <a:ext cx="2397072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个人学习报告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03429" y="429238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班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级宪章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26" y="800056"/>
            <a:ext cx="4859615" cy="3419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02417" y="1116531"/>
            <a:ext cx="20874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增加以下内容</a:t>
            </a:r>
            <a:endParaRPr lang="en-US" altLang="zh-CN" sz="1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，资金管理</a:t>
            </a:r>
            <a:endParaRPr lang="en-US" altLang="zh-CN" sz="1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，经验分享</a:t>
            </a:r>
            <a:endParaRPr lang="en-US" altLang="zh-CN" sz="1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，数据管理</a:t>
            </a:r>
            <a:endParaRPr lang="en-US" altLang="zh-CN" sz="1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，渠道平台</a:t>
            </a:r>
            <a:endParaRPr lang="en-US" altLang="zh-CN" sz="1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，树立</a:t>
            </a:r>
            <a:r>
              <a:rPr lang="en-US" altLang="zh-CN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MEM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品牌</a:t>
            </a:r>
            <a:endParaRPr lang="en-US" altLang="zh-CN" sz="1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，价值观</a:t>
            </a:r>
            <a:endParaRPr lang="en-US" altLang="zh-CN" sz="1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54726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图1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" y="899160"/>
            <a:ext cx="3810000" cy="28575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0580" y="3931920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天行健，地势坤。修身养性近荷塘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玉</a:t>
            </a:r>
            <a:r>
              <a:rPr lang="zh-CN" altLang="en-US" dirty="0"/>
              <a:t>楼金阙慵归去，水木清华舜德堂。</a:t>
            </a:r>
          </a:p>
        </p:txBody>
      </p:sp>
      <p:sp>
        <p:nvSpPr>
          <p:cNvPr id="24" name="矩形 23"/>
          <p:cNvSpPr/>
          <p:nvPr/>
        </p:nvSpPr>
        <p:spPr bwMode="auto">
          <a:xfrm>
            <a:off x="0" y="1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初级输出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286000" y="3"/>
            <a:ext cx="2286000" cy="483704"/>
          </a:xfrm>
          <a:prstGeom prst="rect">
            <a:avLst/>
          </a:prstGeom>
          <a:solidFill>
            <a:srgbClr val="FFC000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团队简介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4572000" y="2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组织架构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6746928" y="4648533"/>
            <a:ext cx="2397072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个人学习报告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57308" y="1103378"/>
            <a:ext cx="2971967" cy="1549884"/>
            <a:chOff x="4373713" y="950978"/>
            <a:chExt cx="4205858" cy="2193360"/>
          </a:xfrm>
        </p:grpSpPr>
        <p:sp>
          <p:nvSpPr>
            <p:cNvPr id="13" name="TextBox 12"/>
            <p:cNvSpPr txBox="1"/>
            <p:nvPr/>
          </p:nvSpPr>
          <p:spPr>
            <a:xfrm>
              <a:off x="4373713" y="2621668"/>
              <a:ext cx="1265624" cy="522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中国石化</a:t>
              </a:r>
              <a:endParaRPr lang="en-US" altLang="zh-CN" sz="9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9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zh-CN" altLang="en-US" sz="9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班</a:t>
              </a:r>
              <a:endParaRPr lang="en-US" altLang="zh-CN" sz="9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43926" y="2621668"/>
              <a:ext cx="1173912" cy="522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顺丰集团</a:t>
              </a:r>
              <a:endParaRPr lang="en-US" altLang="zh-CN" sz="9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北卡</a:t>
              </a:r>
              <a:r>
                <a:rPr lang="zh-CN" altLang="en-US" sz="9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班</a:t>
              </a:r>
              <a:endParaRPr lang="en-US" altLang="zh-CN" sz="9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22429" y="2621668"/>
              <a:ext cx="1157142" cy="522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哈密财政局</a:t>
              </a:r>
              <a:endParaRPr lang="en-US" altLang="zh-CN" sz="9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哈密</a:t>
              </a:r>
              <a:r>
                <a:rPr lang="zh-CN" altLang="en-US" sz="9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班</a:t>
              </a:r>
              <a:endParaRPr lang="en-US" altLang="zh-CN" sz="9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Picture 2" descr="003315PS.jp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3713" y="950978"/>
              <a:ext cx="1265624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3，洪德智照片（电子版）.jpg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927" y="950978"/>
              <a:ext cx="1173912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Wj.JPG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2429" y="950978"/>
              <a:ext cx="1157142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6024926" y="2789945"/>
            <a:ext cx="1852148" cy="1550895"/>
            <a:chOff x="8575536" y="2883278"/>
            <a:chExt cx="2618875" cy="2192913"/>
          </a:xfrm>
        </p:grpSpPr>
        <p:sp>
          <p:nvSpPr>
            <p:cNvPr id="16" name="TextBox 15"/>
            <p:cNvSpPr txBox="1"/>
            <p:nvPr/>
          </p:nvSpPr>
          <p:spPr>
            <a:xfrm>
              <a:off x="8575536" y="4553968"/>
              <a:ext cx="1157142" cy="522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籁特照明</a:t>
              </a:r>
              <a:endParaRPr lang="en-US" altLang="zh-CN" sz="9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北卡</a:t>
              </a:r>
              <a:r>
                <a:rPr lang="zh-CN" altLang="en-US" sz="9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班</a:t>
              </a:r>
              <a:endParaRPr lang="zh-CN" altLang="en-US" sz="9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0" name="Picture 8" descr="7.4-1-2.jpg">
              <a:hlinkClick r:id="rId10"/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5536" y="2883278"/>
              <a:ext cx="1157142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0" descr="一寸照20170705.jpg">
              <a:hlinkClick r:id="rId12"/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7269" y="2883278"/>
              <a:ext cx="1139062" cy="16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0037269" y="4553968"/>
              <a:ext cx="1157142" cy="522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中国电科</a:t>
              </a:r>
              <a:endParaRPr lang="en-US" altLang="zh-CN" sz="9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9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zh-CN" altLang="en-US" sz="9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班</a:t>
              </a:r>
              <a:endParaRPr lang="zh-CN" altLang="en-US" sz="9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9187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 bwMode="auto">
          <a:xfrm>
            <a:off x="2588220" y="1543275"/>
            <a:ext cx="972000" cy="972000"/>
          </a:xfrm>
          <a:prstGeom prst="roundRect">
            <a:avLst>
              <a:gd name="adj" fmla="val 7500"/>
            </a:avLst>
          </a:prstGeom>
          <a:pattFill prst="wdDnDiag">
            <a:fgClr>
              <a:schemeClr val="tx1">
                <a:lumMod val="65000"/>
                <a:lumOff val="35000"/>
              </a:schemeClr>
            </a:fgClr>
            <a:bgClr>
              <a:schemeClr val="tx1">
                <a:lumMod val="75000"/>
                <a:lumOff val="25000"/>
              </a:schemeClr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charset="0"/>
              <a:ea typeface="宋体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5251860" y="1543275"/>
            <a:ext cx="972000" cy="972000"/>
          </a:xfrm>
          <a:prstGeom prst="roundRect">
            <a:avLst>
              <a:gd name="adj" fmla="val 7500"/>
            </a:avLst>
          </a:prstGeom>
          <a:pattFill prst="wdDnDiag">
            <a:fgClr>
              <a:schemeClr val="tx1">
                <a:lumMod val="65000"/>
                <a:lumOff val="35000"/>
              </a:schemeClr>
            </a:fgClr>
            <a:bgClr>
              <a:schemeClr val="tx1">
                <a:lumMod val="75000"/>
                <a:lumOff val="25000"/>
              </a:schemeClr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 bwMode="auto">
          <a:xfrm>
            <a:off x="3927660" y="895350"/>
            <a:ext cx="972000" cy="972000"/>
          </a:xfrm>
          <a:prstGeom prst="roundRect">
            <a:avLst>
              <a:gd name="adj" fmla="val 7500"/>
            </a:avLst>
          </a:prstGeom>
          <a:pattFill prst="wdDnDiag">
            <a:fgClr>
              <a:schemeClr val="tx1">
                <a:lumMod val="65000"/>
                <a:lumOff val="35000"/>
              </a:schemeClr>
            </a:fgClr>
            <a:bgClr>
              <a:schemeClr val="tx1">
                <a:lumMod val="75000"/>
                <a:lumOff val="25000"/>
              </a:schemeClr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 bwMode="auto">
          <a:xfrm>
            <a:off x="2588220" y="2888430"/>
            <a:ext cx="972000" cy="972000"/>
          </a:xfrm>
          <a:prstGeom prst="roundRect">
            <a:avLst>
              <a:gd name="adj" fmla="val 7500"/>
            </a:avLst>
          </a:prstGeom>
          <a:pattFill prst="wdDnDiag">
            <a:fgClr>
              <a:schemeClr val="tx1">
                <a:lumMod val="65000"/>
                <a:lumOff val="35000"/>
              </a:schemeClr>
            </a:fgClr>
            <a:bgClr>
              <a:schemeClr val="tx1">
                <a:lumMod val="75000"/>
                <a:lumOff val="25000"/>
              </a:schemeClr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 bwMode="auto">
          <a:xfrm>
            <a:off x="3927660" y="3450405"/>
            <a:ext cx="972000" cy="972000"/>
          </a:xfrm>
          <a:prstGeom prst="roundRect">
            <a:avLst>
              <a:gd name="adj" fmla="val 7500"/>
            </a:avLst>
          </a:prstGeom>
          <a:pattFill prst="wdDnDiag">
            <a:fgClr>
              <a:schemeClr val="tx1">
                <a:lumMod val="65000"/>
                <a:lumOff val="35000"/>
              </a:schemeClr>
            </a:fgClr>
            <a:bgClr>
              <a:schemeClr val="tx1">
                <a:lumMod val="75000"/>
                <a:lumOff val="25000"/>
              </a:schemeClr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 bwMode="auto">
          <a:xfrm>
            <a:off x="5251860" y="2888430"/>
            <a:ext cx="972000" cy="972000"/>
          </a:xfrm>
          <a:prstGeom prst="roundRect">
            <a:avLst>
              <a:gd name="adj" fmla="val 7500"/>
            </a:avLst>
          </a:prstGeom>
          <a:pattFill prst="wdDnDiag">
            <a:fgClr>
              <a:schemeClr val="tx1">
                <a:lumMod val="65000"/>
                <a:lumOff val="35000"/>
              </a:schemeClr>
            </a:fgClr>
            <a:bgClr>
              <a:schemeClr val="tx1">
                <a:lumMod val="75000"/>
                <a:lumOff val="25000"/>
              </a:schemeClr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57600" y="2186940"/>
            <a:ext cx="148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小组</a:t>
            </a:r>
            <a:endParaRPr lang="en-US" altLang="zh-CN" sz="1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组长</a:t>
            </a:r>
            <a:endParaRPr lang="en-US" altLang="zh-CN" sz="1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组员</a:t>
            </a:r>
            <a:endParaRPr lang="en-US" altLang="zh-CN" sz="18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0" y="1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初级输出</a:t>
            </a:r>
          </a:p>
        </p:txBody>
      </p:sp>
      <p:sp>
        <p:nvSpPr>
          <p:cNvPr id="30" name="矩形 29"/>
          <p:cNvSpPr/>
          <p:nvPr/>
        </p:nvSpPr>
        <p:spPr bwMode="auto">
          <a:xfrm>
            <a:off x="2286000" y="3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团队简介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572000" y="2"/>
            <a:ext cx="2286000" cy="483704"/>
          </a:xfrm>
          <a:prstGeom prst="rect">
            <a:avLst/>
          </a:prstGeom>
          <a:solidFill>
            <a:srgbClr val="FFC000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组织架构</a:t>
            </a:r>
          </a:p>
        </p:txBody>
      </p:sp>
      <p:sp>
        <p:nvSpPr>
          <p:cNvPr id="35" name="矩形 34"/>
          <p:cNvSpPr/>
          <p:nvPr/>
        </p:nvSpPr>
        <p:spPr bwMode="auto">
          <a:xfrm>
            <a:off x="6746928" y="4648533"/>
            <a:ext cx="2397072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个人学习报告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680488" y="4648532"/>
            <a:ext cx="206644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学习成果</a:t>
            </a:r>
          </a:p>
        </p:txBody>
      </p:sp>
    </p:spTree>
    <p:extLst>
      <p:ext uri="{BB962C8B-B14F-4D97-AF65-F5344CB8AC3E}">
        <p14:creationId xmlns:p14="http://schemas.microsoft.com/office/powerpoint/2010/main" val="16839187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3020" y="1173480"/>
            <a:ext cx="64283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认识清华、认识自我；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协同工作能力：学习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wiki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等版本控制器，实现协同工作；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彼此相互认识：建立个人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wiki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主页、学习报告、小组主页；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建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立团队组织架构、内部协作流程、组间协作方式；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0" y="1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初级输出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2286000" y="3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团队简介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572000" y="2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组织架构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680488" y="4648532"/>
            <a:ext cx="2066440" cy="483704"/>
          </a:xfrm>
          <a:prstGeom prst="rect">
            <a:avLst/>
          </a:prstGeom>
          <a:solidFill>
            <a:srgbClr val="FFC000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学习成果</a:t>
            </a:r>
          </a:p>
        </p:txBody>
      </p:sp>
      <p:sp>
        <p:nvSpPr>
          <p:cNvPr id="24" name="矩形 23"/>
          <p:cNvSpPr/>
          <p:nvPr/>
        </p:nvSpPr>
        <p:spPr bwMode="auto">
          <a:xfrm>
            <a:off x="6746928" y="4648533"/>
            <a:ext cx="2397072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个人学习报告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9187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 bwMode="auto">
          <a:xfrm>
            <a:off x="420780" y="3696150"/>
            <a:ext cx="4402680" cy="811306"/>
          </a:xfrm>
          <a:prstGeom prst="roundRect">
            <a:avLst>
              <a:gd name="adj" fmla="val 7500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易文轩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初次极限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初次接触极限课程，就像游泳的时候遇到了大浪，由不得你想或感叹，只能即刻战斗。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420780" y="651735"/>
            <a:ext cx="5332320" cy="788446"/>
          </a:xfrm>
          <a:prstGeom prst="roundRect">
            <a:avLst>
              <a:gd name="adj" fmla="val 7500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周鹏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认识自己、认识清华、清华与我：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使用图书馆 参加学生社团 用学术的标准要求自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己。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2197305" y="1635166"/>
            <a:ext cx="6578190" cy="841786"/>
          </a:xfrm>
          <a:prstGeom prst="roundRect">
            <a:avLst>
              <a:gd name="adj" fmla="val 7500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洪德智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开启清华</a:t>
            </a: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XLP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极限课程学习之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旅：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今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天，为期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天的清华工程管理硕士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XLP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课程在期待已久中开启极限之旅。通过第一天紧张而充实的学习，收获良多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kumimoji="0" lang="zh-CN" altLang="en-US" sz="14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420780" y="2632936"/>
            <a:ext cx="4402680" cy="811306"/>
          </a:xfrm>
          <a:prstGeom prst="roundRect">
            <a:avLst>
              <a:gd name="adj" fmla="val 7500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魏洁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与清华的第一次碰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撞。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5143499" y="2961047"/>
            <a:ext cx="3631995" cy="1140755"/>
          </a:xfrm>
          <a:prstGeom prst="roundRect">
            <a:avLst>
              <a:gd name="adj" fmla="val 7500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王芳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indent="457200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开学第一课，传说中彻夜不眠的</a:t>
            </a: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XLP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入学导引课开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启。 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0" y="1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初级输出</a:t>
            </a:r>
          </a:p>
        </p:txBody>
      </p:sp>
      <p:sp>
        <p:nvSpPr>
          <p:cNvPr id="24" name="矩形 23"/>
          <p:cNvSpPr/>
          <p:nvPr/>
        </p:nvSpPr>
        <p:spPr bwMode="auto">
          <a:xfrm>
            <a:off x="2286000" y="0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团队简介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572000" y="-1"/>
            <a:ext cx="228600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组织架构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680488" y="4648532"/>
            <a:ext cx="2066440" cy="483704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学习成果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6746928" y="4648533"/>
            <a:ext cx="2397072" cy="483704"/>
          </a:xfrm>
          <a:prstGeom prst="rect">
            <a:avLst/>
          </a:prstGeom>
          <a:solidFill>
            <a:srgbClr val="FFC000">
              <a:alpha val="9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个人学习报告</a:t>
            </a:r>
          </a:p>
        </p:txBody>
      </p:sp>
    </p:spTree>
    <p:extLst>
      <p:ext uri="{BB962C8B-B14F-4D97-AF65-F5344CB8AC3E}">
        <p14:creationId xmlns:p14="http://schemas.microsoft.com/office/powerpoint/2010/main" val="16839187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65138" y="3731059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endParaRPr lang="zh-CN" altLang="en-US" sz="7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3252" y="1638300"/>
            <a:ext cx="9130748" cy="1833769"/>
          </a:xfrm>
          <a:prstGeom prst="rect">
            <a:avLst/>
          </a:prstGeom>
          <a:solidFill>
            <a:srgbClr val="FFC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4800" b="1" dirty="0" smtClean="0">
                <a:solidFill>
                  <a:schemeClr val="bg1"/>
                </a:solidFill>
                <a:latin typeface="Bradley Hand ITC" pitchFamily="66" charset="0"/>
                <a:ea typeface="微软雅黑" pitchFamily="34" charset="-122"/>
              </a:rPr>
              <a:t>MEM</a:t>
            </a:r>
          </a:p>
          <a:p>
            <a:pPr marL="0" marR="0" indent="0" algn="ctr" defTabSz="6858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4800" b="1" dirty="0" smtClean="0">
                <a:solidFill>
                  <a:schemeClr val="bg1"/>
                </a:solidFill>
                <a:latin typeface="Bradley Hand ITC" pitchFamily="66" charset="0"/>
                <a:ea typeface="微软雅黑" pitchFamily="34" charset="-122"/>
              </a:rPr>
              <a:t>2017</a:t>
            </a:r>
          </a:p>
          <a:p>
            <a:pPr marL="0" marR="0" indent="0" algn="ctr" defTabSz="6858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en-US" altLang="zh-CN" sz="4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Bradley Hand ITC" pitchFamily="66" charset="0"/>
                <a:ea typeface="微软雅黑" pitchFamily="34" charset="-122"/>
              </a:rPr>
              <a:t>X L P</a:t>
            </a:r>
            <a:endParaRPr kumimoji="0" lang="zh-CN" altLang="en-US" sz="4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radley Hand ITC" pitchFamily="66" charset="0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1683025" y="1746200"/>
            <a:ext cx="2226368" cy="17258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en-US" altLang="zh-CN" sz="11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kumimoji="0" lang="zh-CN" altLang="en-US" sz="1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5572536" y="1746200"/>
            <a:ext cx="1742661" cy="17258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zh-CN" altLang="en-US" sz="5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华文仿宋" pitchFamily="2" charset="-122"/>
                <a:ea typeface="华文仿宋" pitchFamily="2" charset="-122"/>
              </a:rPr>
              <a:t>晨报汇间</a:t>
            </a:r>
            <a:endParaRPr kumimoji="0" lang="zh-CN" altLang="en-US" sz="5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47629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孟琪-商业计划PPT模板 (19)" id="{30428E57-210E-8A48-AFC2-3B0A556AE7DF}" vid="{80471B2D-BE42-FF44-87D8-28E9C59BEE4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cool</Template>
  <TotalTime>4822</TotalTime>
  <Pages>0</Pages>
  <Words>613</Words>
  <Characters>0</Characters>
  <Application>Microsoft Office PowerPoint</Application>
  <DocSecurity>0</DocSecurity>
  <PresentationFormat>全屏显示(16:9)</PresentationFormat>
  <Lines>0</Lines>
  <Paragraphs>86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逻辑模型 撰写与修订过程</dc:title>
  <dc:creator>Microsoft Office 用户</dc:creator>
  <cp:lastModifiedBy>LY1987</cp:lastModifiedBy>
  <cp:revision>110</cp:revision>
  <dcterms:created xsi:type="dcterms:W3CDTF">2017-07-13T17:17:07Z</dcterms:created>
  <dcterms:modified xsi:type="dcterms:W3CDTF">2017-09-16T00:48:13Z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