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81" r:id="rId2"/>
    <p:sldId id="280" r:id="rId3"/>
    <p:sldId id="290" r:id="rId4"/>
    <p:sldId id="291" r:id="rId5"/>
    <p:sldId id="293" r:id="rId6"/>
    <p:sldId id="294" r:id="rId7"/>
    <p:sldId id="295" r:id="rId8"/>
    <p:sldId id="297" r:id="rId9"/>
    <p:sldId id="296" r:id="rId10"/>
    <p:sldId id="282" r:id="rId11"/>
  </p:sldIdLst>
  <p:sldSz cx="9144000" cy="5143500" type="screen16x9"/>
  <p:notesSz cx="6858000" cy="9144000"/>
  <p:defaultTextStyle>
    <a:defPPr>
      <a:defRPr lang="zh-CN"/>
    </a:defPPr>
    <a:lvl1pPr algn="l" defTabSz="685800" rtl="0" eaLnBrk="0" fontAlgn="base" hangingPunct="0">
      <a:spcBef>
        <a:spcPct val="0"/>
      </a:spcBef>
      <a:spcAft>
        <a:spcPct val="0"/>
      </a:spcAft>
      <a:buFont typeface="Arial" charset="0"/>
      <a:defRPr sz="1300" kern="1200">
        <a:solidFill>
          <a:schemeClr val="tx1"/>
        </a:solidFill>
        <a:latin typeface="Calibri" charset="0"/>
        <a:ea typeface="宋体" charset="-122"/>
        <a:cs typeface="+mn-cs"/>
      </a:defRPr>
    </a:lvl1pPr>
    <a:lvl2pPr marL="342900" indent="114300" algn="l" defTabSz="685800" rtl="0" eaLnBrk="0" fontAlgn="base" hangingPunct="0">
      <a:spcBef>
        <a:spcPct val="0"/>
      </a:spcBef>
      <a:spcAft>
        <a:spcPct val="0"/>
      </a:spcAft>
      <a:buFont typeface="Arial" charset="0"/>
      <a:defRPr sz="1300" kern="1200">
        <a:solidFill>
          <a:schemeClr val="tx1"/>
        </a:solidFill>
        <a:latin typeface="Calibri" charset="0"/>
        <a:ea typeface="宋体" charset="-122"/>
        <a:cs typeface="+mn-cs"/>
      </a:defRPr>
    </a:lvl2pPr>
    <a:lvl3pPr marL="685800" indent="228600" algn="l" defTabSz="685800" rtl="0" eaLnBrk="0" fontAlgn="base" hangingPunct="0">
      <a:spcBef>
        <a:spcPct val="0"/>
      </a:spcBef>
      <a:spcAft>
        <a:spcPct val="0"/>
      </a:spcAft>
      <a:buFont typeface="Arial" charset="0"/>
      <a:defRPr sz="1300" kern="1200">
        <a:solidFill>
          <a:schemeClr val="tx1"/>
        </a:solidFill>
        <a:latin typeface="Calibri" charset="0"/>
        <a:ea typeface="宋体" charset="-122"/>
        <a:cs typeface="+mn-cs"/>
      </a:defRPr>
    </a:lvl3pPr>
    <a:lvl4pPr marL="1028700" indent="342900" algn="l" defTabSz="685800" rtl="0" eaLnBrk="0" fontAlgn="base" hangingPunct="0">
      <a:spcBef>
        <a:spcPct val="0"/>
      </a:spcBef>
      <a:spcAft>
        <a:spcPct val="0"/>
      </a:spcAft>
      <a:buFont typeface="Arial" charset="0"/>
      <a:defRPr sz="1300" kern="1200">
        <a:solidFill>
          <a:schemeClr val="tx1"/>
        </a:solidFill>
        <a:latin typeface="Calibri" charset="0"/>
        <a:ea typeface="宋体" charset="-122"/>
        <a:cs typeface="+mn-cs"/>
      </a:defRPr>
    </a:lvl4pPr>
    <a:lvl5pPr marL="1371600" indent="457200" algn="l" defTabSz="685800" rtl="0" eaLnBrk="0" fontAlgn="base" hangingPunct="0">
      <a:spcBef>
        <a:spcPct val="0"/>
      </a:spcBef>
      <a:spcAft>
        <a:spcPct val="0"/>
      </a:spcAft>
      <a:buFont typeface="Arial" charset="0"/>
      <a:defRPr sz="1300" kern="1200">
        <a:solidFill>
          <a:schemeClr val="tx1"/>
        </a:solidFill>
        <a:latin typeface="Calibri" charset="0"/>
        <a:ea typeface="宋体" charset="-122"/>
        <a:cs typeface="+mn-cs"/>
      </a:defRPr>
    </a:lvl5pPr>
    <a:lvl6pPr marL="2286000" algn="l" defTabSz="914400" rtl="0" eaLnBrk="1" latinLnBrk="0" hangingPunct="1">
      <a:defRPr sz="1300" kern="1200">
        <a:solidFill>
          <a:schemeClr val="tx1"/>
        </a:solidFill>
        <a:latin typeface="Calibri" charset="0"/>
        <a:ea typeface="宋体" charset="-122"/>
        <a:cs typeface="+mn-cs"/>
      </a:defRPr>
    </a:lvl6pPr>
    <a:lvl7pPr marL="2743200" algn="l" defTabSz="914400" rtl="0" eaLnBrk="1" latinLnBrk="0" hangingPunct="1">
      <a:defRPr sz="1300" kern="1200">
        <a:solidFill>
          <a:schemeClr val="tx1"/>
        </a:solidFill>
        <a:latin typeface="Calibri" charset="0"/>
        <a:ea typeface="宋体" charset="-122"/>
        <a:cs typeface="+mn-cs"/>
      </a:defRPr>
    </a:lvl7pPr>
    <a:lvl8pPr marL="3200400" algn="l" defTabSz="914400" rtl="0" eaLnBrk="1" latinLnBrk="0" hangingPunct="1">
      <a:defRPr sz="1300" kern="1200">
        <a:solidFill>
          <a:schemeClr val="tx1"/>
        </a:solidFill>
        <a:latin typeface="Calibri" charset="0"/>
        <a:ea typeface="宋体" charset="-122"/>
        <a:cs typeface="+mn-cs"/>
      </a:defRPr>
    </a:lvl8pPr>
    <a:lvl9pPr marL="3657600" algn="l" defTabSz="914400" rtl="0" eaLnBrk="1" latinLnBrk="0" hangingPunct="1">
      <a:defRPr sz="1300" kern="1200">
        <a:solidFill>
          <a:schemeClr val="tx1"/>
        </a:solidFill>
        <a:latin typeface="Calibri" charset="0"/>
        <a:ea typeface="宋体" charset="-122"/>
        <a:cs typeface="+mn-cs"/>
      </a:defRPr>
    </a:lvl9pPr>
  </p:defaultTextStyle>
  <p:extLst>
    <p:ext uri="{EFAFB233-063F-42B5-8137-9DF3F51BA10A}">
      <p15:sldGuideLst xmlns:p15="http://schemas.microsoft.com/office/powerpoint/2012/main" xmlns="">
        <p15:guide id="1" orient="horz" pos="1597">
          <p15:clr>
            <a:srgbClr val="A4A3A4"/>
          </p15:clr>
        </p15:guide>
        <p15:guide id="2" pos="2880">
          <p15:clr>
            <a:srgbClr val="A4A3A4"/>
          </p15:clr>
        </p15:guide>
        <p15:guide id="3" pos="24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828"/>
    <a:srgbClr val="DBB76C"/>
    <a:srgbClr val="E2C044"/>
    <a:srgbClr val="F1F3F2"/>
    <a:srgbClr val="1E1E1E"/>
    <a:srgbClr val="D6AC58"/>
    <a:srgbClr val="D5B55A"/>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599"/>
    <p:restoredTop sz="94599"/>
  </p:normalViewPr>
  <p:slideViewPr>
    <p:cSldViewPr snapToGrid="0">
      <p:cViewPr>
        <p:scale>
          <a:sx n="100" d="100"/>
          <a:sy n="100" d="100"/>
        </p:scale>
        <p:origin x="-1554" y="-210"/>
      </p:cViewPr>
      <p:guideLst>
        <p:guide orient="horz" pos="1597"/>
        <p:guide pos="2880"/>
        <p:guide pos="24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1D00F9FB-5080-5E4B-80A0-21AAAFB12036}" type="datetimeFigureOut">
              <a:rPr lang="zh-CN" altLang="en-US"/>
              <a:pPr/>
              <a:t>2017/9/17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DC963926-8B7B-9E4C-8036-75803AD3731D}" type="slidenum">
              <a:rPr lang="zh-CN" altLang="en-US"/>
              <a:pPr/>
              <a:t>‹#›</a:t>
            </a:fld>
            <a:endParaRPr lang="zh-CN" altLang="en-US"/>
          </a:p>
        </p:txBody>
      </p:sp>
    </p:spTree>
    <p:extLst>
      <p:ext uri="{BB962C8B-B14F-4D97-AF65-F5344CB8AC3E}">
        <p14:creationId xmlns:p14="http://schemas.microsoft.com/office/powerpoint/2010/main" val="1952842662"/>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fld id="{03C39F2A-8141-9E41-93F6-66191A7DD2D3}" type="datetimeFigureOut">
              <a:rPr lang="zh-CN" altLang="en-US"/>
              <a:pPr/>
              <a:t>2017/9/17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7B41667C-6955-1241-8232-7F00D3270434}" type="slidenum">
              <a:rPr lang="zh-CN" altLang="en-US"/>
              <a:pPr/>
              <a:t>‹#›</a:t>
            </a:fld>
            <a:endParaRPr lang="zh-CN" altLang="en-US"/>
          </a:p>
        </p:txBody>
      </p:sp>
    </p:spTree>
    <p:extLst>
      <p:ext uri="{BB962C8B-B14F-4D97-AF65-F5344CB8AC3E}">
        <p14:creationId xmlns:p14="http://schemas.microsoft.com/office/powerpoint/2010/main" val="989994379"/>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628650" y="274638"/>
            <a:ext cx="5762625" cy="4357687"/>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fld id="{A7473D9F-E9B3-2F4C-9816-23AF2F204DDC}" type="datetimeFigureOut">
              <a:rPr lang="zh-CN" altLang="en-US"/>
              <a:pPr/>
              <a:t>2017/9/17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C844FB26-779C-254F-A35B-C2D358BB68BE}" type="slidenum">
              <a:rPr lang="zh-CN" altLang="en-US"/>
              <a:pPr/>
              <a:t>‹#›</a:t>
            </a:fld>
            <a:endParaRPr lang="zh-CN" altLang="en-US"/>
          </a:p>
        </p:txBody>
      </p:sp>
    </p:spTree>
    <p:extLst>
      <p:ext uri="{BB962C8B-B14F-4D97-AF65-F5344CB8AC3E}">
        <p14:creationId xmlns:p14="http://schemas.microsoft.com/office/powerpoint/2010/main" val="132230897"/>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fld id="{989F6407-BF86-914C-ADA6-16EAE3B57F00}" type="datetimeFigureOut">
              <a:rPr lang="zh-CN" altLang="en-US"/>
              <a:pPr/>
              <a:t>2017/9/17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3BC3109C-6DEC-1B4E-A9EC-2BED687ABADD}" type="slidenum">
              <a:rPr lang="zh-CN" altLang="en-US"/>
              <a:pPr/>
              <a:t>‹#›</a:t>
            </a:fld>
            <a:endParaRPr lang="zh-CN" altLang="en-US"/>
          </a:p>
        </p:txBody>
      </p:sp>
    </p:spTree>
    <p:extLst>
      <p:ext uri="{BB962C8B-B14F-4D97-AF65-F5344CB8AC3E}">
        <p14:creationId xmlns:p14="http://schemas.microsoft.com/office/powerpoint/2010/main" val="1434043133"/>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1700"/>
            <a:ext cx="7886700" cy="112553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C2BCB646-4F3B-BA4B-ACCA-2AD81AF17150}" type="datetimeFigureOut">
              <a:rPr lang="zh-CN" altLang="en-US"/>
              <a:pPr/>
              <a:t>2017/9/17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81A63C23-C7CA-5848-BF31-5BC07CB1073B}" type="slidenum">
              <a:rPr lang="zh-CN" altLang="en-US"/>
              <a:pPr/>
              <a:t>‹#›</a:t>
            </a:fld>
            <a:endParaRPr lang="zh-CN" altLang="en-US"/>
          </a:p>
        </p:txBody>
      </p:sp>
    </p:spTree>
    <p:extLst>
      <p:ext uri="{BB962C8B-B14F-4D97-AF65-F5344CB8AC3E}">
        <p14:creationId xmlns:p14="http://schemas.microsoft.com/office/powerpoint/2010/main" val="753966050"/>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70013"/>
            <a:ext cx="3867150" cy="326231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370013"/>
            <a:ext cx="3867150" cy="326231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日期占位符 4"/>
          <p:cNvSpPr>
            <a:spLocks noGrp="1"/>
          </p:cNvSpPr>
          <p:nvPr>
            <p:ph type="dt" sz="half" idx="10"/>
          </p:nvPr>
        </p:nvSpPr>
        <p:spPr/>
        <p:txBody>
          <a:bodyPr/>
          <a:lstStyle>
            <a:lvl1pPr>
              <a:defRPr/>
            </a:lvl1pPr>
          </a:lstStyle>
          <a:p>
            <a:fld id="{41CBB42B-5DD5-B04D-9C31-91A4B3359D27}" type="datetimeFigureOut">
              <a:rPr lang="zh-CN" altLang="en-US"/>
              <a:pPr/>
              <a:t>2017/9/17</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幻灯片编号占位符 6"/>
          <p:cNvSpPr>
            <a:spLocks noGrp="1"/>
          </p:cNvSpPr>
          <p:nvPr>
            <p:ph type="sldNum" sz="quarter" idx="12"/>
          </p:nvPr>
        </p:nvSpPr>
        <p:spPr/>
        <p:txBody>
          <a:bodyPr/>
          <a:lstStyle>
            <a:lvl1pPr>
              <a:defRPr/>
            </a:lvl1pPr>
          </a:lstStyle>
          <a:p>
            <a:fld id="{37DD9727-0A36-8741-802D-DB2C92108AF0}" type="slidenum">
              <a:rPr lang="zh-CN" altLang="en-US"/>
              <a:pPr/>
              <a:t>‹#›</a:t>
            </a:fld>
            <a:endParaRPr lang="zh-CN" altLang="en-US"/>
          </a:p>
        </p:txBody>
      </p:sp>
    </p:spTree>
    <p:extLst>
      <p:ext uri="{BB962C8B-B14F-4D97-AF65-F5344CB8AC3E}">
        <p14:creationId xmlns:p14="http://schemas.microsoft.com/office/powerpoint/2010/main" val="1753885050"/>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日期占位符 6"/>
          <p:cNvSpPr>
            <a:spLocks noGrp="1"/>
          </p:cNvSpPr>
          <p:nvPr>
            <p:ph type="dt" sz="half" idx="10"/>
          </p:nvPr>
        </p:nvSpPr>
        <p:spPr/>
        <p:txBody>
          <a:bodyPr/>
          <a:lstStyle>
            <a:lvl1pPr>
              <a:defRPr/>
            </a:lvl1pPr>
          </a:lstStyle>
          <a:p>
            <a:fld id="{76A91C22-BD40-AD4C-AA2D-908C13CBD97F}" type="datetimeFigureOut">
              <a:rPr lang="zh-CN" altLang="en-US"/>
              <a:pPr/>
              <a:t>2017/9/17</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幻灯片编号占位符 8"/>
          <p:cNvSpPr>
            <a:spLocks noGrp="1"/>
          </p:cNvSpPr>
          <p:nvPr>
            <p:ph type="sldNum" sz="quarter" idx="12"/>
          </p:nvPr>
        </p:nvSpPr>
        <p:spPr/>
        <p:txBody>
          <a:bodyPr/>
          <a:lstStyle>
            <a:lvl1pPr>
              <a:defRPr/>
            </a:lvl1pPr>
          </a:lstStyle>
          <a:p>
            <a:fld id="{86AAD401-CC71-5941-B63D-E2913BDC47DC}" type="slidenum">
              <a:rPr lang="zh-CN" altLang="en-US"/>
              <a:pPr/>
              <a:t>‹#›</a:t>
            </a:fld>
            <a:endParaRPr lang="zh-CN" altLang="en-US"/>
          </a:p>
        </p:txBody>
      </p:sp>
    </p:spTree>
    <p:extLst>
      <p:ext uri="{BB962C8B-B14F-4D97-AF65-F5344CB8AC3E}">
        <p14:creationId xmlns:p14="http://schemas.microsoft.com/office/powerpoint/2010/main" val="1185496628"/>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586A406C-4124-A44B-AAB3-E28B03A55918}" type="datetimeFigureOut">
              <a:rPr lang="zh-CN" altLang="en-US"/>
              <a:pPr/>
              <a:t>2017/9/17</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幻灯片编号占位符 4"/>
          <p:cNvSpPr>
            <a:spLocks noGrp="1"/>
          </p:cNvSpPr>
          <p:nvPr>
            <p:ph type="sldNum" sz="quarter" idx="12"/>
          </p:nvPr>
        </p:nvSpPr>
        <p:spPr/>
        <p:txBody>
          <a:bodyPr/>
          <a:lstStyle>
            <a:lvl1pPr>
              <a:defRPr/>
            </a:lvl1pPr>
          </a:lstStyle>
          <a:p>
            <a:fld id="{D8C77411-E3A7-4949-9160-86583D5C2830}" type="slidenum">
              <a:rPr lang="zh-CN" altLang="en-US"/>
              <a:pPr/>
              <a:t>‹#›</a:t>
            </a:fld>
            <a:endParaRPr lang="zh-CN" altLang="en-US"/>
          </a:p>
        </p:txBody>
      </p:sp>
    </p:spTree>
    <p:extLst>
      <p:ext uri="{BB962C8B-B14F-4D97-AF65-F5344CB8AC3E}">
        <p14:creationId xmlns:p14="http://schemas.microsoft.com/office/powerpoint/2010/main" val="288549930"/>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2074CD15-5E46-464B-8D08-BFA93B2436DD}" type="datetimeFigureOut">
              <a:rPr lang="zh-CN" altLang="en-US"/>
              <a:pPr/>
              <a:t>2017/9/17</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幻灯片编号占位符 3"/>
          <p:cNvSpPr>
            <a:spLocks noGrp="1"/>
          </p:cNvSpPr>
          <p:nvPr>
            <p:ph type="sldNum" sz="quarter" idx="12"/>
          </p:nvPr>
        </p:nvSpPr>
        <p:spPr/>
        <p:txBody>
          <a:bodyPr/>
          <a:lstStyle>
            <a:lvl1pPr>
              <a:defRPr/>
            </a:lvl1pPr>
          </a:lstStyle>
          <a:p>
            <a:fld id="{57B79E91-A5D9-F049-B91F-872102AD4523}" type="slidenum">
              <a:rPr lang="zh-CN" altLang="en-US"/>
              <a:pPr/>
              <a:t>‹#›</a:t>
            </a:fld>
            <a:endParaRPr lang="zh-CN" altLang="en-US"/>
          </a:p>
        </p:txBody>
      </p:sp>
    </p:spTree>
    <p:extLst>
      <p:ext uri="{BB962C8B-B14F-4D97-AF65-F5344CB8AC3E}">
        <p14:creationId xmlns:p14="http://schemas.microsoft.com/office/powerpoint/2010/main" val="640598584"/>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5F886CCF-1E31-7A43-A4B1-334391A24759}" type="datetimeFigureOut">
              <a:rPr lang="zh-CN" altLang="en-US"/>
              <a:pPr/>
              <a:t>2017/9/17</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幻灯片编号占位符 6"/>
          <p:cNvSpPr>
            <a:spLocks noGrp="1"/>
          </p:cNvSpPr>
          <p:nvPr>
            <p:ph type="sldNum" sz="quarter" idx="12"/>
          </p:nvPr>
        </p:nvSpPr>
        <p:spPr/>
        <p:txBody>
          <a:bodyPr/>
          <a:lstStyle>
            <a:lvl1pPr>
              <a:defRPr/>
            </a:lvl1pPr>
          </a:lstStyle>
          <a:p>
            <a:fld id="{10971A30-ACBE-8C4C-8C53-C828949FD70D}" type="slidenum">
              <a:rPr lang="zh-CN" altLang="en-US"/>
              <a:pPr/>
              <a:t>‹#›</a:t>
            </a:fld>
            <a:endParaRPr lang="zh-CN" altLang="en-US"/>
          </a:p>
        </p:txBody>
      </p:sp>
    </p:spTree>
    <p:extLst>
      <p:ext uri="{BB962C8B-B14F-4D97-AF65-F5344CB8AC3E}">
        <p14:creationId xmlns:p14="http://schemas.microsoft.com/office/powerpoint/2010/main" val="1204878877"/>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4FCD1256-3E51-E542-9EAF-8455297457F0}" type="datetimeFigureOut">
              <a:rPr lang="zh-CN" altLang="en-US"/>
              <a:pPr/>
              <a:t>2017/9/17</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幻灯片编号占位符 6"/>
          <p:cNvSpPr>
            <a:spLocks noGrp="1"/>
          </p:cNvSpPr>
          <p:nvPr>
            <p:ph type="sldNum" sz="quarter" idx="12"/>
          </p:nvPr>
        </p:nvSpPr>
        <p:spPr/>
        <p:txBody>
          <a:bodyPr/>
          <a:lstStyle>
            <a:lvl1pPr>
              <a:defRPr/>
            </a:lvl1pPr>
          </a:lstStyle>
          <a:p>
            <a:fld id="{4AA76F11-04D5-644B-A761-9B22BD8E4DC6}" type="slidenum">
              <a:rPr lang="zh-CN" altLang="en-US"/>
              <a:pPr/>
              <a:t>‹#›</a:t>
            </a:fld>
            <a:endParaRPr lang="zh-CN" altLang="en-US"/>
          </a:p>
        </p:txBody>
      </p:sp>
    </p:spTree>
    <p:extLst>
      <p:ext uri="{BB962C8B-B14F-4D97-AF65-F5344CB8AC3E}">
        <p14:creationId xmlns:p14="http://schemas.microsoft.com/office/powerpoint/2010/main" val="1775978176"/>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pattFill prst="pct60">
          <a:fgClr>
            <a:schemeClr val="tx1">
              <a:lumMod val="75000"/>
              <a:lumOff val="25000"/>
            </a:schemeClr>
          </a:fgClr>
          <a:bgClr>
            <a:schemeClr val="tx1">
              <a:lumMod val="85000"/>
              <a:lumOff val="15000"/>
            </a:schemeClr>
          </a:bgClr>
        </a:patt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x-none"/>
              <a:t>单击此处编辑母版标题样式</a:t>
            </a:r>
          </a:p>
        </p:txBody>
      </p:sp>
      <p:sp>
        <p:nvSpPr>
          <p:cNvPr id="1027" name="Text Placeholder 2"/>
          <p:cNvSpPr>
            <a:spLocks noGrp="1" noChangeArrowheads="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x-none"/>
              <a:t>单击此处编辑母版文本样式</a:t>
            </a:r>
          </a:p>
          <a:p>
            <a:pPr lvl="1"/>
            <a:r>
              <a:rPr lang="zh-CN" altLang="x-none"/>
              <a:t>第二级</a:t>
            </a:r>
          </a:p>
          <a:p>
            <a:pPr lvl="2"/>
            <a:r>
              <a:rPr lang="zh-CN" altLang="x-none"/>
              <a:t>第三级</a:t>
            </a:r>
          </a:p>
          <a:p>
            <a:pPr lvl="3"/>
            <a:r>
              <a:rPr lang="zh-CN" altLang="x-none"/>
              <a:t>第四级</a:t>
            </a:r>
          </a:p>
          <a:p>
            <a:pPr lvl="4"/>
            <a:r>
              <a:rPr lang="zh-CN" altLang="x-none"/>
              <a:t>第五级</a:t>
            </a:r>
          </a:p>
        </p:txBody>
      </p:sp>
      <p:sp>
        <p:nvSpPr>
          <p:cNvPr id="1028" name="Date Placeholder 3"/>
          <p:cNvSpPr>
            <a:spLocks noGrp="1" noChangeArrowheads="1"/>
          </p:cNvSpPr>
          <p:nvPr>
            <p:ph type="dt" sz="half" idx="2"/>
          </p:nvPr>
        </p:nvSpPr>
        <p:spPr bwMode="auto">
          <a:xfrm>
            <a:off x="628650" y="4767263"/>
            <a:ext cx="205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eaLnBrk="1" hangingPunct="1">
              <a:defRPr sz="900">
                <a:solidFill>
                  <a:srgbClr val="898989"/>
                </a:solidFill>
              </a:defRPr>
            </a:lvl1pPr>
          </a:lstStyle>
          <a:p>
            <a:fld id="{8008DD98-D290-1944-9E3C-A008DC37D5BB}" type="datetimeFigureOut">
              <a:rPr lang="zh-CN" altLang="en-US"/>
              <a:pPr/>
              <a:t>2017/9/17</a:t>
            </a:fld>
            <a:endParaRPr lang="zh-CN" altLang="en-US"/>
          </a:p>
        </p:txBody>
      </p:sp>
      <p:sp>
        <p:nvSpPr>
          <p:cNvPr id="1029" name="Footer Placeholder 4"/>
          <p:cNvSpPr>
            <a:spLocks noGrp="1" noChangeArrowheads="1"/>
          </p:cNvSpPr>
          <p:nvPr>
            <p:ph type="ftr" sz="quarter" idx="3"/>
          </p:nvPr>
        </p:nvSpPr>
        <p:spPr bwMode="auto">
          <a:xfrm>
            <a:off x="3028950" y="4767263"/>
            <a:ext cx="3086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eaLnBrk="1" hangingPunct="1">
              <a:defRPr sz="900">
                <a:solidFill>
                  <a:srgbClr val="898989"/>
                </a:solidFill>
              </a:defRPr>
            </a:lvl1pPr>
          </a:lstStyle>
          <a:p>
            <a:endParaRPr lang="zh-CN" altLang="en-US"/>
          </a:p>
        </p:txBody>
      </p:sp>
      <p:sp>
        <p:nvSpPr>
          <p:cNvPr id="1030" name="Slide Number Placeholder 5"/>
          <p:cNvSpPr>
            <a:spLocks noGrp="1" noChangeArrowheads="1"/>
          </p:cNvSpPr>
          <p:nvPr>
            <p:ph type="sldNum" sz="quarter" idx="4"/>
          </p:nvPr>
        </p:nvSpPr>
        <p:spPr bwMode="auto">
          <a:xfrm>
            <a:off x="6457950" y="4767263"/>
            <a:ext cx="205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fld id="{11C18775-D15C-044F-8D9C-CDF148561198}"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ransition spd="slow">
    <p:wipe/>
  </p:transition>
  <p:txStyles>
    <p:titleStyle>
      <a:lvl1pPr algn="l" defTabSz="685800" rtl="0" eaLnBrk="1" fontAlgn="base" hangingPunct="1">
        <a:lnSpc>
          <a:spcPct val="90000"/>
        </a:lnSpc>
        <a:spcBef>
          <a:spcPct val="0"/>
        </a:spcBef>
        <a:spcAft>
          <a:spcPct val="0"/>
        </a:spcAft>
        <a:defRPr sz="3300" kern="1200">
          <a:solidFill>
            <a:schemeClr val="tx1"/>
          </a:solidFill>
          <a:latin typeface="+mj-lt"/>
          <a:ea typeface="+mj-ea"/>
          <a:cs typeface="+mj-cs"/>
        </a:defRPr>
      </a:lvl1pPr>
      <a:lvl2pPr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2pPr>
      <a:lvl3pPr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3pPr>
      <a:lvl4pPr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4pPr>
      <a:lvl5pPr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5pPr>
      <a:lvl6pPr marL="457200"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6pPr>
      <a:lvl7pPr marL="914400"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7pPr>
      <a:lvl8pPr marL="1371600"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8pPr>
      <a:lvl9pPr marL="1828800"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9pPr>
    </p:titleStyle>
    <p:bodyStyle>
      <a:lvl1pPr marL="171450" indent="-171450" algn="l" defTabSz="685800" rtl="0" eaLnBrk="1" fontAlgn="base" hangingPunct="1">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1" fontAlgn="base" hangingPunct="1">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1" fontAlgn="base" hangingPunct="1">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1" fontAlgn="base" hangingPunct="1">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1" fontAlgn="base" hangingPunct="1">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hyperlink" Target="http://toyhouse.cc/wiki/index.php/File:7.4-1-2.jpg" TargetMode="External"/><Relationship Id="rId3" Type="http://schemas.openxmlformats.org/officeDocument/2006/relationships/image" Target="../media/image2.jpeg"/><Relationship Id="rId7" Type="http://schemas.openxmlformats.org/officeDocument/2006/relationships/image" Target="../media/image4.jpeg"/><Relationship Id="rId12" Type="http://schemas.openxmlformats.org/officeDocument/2006/relationships/image" Target="../media/image7.png"/><Relationship Id="rId2" Type="http://schemas.openxmlformats.org/officeDocument/2006/relationships/hyperlink" Target="http://toyhouse.cc/wiki/index.php/File:003315PS.jpg" TargetMode="External"/><Relationship Id="rId1" Type="http://schemas.openxmlformats.org/officeDocument/2006/relationships/slideLayout" Target="../slideLayouts/slideLayout1.xml"/><Relationship Id="rId6" Type="http://schemas.openxmlformats.org/officeDocument/2006/relationships/hyperlink" Target="http://toyhouse.cc/wiki/index.php/File:Wj.JPG" TargetMode="External"/><Relationship Id="rId11" Type="http://schemas.openxmlformats.org/officeDocument/2006/relationships/image" Target="../media/image6.jpeg"/><Relationship Id="rId5" Type="http://schemas.openxmlformats.org/officeDocument/2006/relationships/image" Target="../media/image3.jpeg"/><Relationship Id="rId10" Type="http://schemas.openxmlformats.org/officeDocument/2006/relationships/hyperlink" Target="http://toyhouse.cc/wiki/index.php/File:%E4%B8%80%E5%AF%B8%E7%85%A720170705.jpg" TargetMode="External"/><Relationship Id="rId4" Type="http://schemas.openxmlformats.org/officeDocument/2006/relationships/hyperlink" Target="http://toyhouse.cc/wiki/index.php/File:3%EF%BC%8C%E6%B4%AA%E5%BE%B7%E6%99%BA%E7%85%A7%E7%89%87%EF%BC%88%E7%94%B5%E5%AD%90%E7%89%88%EF%BC%89.jpg" TargetMode="External"/><Relationship Id="rId9"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13252" y="1638300"/>
            <a:ext cx="9130748" cy="1833769"/>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ts val="4000"/>
              </a:lnSpc>
              <a:spcBef>
                <a:spcPct val="0"/>
              </a:spcBef>
              <a:spcAft>
                <a:spcPct val="0"/>
              </a:spcAft>
              <a:buClrTx/>
              <a:buSzTx/>
              <a:buFont typeface="Arial" charset="0"/>
              <a:buNone/>
              <a:tabLst/>
            </a:pPr>
            <a:r>
              <a:rPr lang="en-US" altLang="zh-CN" sz="4800" b="1" dirty="0" smtClean="0">
                <a:solidFill>
                  <a:schemeClr val="bg1"/>
                </a:solidFill>
                <a:latin typeface="Bradley Hand ITC" pitchFamily="66" charset="0"/>
                <a:ea typeface="微软雅黑" pitchFamily="34" charset="-122"/>
              </a:rPr>
              <a:t>MEM</a:t>
            </a:r>
          </a:p>
          <a:p>
            <a:pPr marL="0" marR="0" indent="0" algn="ctr" defTabSz="685800" rtl="0" eaLnBrk="0" fontAlgn="base" latinLnBrk="0" hangingPunct="0">
              <a:lnSpc>
                <a:spcPts val="4000"/>
              </a:lnSpc>
              <a:spcBef>
                <a:spcPct val="0"/>
              </a:spcBef>
              <a:spcAft>
                <a:spcPct val="0"/>
              </a:spcAft>
              <a:buClrTx/>
              <a:buSzTx/>
              <a:buFont typeface="Arial" charset="0"/>
              <a:buNone/>
              <a:tabLst/>
            </a:pPr>
            <a:r>
              <a:rPr lang="en-US" altLang="zh-CN" sz="4800" b="1" dirty="0" smtClean="0">
                <a:solidFill>
                  <a:schemeClr val="bg1"/>
                </a:solidFill>
                <a:latin typeface="Bradley Hand ITC" pitchFamily="66" charset="0"/>
                <a:ea typeface="微软雅黑" pitchFamily="34" charset="-122"/>
              </a:rPr>
              <a:t>2017</a:t>
            </a:r>
          </a:p>
          <a:p>
            <a:pPr marL="0" marR="0" indent="0" algn="ctr" defTabSz="685800" rtl="0" eaLnBrk="0" fontAlgn="base" latinLnBrk="0" hangingPunct="0">
              <a:lnSpc>
                <a:spcPts val="4000"/>
              </a:lnSpc>
              <a:spcBef>
                <a:spcPct val="0"/>
              </a:spcBef>
              <a:spcAft>
                <a:spcPct val="0"/>
              </a:spcAft>
              <a:buClrTx/>
              <a:buSzTx/>
              <a:buFont typeface="Arial" charset="0"/>
              <a:buNone/>
              <a:tabLst/>
            </a:pPr>
            <a:r>
              <a:rPr kumimoji="0" lang="en-US" altLang="zh-CN" sz="4800" b="1" i="0" u="none" strike="noStrike" cap="none" normalizeH="0" baseline="0" dirty="0" smtClean="0">
                <a:ln>
                  <a:noFill/>
                </a:ln>
                <a:solidFill>
                  <a:schemeClr val="bg1"/>
                </a:solidFill>
                <a:effectLst/>
                <a:latin typeface="Bradley Hand ITC" pitchFamily="66" charset="0"/>
                <a:ea typeface="微软雅黑" pitchFamily="34" charset="-122"/>
              </a:rPr>
              <a:t>X L P</a:t>
            </a:r>
            <a:endParaRPr kumimoji="0" lang="zh-CN" altLang="en-US" sz="4800" b="1" i="0" u="none" strike="noStrike" cap="none" normalizeH="0" baseline="0" dirty="0">
              <a:ln>
                <a:noFill/>
              </a:ln>
              <a:solidFill>
                <a:schemeClr val="bg1"/>
              </a:solidFill>
              <a:effectLst/>
              <a:latin typeface="Bradley Hand ITC" pitchFamily="66" charset="0"/>
              <a:ea typeface="微软雅黑" pitchFamily="34" charset="-122"/>
            </a:endParaRPr>
          </a:p>
        </p:txBody>
      </p:sp>
      <p:sp>
        <p:nvSpPr>
          <p:cNvPr id="3" name="矩形 2"/>
          <p:cNvSpPr/>
          <p:nvPr/>
        </p:nvSpPr>
        <p:spPr bwMode="auto">
          <a:xfrm>
            <a:off x="1683025" y="1746200"/>
            <a:ext cx="2226368" cy="1725869"/>
          </a:xfrm>
          <a:prstGeom prst="rect">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lang="en-US" altLang="zh-CN" sz="11500" dirty="0" smtClean="0">
                <a:solidFill>
                  <a:schemeClr val="bg1"/>
                </a:solidFill>
                <a:latin typeface="微软雅黑" pitchFamily="34" charset="-122"/>
                <a:ea typeface="微软雅黑" pitchFamily="34" charset="-122"/>
              </a:rPr>
              <a:t>5</a:t>
            </a:r>
            <a:endParaRPr kumimoji="0" lang="zh-CN" altLang="en-US" sz="11500" b="0" i="0" u="none" strike="noStrike" cap="none" normalizeH="0" baseline="0" dirty="0">
              <a:ln>
                <a:noFill/>
              </a:ln>
              <a:solidFill>
                <a:schemeClr val="bg1"/>
              </a:solidFill>
              <a:effectLst/>
              <a:latin typeface="微软雅黑" pitchFamily="34" charset="-122"/>
              <a:ea typeface="微软雅黑" pitchFamily="34" charset="-122"/>
            </a:endParaRPr>
          </a:p>
        </p:txBody>
      </p:sp>
      <p:sp>
        <p:nvSpPr>
          <p:cNvPr id="4" name="矩形 3"/>
          <p:cNvSpPr/>
          <p:nvPr/>
        </p:nvSpPr>
        <p:spPr bwMode="auto">
          <a:xfrm>
            <a:off x="5572536" y="1746200"/>
            <a:ext cx="1742661" cy="1725869"/>
          </a:xfrm>
          <a:prstGeom prst="rect">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5400" b="0" i="0" u="none" strike="noStrike" cap="none" normalizeH="0" baseline="0" dirty="0" smtClean="0">
                <a:ln>
                  <a:noFill/>
                </a:ln>
                <a:solidFill>
                  <a:schemeClr val="bg1"/>
                </a:solidFill>
                <a:effectLst/>
                <a:latin typeface="华文仿宋" pitchFamily="2" charset="-122"/>
                <a:ea typeface="华文仿宋" pitchFamily="2" charset="-122"/>
              </a:rPr>
              <a:t>晨报汇间</a:t>
            </a:r>
            <a:endParaRPr kumimoji="0" lang="zh-CN" altLang="en-US" sz="5400" b="0" i="0" u="none" strike="noStrike" cap="none" normalizeH="0" baseline="0" dirty="0">
              <a:ln>
                <a:noFill/>
              </a:ln>
              <a:solidFill>
                <a:schemeClr val="bg1"/>
              </a:solidFill>
              <a:effectLst/>
              <a:latin typeface="华文仿宋" pitchFamily="2" charset="-122"/>
              <a:ea typeface="华文仿宋" pitchFamily="2" charset="-122"/>
            </a:endParaRPr>
          </a:p>
        </p:txBody>
      </p:sp>
    </p:spTree>
    <p:extLst>
      <p:ext uri="{BB962C8B-B14F-4D97-AF65-F5344CB8AC3E}">
        <p14:creationId xmlns:p14="http://schemas.microsoft.com/office/powerpoint/2010/main" val="427476294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65138" y="3731059"/>
            <a:ext cx="2031325" cy="1200329"/>
          </a:xfrm>
          <a:prstGeom prst="rect">
            <a:avLst/>
          </a:prstGeom>
          <a:noFill/>
        </p:spPr>
        <p:txBody>
          <a:bodyPr wrap="none" rtlCol="0">
            <a:spAutoFit/>
          </a:bodyPr>
          <a:lstStyle/>
          <a:p>
            <a:r>
              <a:rPr lang="zh-CN" altLang="en-US" sz="7200" b="1" dirty="0" smtClean="0">
                <a:solidFill>
                  <a:schemeClr val="bg1"/>
                </a:solidFill>
                <a:latin typeface="微软雅黑" pitchFamily="34" charset="-122"/>
                <a:ea typeface="微软雅黑" pitchFamily="34" charset="-122"/>
              </a:rPr>
              <a:t>谢谢</a:t>
            </a:r>
            <a:endParaRPr lang="zh-CN" altLang="en-US" sz="7200" b="1" dirty="0">
              <a:solidFill>
                <a:schemeClr val="bg1"/>
              </a:solidFill>
              <a:latin typeface="微软雅黑" pitchFamily="34" charset="-122"/>
              <a:ea typeface="微软雅黑" pitchFamily="34" charset="-122"/>
            </a:endParaRPr>
          </a:p>
        </p:txBody>
      </p:sp>
      <p:sp>
        <p:nvSpPr>
          <p:cNvPr id="46" name="矩形 45"/>
          <p:cNvSpPr/>
          <p:nvPr/>
        </p:nvSpPr>
        <p:spPr bwMode="auto">
          <a:xfrm>
            <a:off x="13252" y="1638300"/>
            <a:ext cx="9130748" cy="1833769"/>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ts val="4000"/>
              </a:lnSpc>
              <a:spcBef>
                <a:spcPct val="0"/>
              </a:spcBef>
              <a:spcAft>
                <a:spcPct val="0"/>
              </a:spcAft>
              <a:buClrTx/>
              <a:buSzTx/>
              <a:buFont typeface="Arial" charset="0"/>
              <a:buNone/>
              <a:tabLst/>
            </a:pPr>
            <a:r>
              <a:rPr lang="en-US" altLang="zh-CN" sz="4800" b="1" dirty="0" smtClean="0">
                <a:solidFill>
                  <a:schemeClr val="bg1"/>
                </a:solidFill>
                <a:latin typeface="Bradley Hand ITC" pitchFamily="66" charset="0"/>
                <a:ea typeface="微软雅黑" pitchFamily="34" charset="-122"/>
              </a:rPr>
              <a:t>MEM</a:t>
            </a:r>
          </a:p>
          <a:p>
            <a:pPr marL="0" marR="0" indent="0" algn="ctr" defTabSz="685800" rtl="0" eaLnBrk="0" fontAlgn="base" latinLnBrk="0" hangingPunct="0">
              <a:lnSpc>
                <a:spcPts val="4000"/>
              </a:lnSpc>
              <a:spcBef>
                <a:spcPct val="0"/>
              </a:spcBef>
              <a:spcAft>
                <a:spcPct val="0"/>
              </a:spcAft>
              <a:buClrTx/>
              <a:buSzTx/>
              <a:buFont typeface="Arial" charset="0"/>
              <a:buNone/>
              <a:tabLst/>
            </a:pPr>
            <a:r>
              <a:rPr lang="en-US" altLang="zh-CN" sz="4800" b="1" dirty="0" smtClean="0">
                <a:solidFill>
                  <a:schemeClr val="bg1"/>
                </a:solidFill>
                <a:latin typeface="Bradley Hand ITC" pitchFamily="66" charset="0"/>
                <a:ea typeface="微软雅黑" pitchFamily="34" charset="-122"/>
              </a:rPr>
              <a:t>2017</a:t>
            </a:r>
          </a:p>
          <a:p>
            <a:pPr marL="0" marR="0" indent="0" algn="ctr" defTabSz="685800" rtl="0" eaLnBrk="0" fontAlgn="base" latinLnBrk="0" hangingPunct="0">
              <a:lnSpc>
                <a:spcPts val="4000"/>
              </a:lnSpc>
              <a:spcBef>
                <a:spcPct val="0"/>
              </a:spcBef>
              <a:spcAft>
                <a:spcPct val="0"/>
              </a:spcAft>
              <a:buClrTx/>
              <a:buSzTx/>
              <a:buFont typeface="Arial" charset="0"/>
              <a:buNone/>
              <a:tabLst/>
            </a:pPr>
            <a:r>
              <a:rPr kumimoji="0" lang="en-US" altLang="zh-CN" sz="4800" b="1" i="0" u="none" strike="noStrike" cap="none" normalizeH="0" baseline="0" dirty="0" smtClean="0">
                <a:ln>
                  <a:noFill/>
                </a:ln>
                <a:solidFill>
                  <a:schemeClr val="bg1"/>
                </a:solidFill>
                <a:effectLst/>
                <a:latin typeface="Bradley Hand ITC" pitchFamily="66" charset="0"/>
                <a:ea typeface="微软雅黑" pitchFamily="34" charset="-122"/>
              </a:rPr>
              <a:t>X L P</a:t>
            </a:r>
            <a:endParaRPr kumimoji="0" lang="zh-CN" altLang="en-US" sz="4800" b="1" i="0" u="none" strike="noStrike" cap="none" normalizeH="0" baseline="0" dirty="0">
              <a:ln>
                <a:noFill/>
              </a:ln>
              <a:solidFill>
                <a:schemeClr val="bg1"/>
              </a:solidFill>
              <a:effectLst/>
              <a:latin typeface="Bradley Hand ITC" pitchFamily="66" charset="0"/>
              <a:ea typeface="微软雅黑" pitchFamily="34" charset="-122"/>
            </a:endParaRPr>
          </a:p>
        </p:txBody>
      </p:sp>
      <p:sp>
        <p:nvSpPr>
          <p:cNvPr id="47" name="矩形 46"/>
          <p:cNvSpPr/>
          <p:nvPr/>
        </p:nvSpPr>
        <p:spPr bwMode="auto">
          <a:xfrm>
            <a:off x="1683025" y="1746200"/>
            <a:ext cx="2226368" cy="1725869"/>
          </a:xfrm>
          <a:prstGeom prst="rect">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lang="en-US" altLang="zh-CN" sz="11500" dirty="0" smtClean="0">
                <a:solidFill>
                  <a:schemeClr val="bg1"/>
                </a:solidFill>
                <a:latin typeface="微软雅黑" pitchFamily="34" charset="-122"/>
                <a:ea typeface="微软雅黑" pitchFamily="34" charset="-122"/>
              </a:rPr>
              <a:t>5</a:t>
            </a:r>
            <a:endParaRPr kumimoji="0" lang="zh-CN" altLang="en-US" sz="11500" b="0" i="0" u="none" strike="noStrike" cap="none" normalizeH="0" baseline="0" dirty="0">
              <a:ln>
                <a:noFill/>
              </a:ln>
              <a:solidFill>
                <a:schemeClr val="bg1"/>
              </a:solidFill>
              <a:effectLst/>
              <a:latin typeface="微软雅黑" pitchFamily="34" charset="-122"/>
              <a:ea typeface="微软雅黑" pitchFamily="34" charset="-122"/>
            </a:endParaRPr>
          </a:p>
        </p:txBody>
      </p:sp>
      <p:sp>
        <p:nvSpPr>
          <p:cNvPr id="48" name="矩形 47"/>
          <p:cNvSpPr/>
          <p:nvPr/>
        </p:nvSpPr>
        <p:spPr bwMode="auto">
          <a:xfrm>
            <a:off x="5572536" y="1746200"/>
            <a:ext cx="1742661" cy="1725869"/>
          </a:xfrm>
          <a:prstGeom prst="rect">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5400" b="0" i="0" u="none" strike="noStrike" cap="none" normalizeH="0" baseline="0" dirty="0" smtClean="0">
                <a:ln>
                  <a:noFill/>
                </a:ln>
                <a:solidFill>
                  <a:schemeClr val="bg1"/>
                </a:solidFill>
                <a:effectLst/>
                <a:latin typeface="华文仿宋" pitchFamily="2" charset="-122"/>
                <a:ea typeface="华文仿宋" pitchFamily="2" charset="-122"/>
              </a:rPr>
              <a:t>晨报汇间</a:t>
            </a:r>
            <a:endParaRPr kumimoji="0" lang="zh-CN" altLang="en-US" sz="5400" b="0" i="0" u="none" strike="noStrike" cap="none" normalizeH="0" baseline="0" dirty="0">
              <a:ln>
                <a:noFill/>
              </a:ln>
              <a:solidFill>
                <a:schemeClr val="bg1"/>
              </a:solidFill>
              <a:effectLst/>
              <a:latin typeface="华文仿宋" pitchFamily="2" charset="-122"/>
              <a:ea typeface="华文仿宋" pitchFamily="2" charset="-122"/>
            </a:endParaRPr>
          </a:p>
        </p:txBody>
      </p:sp>
    </p:spTree>
    <p:extLst>
      <p:ext uri="{BB962C8B-B14F-4D97-AF65-F5344CB8AC3E}">
        <p14:creationId xmlns:p14="http://schemas.microsoft.com/office/powerpoint/2010/main" val="427476294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0" y="1"/>
            <a:ext cx="2286000" cy="483704"/>
          </a:xfrm>
          <a:prstGeom prst="rect">
            <a:avLst/>
          </a:prstGeom>
          <a:solidFill>
            <a:srgbClr val="FFC000">
              <a:alpha val="90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tx1">
                    <a:lumMod val="75000"/>
                    <a:lumOff val="25000"/>
                  </a:schemeClr>
                </a:solidFill>
                <a:effectLst/>
                <a:latin typeface="微软雅黑" pitchFamily="34" charset="-122"/>
                <a:ea typeface="微软雅黑" pitchFamily="34" charset="-122"/>
              </a:rPr>
              <a:t>逻辑模型</a:t>
            </a:r>
            <a:endParaRPr kumimoji="0" lang="zh-CN" altLang="en-US" sz="2000" b="1" i="0" u="none" strike="noStrike" cap="none" normalizeH="0" baseline="0" dirty="0">
              <a:ln>
                <a:noFill/>
              </a:ln>
              <a:solidFill>
                <a:schemeClr val="tx1">
                  <a:lumMod val="75000"/>
                  <a:lumOff val="25000"/>
                </a:schemeClr>
              </a:solidFill>
              <a:effectLst/>
              <a:latin typeface="微软雅黑" pitchFamily="34" charset="-122"/>
              <a:ea typeface="微软雅黑" pitchFamily="34" charset="-122"/>
            </a:endParaRPr>
          </a:p>
        </p:txBody>
      </p:sp>
      <p:sp>
        <p:nvSpPr>
          <p:cNvPr id="6" name="矩形 5"/>
          <p:cNvSpPr/>
          <p:nvPr/>
        </p:nvSpPr>
        <p:spPr bwMode="auto">
          <a:xfrm>
            <a:off x="2286000" y="0"/>
            <a:ext cx="2286000"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出版工作流</a:t>
            </a:r>
            <a:endParaRPr kumimoji="0" lang="zh-CN" altLang="en-US" sz="2000" b="1" i="0" u="none" strike="noStrike" cap="none" normalizeH="0" baseline="0" dirty="0">
              <a:ln>
                <a:noFill/>
              </a:ln>
              <a:solidFill>
                <a:schemeClr val="bg1"/>
              </a:solidFill>
              <a:effectLst/>
              <a:latin typeface="微软雅黑" pitchFamily="34" charset="-122"/>
              <a:ea typeface="微软雅黑" pitchFamily="34" charset="-122"/>
            </a:endParaRPr>
          </a:p>
        </p:txBody>
      </p:sp>
      <p:sp>
        <p:nvSpPr>
          <p:cNvPr id="7" name="矩形 6"/>
          <p:cNvSpPr/>
          <p:nvPr/>
        </p:nvSpPr>
        <p:spPr bwMode="auto">
          <a:xfrm>
            <a:off x="4572000" y="2"/>
            <a:ext cx="2286000"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团队简介</a:t>
            </a:r>
            <a:endParaRPr kumimoji="0" lang="zh-CN" altLang="en-US" sz="2000" b="1" i="0" u="none" strike="noStrike" cap="none" normalizeH="0" baseline="0" dirty="0">
              <a:ln>
                <a:noFill/>
              </a:ln>
              <a:solidFill>
                <a:schemeClr val="bg1"/>
              </a:solidFill>
              <a:effectLst/>
              <a:latin typeface="微软雅黑" pitchFamily="34" charset="-122"/>
              <a:ea typeface="微软雅黑" pitchFamily="34" charset="-122"/>
            </a:endParaRPr>
          </a:p>
        </p:txBody>
      </p:sp>
      <p:sp>
        <p:nvSpPr>
          <p:cNvPr id="8" name="矩形 7"/>
          <p:cNvSpPr/>
          <p:nvPr/>
        </p:nvSpPr>
        <p:spPr bwMode="auto">
          <a:xfrm>
            <a:off x="6858000" y="1"/>
            <a:ext cx="2286000"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组织架构</a:t>
            </a:r>
            <a:endParaRPr kumimoji="0" lang="zh-CN" altLang="en-US" sz="2000" b="1" i="0" u="none" strike="noStrike" cap="none" normalizeH="0" baseline="0" dirty="0">
              <a:ln>
                <a:noFill/>
              </a:ln>
              <a:solidFill>
                <a:schemeClr val="bg1"/>
              </a:solidFill>
              <a:effectLst/>
              <a:latin typeface="微软雅黑" pitchFamily="34" charset="-122"/>
              <a:ea typeface="微软雅黑" pitchFamily="34" charset="-122"/>
            </a:endParaRPr>
          </a:p>
        </p:txBody>
      </p:sp>
      <p:sp>
        <p:nvSpPr>
          <p:cNvPr id="9" name="矩形 8"/>
          <p:cNvSpPr/>
          <p:nvPr/>
        </p:nvSpPr>
        <p:spPr bwMode="auto">
          <a:xfrm>
            <a:off x="0" y="4648532"/>
            <a:ext cx="2169763"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成员介绍</a:t>
            </a:r>
            <a:endParaRPr kumimoji="0" lang="zh-CN" altLang="en-US" sz="2000" b="1" i="0" u="none" strike="noStrike" cap="none" normalizeH="0" baseline="0" dirty="0">
              <a:ln>
                <a:noFill/>
              </a:ln>
              <a:solidFill>
                <a:schemeClr val="bg1"/>
              </a:solidFill>
              <a:effectLst/>
              <a:latin typeface="微软雅黑" pitchFamily="34" charset="-122"/>
              <a:ea typeface="微软雅黑" pitchFamily="34" charset="-122"/>
            </a:endParaRPr>
          </a:p>
        </p:txBody>
      </p:sp>
      <p:sp>
        <p:nvSpPr>
          <p:cNvPr id="17" name="矩形 16"/>
          <p:cNvSpPr/>
          <p:nvPr/>
        </p:nvSpPr>
        <p:spPr bwMode="auto">
          <a:xfrm>
            <a:off x="2169763" y="4648532"/>
            <a:ext cx="2066440"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学习成果</a:t>
            </a:r>
            <a:endParaRPr kumimoji="0" lang="zh-CN" altLang="en-US" sz="2000" b="1" i="0" u="none" strike="noStrike" cap="none" normalizeH="0" baseline="0" dirty="0">
              <a:ln>
                <a:noFill/>
              </a:ln>
              <a:solidFill>
                <a:schemeClr val="bg1"/>
              </a:solidFill>
              <a:effectLst/>
              <a:latin typeface="微软雅黑" pitchFamily="34" charset="-122"/>
              <a:ea typeface="微软雅黑" pitchFamily="34" charset="-122"/>
            </a:endParaRPr>
          </a:p>
        </p:txBody>
      </p:sp>
      <p:sp>
        <p:nvSpPr>
          <p:cNvPr id="18" name="矩形 17"/>
          <p:cNvSpPr/>
          <p:nvPr/>
        </p:nvSpPr>
        <p:spPr bwMode="auto">
          <a:xfrm>
            <a:off x="4236203" y="4648534"/>
            <a:ext cx="2510726"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小组课程输出</a:t>
            </a:r>
            <a:endParaRPr kumimoji="0" lang="zh-CN" altLang="en-US" sz="2000" b="1" i="0" u="none" strike="noStrike" cap="none" normalizeH="0" baseline="0" dirty="0">
              <a:ln>
                <a:noFill/>
              </a:ln>
              <a:solidFill>
                <a:schemeClr val="bg1"/>
              </a:solidFill>
              <a:effectLst/>
              <a:latin typeface="微软雅黑" pitchFamily="34" charset="-122"/>
              <a:ea typeface="微软雅黑" pitchFamily="34" charset="-122"/>
            </a:endParaRPr>
          </a:p>
        </p:txBody>
      </p:sp>
      <p:sp>
        <p:nvSpPr>
          <p:cNvPr id="20" name="矩形 19"/>
          <p:cNvSpPr/>
          <p:nvPr/>
        </p:nvSpPr>
        <p:spPr bwMode="auto">
          <a:xfrm>
            <a:off x="6746928" y="4648533"/>
            <a:ext cx="2397072"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个人学习报告</a:t>
            </a:r>
            <a:endParaRPr kumimoji="0" lang="zh-CN" altLang="en-US" sz="2000" b="1" i="0" u="none" strike="noStrike" cap="none" normalizeH="0" baseline="0" dirty="0">
              <a:ln>
                <a:noFill/>
              </a:ln>
              <a:solidFill>
                <a:schemeClr val="bg1"/>
              </a:solidFill>
              <a:effectLst/>
              <a:latin typeface="微软雅黑" pitchFamily="34" charset="-122"/>
              <a:ea typeface="微软雅黑"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134274982"/>
              </p:ext>
            </p:extLst>
          </p:nvPr>
        </p:nvGraphicFramePr>
        <p:xfrm>
          <a:off x="65314" y="483706"/>
          <a:ext cx="9013372" cy="4468312"/>
        </p:xfrm>
        <a:graphic>
          <a:graphicData uri="http://schemas.openxmlformats.org/drawingml/2006/table">
            <a:tbl>
              <a:tblPr firstRow="1" firstCol="1" bandRow="1">
                <a:tableStyleId>{073A0DAA-6AF3-43AB-8588-CEC1D06C72B9}</a:tableStyleId>
              </a:tblPr>
              <a:tblGrid>
                <a:gridCol w="2385892"/>
                <a:gridCol w="1887740"/>
                <a:gridCol w="1806169"/>
                <a:gridCol w="2933571"/>
              </a:tblGrid>
              <a:tr h="698091">
                <a:tc>
                  <a:txBody>
                    <a:bodyPr/>
                    <a:lstStyle/>
                    <a:p>
                      <a:pPr algn="ctr">
                        <a:lnSpc>
                          <a:spcPts val="1900"/>
                        </a:lnSpc>
                        <a:spcAft>
                          <a:spcPts val="0"/>
                        </a:spcAft>
                      </a:pPr>
                      <a:r>
                        <a:rPr lang="zh-CN" sz="900" kern="0" dirty="0">
                          <a:effectLst/>
                        </a:rPr>
                        <a:t>背景</a:t>
                      </a:r>
                      <a:endParaRPr lang="zh-CN" sz="800" kern="100" dirty="0">
                        <a:effectLst/>
                        <a:latin typeface="Calibri"/>
                        <a:ea typeface="宋体"/>
                        <a:cs typeface="Times New Roman"/>
                      </a:endParaRPr>
                    </a:p>
                  </a:txBody>
                  <a:tcPr marL="21072" marR="21072" marT="0" marB="0" anchor="ctr"/>
                </a:tc>
                <a:tc gridSpan="3">
                  <a:txBody>
                    <a:bodyPr/>
                    <a:lstStyle/>
                    <a:p>
                      <a:pPr algn="just">
                        <a:lnSpc>
                          <a:spcPts val="1900"/>
                        </a:lnSpc>
                        <a:spcAft>
                          <a:spcPts val="0"/>
                        </a:spcAft>
                      </a:pPr>
                      <a:r>
                        <a:rPr lang="en-US" sz="900" kern="0" dirty="0">
                          <a:effectLst/>
                        </a:rPr>
                        <a:t>*</a:t>
                      </a:r>
                      <a:r>
                        <a:rPr lang="zh-CN" sz="900" kern="0" dirty="0">
                          <a:effectLst/>
                        </a:rPr>
                        <a:t>清华大学工程管理硕士</a:t>
                      </a:r>
                      <a:r>
                        <a:rPr lang="en-US" sz="900" kern="0" dirty="0">
                          <a:effectLst/>
                        </a:rPr>
                        <a:t>2017</a:t>
                      </a:r>
                      <a:r>
                        <a:rPr lang="zh-CN" sz="900" kern="0" dirty="0">
                          <a:effectLst/>
                        </a:rPr>
                        <a:t>级新生已入学。</a:t>
                      </a:r>
                      <a:endParaRPr lang="zh-CN" sz="800" kern="100" dirty="0">
                        <a:effectLst/>
                      </a:endParaRPr>
                    </a:p>
                    <a:p>
                      <a:pPr algn="just">
                        <a:lnSpc>
                          <a:spcPts val="1900"/>
                        </a:lnSpc>
                        <a:spcAft>
                          <a:spcPts val="0"/>
                        </a:spcAft>
                      </a:pPr>
                      <a:r>
                        <a:rPr lang="en-US" sz="900" kern="0" dirty="0">
                          <a:effectLst/>
                        </a:rPr>
                        <a:t>*</a:t>
                      </a:r>
                      <a:r>
                        <a:rPr lang="zh-CN" sz="900" kern="0" dirty="0">
                          <a:effectLst/>
                        </a:rPr>
                        <a:t>清华大学工程管理硕士的学习需要对相关的资源进行有效的利用和整合，并建立一套完整的流程和规范。</a:t>
                      </a:r>
                      <a:endParaRPr lang="zh-CN" sz="800" kern="100" dirty="0">
                        <a:effectLst/>
                      </a:endParaRPr>
                    </a:p>
                    <a:p>
                      <a:pPr algn="just">
                        <a:lnSpc>
                          <a:spcPts val="1900"/>
                        </a:lnSpc>
                        <a:spcAft>
                          <a:spcPts val="0"/>
                        </a:spcAft>
                      </a:pPr>
                      <a:r>
                        <a:rPr lang="en-US" sz="900" kern="0" dirty="0">
                          <a:effectLst/>
                        </a:rPr>
                        <a:t>*2017</a:t>
                      </a:r>
                      <a:r>
                        <a:rPr lang="zh-CN" sz="900" kern="0" dirty="0">
                          <a:effectLst/>
                        </a:rPr>
                        <a:t>级</a:t>
                      </a:r>
                      <a:r>
                        <a:rPr lang="en-US" sz="900" kern="0" dirty="0">
                          <a:effectLst/>
                        </a:rPr>
                        <a:t>MEM</a:t>
                      </a:r>
                      <a:r>
                        <a:rPr lang="zh-CN" sz="900" kern="0" dirty="0">
                          <a:effectLst/>
                        </a:rPr>
                        <a:t>尚未有可操作的宪章。</a:t>
                      </a:r>
                      <a:endParaRPr lang="zh-CN" sz="800" kern="100" dirty="0">
                        <a:effectLst/>
                        <a:latin typeface="Calibri"/>
                        <a:ea typeface="宋体"/>
                        <a:cs typeface="Times New Roman"/>
                      </a:endParaRPr>
                    </a:p>
                  </a:txBody>
                  <a:tcPr marL="21072" marR="21072" marT="0" marB="0" anchor="ctr"/>
                </a:tc>
                <a:tc hMerge="1">
                  <a:txBody>
                    <a:bodyPr/>
                    <a:lstStyle/>
                    <a:p>
                      <a:endParaRPr lang="zh-CN" altLang="en-US"/>
                    </a:p>
                  </a:txBody>
                  <a:tcPr/>
                </a:tc>
                <a:tc hMerge="1">
                  <a:txBody>
                    <a:bodyPr/>
                    <a:lstStyle/>
                    <a:p>
                      <a:endParaRPr lang="zh-CN" altLang="en-US"/>
                    </a:p>
                  </a:txBody>
                  <a:tcPr/>
                </a:tc>
              </a:tr>
              <a:tr h="1172737">
                <a:tc>
                  <a:txBody>
                    <a:bodyPr/>
                    <a:lstStyle/>
                    <a:p>
                      <a:pPr algn="ctr">
                        <a:lnSpc>
                          <a:spcPts val="1900"/>
                        </a:lnSpc>
                        <a:spcAft>
                          <a:spcPts val="0"/>
                        </a:spcAft>
                      </a:pPr>
                      <a:r>
                        <a:rPr lang="zh-CN" sz="900" kern="0" dirty="0">
                          <a:effectLst/>
                        </a:rPr>
                        <a:t>目标</a:t>
                      </a:r>
                      <a:endParaRPr lang="zh-CN" sz="800" kern="100" dirty="0">
                        <a:effectLst/>
                        <a:latin typeface="Calibri"/>
                        <a:ea typeface="宋体"/>
                        <a:cs typeface="Times New Roman"/>
                      </a:endParaRPr>
                    </a:p>
                  </a:txBody>
                  <a:tcPr marL="21072" marR="21072" marT="0" marB="0" anchor="ctr"/>
                </a:tc>
                <a:tc gridSpan="3">
                  <a:txBody>
                    <a:bodyPr/>
                    <a:lstStyle/>
                    <a:p>
                      <a:pPr algn="just">
                        <a:lnSpc>
                          <a:spcPts val="1900"/>
                        </a:lnSpc>
                        <a:spcAft>
                          <a:spcPts val="0"/>
                        </a:spcAft>
                      </a:pPr>
                      <a:r>
                        <a:rPr lang="en-US" sz="900" kern="0" dirty="0">
                          <a:effectLst/>
                        </a:rPr>
                        <a:t>*</a:t>
                      </a:r>
                      <a:r>
                        <a:rPr lang="zh-CN" sz="900" kern="0" dirty="0">
                          <a:effectLst/>
                        </a:rPr>
                        <a:t>短期：通过参加入学导引课，经历认识清华、认识自己、清华与我，并且经过审阅同班同学的简历主页等过程，留下为在清华大学优化学习过程的贡献，以充分利用和整合班级的资源完成各项任务和活动为目标完成宪章的建立。</a:t>
                      </a:r>
                      <a:endParaRPr lang="zh-CN" sz="800" kern="100" dirty="0">
                        <a:effectLst/>
                      </a:endParaRPr>
                    </a:p>
                    <a:p>
                      <a:pPr algn="just">
                        <a:lnSpc>
                          <a:spcPts val="1900"/>
                        </a:lnSpc>
                        <a:spcAft>
                          <a:spcPts val="0"/>
                        </a:spcAft>
                      </a:pPr>
                      <a:r>
                        <a:rPr lang="en-US" sz="900" kern="0" dirty="0">
                          <a:effectLst/>
                        </a:rPr>
                        <a:t>*</a:t>
                      </a:r>
                      <a:r>
                        <a:rPr lang="zh-CN" sz="900" kern="0" dirty="0">
                          <a:effectLst/>
                        </a:rPr>
                        <a:t>中期：通过宪章，约束引导清华</a:t>
                      </a:r>
                      <a:r>
                        <a:rPr lang="en-US" sz="900" kern="0" dirty="0">
                          <a:effectLst/>
                        </a:rPr>
                        <a:t>MEM</a:t>
                      </a:r>
                      <a:r>
                        <a:rPr lang="zh-CN" sz="900" kern="0" dirty="0">
                          <a:effectLst/>
                        </a:rPr>
                        <a:t>两年的学习生活。</a:t>
                      </a:r>
                      <a:endParaRPr lang="zh-CN" sz="800" kern="100" dirty="0">
                        <a:effectLst/>
                      </a:endParaRPr>
                    </a:p>
                    <a:p>
                      <a:pPr algn="just">
                        <a:lnSpc>
                          <a:spcPts val="1900"/>
                        </a:lnSpc>
                        <a:spcAft>
                          <a:spcPts val="0"/>
                        </a:spcAft>
                      </a:pPr>
                      <a:r>
                        <a:rPr lang="en-US" sz="900" kern="0" dirty="0">
                          <a:effectLst/>
                        </a:rPr>
                        <a:t>*</a:t>
                      </a:r>
                      <a:r>
                        <a:rPr lang="zh-CN" sz="900" kern="0" dirty="0">
                          <a:effectLst/>
                        </a:rPr>
                        <a:t>长期：为将来形成清华大学</a:t>
                      </a:r>
                      <a:r>
                        <a:rPr lang="en-US" sz="900" kern="0" dirty="0">
                          <a:effectLst/>
                        </a:rPr>
                        <a:t>MEM</a:t>
                      </a:r>
                      <a:r>
                        <a:rPr lang="zh-CN" sz="900" kern="0" dirty="0">
                          <a:effectLst/>
                        </a:rPr>
                        <a:t>宪章，优化</a:t>
                      </a:r>
                      <a:r>
                        <a:rPr lang="en-US" sz="900" kern="0" dirty="0">
                          <a:effectLst/>
                        </a:rPr>
                        <a:t>MEM</a:t>
                      </a:r>
                      <a:r>
                        <a:rPr lang="zh-CN" sz="900" kern="0" dirty="0">
                          <a:effectLst/>
                        </a:rPr>
                        <a:t>资源利用和整合，加强学生、老师与学校之间的沟通互动，为学生提供更好的学习体验和收获，树立和发展</a:t>
                      </a:r>
                      <a:r>
                        <a:rPr lang="en-US" sz="900" kern="0" dirty="0">
                          <a:effectLst/>
                        </a:rPr>
                        <a:t>MEM</a:t>
                      </a:r>
                      <a:r>
                        <a:rPr lang="zh-CN" sz="900" kern="0" dirty="0">
                          <a:effectLst/>
                        </a:rPr>
                        <a:t>平台。</a:t>
                      </a:r>
                      <a:endParaRPr lang="zh-CN" sz="800" kern="100" dirty="0">
                        <a:effectLst/>
                        <a:latin typeface="Calibri"/>
                        <a:ea typeface="宋体"/>
                        <a:cs typeface="Times New Roman"/>
                      </a:endParaRPr>
                    </a:p>
                  </a:txBody>
                  <a:tcPr marL="21072" marR="21072" marT="0" marB="0" anchor="ctr"/>
                </a:tc>
                <a:tc hMerge="1">
                  <a:txBody>
                    <a:bodyPr/>
                    <a:lstStyle/>
                    <a:p>
                      <a:endParaRPr lang="zh-CN" altLang="en-US"/>
                    </a:p>
                  </a:txBody>
                  <a:tcPr/>
                </a:tc>
                <a:tc hMerge="1">
                  <a:txBody>
                    <a:bodyPr/>
                    <a:lstStyle/>
                    <a:p>
                      <a:endParaRPr lang="zh-CN" altLang="en-US"/>
                    </a:p>
                  </a:txBody>
                  <a:tcPr/>
                </a:tc>
              </a:tr>
              <a:tr h="232697">
                <a:tc>
                  <a:txBody>
                    <a:bodyPr/>
                    <a:lstStyle/>
                    <a:p>
                      <a:pPr algn="ctr">
                        <a:lnSpc>
                          <a:spcPts val="1900"/>
                        </a:lnSpc>
                        <a:spcAft>
                          <a:spcPts val="0"/>
                        </a:spcAft>
                      </a:pPr>
                      <a:r>
                        <a:rPr lang="zh-CN" sz="900" kern="0">
                          <a:effectLst/>
                        </a:rPr>
                        <a:t>效果</a:t>
                      </a:r>
                      <a:endParaRPr lang="zh-CN" sz="800" kern="100">
                        <a:effectLst/>
                        <a:latin typeface="Calibri"/>
                        <a:ea typeface="宋体"/>
                        <a:cs typeface="Times New Roman"/>
                      </a:endParaRPr>
                    </a:p>
                  </a:txBody>
                  <a:tcPr marL="21072" marR="21072" marT="0" marB="0" anchor="ctr"/>
                </a:tc>
                <a:tc>
                  <a:txBody>
                    <a:bodyPr/>
                    <a:lstStyle/>
                    <a:p>
                      <a:pPr algn="ctr">
                        <a:lnSpc>
                          <a:spcPts val="1900"/>
                        </a:lnSpc>
                        <a:spcAft>
                          <a:spcPts val="0"/>
                        </a:spcAft>
                      </a:pPr>
                      <a:r>
                        <a:rPr lang="zh-CN" sz="900" kern="0">
                          <a:effectLst/>
                        </a:rPr>
                        <a:t>输出</a:t>
                      </a:r>
                      <a:endParaRPr lang="zh-CN" sz="800" kern="100">
                        <a:effectLst/>
                        <a:latin typeface="Calibri"/>
                        <a:ea typeface="宋体"/>
                        <a:cs typeface="Times New Roman"/>
                      </a:endParaRPr>
                    </a:p>
                  </a:txBody>
                  <a:tcPr marL="21072" marR="21072" marT="0" marB="0" anchor="ctr"/>
                </a:tc>
                <a:tc>
                  <a:txBody>
                    <a:bodyPr/>
                    <a:lstStyle/>
                    <a:p>
                      <a:pPr algn="ctr">
                        <a:lnSpc>
                          <a:spcPts val="1900"/>
                        </a:lnSpc>
                        <a:spcAft>
                          <a:spcPts val="0"/>
                        </a:spcAft>
                      </a:pPr>
                      <a:r>
                        <a:rPr lang="zh-CN" sz="900" kern="0">
                          <a:effectLst/>
                        </a:rPr>
                        <a:t>过程</a:t>
                      </a:r>
                      <a:endParaRPr lang="zh-CN" sz="800" kern="100">
                        <a:effectLst/>
                        <a:latin typeface="Calibri"/>
                        <a:ea typeface="宋体"/>
                        <a:cs typeface="Times New Roman"/>
                      </a:endParaRPr>
                    </a:p>
                  </a:txBody>
                  <a:tcPr marL="21072" marR="21072" marT="0" marB="0" anchor="ctr"/>
                </a:tc>
                <a:tc>
                  <a:txBody>
                    <a:bodyPr/>
                    <a:lstStyle/>
                    <a:p>
                      <a:pPr algn="ctr">
                        <a:lnSpc>
                          <a:spcPts val="1900"/>
                        </a:lnSpc>
                        <a:spcAft>
                          <a:spcPts val="0"/>
                        </a:spcAft>
                      </a:pPr>
                      <a:r>
                        <a:rPr lang="zh-CN" sz="900" kern="0">
                          <a:effectLst/>
                        </a:rPr>
                        <a:t>输入</a:t>
                      </a:r>
                      <a:endParaRPr lang="zh-CN" sz="800" kern="100">
                        <a:effectLst/>
                        <a:latin typeface="Calibri"/>
                        <a:ea typeface="宋体"/>
                        <a:cs typeface="Times New Roman"/>
                      </a:endParaRPr>
                    </a:p>
                  </a:txBody>
                  <a:tcPr marL="21072" marR="21072" marT="0" marB="0" anchor="ctr"/>
                </a:tc>
              </a:tr>
              <a:tr h="1886571">
                <a:tc>
                  <a:txBody>
                    <a:bodyPr/>
                    <a:lstStyle/>
                    <a:p>
                      <a:pPr algn="just">
                        <a:lnSpc>
                          <a:spcPts val="1900"/>
                        </a:lnSpc>
                        <a:spcAft>
                          <a:spcPts val="0"/>
                        </a:spcAft>
                      </a:pPr>
                      <a:r>
                        <a:rPr lang="en-US" sz="900" kern="0">
                          <a:effectLst/>
                        </a:rPr>
                        <a:t>*</a:t>
                      </a:r>
                      <a:r>
                        <a:rPr lang="zh-CN" sz="900" kern="0">
                          <a:effectLst/>
                        </a:rPr>
                        <a:t>通过视觉识别和优良工程管理实践，达到树立</a:t>
                      </a:r>
                      <a:r>
                        <a:rPr lang="en-US" sz="900" kern="0">
                          <a:effectLst/>
                        </a:rPr>
                        <a:t>MEM</a:t>
                      </a:r>
                      <a:r>
                        <a:rPr lang="zh-CN" sz="900" kern="0">
                          <a:effectLst/>
                        </a:rPr>
                        <a:t>的品牌的效果。</a:t>
                      </a:r>
                      <a:endParaRPr lang="zh-CN" sz="800" kern="100">
                        <a:effectLst/>
                      </a:endParaRPr>
                    </a:p>
                    <a:p>
                      <a:pPr algn="just">
                        <a:lnSpc>
                          <a:spcPts val="1900"/>
                        </a:lnSpc>
                        <a:spcAft>
                          <a:spcPts val="0"/>
                        </a:spcAft>
                      </a:pPr>
                      <a:r>
                        <a:rPr lang="en-US" sz="900" kern="0">
                          <a:effectLst/>
                        </a:rPr>
                        <a:t>*</a:t>
                      </a:r>
                      <a:r>
                        <a:rPr lang="zh-CN" sz="900" kern="0">
                          <a:effectLst/>
                        </a:rPr>
                        <a:t>为</a:t>
                      </a:r>
                      <a:r>
                        <a:rPr lang="en-US" sz="900" kern="0">
                          <a:effectLst/>
                        </a:rPr>
                        <a:t>MEM</a:t>
                      </a:r>
                      <a:r>
                        <a:rPr lang="zh-CN" sz="900" kern="0">
                          <a:effectLst/>
                        </a:rPr>
                        <a:t>新生形成可自我更新优化的社群网络提供规范，建立</a:t>
                      </a:r>
                      <a:r>
                        <a:rPr lang="en-US" sz="900" kern="0">
                          <a:effectLst/>
                        </a:rPr>
                        <a:t>MEM</a:t>
                      </a:r>
                      <a:r>
                        <a:rPr lang="zh-CN" sz="900" kern="0">
                          <a:effectLst/>
                        </a:rPr>
                        <a:t>资源平台。</a:t>
                      </a:r>
                      <a:endParaRPr lang="zh-CN" sz="800" kern="100">
                        <a:effectLst/>
                      </a:endParaRPr>
                    </a:p>
                    <a:p>
                      <a:pPr algn="just">
                        <a:lnSpc>
                          <a:spcPts val="1900"/>
                        </a:lnSpc>
                        <a:spcAft>
                          <a:spcPts val="0"/>
                        </a:spcAft>
                      </a:pPr>
                      <a:r>
                        <a:rPr lang="en-US" sz="900" kern="0">
                          <a:effectLst/>
                        </a:rPr>
                        <a:t>*</a:t>
                      </a:r>
                      <a:r>
                        <a:rPr lang="zh-CN" sz="900" kern="0">
                          <a:effectLst/>
                        </a:rPr>
                        <a:t>规范</a:t>
                      </a:r>
                      <a:r>
                        <a:rPr lang="en-US" sz="900" kern="0">
                          <a:effectLst/>
                        </a:rPr>
                        <a:t>MEM</a:t>
                      </a:r>
                      <a:r>
                        <a:rPr lang="zh-CN" sz="900" kern="0">
                          <a:effectLst/>
                        </a:rPr>
                        <a:t>参与班级活动的行为，提高参与度和集体归属感。</a:t>
                      </a:r>
                      <a:endParaRPr lang="zh-CN" sz="800" kern="100">
                        <a:effectLst/>
                        <a:latin typeface="Calibri"/>
                        <a:ea typeface="宋体"/>
                        <a:cs typeface="Times New Roman"/>
                      </a:endParaRPr>
                    </a:p>
                  </a:txBody>
                  <a:tcPr marL="21072" marR="21072" marT="0" marB="0" anchor="ctr"/>
                </a:tc>
                <a:tc>
                  <a:txBody>
                    <a:bodyPr/>
                    <a:lstStyle/>
                    <a:p>
                      <a:pPr algn="just">
                        <a:lnSpc>
                          <a:spcPts val="1900"/>
                        </a:lnSpc>
                        <a:spcAft>
                          <a:spcPts val="0"/>
                        </a:spcAft>
                      </a:pPr>
                      <a:r>
                        <a:rPr lang="en-US" sz="900" kern="0" dirty="0">
                          <a:effectLst/>
                        </a:rPr>
                        <a:t>*2017</a:t>
                      </a:r>
                      <a:r>
                        <a:rPr lang="zh-CN" sz="900" kern="0" dirty="0">
                          <a:effectLst/>
                        </a:rPr>
                        <a:t>级清华</a:t>
                      </a:r>
                      <a:r>
                        <a:rPr lang="en-US" sz="900" kern="0" dirty="0">
                          <a:effectLst/>
                        </a:rPr>
                        <a:t>MEM</a:t>
                      </a:r>
                      <a:r>
                        <a:rPr lang="zh-CN" sz="900" kern="0" dirty="0">
                          <a:effectLst/>
                        </a:rPr>
                        <a:t>班级宪章，并且积累过程迭代版本。</a:t>
                      </a:r>
                      <a:endParaRPr lang="zh-CN" sz="800" kern="100" dirty="0">
                        <a:effectLst/>
                      </a:endParaRPr>
                    </a:p>
                    <a:p>
                      <a:pPr algn="just">
                        <a:lnSpc>
                          <a:spcPts val="1900"/>
                        </a:lnSpc>
                        <a:spcAft>
                          <a:spcPts val="0"/>
                        </a:spcAft>
                      </a:pPr>
                      <a:r>
                        <a:rPr lang="en-US" sz="900" kern="0" dirty="0">
                          <a:effectLst/>
                        </a:rPr>
                        <a:t>*</a:t>
                      </a:r>
                      <a:r>
                        <a:rPr lang="zh-CN" sz="900" kern="0" dirty="0">
                          <a:effectLst/>
                        </a:rPr>
                        <a:t>组织架构、开会、决议</a:t>
                      </a:r>
                      <a:r>
                        <a:rPr lang="en-US" sz="900" kern="0" dirty="0">
                          <a:effectLst/>
                        </a:rPr>
                        <a:t>/</a:t>
                      </a:r>
                      <a:r>
                        <a:rPr lang="zh-CN" sz="900" kern="0" dirty="0">
                          <a:effectLst/>
                        </a:rPr>
                        <a:t>决策的工作流程，奖惩机制、资金管理办法、数据流形成、经验分享机制、渠道平台。</a:t>
                      </a:r>
                      <a:endParaRPr lang="zh-CN" sz="800" kern="100" dirty="0">
                        <a:effectLst/>
                      </a:endParaRPr>
                    </a:p>
                    <a:p>
                      <a:pPr algn="just">
                        <a:lnSpc>
                          <a:spcPts val="1900"/>
                        </a:lnSpc>
                        <a:spcAft>
                          <a:spcPts val="0"/>
                        </a:spcAft>
                      </a:pPr>
                      <a:r>
                        <a:rPr lang="en-US" sz="900" kern="0" dirty="0">
                          <a:effectLst/>
                        </a:rPr>
                        <a:t>*2017</a:t>
                      </a:r>
                      <a:r>
                        <a:rPr lang="zh-CN" sz="900" kern="0" dirty="0">
                          <a:effectLst/>
                        </a:rPr>
                        <a:t>级</a:t>
                      </a:r>
                      <a:r>
                        <a:rPr lang="en-US" sz="900" kern="0" dirty="0">
                          <a:effectLst/>
                        </a:rPr>
                        <a:t>MEM</a:t>
                      </a:r>
                      <a:r>
                        <a:rPr lang="zh-CN" sz="900" kern="0" dirty="0">
                          <a:effectLst/>
                        </a:rPr>
                        <a:t>社群网络。</a:t>
                      </a:r>
                      <a:endParaRPr lang="zh-CN" sz="800" kern="100" dirty="0">
                        <a:effectLst/>
                        <a:latin typeface="Calibri"/>
                        <a:ea typeface="宋体"/>
                        <a:cs typeface="Times New Roman"/>
                      </a:endParaRPr>
                    </a:p>
                  </a:txBody>
                  <a:tcPr marL="21072" marR="21072" marT="0" marB="0" anchor="ctr"/>
                </a:tc>
                <a:tc>
                  <a:txBody>
                    <a:bodyPr/>
                    <a:lstStyle/>
                    <a:p>
                      <a:pPr algn="just">
                        <a:lnSpc>
                          <a:spcPts val="1900"/>
                        </a:lnSpc>
                        <a:spcAft>
                          <a:spcPts val="0"/>
                        </a:spcAft>
                      </a:pPr>
                      <a:r>
                        <a:rPr lang="en-US" sz="900" kern="0" dirty="0">
                          <a:effectLst/>
                        </a:rPr>
                        <a:t>*</a:t>
                      </a:r>
                      <a:r>
                        <a:rPr lang="zh-CN" sz="900" kern="0" dirty="0">
                          <a:effectLst/>
                        </a:rPr>
                        <a:t>宪章逻辑架构搭建、内部逻辑关系及其内容概述。</a:t>
                      </a:r>
                      <a:endParaRPr lang="zh-CN" sz="800" kern="100" dirty="0">
                        <a:effectLst/>
                      </a:endParaRPr>
                    </a:p>
                    <a:p>
                      <a:pPr algn="just">
                        <a:lnSpc>
                          <a:spcPts val="1900"/>
                        </a:lnSpc>
                        <a:spcAft>
                          <a:spcPts val="0"/>
                        </a:spcAft>
                      </a:pPr>
                      <a:r>
                        <a:rPr lang="en-US" sz="900" kern="0" dirty="0">
                          <a:effectLst/>
                        </a:rPr>
                        <a:t>*</a:t>
                      </a:r>
                      <a:r>
                        <a:rPr lang="zh-CN" sz="900" kern="0" dirty="0">
                          <a:effectLst/>
                        </a:rPr>
                        <a:t>各模块内容的细则分解。</a:t>
                      </a:r>
                      <a:endParaRPr lang="zh-CN" sz="800" kern="100" dirty="0">
                        <a:effectLst/>
                      </a:endParaRPr>
                    </a:p>
                    <a:p>
                      <a:pPr algn="just">
                        <a:lnSpc>
                          <a:spcPts val="1900"/>
                        </a:lnSpc>
                        <a:spcAft>
                          <a:spcPts val="0"/>
                        </a:spcAft>
                      </a:pPr>
                      <a:r>
                        <a:rPr lang="en-US" sz="900" kern="0" dirty="0">
                          <a:effectLst/>
                        </a:rPr>
                        <a:t>*</a:t>
                      </a:r>
                      <a:r>
                        <a:rPr lang="zh-CN" sz="900" kern="0" dirty="0">
                          <a:effectLst/>
                        </a:rPr>
                        <a:t>各模块内容的整合，完成宪章更新。</a:t>
                      </a:r>
                      <a:endParaRPr lang="zh-CN" sz="800" kern="100" dirty="0">
                        <a:effectLst/>
                      </a:endParaRPr>
                    </a:p>
                    <a:p>
                      <a:pPr algn="just">
                        <a:lnSpc>
                          <a:spcPts val="1900"/>
                        </a:lnSpc>
                        <a:spcAft>
                          <a:spcPts val="0"/>
                        </a:spcAft>
                      </a:pPr>
                      <a:r>
                        <a:rPr lang="en-US" sz="900" kern="0" dirty="0">
                          <a:effectLst/>
                        </a:rPr>
                        <a:t>*</a:t>
                      </a:r>
                      <a:r>
                        <a:rPr lang="zh-CN" sz="900" kern="0" dirty="0">
                          <a:effectLst/>
                        </a:rPr>
                        <a:t>宪章的迭代修订，小组评审。</a:t>
                      </a:r>
                      <a:endParaRPr lang="zh-CN" sz="800" kern="100" dirty="0">
                        <a:effectLst/>
                      </a:endParaRPr>
                    </a:p>
                    <a:p>
                      <a:pPr algn="just">
                        <a:lnSpc>
                          <a:spcPts val="1900"/>
                        </a:lnSpc>
                        <a:spcAft>
                          <a:spcPts val="0"/>
                        </a:spcAft>
                      </a:pPr>
                      <a:r>
                        <a:rPr lang="en-US" sz="900" kern="0" dirty="0">
                          <a:effectLst/>
                        </a:rPr>
                        <a:t>*</a:t>
                      </a:r>
                      <a:r>
                        <a:rPr lang="zh-CN" sz="900" kern="0" dirty="0">
                          <a:effectLst/>
                        </a:rPr>
                        <a:t>班级评审。</a:t>
                      </a:r>
                      <a:endParaRPr lang="zh-CN" sz="800" kern="100" dirty="0">
                        <a:effectLst/>
                        <a:latin typeface="Calibri"/>
                        <a:ea typeface="宋体"/>
                        <a:cs typeface="Times New Roman"/>
                      </a:endParaRPr>
                    </a:p>
                  </a:txBody>
                  <a:tcPr marL="21072" marR="21072" marT="0" marB="0" anchor="ctr"/>
                </a:tc>
                <a:tc>
                  <a:txBody>
                    <a:bodyPr/>
                    <a:lstStyle/>
                    <a:p>
                      <a:pPr algn="just">
                        <a:lnSpc>
                          <a:spcPts val="1900"/>
                        </a:lnSpc>
                        <a:spcAft>
                          <a:spcPts val="0"/>
                        </a:spcAft>
                      </a:pPr>
                      <a:r>
                        <a:rPr lang="en-US" sz="900" kern="0" dirty="0">
                          <a:effectLst/>
                        </a:rPr>
                        <a:t>*2017</a:t>
                      </a:r>
                      <a:r>
                        <a:rPr lang="zh-CN" sz="900" kern="0" dirty="0">
                          <a:effectLst/>
                        </a:rPr>
                        <a:t>清华</a:t>
                      </a:r>
                      <a:r>
                        <a:rPr lang="en-US" sz="900" kern="0" dirty="0">
                          <a:effectLst/>
                        </a:rPr>
                        <a:t>MEM</a:t>
                      </a:r>
                      <a:r>
                        <a:rPr lang="zh-CN" sz="900" kern="0" dirty="0">
                          <a:effectLst/>
                        </a:rPr>
                        <a:t>入学新生。</a:t>
                      </a:r>
                      <a:endParaRPr lang="zh-CN" sz="800" kern="100" dirty="0">
                        <a:effectLst/>
                      </a:endParaRPr>
                    </a:p>
                    <a:p>
                      <a:pPr algn="just">
                        <a:lnSpc>
                          <a:spcPts val="1900"/>
                        </a:lnSpc>
                        <a:spcAft>
                          <a:spcPts val="0"/>
                        </a:spcAft>
                      </a:pPr>
                      <a:r>
                        <a:rPr lang="en-US" sz="900" kern="0" dirty="0">
                          <a:effectLst/>
                        </a:rPr>
                        <a:t>*</a:t>
                      </a:r>
                      <a:r>
                        <a:rPr lang="zh-CN" sz="900" kern="0" dirty="0">
                          <a:effectLst/>
                        </a:rPr>
                        <a:t>老师指导</a:t>
                      </a:r>
                      <a:endParaRPr lang="zh-CN" sz="800" kern="100" dirty="0">
                        <a:effectLst/>
                      </a:endParaRPr>
                    </a:p>
                    <a:p>
                      <a:pPr algn="just">
                        <a:lnSpc>
                          <a:spcPts val="1900"/>
                        </a:lnSpc>
                        <a:spcAft>
                          <a:spcPts val="0"/>
                        </a:spcAft>
                      </a:pPr>
                      <a:r>
                        <a:rPr lang="en-US" sz="900" kern="0" dirty="0">
                          <a:effectLst/>
                        </a:rPr>
                        <a:t>*</a:t>
                      </a:r>
                      <a:r>
                        <a:rPr lang="zh-CN" sz="900" kern="0" dirty="0">
                          <a:effectLst/>
                        </a:rPr>
                        <a:t>参考资料：</a:t>
                      </a:r>
                      <a:r>
                        <a:rPr lang="en-US" sz="900" kern="0" dirty="0">
                          <a:effectLst/>
                        </a:rPr>
                        <a:t>2017</a:t>
                      </a:r>
                      <a:r>
                        <a:rPr lang="zh-CN" sz="900" kern="0" dirty="0">
                          <a:effectLst/>
                        </a:rPr>
                        <a:t>级社群画布指导书译文版、</a:t>
                      </a:r>
                      <a:r>
                        <a:rPr lang="en-US" sz="900" kern="0" dirty="0">
                          <a:effectLst/>
                        </a:rPr>
                        <a:t>2016</a:t>
                      </a:r>
                      <a:r>
                        <a:rPr lang="zh-CN" sz="900" kern="0" dirty="0">
                          <a:effectLst/>
                        </a:rPr>
                        <a:t>级合弄制中文版。清华大学</a:t>
                      </a:r>
                      <a:r>
                        <a:rPr lang="en-US" sz="900" kern="0" dirty="0">
                          <a:effectLst/>
                        </a:rPr>
                        <a:t>MEM</a:t>
                      </a:r>
                      <a:r>
                        <a:rPr lang="zh-CN" sz="900" kern="0" dirty="0">
                          <a:effectLst/>
                        </a:rPr>
                        <a:t>班级宪章</a:t>
                      </a:r>
                      <a:r>
                        <a:rPr lang="en-US" sz="900" kern="0" dirty="0">
                          <a:effectLst/>
                        </a:rPr>
                        <a:t>2017</a:t>
                      </a:r>
                      <a:r>
                        <a:rPr lang="zh-CN" sz="900" kern="0" dirty="0">
                          <a:effectLst/>
                        </a:rPr>
                        <a:t>年</a:t>
                      </a:r>
                      <a:r>
                        <a:rPr lang="en-US" sz="900" kern="0" dirty="0">
                          <a:effectLst/>
                        </a:rPr>
                        <a:t>MEM</a:t>
                      </a:r>
                      <a:r>
                        <a:rPr lang="zh-CN" sz="900" kern="0" dirty="0">
                          <a:effectLst/>
                        </a:rPr>
                        <a:t>第一批</a:t>
                      </a:r>
                      <a:r>
                        <a:rPr lang="en-US" sz="900" kern="0" dirty="0">
                          <a:effectLst/>
                        </a:rPr>
                        <a:t>XLP</a:t>
                      </a:r>
                      <a:r>
                        <a:rPr lang="zh-CN" sz="900" kern="0" dirty="0">
                          <a:effectLst/>
                        </a:rPr>
                        <a:t>班级版本</a:t>
                      </a:r>
                      <a:endParaRPr lang="zh-CN" sz="800" kern="100" dirty="0">
                        <a:effectLst/>
                      </a:endParaRPr>
                    </a:p>
                    <a:p>
                      <a:pPr algn="just">
                        <a:lnSpc>
                          <a:spcPts val="1900"/>
                        </a:lnSpc>
                        <a:spcAft>
                          <a:spcPts val="0"/>
                        </a:spcAft>
                      </a:pPr>
                      <a:r>
                        <a:rPr lang="en-US" sz="900" kern="0" dirty="0">
                          <a:effectLst/>
                        </a:rPr>
                        <a:t>*</a:t>
                      </a:r>
                      <a:r>
                        <a:rPr lang="zh-CN" sz="900" kern="0" dirty="0">
                          <a:effectLst/>
                        </a:rPr>
                        <a:t>学员兴趣、行业背景、优势收集。</a:t>
                      </a:r>
                      <a:endParaRPr lang="zh-CN" sz="800" kern="100" dirty="0">
                        <a:effectLst/>
                      </a:endParaRPr>
                    </a:p>
                    <a:p>
                      <a:pPr algn="just">
                        <a:lnSpc>
                          <a:spcPts val="1900"/>
                        </a:lnSpc>
                        <a:spcAft>
                          <a:spcPts val="0"/>
                        </a:spcAft>
                      </a:pPr>
                      <a:r>
                        <a:rPr lang="en-US" sz="900" kern="0" dirty="0">
                          <a:effectLst/>
                        </a:rPr>
                        <a:t>*</a:t>
                      </a:r>
                      <a:r>
                        <a:rPr lang="zh-CN" sz="900" kern="0" dirty="0">
                          <a:effectLst/>
                        </a:rPr>
                        <a:t>软件支持：</a:t>
                      </a:r>
                      <a:r>
                        <a:rPr lang="en-US" sz="900" kern="0" dirty="0">
                          <a:effectLst/>
                        </a:rPr>
                        <a:t>wiki</a:t>
                      </a:r>
                      <a:r>
                        <a:rPr lang="zh-CN" sz="900" kern="0" dirty="0">
                          <a:effectLst/>
                        </a:rPr>
                        <a:t>、</a:t>
                      </a:r>
                      <a:r>
                        <a:rPr lang="en-US" sz="900" kern="0" dirty="0">
                          <a:effectLst/>
                        </a:rPr>
                        <a:t>GIT</a:t>
                      </a:r>
                      <a:r>
                        <a:rPr lang="zh-CN" sz="900" kern="0" dirty="0">
                          <a:effectLst/>
                        </a:rPr>
                        <a:t>。</a:t>
                      </a:r>
                      <a:endParaRPr lang="zh-CN" sz="800" kern="100" dirty="0">
                        <a:effectLst/>
                      </a:endParaRPr>
                    </a:p>
                    <a:p>
                      <a:pPr algn="just">
                        <a:lnSpc>
                          <a:spcPts val="1900"/>
                        </a:lnSpc>
                        <a:spcAft>
                          <a:spcPts val="0"/>
                        </a:spcAft>
                      </a:pPr>
                      <a:r>
                        <a:rPr lang="en-US" sz="900" kern="0" dirty="0">
                          <a:effectLst/>
                        </a:rPr>
                        <a:t>*</a:t>
                      </a:r>
                      <a:r>
                        <a:rPr lang="zh-CN" sz="900" kern="0" dirty="0">
                          <a:effectLst/>
                        </a:rPr>
                        <a:t>环境：现场教学环境</a:t>
                      </a:r>
                      <a:r>
                        <a:rPr lang="zh-CN" sz="900" kern="0" dirty="0" smtClean="0">
                          <a:effectLst/>
                        </a:rPr>
                        <a:t>。</a:t>
                      </a:r>
                      <a:endParaRPr lang="zh-CN" sz="800" kern="100" dirty="0">
                        <a:effectLst/>
                        <a:latin typeface="Calibri"/>
                        <a:ea typeface="宋体"/>
                        <a:cs typeface="Times New Roman"/>
                      </a:endParaRPr>
                    </a:p>
                  </a:txBody>
                  <a:tcPr marL="21072" marR="21072" marT="0" marB="0" anchor="ctr"/>
                </a:tc>
              </a:tr>
              <a:tr h="465394">
                <a:tc>
                  <a:txBody>
                    <a:bodyPr/>
                    <a:lstStyle/>
                    <a:p>
                      <a:pPr algn="ctr">
                        <a:lnSpc>
                          <a:spcPts val="1900"/>
                        </a:lnSpc>
                        <a:spcAft>
                          <a:spcPts val="0"/>
                        </a:spcAft>
                      </a:pPr>
                      <a:r>
                        <a:rPr lang="zh-CN" sz="900" kern="0">
                          <a:effectLst/>
                        </a:rPr>
                        <a:t>外部因素</a:t>
                      </a:r>
                      <a:endParaRPr lang="zh-CN" sz="800" kern="100">
                        <a:effectLst/>
                        <a:latin typeface="Calibri"/>
                        <a:ea typeface="宋体"/>
                        <a:cs typeface="Times New Roman"/>
                      </a:endParaRPr>
                    </a:p>
                  </a:txBody>
                  <a:tcPr marL="21072" marR="21072" marT="0" marB="0" anchor="ctr"/>
                </a:tc>
                <a:tc gridSpan="3">
                  <a:txBody>
                    <a:bodyPr/>
                    <a:lstStyle/>
                    <a:p>
                      <a:pPr algn="just">
                        <a:lnSpc>
                          <a:spcPts val="1900"/>
                        </a:lnSpc>
                        <a:spcAft>
                          <a:spcPts val="0"/>
                        </a:spcAft>
                      </a:pPr>
                      <a:r>
                        <a:rPr lang="en-US" sz="900" kern="0" dirty="0">
                          <a:effectLst/>
                        </a:rPr>
                        <a:t>*</a:t>
                      </a:r>
                      <a:r>
                        <a:rPr lang="zh-CN" sz="900" kern="0" dirty="0">
                          <a:effectLst/>
                        </a:rPr>
                        <a:t>同学间的背景差异所引起的不同的认知体系和学习方法。</a:t>
                      </a:r>
                      <a:endParaRPr lang="zh-CN" sz="800" kern="100" dirty="0">
                        <a:effectLst/>
                      </a:endParaRPr>
                    </a:p>
                    <a:p>
                      <a:pPr algn="just">
                        <a:lnSpc>
                          <a:spcPts val="1900"/>
                        </a:lnSpc>
                        <a:spcAft>
                          <a:spcPts val="0"/>
                        </a:spcAft>
                      </a:pPr>
                      <a:r>
                        <a:rPr lang="en-US" sz="900" kern="0" dirty="0">
                          <a:effectLst/>
                        </a:rPr>
                        <a:t>*</a:t>
                      </a:r>
                      <a:r>
                        <a:rPr lang="zh-CN" sz="900" kern="0" dirty="0">
                          <a:effectLst/>
                        </a:rPr>
                        <a:t>物理空间、网络等不稳定因素。</a:t>
                      </a:r>
                      <a:endParaRPr lang="zh-CN" sz="800" kern="100" dirty="0">
                        <a:effectLst/>
                        <a:latin typeface="Calibri"/>
                        <a:ea typeface="宋体"/>
                        <a:cs typeface="Times New Roman"/>
                      </a:endParaRPr>
                    </a:p>
                  </a:txBody>
                  <a:tcPr marL="21072" marR="21072" marT="0" marB="0" anchor="ctr"/>
                </a:tc>
                <a:tc hMerge="1">
                  <a:txBody>
                    <a:bodyPr/>
                    <a:lstStyle/>
                    <a:p>
                      <a:endParaRPr lang="zh-CN" altLang="en-US"/>
                    </a:p>
                  </a:txBody>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3386301138"/>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794112" y="1394594"/>
            <a:ext cx="2607225" cy="954107"/>
          </a:xfrm>
          <a:prstGeom prst="rect">
            <a:avLst/>
          </a:prstGeom>
          <a:noFill/>
        </p:spPr>
        <p:txBody>
          <a:bodyPr wrap="square"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dirty="0"/>
              <a:t>逻</a:t>
            </a:r>
            <a:r>
              <a:rPr lang="zh-CN" altLang="en-US" dirty="0" smtClean="0"/>
              <a:t>辑模型</a:t>
            </a:r>
            <a:endParaRPr lang="en-US" altLang="zh-CN" dirty="0" smtClean="0"/>
          </a:p>
          <a:p>
            <a:r>
              <a:rPr lang="zh-CN" altLang="en-US" dirty="0"/>
              <a:t>社群画布（思路</a:t>
            </a:r>
            <a:r>
              <a:rPr lang="zh-CN" altLang="en-US" dirty="0" smtClean="0"/>
              <a:t>）</a:t>
            </a:r>
            <a:endParaRPr lang="en-US" altLang="zh-CN" dirty="0" smtClean="0"/>
          </a:p>
          <a:p>
            <a:r>
              <a:rPr lang="zh-CN" altLang="en-US" dirty="0" smtClean="0"/>
              <a:t>合  弄  制（思路）</a:t>
            </a:r>
            <a:endParaRPr lang="en-US" altLang="zh-CN" dirty="0" smtClean="0"/>
          </a:p>
          <a:p>
            <a:r>
              <a:rPr lang="zh-CN" altLang="en-US" dirty="0" smtClean="0"/>
              <a:t>宪章的内涵（底限、指引）</a:t>
            </a:r>
            <a:endParaRPr lang="zh-CN" altLang="en-US" dirty="0"/>
          </a:p>
        </p:txBody>
      </p:sp>
      <p:sp>
        <p:nvSpPr>
          <p:cNvPr id="2" name="右箭头 1"/>
          <p:cNvSpPr/>
          <p:nvPr/>
        </p:nvSpPr>
        <p:spPr bwMode="auto">
          <a:xfrm>
            <a:off x="1194756" y="2263286"/>
            <a:ext cx="1860613" cy="484632"/>
          </a:xfrm>
          <a:prstGeom prst="rightArrow">
            <a:avLst>
              <a:gd name="adj1" fmla="val 68868"/>
              <a:gd name="adj2" fmla="val 50000"/>
            </a:avLst>
          </a:prstGeom>
          <a:solidFill>
            <a:schemeClr val="bg1">
              <a:lumMod val="5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zh-CN" altLang="en-US" b="1" dirty="0">
                <a:solidFill>
                  <a:schemeClr val="bg1"/>
                </a:solidFill>
                <a:latin typeface="微软雅黑" pitchFamily="34" charset="-122"/>
                <a:ea typeface="微软雅黑" pitchFamily="34" charset="-122"/>
              </a:rPr>
              <a:t>逻辑</a:t>
            </a:r>
            <a:r>
              <a:rPr lang="zh-CN" altLang="en-US" b="1" dirty="0" smtClean="0">
                <a:solidFill>
                  <a:schemeClr val="bg1"/>
                </a:solidFill>
                <a:latin typeface="微软雅黑" pitchFamily="34" charset="-122"/>
                <a:ea typeface="微软雅黑" pitchFamily="34" charset="-122"/>
              </a:rPr>
              <a:t>分析</a:t>
            </a:r>
            <a:endParaRPr lang="zh-CN" altLang="en-US" b="1" dirty="0">
              <a:solidFill>
                <a:schemeClr val="bg1"/>
              </a:solidFill>
              <a:latin typeface="微软雅黑" pitchFamily="34" charset="-122"/>
              <a:ea typeface="微软雅黑" pitchFamily="34" charset="-122"/>
            </a:endParaRPr>
          </a:p>
        </p:txBody>
      </p:sp>
      <p:sp>
        <p:nvSpPr>
          <p:cNvPr id="16" name="TextBox 15"/>
          <p:cNvSpPr txBox="1"/>
          <p:nvPr/>
        </p:nvSpPr>
        <p:spPr>
          <a:xfrm>
            <a:off x="114049" y="2348701"/>
            <a:ext cx="1080707" cy="307777"/>
          </a:xfrm>
          <a:prstGeom prst="rect">
            <a:avLst/>
          </a:prstGeom>
          <a:noFill/>
        </p:spPr>
        <p:txBody>
          <a:bodyPr wrap="square"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dirty="0" smtClean="0"/>
              <a:t>宪章 </a:t>
            </a:r>
            <a:r>
              <a:rPr lang="en-US" altLang="zh-CN" dirty="0" smtClean="0"/>
              <a:t>V1.0</a:t>
            </a:r>
            <a:endParaRPr lang="zh-CN" altLang="en-US" dirty="0"/>
          </a:p>
        </p:txBody>
      </p:sp>
      <p:sp>
        <p:nvSpPr>
          <p:cNvPr id="18" name="TextBox 17"/>
          <p:cNvSpPr txBox="1"/>
          <p:nvPr/>
        </p:nvSpPr>
        <p:spPr>
          <a:xfrm>
            <a:off x="3055369" y="2348701"/>
            <a:ext cx="1093470" cy="307777"/>
          </a:xfrm>
          <a:prstGeom prst="rect">
            <a:avLst/>
          </a:prstGeom>
          <a:noFill/>
        </p:spPr>
        <p:txBody>
          <a:bodyPr wrap="square"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dirty="0" smtClean="0"/>
              <a:t>修订的大纲</a:t>
            </a:r>
            <a:endParaRPr lang="zh-CN" altLang="en-US" dirty="0"/>
          </a:p>
        </p:txBody>
      </p:sp>
      <p:sp>
        <p:nvSpPr>
          <p:cNvPr id="21" name="TextBox 20"/>
          <p:cNvSpPr txBox="1"/>
          <p:nvPr/>
        </p:nvSpPr>
        <p:spPr>
          <a:xfrm>
            <a:off x="5654932" y="2342497"/>
            <a:ext cx="965264" cy="307777"/>
          </a:xfrm>
          <a:prstGeom prst="rect">
            <a:avLst/>
          </a:prstGeom>
          <a:noFill/>
        </p:spPr>
        <p:txBody>
          <a:bodyPr wrap="square"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dirty="0" smtClean="0"/>
              <a:t>更新方案</a:t>
            </a:r>
            <a:endParaRPr lang="zh-CN" altLang="en-US" dirty="0"/>
          </a:p>
        </p:txBody>
      </p:sp>
      <p:sp>
        <p:nvSpPr>
          <p:cNvPr id="3" name="流程图: 内部贮存 2"/>
          <p:cNvSpPr/>
          <p:nvPr/>
        </p:nvSpPr>
        <p:spPr bwMode="auto">
          <a:xfrm>
            <a:off x="7789104" y="2086465"/>
            <a:ext cx="987552" cy="838273"/>
          </a:xfrm>
          <a:prstGeom prst="flowChartInternalStorage">
            <a:avLst/>
          </a:prstGeom>
          <a:solidFill>
            <a:schemeClr val="bg1">
              <a:lumMod val="50000"/>
            </a:schemeClr>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a:r>
              <a:rPr kumimoji="0" lang="zh-CN" altLang="en-US" sz="1300" b="1" i="0" u="none" strike="noStrike" cap="none" normalizeH="0" baseline="0" dirty="0" smtClean="0">
                <a:ln>
                  <a:noFill/>
                </a:ln>
                <a:solidFill>
                  <a:schemeClr val="bg1"/>
                </a:solidFill>
                <a:effectLst/>
                <a:latin typeface="微软雅黑" pitchFamily="34" charset="-122"/>
                <a:ea typeface="微软雅黑" pitchFamily="34" charset="-122"/>
              </a:rPr>
              <a:t>宪章</a:t>
            </a:r>
            <a:r>
              <a:rPr lang="en-US" altLang="zh-CN" b="1" dirty="0" smtClean="0">
                <a:solidFill>
                  <a:schemeClr val="bg1"/>
                </a:solidFill>
                <a:latin typeface="微软雅黑" pitchFamily="34" charset="-122"/>
                <a:ea typeface="微软雅黑" pitchFamily="34" charset="-122"/>
              </a:rPr>
              <a:t>V1.0</a:t>
            </a:r>
            <a:endParaRPr lang="en-US" altLang="zh-CN" b="1" dirty="0">
              <a:solidFill>
                <a:schemeClr val="bg1"/>
              </a:solidFill>
              <a:latin typeface="微软雅黑" pitchFamily="34" charset="-122"/>
              <a:ea typeface="微软雅黑" pitchFamily="34" charset="-122"/>
            </a:endParaRPr>
          </a:p>
        </p:txBody>
      </p:sp>
      <p:sp>
        <p:nvSpPr>
          <p:cNvPr id="30" name="矩形 29"/>
          <p:cNvSpPr/>
          <p:nvPr/>
        </p:nvSpPr>
        <p:spPr bwMode="auto">
          <a:xfrm>
            <a:off x="0" y="1"/>
            <a:ext cx="2286000"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a:r>
              <a:rPr lang="zh-CN" altLang="en-US" sz="2000" b="1" dirty="0">
                <a:solidFill>
                  <a:schemeClr val="bg1"/>
                </a:solidFill>
                <a:latin typeface="微软雅黑" pitchFamily="34" charset="-122"/>
                <a:ea typeface="微软雅黑" pitchFamily="34" charset="-122"/>
              </a:rPr>
              <a:t>逻辑模型</a:t>
            </a:r>
          </a:p>
        </p:txBody>
      </p:sp>
      <p:sp>
        <p:nvSpPr>
          <p:cNvPr id="31" name="矩形 30"/>
          <p:cNvSpPr/>
          <p:nvPr/>
        </p:nvSpPr>
        <p:spPr bwMode="auto">
          <a:xfrm>
            <a:off x="2286000" y="0"/>
            <a:ext cx="2286000" cy="483704"/>
          </a:xfrm>
          <a:prstGeom prst="rect">
            <a:avLst/>
          </a:prstGeom>
          <a:solidFill>
            <a:srgbClr val="FFC000">
              <a:alpha val="90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a:r>
              <a:rPr lang="zh-CN" altLang="en-US" sz="2000" b="1" dirty="0">
                <a:solidFill>
                  <a:schemeClr val="tx1">
                    <a:lumMod val="75000"/>
                    <a:lumOff val="25000"/>
                  </a:schemeClr>
                </a:solidFill>
                <a:latin typeface="微软雅黑" pitchFamily="34" charset="-122"/>
                <a:ea typeface="微软雅黑" pitchFamily="34" charset="-122"/>
              </a:rPr>
              <a:t>出版工作流</a:t>
            </a:r>
          </a:p>
        </p:txBody>
      </p:sp>
      <p:sp>
        <p:nvSpPr>
          <p:cNvPr id="32" name="矩形 31"/>
          <p:cNvSpPr/>
          <p:nvPr/>
        </p:nvSpPr>
        <p:spPr bwMode="auto">
          <a:xfrm>
            <a:off x="4572000" y="2"/>
            <a:ext cx="2286000"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团队简介</a:t>
            </a:r>
            <a:endParaRPr kumimoji="0" lang="zh-CN" altLang="en-US" sz="2000" b="1" i="0" u="none" strike="noStrike" cap="none" normalizeH="0" baseline="0" dirty="0">
              <a:ln>
                <a:noFill/>
              </a:ln>
              <a:solidFill>
                <a:schemeClr val="bg1"/>
              </a:solidFill>
              <a:effectLst/>
              <a:latin typeface="微软雅黑" pitchFamily="34" charset="-122"/>
              <a:ea typeface="微软雅黑" pitchFamily="34" charset="-122"/>
            </a:endParaRPr>
          </a:p>
        </p:txBody>
      </p:sp>
      <p:sp>
        <p:nvSpPr>
          <p:cNvPr id="33" name="矩形 32"/>
          <p:cNvSpPr/>
          <p:nvPr/>
        </p:nvSpPr>
        <p:spPr bwMode="auto">
          <a:xfrm>
            <a:off x="6858000" y="1"/>
            <a:ext cx="2286000"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组织架构</a:t>
            </a:r>
            <a:endParaRPr kumimoji="0" lang="zh-CN" altLang="en-US" sz="2000" b="1" i="0" u="none" strike="noStrike" cap="none" normalizeH="0" baseline="0" dirty="0">
              <a:ln>
                <a:noFill/>
              </a:ln>
              <a:solidFill>
                <a:schemeClr val="bg1"/>
              </a:solidFill>
              <a:effectLst/>
              <a:latin typeface="微软雅黑" pitchFamily="34" charset="-122"/>
              <a:ea typeface="微软雅黑" pitchFamily="34" charset="-122"/>
            </a:endParaRPr>
          </a:p>
        </p:txBody>
      </p:sp>
      <p:sp>
        <p:nvSpPr>
          <p:cNvPr id="34" name="矩形 33"/>
          <p:cNvSpPr/>
          <p:nvPr/>
        </p:nvSpPr>
        <p:spPr bwMode="auto">
          <a:xfrm>
            <a:off x="0" y="4648532"/>
            <a:ext cx="2169763"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成员介绍</a:t>
            </a:r>
            <a:endParaRPr kumimoji="0" lang="zh-CN" altLang="en-US" sz="2000" b="1" i="0" u="none" strike="noStrike" cap="none" normalizeH="0" baseline="0" dirty="0">
              <a:ln>
                <a:noFill/>
              </a:ln>
              <a:solidFill>
                <a:schemeClr val="bg1"/>
              </a:solidFill>
              <a:effectLst/>
              <a:latin typeface="微软雅黑" pitchFamily="34" charset="-122"/>
              <a:ea typeface="微软雅黑" pitchFamily="34" charset="-122"/>
            </a:endParaRPr>
          </a:p>
        </p:txBody>
      </p:sp>
      <p:sp>
        <p:nvSpPr>
          <p:cNvPr id="35" name="矩形 34"/>
          <p:cNvSpPr/>
          <p:nvPr/>
        </p:nvSpPr>
        <p:spPr bwMode="auto">
          <a:xfrm>
            <a:off x="2169763" y="4648532"/>
            <a:ext cx="2066440"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学习成果</a:t>
            </a:r>
            <a:endParaRPr kumimoji="0" lang="zh-CN" altLang="en-US" sz="2000" b="1" i="0" u="none" strike="noStrike" cap="none" normalizeH="0" baseline="0" dirty="0">
              <a:ln>
                <a:noFill/>
              </a:ln>
              <a:solidFill>
                <a:schemeClr val="bg1"/>
              </a:solidFill>
              <a:effectLst/>
              <a:latin typeface="微软雅黑" pitchFamily="34" charset="-122"/>
              <a:ea typeface="微软雅黑" pitchFamily="34" charset="-122"/>
            </a:endParaRPr>
          </a:p>
        </p:txBody>
      </p:sp>
      <p:sp>
        <p:nvSpPr>
          <p:cNvPr id="36" name="矩形 35"/>
          <p:cNvSpPr/>
          <p:nvPr/>
        </p:nvSpPr>
        <p:spPr bwMode="auto">
          <a:xfrm>
            <a:off x="4236203" y="4648534"/>
            <a:ext cx="2510726"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小组课程输出</a:t>
            </a:r>
            <a:endParaRPr kumimoji="0" lang="zh-CN" altLang="en-US" sz="2000" b="1" i="0" u="none" strike="noStrike" cap="none" normalizeH="0" baseline="0" dirty="0">
              <a:ln>
                <a:noFill/>
              </a:ln>
              <a:solidFill>
                <a:schemeClr val="bg1"/>
              </a:solidFill>
              <a:effectLst/>
              <a:latin typeface="微软雅黑" pitchFamily="34" charset="-122"/>
              <a:ea typeface="微软雅黑" pitchFamily="34" charset="-122"/>
            </a:endParaRPr>
          </a:p>
        </p:txBody>
      </p:sp>
      <p:sp>
        <p:nvSpPr>
          <p:cNvPr id="37" name="矩形 36"/>
          <p:cNvSpPr/>
          <p:nvPr/>
        </p:nvSpPr>
        <p:spPr bwMode="auto">
          <a:xfrm>
            <a:off x="6746928" y="4648533"/>
            <a:ext cx="2397072"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个人学习报告</a:t>
            </a:r>
            <a:endParaRPr kumimoji="0" lang="zh-CN" altLang="en-US" sz="2000" b="1" i="0" u="none" strike="noStrike" cap="none" normalizeH="0" baseline="0" dirty="0">
              <a:ln>
                <a:noFill/>
              </a:ln>
              <a:solidFill>
                <a:schemeClr val="bg1"/>
              </a:solidFill>
              <a:effectLst/>
              <a:latin typeface="微软雅黑" pitchFamily="34" charset="-122"/>
              <a:ea typeface="微软雅黑" pitchFamily="34" charset="-122"/>
            </a:endParaRPr>
          </a:p>
        </p:txBody>
      </p:sp>
      <p:sp>
        <p:nvSpPr>
          <p:cNvPr id="23" name="右箭头 22"/>
          <p:cNvSpPr/>
          <p:nvPr/>
        </p:nvSpPr>
        <p:spPr bwMode="auto">
          <a:xfrm>
            <a:off x="4148839" y="2254070"/>
            <a:ext cx="1506093" cy="484632"/>
          </a:xfrm>
          <a:prstGeom prst="rightArrow">
            <a:avLst>
              <a:gd name="adj1" fmla="val 68868"/>
              <a:gd name="adj2" fmla="val 50000"/>
            </a:avLst>
          </a:prstGeom>
          <a:solidFill>
            <a:schemeClr val="bg1">
              <a:lumMod val="5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zh-CN" altLang="en-US" b="1" dirty="0">
                <a:solidFill>
                  <a:schemeClr val="bg1"/>
                </a:solidFill>
                <a:latin typeface="微软雅黑" pitchFamily="34" charset="-122"/>
                <a:ea typeface="微软雅黑" pitchFamily="34" charset="-122"/>
              </a:rPr>
              <a:t>丰富内容</a:t>
            </a:r>
          </a:p>
        </p:txBody>
      </p:sp>
      <p:sp>
        <p:nvSpPr>
          <p:cNvPr id="25" name="右箭头 24"/>
          <p:cNvSpPr/>
          <p:nvPr/>
        </p:nvSpPr>
        <p:spPr bwMode="auto">
          <a:xfrm>
            <a:off x="6546663" y="2254069"/>
            <a:ext cx="1117473" cy="484632"/>
          </a:xfrm>
          <a:prstGeom prst="rightArrow">
            <a:avLst>
              <a:gd name="adj1" fmla="val 68868"/>
              <a:gd name="adj2" fmla="val 50000"/>
            </a:avLst>
          </a:prstGeom>
          <a:solidFill>
            <a:schemeClr val="bg1">
              <a:lumMod val="5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zh-CN" altLang="en-US" b="1" dirty="0" smtClean="0">
                <a:solidFill>
                  <a:schemeClr val="bg1"/>
                </a:solidFill>
                <a:latin typeface="微软雅黑" pitchFamily="34" charset="-122"/>
                <a:ea typeface="微软雅黑" pitchFamily="34" charset="-122"/>
              </a:rPr>
              <a:t>迭代更新</a:t>
            </a:r>
            <a:endParaRPr lang="zh-CN" altLang="en-US" b="1" dirty="0">
              <a:solidFill>
                <a:schemeClr val="bg1"/>
              </a:solidFill>
              <a:latin typeface="微软雅黑" pitchFamily="34" charset="-122"/>
              <a:ea typeface="微软雅黑" pitchFamily="34" charset="-122"/>
            </a:endParaRPr>
          </a:p>
        </p:txBody>
      </p:sp>
      <p:sp>
        <p:nvSpPr>
          <p:cNvPr id="26" name="TextBox 25"/>
          <p:cNvSpPr txBox="1"/>
          <p:nvPr/>
        </p:nvSpPr>
        <p:spPr>
          <a:xfrm>
            <a:off x="2298491" y="2747918"/>
            <a:ext cx="2607225" cy="1169551"/>
          </a:xfrm>
          <a:prstGeom prst="rect">
            <a:avLst/>
          </a:prstGeom>
          <a:noFill/>
        </p:spPr>
        <p:txBody>
          <a:bodyPr wrap="square"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dirty="0" smtClean="0"/>
              <a:t>班级是单位</a:t>
            </a:r>
            <a:endParaRPr lang="en-US" altLang="zh-CN" dirty="0" smtClean="0"/>
          </a:p>
          <a:p>
            <a:r>
              <a:rPr lang="zh-CN" altLang="en-US" dirty="0" smtClean="0"/>
              <a:t>圈子是细胞</a:t>
            </a:r>
            <a:endParaRPr lang="en-US" altLang="zh-CN" dirty="0" smtClean="0"/>
          </a:p>
          <a:p>
            <a:r>
              <a:rPr lang="zh-CN" altLang="en-US" dirty="0" smtClean="0"/>
              <a:t>经验分享加分</a:t>
            </a:r>
            <a:endParaRPr lang="en-US" altLang="zh-CN" dirty="0" smtClean="0"/>
          </a:p>
          <a:p>
            <a:r>
              <a:rPr lang="zh-CN" altLang="en-US" dirty="0" smtClean="0"/>
              <a:t>营造社群文化</a:t>
            </a:r>
            <a:endParaRPr lang="en-US" altLang="zh-CN" dirty="0" smtClean="0"/>
          </a:p>
          <a:p>
            <a:r>
              <a:rPr lang="zh-CN" altLang="en-US" dirty="0" smtClean="0"/>
              <a:t>经费管理</a:t>
            </a:r>
            <a:endParaRPr lang="en-US" altLang="zh-CN" dirty="0" smtClean="0"/>
          </a:p>
        </p:txBody>
      </p:sp>
      <p:sp>
        <p:nvSpPr>
          <p:cNvPr id="27" name="TextBox 26"/>
          <p:cNvSpPr txBox="1"/>
          <p:nvPr/>
        </p:nvSpPr>
        <p:spPr>
          <a:xfrm>
            <a:off x="6504720" y="1816195"/>
            <a:ext cx="1201358" cy="307777"/>
          </a:xfrm>
          <a:prstGeom prst="rect">
            <a:avLst/>
          </a:prstGeom>
          <a:noFill/>
        </p:spPr>
        <p:txBody>
          <a:bodyPr wrap="square"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dirty="0" smtClean="0"/>
              <a:t>回归逻辑</a:t>
            </a:r>
            <a:endParaRPr lang="zh-CN" altLang="en-US" dirty="0"/>
          </a:p>
        </p:txBody>
      </p:sp>
      <p:sp>
        <p:nvSpPr>
          <p:cNvPr id="28" name="TextBox 27"/>
          <p:cNvSpPr txBox="1"/>
          <p:nvPr/>
        </p:nvSpPr>
        <p:spPr>
          <a:xfrm>
            <a:off x="7621933" y="1662307"/>
            <a:ext cx="1321894" cy="307777"/>
          </a:xfrm>
          <a:prstGeom prst="rect">
            <a:avLst/>
          </a:prstGeom>
          <a:noFill/>
        </p:spPr>
        <p:txBody>
          <a:bodyPr wrap="square"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dirty="0" smtClean="0"/>
              <a:t>标准：可操作</a:t>
            </a:r>
            <a:endParaRPr lang="zh-CN" altLang="en-US" dirty="0"/>
          </a:p>
        </p:txBody>
      </p:sp>
      <p:sp>
        <p:nvSpPr>
          <p:cNvPr id="10" name="下弧形箭头 9"/>
          <p:cNvSpPr/>
          <p:nvPr/>
        </p:nvSpPr>
        <p:spPr bwMode="auto">
          <a:xfrm rot="10800000">
            <a:off x="2694204" y="1046558"/>
            <a:ext cx="4411194" cy="634388"/>
          </a:xfrm>
          <a:prstGeom prst="curvedUp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685800" rtl="0" eaLnBrk="0" fontAlgn="base" latinLnBrk="0" hangingPunct="0">
              <a:lnSpc>
                <a:spcPct val="100000"/>
              </a:lnSpc>
              <a:spcBef>
                <a:spcPct val="0"/>
              </a:spcBef>
              <a:spcAft>
                <a:spcPct val="0"/>
              </a:spcAft>
              <a:buClrTx/>
              <a:buSzTx/>
              <a:buFont typeface="Arial" charset="0"/>
              <a:buNone/>
              <a:tabLst/>
            </a:pPr>
            <a:endParaRPr kumimoji="0" lang="zh-CN" altLang="en-US" sz="1300" b="0" i="0" u="none" strike="noStrike" cap="none" normalizeH="0" baseline="0">
              <a:ln>
                <a:noFill/>
              </a:ln>
              <a:solidFill>
                <a:schemeClr val="tx1"/>
              </a:solidFill>
              <a:effectLst/>
              <a:latin typeface="Calibri" charset="0"/>
              <a:ea typeface="宋体" charset="-122"/>
            </a:endParaRPr>
          </a:p>
        </p:txBody>
      </p:sp>
    </p:spTree>
    <p:extLst>
      <p:ext uri="{BB962C8B-B14F-4D97-AF65-F5344CB8AC3E}">
        <p14:creationId xmlns:p14="http://schemas.microsoft.com/office/powerpoint/2010/main" val="1683918710"/>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bwMode="auto">
          <a:xfrm>
            <a:off x="0" y="1"/>
            <a:ext cx="2286000"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a:r>
              <a:rPr lang="zh-CN" altLang="en-US" sz="2000" b="1" dirty="0">
                <a:solidFill>
                  <a:schemeClr val="bg1"/>
                </a:solidFill>
                <a:latin typeface="微软雅黑" pitchFamily="34" charset="-122"/>
                <a:ea typeface="微软雅黑" pitchFamily="34" charset="-122"/>
              </a:rPr>
              <a:t>逻辑模型</a:t>
            </a:r>
          </a:p>
        </p:txBody>
      </p:sp>
      <p:sp>
        <p:nvSpPr>
          <p:cNvPr id="25" name="矩形 24"/>
          <p:cNvSpPr/>
          <p:nvPr/>
        </p:nvSpPr>
        <p:spPr bwMode="auto">
          <a:xfrm>
            <a:off x="2286000" y="0"/>
            <a:ext cx="2286000"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出版工作流</a:t>
            </a:r>
            <a:endParaRPr kumimoji="0" lang="zh-CN" altLang="en-US" sz="2000" b="1" i="0" u="none" strike="noStrike" cap="none" normalizeH="0" baseline="0" dirty="0">
              <a:ln>
                <a:noFill/>
              </a:ln>
              <a:solidFill>
                <a:schemeClr val="bg1"/>
              </a:solidFill>
              <a:effectLst/>
              <a:latin typeface="微软雅黑" pitchFamily="34" charset="-122"/>
              <a:ea typeface="微软雅黑" pitchFamily="34" charset="-122"/>
            </a:endParaRPr>
          </a:p>
        </p:txBody>
      </p:sp>
      <p:sp>
        <p:nvSpPr>
          <p:cNvPr id="26" name="矩形 25"/>
          <p:cNvSpPr/>
          <p:nvPr/>
        </p:nvSpPr>
        <p:spPr bwMode="auto">
          <a:xfrm>
            <a:off x="4572000" y="2"/>
            <a:ext cx="2286000" cy="483704"/>
          </a:xfrm>
          <a:prstGeom prst="rect">
            <a:avLst/>
          </a:prstGeom>
          <a:solidFill>
            <a:srgbClr val="FFC000">
              <a:alpha val="90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a:r>
              <a:rPr lang="zh-CN" altLang="en-US" sz="2000" b="1" dirty="0">
                <a:solidFill>
                  <a:schemeClr val="tx1">
                    <a:lumMod val="75000"/>
                    <a:lumOff val="25000"/>
                  </a:schemeClr>
                </a:solidFill>
                <a:latin typeface="微软雅黑" pitchFamily="34" charset="-122"/>
                <a:ea typeface="微软雅黑" pitchFamily="34" charset="-122"/>
              </a:rPr>
              <a:t>团队简介</a:t>
            </a:r>
          </a:p>
        </p:txBody>
      </p:sp>
      <p:sp>
        <p:nvSpPr>
          <p:cNvPr id="27" name="矩形 26"/>
          <p:cNvSpPr/>
          <p:nvPr/>
        </p:nvSpPr>
        <p:spPr bwMode="auto">
          <a:xfrm>
            <a:off x="6858000" y="1"/>
            <a:ext cx="2286000"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组织架构</a:t>
            </a:r>
            <a:endParaRPr kumimoji="0" lang="zh-CN" altLang="en-US" sz="2000" b="1" i="0" u="none" strike="noStrike" cap="none" normalizeH="0" baseline="0" dirty="0">
              <a:ln>
                <a:noFill/>
              </a:ln>
              <a:solidFill>
                <a:schemeClr val="bg1"/>
              </a:solidFill>
              <a:effectLst/>
              <a:latin typeface="微软雅黑" pitchFamily="34" charset="-122"/>
              <a:ea typeface="微软雅黑" pitchFamily="34" charset="-122"/>
            </a:endParaRPr>
          </a:p>
        </p:txBody>
      </p:sp>
      <p:sp>
        <p:nvSpPr>
          <p:cNvPr id="28" name="矩形 27"/>
          <p:cNvSpPr/>
          <p:nvPr/>
        </p:nvSpPr>
        <p:spPr bwMode="auto">
          <a:xfrm>
            <a:off x="0" y="4648532"/>
            <a:ext cx="2169763"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成员介绍</a:t>
            </a:r>
            <a:endParaRPr kumimoji="0" lang="zh-CN" altLang="en-US" sz="2000" b="1" i="0" u="none" strike="noStrike" cap="none" normalizeH="0" baseline="0" dirty="0">
              <a:ln>
                <a:noFill/>
              </a:ln>
              <a:solidFill>
                <a:schemeClr val="bg1"/>
              </a:solidFill>
              <a:effectLst/>
              <a:latin typeface="微软雅黑" pitchFamily="34" charset="-122"/>
              <a:ea typeface="微软雅黑" pitchFamily="34" charset="-122"/>
            </a:endParaRPr>
          </a:p>
        </p:txBody>
      </p:sp>
      <p:sp>
        <p:nvSpPr>
          <p:cNvPr id="29" name="矩形 28"/>
          <p:cNvSpPr/>
          <p:nvPr/>
        </p:nvSpPr>
        <p:spPr bwMode="auto">
          <a:xfrm>
            <a:off x="2169763" y="4648532"/>
            <a:ext cx="2066440"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学习成果</a:t>
            </a:r>
            <a:endParaRPr kumimoji="0" lang="zh-CN" altLang="en-US" sz="2000" b="1" i="0" u="none" strike="noStrike" cap="none" normalizeH="0" baseline="0" dirty="0">
              <a:ln>
                <a:noFill/>
              </a:ln>
              <a:solidFill>
                <a:schemeClr val="bg1"/>
              </a:solidFill>
              <a:effectLst/>
              <a:latin typeface="微软雅黑" pitchFamily="34" charset="-122"/>
              <a:ea typeface="微软雅黑" pitchFamily="34" charset="-122"/>
            </a:endParaRPr>
          </a:p>
        </p:txBody>
      </p:sp>
      <p:sp>
        <p:nvSpPr>
          <p:cNvPr id="30" name="矩形 29"/>
          <p:cNvSpPr/>
          <p:nvPr/>
        </p:nvSpPr>
        <p:spPr bwMode="auto">
          <a:xfrm>
            <a:off x="4236203" y="4648534"/>
            <a:ext cx="2510726"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小组课程输出</a:t>
            </a:r>
            <a:endParaRPr kumimoji="0" lang="zh-CN" altLang="en-US" sz="2000" b="1" i="0" u="none" strike="noStrike" cap="none" normalizeH="0" baseline="0" dirty="0">
              <a:ln>
                <a:noFill/>
              </a:ln>
              <a:solidFill>
                <a:schemeClr val="bg1"/>
              </a:solidFill>
              <a:effectLst/>
              <a:latin typeface="微软雅黑" pitchFamily="34" charset="-122"/>
              <a:ea typeface="微软雅黑" pitchFamily="34" charset="-122"/>
            </a:endParaRPr>
          </a:p>
        </p:txBody>
      </p:sp>
      <p:sp>
        <p:nvSpPr>
          <p:cNvPr id="31" name="矩形 30"/>
          <p:cNvSpPr/>
          <p:nvPr/>
        </p:nvSpPr>
        <p:spPr bwMode="auto">
          <a:xfrm>
            <a:off x="6746928" y="4648533"/>
            <a:ext cx="2397072"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个人学习报告</a:t>
            </a:r>
            <a:endParaRPr kumimoji="0" lang="zh-CN" altLang="en-US" sz="2000" b="1" i="0" u="none" strike="noStrike" cap="none" normalizeH="0" baseline="0" dirty="0">
              <a:ln>
                <a:noFill/>
              </a:ln>
              <a:solidFill>
                <a:schemeClr val="bg1"/>
              </a:solidFill>
              <a:effectLst/>
              <a:latin typeface="微软雅黑" pitchFamily="34" charset="-122"/>
              <a:ea typeface="微软雅黑" pitchFamily="34" charset="-122"/>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3225" y="769637"/>
            <a:ext cx="6070662" cy="38788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391871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7369" y="2955184"/>
            <a:ext cx="1265623" cy="523220"/>
          </a:xfrm>
          <a:prstGeom prst="rect">
            <a:avLst/>
          </a:prstGeom>
          <a:noFill/>
        </p:spPr>
        <p:txBody>
          <a:bodyPr wrap="square" rtlCol="0">
            <a:spAutoFit/>
          </a:bodyPr>
          <a:lstStyle/>
          <a:p>
            <a:pPr algn="ctr"/>
            <a:r>
              <a:rPr lang="zh-CN" altLang="en-US" sz="1400" b="1" dirty="0" smtClean="0">
                <a:solidFill>
                  <a:schemeClr val="bg1"/>
                </a:solidFill>
                <a:latin typeface="微软雅黑" pitchFamily="34" charset="-122"/>
                <a:ea typeface="微软雅黑" pitchFamily="34" charset="-122"/>
              </a:rPr>
              <a:t>中国石化</a:t>
            </a:r>
            <a:endParaRPr lang="en-US" altLang="zh-CN" sz="1400" b="1" dirty="0" smtClean="0">
              <a:solidFill>
                <a:schemeClr val="bg1"/>
              </a:solidFill>
              <a:latin typeface="微软雅黑" pitchFamily="34" charset="-122"/>
              <a:ea typeface="微软雅黑" pitchFamily="34" charset="-122"/>
            </a:endParaRPr>
          </a:p>
          <a:p>
            <a:pPr algn="ctr"/>
            <a:r>
              <a:rPr lang="en-US" altLang="zh-CN" sz="1400" b="1" dirty="0" smtClean="0">
                <a:solidFill>
                  <a:schemeClr val="bg1"/>
                </a:solidFill>
                <a:latin typeface="微软雅黑" pitchFamily="34" charset="-122"/>
                <a:ea typeface="微软雅黑" pitchFamily="34" charset="-122"/>
              </a:rPr>
              <a:t>D</a:t>
            </a:r>
            <a:r>
              <a:rPr lang="zh-CN" altLang="en-US" sz="1400" b="1" dirty="0" smtClean="0">
                <a:solidFill>
                  <a:schemeClr val="bg1"/>
                </a:solidFill>
                <a:latin typeface="微软雅黑" pitchFamily="34" charset="-122"/>
                <a:ea typeface="微软雅黑" pitchFamily="34" charset="-122"/>
              </a:rPr>
              <a:t>班</a:t>
            </a:r>
            <a:endParaRPr lang="en-US" altLang="zh-CN" sz="1400" b="1" dirty="0" smtClean="0">
              <a:solidFill>
                <a:schemeClr val="bg1"/>
              </a:solidFill>
              <a:latin typeface="微软雅黑" pitchFamily="34" charset="-122"/>
              <a:ea typeface="微软雅黑" pitchFamily="34" charset="-122"/>
            </a:endParaRPr>
          </a:p>
        </p:txBody>
      </p:sp>
      <p:sp>
        <p:nvSpPr>
          <p:cNvPr id="17" name="TextBox 16"/>
          <p:cNvSpPr txBox="1"/>
          <p:nvPr/>
        </p:nvSpPr>
        <p:spPr>
          <a:xfrm>
            <a:off x="3287583" y="2955184"/>
            <a:ext cx="1173912" cy="523220"/>
          </a:xfrm>
          <a:prstGeom prst="rect">
            <a:avLst/>
          </a:prstGeom>
          <a:noFill/>
        </p:spPr>
        <p:txBody>
          <a:bodyPr wrap="square" rtlCol="0">
            <a:spAutoFit/>
          </a:bodyPr>
          <a:lstStyle/>
          <a:p>
            <a:pPr algn="ctr"/>
            <a:r>
              <a:rPr lang="zh-CN" altLang="en-US" sz="1400" b="1" dirty="0" smtClean="0">
                <a:solidFill>
                  <a:schemeClr val="bg1"/>
                </a:solidFill>
                <a:latin typeface="微软雅黑" pitchFamily="34" charset="-122"/>
                <a:ea typeface="微软雅黑" pitchFamily="34" charset="-122"/>
              </a:rPr>
              <a:t>顺丰集团</a:t>
            </a:r>
            <a:endParaRPr lang="en-US" altLang="zh-CN" sz="1400" b="1" dirty="0" smtClean="0">
              <a:solidFill>
                <a:schemeClr val="bg1"/>
              </a:solidFill>
              <a:latin typeface="微软雅黑" pitchFamily="34" charset="-122"/>
              <a:ea typeface="微软雅黑" pitchFamily="34" charset="-122"/>
            </a:endParaRPr>
          </a:p>
          <a:p>
            <a:pPr algn="ctr"/>
            <a:r>
              <a:rPr lang="zh-CN" altLang="en-US" sz="1400" b="1" dirty="0">
                <a:solidFill>
                  <a:schemeClr val="bg1"/>
                </a:solidFill>
                <a:latin typeface="微软雅黑" pitchFamily="34" charset="-122"/>
                <a:ea typeface="微软雅黑" pitchFamily="34" charset="-122"/>
              </a:rPr>
              <a:t>北卡班</a:t>
            </a:r>
          </a:p>
        </p:txBody>
      </p:sp>
      <p:sp>
        <p:nvSpPr>
          <p:cNvPr id="21" name="TextBox 20"/>
          <p:cNvSpPr txBox="1"/>
          <p:nvPr/>
        </p:nvSpPr>
        <p:spPr>
          <a:xfrm>
            <a:off x="4766085" y="2955184"/>
            <a:ext cx="1157142" cy="523220"/>
          </a:xfrm>
          <a:prstGeom prst="rect">
            <a:avLst/>
          </a:prstGeom>
          <a:noFill/>
        </p:spPr>
        <p:txBody>
          <a:bodyPr wrap="square" rtlCol="0">
            <a:spAutoFit/>
          </a:bodyPr>
          <a:lstStyle/>
          <a:p>
            <a:pPr algn="ctr"/>
            <a:r>
              <a:rPr lang="zh-CN" altLang="en-US" sz="1400" b="1" dirty="0" smtClean="0">
                <a:solidFill>
                  <a:schemeClr val="bg1"/>
                </a:solidFill>
                <a:latin typeface="微软雅黑" pitchFamily="34" charset="-122"/>
                <a:ea typeface="微软雅黑" pitchFamily="34" charset="-122"/>
              </a:rPr>
              <a:t>哈密财政局</a:t>
            </a:r>
            <a:endParaRPr lang="en-US" altLang="zh-CN" sz="1400" b="1" dirty="0" smtClean="0">
              <a:solidFill>
                <a:schemeClr val="bg1"/>
              </a:solidFill>
              <a:latin typeface="微软雅黑" pitchFamily="34" charset="-122"/>
              <a:ea typeface="微软雅黑" pitchFamily="34" charset="-122"/>
            </a:endParaRPr>
          </a:p>
          <a:p>
            <a:pPr algn="ctr"/>
            <a:r>
              <a:rPr lang="zh-CN" altLang="en-US" sz="1400" b="1" dirty="0">
                <a:solidFill>
                  <a:schemeClr val="bg1"/>
                </a:solidFill>
                <a:latin typeface="微软雅黑" pitchFamily="34" charset="-122"/>
                <a:ea typeface="微软雅黑" pitchFamily="34" charset="-122"/>
              </a:rPr>
              <a:t>哈密</a:t>
            </a:r>
            <a:r>
              <a:rPr lang="zh-CN" altLang="en-US" sz="1400" b="1" dirty="0" smtClean="0">
                <a:solidFill>
                  <a:schemeClr val="bg1"/>
                </a:solidFill>
                <a:latin typeface="微软雅黑" pitchFamily="34" charset="-122"/>
                <a:ea typeface="微软雅黑" pitchFamily="34" charset="-122"/>
              </a:rPr>
              <a:t>班</a:t>
            </a:r>
            <a:endParaRPr lang="en-US" altLang="zh-CN" sz="1400" b="1" dirty="0" smtClean="0">
              <a:solidFill>
                <a:schemeClr val="bg1"/>
              </a:solidFill>
              <a:latin typeface="微软雅黑" pitchFamily="34" charset="-122"/>
              <a:ea typeface="微软雅黑" pitchFamily="34" charset="-122"/>
            </a:endParaRPr>
          </a:p>
        </p:txBody>
      </p:sp>
      <p:sp>
        <p:nvSpPr>
          <p:cNvPr id="22" name="TextBox 21"/>
          <p:cNvSpPr txBox="1"/>
          <p:nvPr/>
        </p:nvSpPr>
        <p:spPr>
          <a:xfrm>
            <a:off x="6227817" y="2955184"/>
            <a:ext cx="1157142" cy="523220"/>
          </a:xfrm>
          <a:prstGeom prst="rect">
            <a:avLst/>
          </a:prstGeom>
          <a:noFill/>
        </p:spPr>
        <p:txBody>
          <a:bodyPr wrap="square" rtlCol="0">
            <a:spAutoFit/>
          </a:bodyPr>
          <a:lstStyle/>
          <a:p>
            <a:pPr algn="ctr"/>
            <a:r>
              <a:rPr lang="zh-CN" altLang="en-US" sz="1400" b="1" dirty="0">
                <a:solidFill>
                  <a:schemeClr val="bg1"/>
                </a:solidFill>
                <a:latin typeface="微软雅黑" pitchFamily="34" charset="-122"/>
                <a:ea typeface="微软雅黑" pitchFamily="34" charset="-122"/>
              </a:rPr>
              <a:t>籁特照明</a:t>
            </a:r>
            <a:endParaRPr lang="en-US" altLang="zh-CN" sz="1400" b="1" dirty="0" smtClean="0">
              <a:solidFill>
                <a:schemeClr val="bg1"/>
              </a:solidFill>
              <a:latin typeface="微软雅黑" pitchFamily="34" charset="-122"/>
              <a:ea typeface="微软雅黑" pitchFamily="34" charset="-122"/>
            </a:endParaRPr>
          </a:p>
          <a:p>
            <a:pPr algn="ctr"/>
            <a:r>
              <a:rPr lang="zh-CN" altLang="en-US" sz="1400" b="1" dirty="0">
                <a:solidFill>
                  <a:schemeClr val="bg1"/>
                </a:solidFill>
                <a:latin typeface="微软雅黑" pitchFamily="34" charset="-122"/>
                <a:ea typeface="微软雅黑" pitchFamily="34" charset="-122"/>
              </a:rPr>
              <a:t>北卡</a:t>
            </a:r>
            <a:r>
              <a:rPr lang="zh-CN" altLang="en-US" sz="1400" b="1" dirty="0" smtClean="0">
                <a:solidFill>
                  <a:schemeClr val="bg1"/>
                </a:solidFill>
                <a:latin typeface="微软雅黑" pitchFamily="34" charset="-122"/>
                <a:ea typeface="微软雅黑" pitchFamily="34" charset="-122"/>
              </a:rPr>
              <a:t>班</a:t>
            </a:r>
            <a:endParaRPr lang="zh-CN" altLang="en-US" sz="1400" b="1" dirty="0">
              <a:solidFill>
                <a:schemeClr val="bg1"/>
              </a:solidFill>
              <a:latin typeface="微软雅黑" pitchFamily="34" charset="-122"/>
              <a:ea typeface="微软雅黑" pitchFamily="34" charset="-122"/>
            </a:endParaRPr>
          </a:p>
        </p:txBody>
      </p:sp>
      <p:pic>
        <p:nvPicPr>
          <p:cNvPr id="1026" name="Picture 2" descr="003315PS.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7369" y="1284494"/>
            <a:ext cx="1265624" cy="162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3，洪德智照片（电子版）.jp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7583" y="1284494"/>
            <a:ext cx="1173912" cy="162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j.JPG">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6085" y="1284494"/>
            <a:ext cx="1157142" cy="1620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7.4-1-2.jpg">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27817" y="1284494"/>
            <a:ext cx="1157142" cy="1620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一寸照20170705.jpg">
            <a:hlinkClick r:id="rId10"/>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89550" y="1284494"/>
            <a:ext cx="1139062" cy="162000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7689550" y="2955184"/>
            <a:ext cx="1157142" cy="523220"/>
          </a:xfrm>
          <a:prstGeom prst="rect">
            <a:avLst/>
          </a:prstGeom>
          <a:noFill/>
        </p:spPr>
        <p:txBody>
          <a:bodyPr wrap="square" rtlCol="0">
            <a:spAutoFit/>
          </a:bodyPr>
          <a:lstStyle/>
          <a:p>
            <a:pPr algn="ctr"/>
            <a:r>
              <a:rPr lang="zh-CN" altLang="en-US" sz="1400" b="1" dirty="0" smtClean="0">
                <a:solidFill>
                  <a:schemeClr val="bg1"/>
                </a:solidFill>
                <a:latin typeface="微软雅黑" pitchFamily="34" charset="-122"/>
                <a:ea typeface="微软雅黑" pitchFamily="34" charset="-122"/>
              </a:rPr>
              <a:t>中国电科</a:t>
            </a:r>
            <a:endParaRPr lang="en-US" altLang="zh-CN" sz="1400" b="1" dirty="0" smtClean="0">
              <a:solidFill>
                <a:schemeClr val="bg1"/>
              </a:solidFill>
              <a:latin typeface="微软雅黑" pitchFamily="34" charset="-122"/>
              <a:ea typeface="微软雅黑" pitchFamily="34" charset="-122"/>
            </a:endParaRPr>
          </a:p>
          <a:p>
            <a:pPr algn="ctr"/>
            <a:r>
              <a:rPr lang="en-US" altLang="zh-CN" sz="1400" b="1" dirty="0" smtClean="0">
                <a:solidFill>
                  <a:schemeClr val="bg1"/>
                </a:solidFill>
                <a:latin typeface="微软雅黑" pitchFamily="34" charset="-122"/>
                <a:ea typeface="微软雅黑" pitchFamily="34" charset="-122"/>
              </a:rPr>
              <a:t>D</a:t>
            </a:r>
            <a:r>
              <a:rPr lang="zh-CN" altLang="en-US" sz="1400" b="1" dirty="0" smtClean="0">
                <a:solidFill>
                  <a:schemeClr val="bg1"/>
                </a:solidFill>
                <a:latin typeface="微软雅黑" pitchFamily="34" charset="-122"/>
                <a:ea typeface="微软雅黑" pitchFamily="34" charset="-122"/>
              </a:rPr>
              <a:t>班</a:t>
            </a:r>
            <a:endParaRPr lang="zh-CN" altLang="en-US" sz="1400" b="1" dirty="0">
              <a:solidFill>
                <a:schemeClr val="bg1"/>
              </a:solidFill>
              <a:latin typeface="微软雅黑" pitchFamily="34" charset="-122"/>
              <a:ea typeface="微软雅黑" pitchFamily="34" charset="-122"/>
            </a:endParaRPr>
          </a:p>
        </p:txBody>
      </p:sp>
      <p:sp>
        <p:nvSpPr>
          <p:cNvPr id="27" name="矩形 26"/>
          <p:cNvSpPr/>
          <p:nvPr/>
        </p:nvSpPr>
        <p:spPr bwMode="auto">
          <a:xfrm>
            <a:off x="0" y="1"/>
            <a:ext cx="2286000"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a:r>
              <a:rPr lang="zh-CN" altLang="en-US" sz="2000" b="1" dirty="0">
                <a:solidFill>
                  <a:schemeClr val="bg1"/>
                </a:solidFill>
                <a:latin typeface="微软雅黑" pitchFamily="34" charset="-122"/>
                <a:ea typeface="微软雅黑" pitchFamily="34" charset="-122"/>
              </a:rPr>
              <a:t>逻辑模型</a:t>
            </a:r>
          </a:p>
        </p:txBody>
      </p:sp>
      <p:sp>
        <p:nvSpPr>
          <p:cNvPr id="28" name="矩形 27"/>
          <p:cNvSpPr/>
          <p:nvPr/>
        </p:nvSpPr>
        <p:spPr bwMode="auto">
          <a:xfrm>
            <a:off x="2286000" y="0"/>
            <a:ext cx="2286000"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出版工作流</a:t>
            </a:r>
            <a:endParaRPr kumimoji="0" lang="zh-CN" altLang="en-US" sz="2000" b="1" i="0" u="none" strike="noStrike" cap="none" normalizeH="0" baseline="0" dirty="0">
              <a:ln>
                <a:noFill/>
              </a:ln>
              <a:solidFill>
                <a:schemeClr val="bg1"/>
              </a:solidFill>
              <a:effectLst/>
              <a:latin typeface="微软雅黑" pitchFamily="34" charset="-122"/>
              <a:ea typeface="微软雅黑" pitchFamily="34" charset="-122"/>
            </a:endParaRPr>
          </a:p>
        </p:txBody>
      </p:sp>
      <p:sp>
        <p:nvSpPr>
          <p:cNvPr id="29" name="矩形 28"/>
          <p:cNvSpPr/>
          <p:nvPr/>
        </p:nvSpPr>
        <p:spPr bwMode="auto">
          <a:xfrm>
            <a:off x="4572000" y="2"/>
            <a:ext cx="2286000"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团队简介</a:t>
            </a:r>
            <a:endParaRPr kumimoji="0" lang="zh-CN" altLang="en-US" sz="2000" b="1" i="0" u="none" strike="noStrike" cap="none" normalizeH="0" baseline="0" dirty="0">
              <a:ln>
                <a:noFill/>
              </a:ln>
              <a:solidFill>
                <a:schemeClr val="bg1"/>
              </a:solidFill>
              <a:effectLst/>
              <a:latin typeface="微软雅黑" pitchFamily="34" charset="-122"/>
              <a:ea typeface="微软雅黑" pitchFamily="34" charset="-122"/>
            </a:endParaRPr>
          </a:p>
        </p:txBody>
      </p:sp>
      <p:sp>
        <p:nvSpPr>
          <p:cNvPr id="30" name="矩形 29"/>
          <p:cNvSpPr/>
          <p:nvPr/>
        </p:nvSpPr>
        <p:spPr bwMode="auto">
          <a:xfrm>
            <a:off x="6858000" y="1"/>
            <a:ext cx="2286000"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组织架构</a:t>
            </a:r>
            <a:endParaRPr kumimoji="0" lang="zh-CN" altLang="en-US" sz="2000" b="1" i="0" u="none" strike="noStrike" cap="none" normalizeH="0" baseline="0" dirty="0">
              <a:ln>
                <a:noFill/>
              </a:ln>
              <a:solidFill>
                <a:schemeClr val="bg1"/>
              </a:solidFill>
              <a:effectLst/>
              <a:latin typeface="微软雅黑" pitchFamily="34" charset="-122"/>
              <a:ea typeface="微软雅黑" pitchFamily="34" charset="-122"/>
            </a:endParaRPr>
          </a:p>
        </p:txBody>
      </p:sp>
      <p:sp>
        <p:nvSpPr>
          <p:cNvPr id="31" name="矩形 30"/>
          <p:cNvSpPr/>
          <p:nvPr/>
        </p:nvSpPr>
        <p:spPr bwMode="auto">
          <a:xfrm>
            <a:off x="0" y="4648532"/>
            <a:ext cx="2169763" cy="483704"/>
          </a:xfrm>
          <a:prstGeom prst="rect">
            <a:avLst/>
          </a:prstGeom>
          <a:solidFill>
            <a:srgbClr val="FFC000">
              <a:alpha val="90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a:r>
              <a:rPr lang="zh-CN" altLang="en-US" sz="2000" b="1" dirty="0">
                <a:solidFill>
                  <a:schemeClr val="tx1">
                    <a:lumMod val="75000"/>
                    <a:lumOff val="25000"/>
                  </a:schemeClr>
                </a:solidFill>
                <a:latin typeface="微软雅黑" pitchFamily="34" charset="-122"/>
                <a:ea typeface="微软雅黑" pitchFamily="34" charset="-122"/>
              </a:rPr>
              <a:t>成员介绍</a:t>
            </a:r>
          </a:p>
        </p:txBody>
      </p:sp>
      <p:sp>
        <p:nvSpPr>
          <p:cNvPr id="32" name="矩形 31"/>
          <p:cNvSpPr/>
          <p:nvPr/>
        </p:nvSpPr>
        <p:spPr bwMode="auto">
          <a:xfrm>
            <a:off x="2169763" y="4648532"/>
            <a:ext cx="2066440"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学习成果</a:t>
            </a:r>
            <a:endParaRPr kumimoji="0" lang="zh-CN" altLang="en-US" sz="2000" b="1" i="0" u="none" strike="noStrike" cap="none" normalizeH="0" baseline="0" dirty="0">
              <a:ln>
                <a:noFill/>
              </a:ln>
              <a:solidFill>
                <a:schemeClr val="bg1"/>
              </a:solidFill>
              <a:effectLst/>
              <a:latin typeface="微软雅黑" pitchFamily="34" charset="-122"/>
              <a:ea typeface="微软雅黑" pitchFamily="34" charset="-122"/>
            </a:endParaRPr>
          </a:p>
        </p:txBody>
      </p:sp>
      <p:sp>
        <p:nvSpPr>
          <p:cNvPr id="33" name="矩形 32"/>
          <p:cNvSpPr/>
          <p:nvPr/>
        </p:nvSpPr>
        <p:spPr bwMode="auto">
          <a:xfrm>
            <a:off x="4236203" y="4648534"/>
            <a:ext cx="2510726"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小组课程输出</a:t>
            </a:r>
            <a:endParaRPr kumimoji="0" lang="zh-CN" altLang="en-US" sz="2000" b="1" i="0" u="none" strike="noStrike" cap="none" normalizeH="0" baseline="0" dirty="0">
              <a:ln>
                <a:noFill/>
              </a:ln>
              <a:solidFill>
                <a:schemeClr val="bg1"/>
              </a:solidFill>
              <a:effectLst/>
              <a:latin typeface="微软雅黑" pitchFamily="34" charset="-122"/>
              <a:ea typeface="微软雅黑" pitchFamily="34" charset="-122"/>
            </a:endParaRPr>
          </a:p>
        </p:txBody>
      </p:sp>
      <p:sp>
        <p:nvSpPr>
          <p:cNvPr id="34" name="矩形 33"/>
          <p:cNvSpPr/>
          <p:nvPr/>
        </p:nvSpPr>
        <p:spPr bwMode="auto">
          <a:xfrm>
            <a:off x="6746928" y="4648533"/>
            <a:ext cx="2397072"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个人学习报告</a:t>
            </a:r>
            <a:endParaRPr kumimoji="0" lang="zh-CN" altLang="en-US" sz="2000" b="1" i="0" u="none" strike="noStrike" cap="none" normalizeH="0" baseline="0" dirty="0">
              <a:ln>
                <a:noFill/>
              </a:ln>
              <a:solidFill>
                <a:schemeClr val="bg1"/>
              </a:solidFill>
              <a:effectLst/>
              <a:latin typeface="微软雅黑" pitchFamily="34" charset="-122"/>
              <a:ea typeface="微软雅黑" pitchFamily="34" charset="-122"/>
            </a:endParaRPr>
          </a:p>
        </p:txBody>
      </p:sp>
      <p:pic>
        <p:nvPicPr>
          <p:cNvPr id="3075"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5577" y="1275599"/>
            <a:ext cx="1139062" cy="1588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p:nvPr/>
        </p:nvSpPr>
        <p:spPr>
          <a:xfrm>
            <a:off x="272296" y="2955184"/>
            <a:ext cx="1265623" cy="523220"/>
          </a:xfrm>
          <a:prstGeom prst="rect">
            <a:avLst/>
          </a:prstGeom>
          <a:noFill/>
        </p:spPr>
        <p:txBody>
          <a:bodyPr wrap="square" rtlCol="0">
            <a:spAutoFit/>
          </a:bodyPr>
          <a:lstStyle/>
          <a:p>
            <a:pPr algn="ctr"/>
            <a:r>
              <a:rPr lang="zh-CN" altLang="en-US" sz="1400" b="1" dirty="0">
                <a:solidFill>
                  <a:schemeClr val="bg1"/>
                </a:solidFill>
                <a:latin typeface="微软雅黑" pitchFamily="34" charset="-122"/>
                <a:ea typeface="微软雅黑" pitchFamily="34" charset="-122"/>
              </a:rPr>
              <a:t>水务局</a:t>
            </a:r>
            <a:endParaRPr lang="en-US" altLang="zh-CN" sz="1400" b="1" dirty="0" smtClean="0">
              <a:solidFill>
                <a:schemeClr val="bg1"/>
              </a:solidFill>
              <a:latin typeface="微软雅黑" pitchFamily="34" charset="-122"/>
              <a:ea typeface="微软雅黑" pitchFamily="34" charset="-122"/>
            </a:endParaRPr>
          </a:p>
          <a:p>
            <a:pPr algn="ctr"/>
            <a:r>
              <a:rPr lang="en-US" altLang="zh-CN" sz="1400" b="1" dirty="0" smtClean="0">
                <a:solidFill>
                  <a:schemeClr val="bg1"/>
                </a:solidFill>
                <a:latin typeface="微软雅黑" pitchFamily="34" charset="-122"/>
                <a:ea typeface="微软雅黑" pitchFamily="34" charset="-122"/>
              </a:rPr>
              <a:t>D</a:t>
            </a:r>
            <a:r>
              <a:rPr lang="zh-CN" altLang="en-US" sz="1400" b="1" dirty="0" smtClean="0">
                <a:solidFill>
                  <a:schemeClr val="bg1"/>
                </a:solidFill>
                <a:latin typeface="微软雅黑" pitchFamily="34" charset="-122"/>
                <a:ea typeface="微软雅黑" pitchFamily="34" charset="-122"/>
              </a:rPr>
              <a:t>班</a:t>
            </a:r>
            <a:endParaRPr lang="en-US" altLang="zh-CN" sz="1400" b="1" dirty="0" smtClean="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68391871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03020" y="1173480"/>
            <a:ext cx="6428363" cy="1569660"/>
          </a:xfrm>
          <a:prstGeom prst="rect">
            <a:avLst/>
          </a:prstGeom>
          <a:noFill/>
        </p:spPr>
        <p:txBody>
          <a:bodyPr wrap="none" rtlCol="0">
            <a:spAutoFit/>
          </a:bodyPr>
          <a:lstStyle/>
          <a:p>
            <a:pPr marL="285750" indent="-285750">
              <a:lnSpc>
                <a:spcPct val="150000"/>
              </a:lnSpc>
              <a:buFont typeface="Wingdings" pitchFamily="2" charset="2"/>
              <a:buChar char="l"/>
            </a:pPr>
            <a:r>
              <a:rPr lang="zh-CN" altLang="en-US" sz="1600" dirty="0" smtClean="0">
                <a:solidFill>
                  <a:schemeClr val="bg1"/>
                </a:solidFill>
                <a:latin typeface="微软雅黑" pitchFamily="34" charset="-122"/>
                <a:ea typeface="微软雅黑" pitchFamily="34" charset="-122"/>
              </a:rPr>
              <a:t>认识清华、认识自我；</a:t>
            </a:r>
            <a:endParaRPr lang="en-US" altLang="zh-CN" sz="1600" dirty="0" smtClean="0">
              <a:solidFill>
                <a:schemeClr val="bg1"/>
              </a:solidFill>
              <a:latin typeface="微软雅黑" pitchFamily="34" charset="-122"/>
              <a:ea typeface="微软雅黑" pitchFamily="34" charset="-122"/>
            </a:endParaRPr>
          </a:p>
          <a:p>
            <a:pPr marL="285750" indent="-285750">
              <a:lnSpc>
                <a:spcPct val="150000"/>
              </a:lnSpc>
              <a:buFont typeface="Wingdings" pitchFamily="2" charset="2"/>
              <a:buChar char="l"/>
            </a:pPr>
            <a:r>
              <a:rPr lang="zh-CN" altLang="en-US" sz="1600" dirty="0" smtClean="0">
                <a:solidFill>
                  <a:schemeClr val="bg1"/>
                </a:solidFill>
                <a:latin typeface="微软雅黑" pitchFamily="34" charset="-122"/>
                <a:ea typeface="微软雅黑" pitchFamily="34" charset="-122"/>
              </a:rPr>
              <a:t>协同工作能力：学习</a:t>
            </a:r>
            <a:r>
              <a:rPr lang="en-US" altLang="zh-CN" sz="1600" dirty="0" smtClean="0">
                <a:solidFill>
                  <a:schemeClr val="bg1"/>
                </a:solidFill>
                <a:latin typeface="微软雅黑" pitchFamily="34" charset="-122"/>
                <a:ea typeface="微软雅黑" pitchFamily="34" charset="-122"/>
              </a:rPr>
              <a:t>wiki</a:t>
            </a:r>
            <a:r>
              <a:rPr lang="zh-CN" altLang="en-US" sz="1600" dirty="0" smtClean="0">
                <a:solidFill>
                  <a:schemeClr val="bg1"/>
                </a:solidFill>
                <a:latin typeface="微软雅黑" pitchFamily="34" charset="-122"/>
                <a:ea typeface="微软雅黑" pitchFamily="34" charset="-122"/>
              </a:rPr>
              <a:t>、</a:t>
            </a:r>
            <a:r>
              <a:rPr lang="en-US" altLang="zh-CN" sz="1600" dirty="0" err="1" smtClean="0">
                <a:solidFill>
                  <a:schemeClr val="bg1"/>
                </a:solidFill>
                <a:latin typeface="微软雅黑" pitchFamily="34" charset="-122"/>
                <a:ea typeface="微软雅黑" pitchFamily="34" charset="-122"/>
              </a:rPr>
              <a:t>github</a:t>
            </a:r>
            <a:r>
              <a:rPr lang="zh-CN" altLang="en-US" sz="1600" dirty="0" smtClean="0">
                <a:solidFill>
                  <a:schemeClr val="bg1"/>
                </a:solidFill>
                <a:latin typeface="微软雅黑" pitchFamily="34" charset="-122"/>
                <a:ea typeface="微软雅黑" pitchFamily="34" charset="-122"/>
              </a:rPr>
              <a:t>等版本控制器，实现协同工作；</a:t>
            </a:r>
            <a:endParaRPr lang="en-US" altLang="zh-CN" sz="1600" dirty="0" smtClean="0">
              <a:solidFill>
                <a:schemeClr val="bg1"/>
              </a:solidFill>
              <a:latin typeface="微软雅黑" pitchFamily="34" charset="-122"/>
              <a:ea typeface="微软雅黑" pitchFamily="34" charset="-122"/>
            </a:endParaRPr>
          </a:p>
          <a:p>
            <a:pPr marL="285750" indent="-285750">
              <a:lnSpc>
                <a:spcPct val="150000"/>
              </a:lnSpc>
              <a:buFont typeface="Wingdings" pitchFamily="2" charset="2"/>
              <a:buChar char="l"/>
            </a:pPr>
            <a:r>
              <a:rPr lang="zh-CN" altLang="en-US" sz="1600" dirty="0" smtClean="0">
                <a:solidFill>
                  <a:schemeClr val="bg1"/>
                </a:solidFill>
                <a:latin typeface="微软雅黑" pitchFamily="34" charset="-122"/>
                <a:ea typeface="微软雅黑" pitchFamily="34" charset="-122"/>
              </a:rPr>
              <a:t>彼此相互认识：建立个人</a:t>
            </a:r>
            <a:r>
              <a:rPr lang="en-US" altLang="zh-CN" sz="1600" dirty="0" smtClean="0">
                <a:solidFill>
                  <a:schemeClr val="bg1"/>
                </a:solidFill>
                <a:latin typeface="微软雅黑" pitchFamily="34" charset="-122"/>
                <a:ea typeface="微软雅黑" pitchFamily="34" charset="-122"/>
              </a:rPr>
              <a:t>wiki</a:t>
            </a:r>
            <a:r>
              <a:rPr lang="zh-CN" altLang="en-US" sz="1600" dirty="0" smtClean="0">
                <a:solidFill>
                  <a:schemeClr val="bg1"/>
                </a:solidFill>
                <a:latin typeface="微软雅黑" pitchFamily="34" charset="-122"/>
                <a:ea typeface="微软雅黑" pitchFamily="34" charset="-122"/>
              </a:rPr>
              <a:t>主页、学习报告、小组主页；</a:t>
            </a:r>
            <a:endParaRPr lang="en-US" altLang="zh-CN" sz="1600" dirty="0" smtClean="0">
              <a:solidFill>
                <a:schemeClr val="bg1"/>
              </a:solidFill>
              <a:latin typeface="微软雅黑" pitchFamily="34" charset="-122"/>
              <a:ea typeface="微软雅黑" pitchFamily="34" charset="-122"/>
            </a:endParaRPr>
          </a:p>
          <a:p>
            <a:pPr marL="285750" indent="-285750">
              <a:lnSpc>
                <a:spcPct val="150000"/>
              </a:lnSpc>
              <a:buFont typeface="Wingdings" pitchFamily="2" charset="2"/>
              <a:buChar char="l"/>
            </a:pPr>
            <a:r>
              <a:rPr lang="zh-CN" altLang="en-US" sz="1600" dirty="0">
                <a:solidFill>
                  <a:schemeClr val="bg1"/>
                </a:solidFill>
                <a:latin typeface="微软雅黑" pitchFamily="34" charset="-122"/>
                <a:ea typeface="微软雅黑" pitchFamily="34" charset="-122"/>
              </a:rPr>
              <a:t>建</a:t>
            </a:r>
            <a:r>
              <a:rPr lang="zh-CN" altLang="en-US" sz="1600" dirty="0" smtClean="0">
                <a:solidFill>
                  <a:schemeClr val="bg1"/>
                </a:solidFill>
                <a:latin typeface="微软雅黑" pitchFamily="34" charset="-122"/>
                <a:ea typeface="微软雅黑" pitchFamily="34" charset="-122"/>
              </a:rPr>
              <a:t>立团队组织架构、内部协作流程、组间协作方式；</a:t>
            </a:r>
            <a:endParaRPr lang="en-US" altLang="zh-CN" sz="1600" dirty="0" smtClean="0">
              <a:solidFill>
                <a:schemeClr val="bg1"/>
              </a:solidFill>
              <a:latin typeface="微软雅黑" pitchFamily="34" charset="-122"/>
              <a:ea typeface="微软雅黑" pitchFamily="34" charset="-122"/>
            </a:endParaRPr>
          </a:p>
        </p:txBody>
      </p:sp>
      <p:sp>
        <p:nvSpPr>
          <p:cNvPr id="16" name="矩形 15"/>
          <p:cNvSpPr/>
          <p:nvPr/>
        </p:nvSpPr>
        <p:spPr bwMode="auto">
          <a:xfrm>
            <a:off x="0" y="1"/>
            <a:ext cx="2286000"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a:r>
              <a:rPr lang="zh-CN" altLang="en-US" sz="2000" b="1" dirty="0">
                <a:solidFill>
                  <a:schemeClr val="bg1"/>
                </a:solidFill>
                <a:latin typeface="微软雅黑" pitchFamily="34" charset="-122"/>
                <a:ea typeface="微软雅黑" pitchFamily="34" charset="-122"/>
              </a:rPr>
              <a:t>逻辑模型</a:t>
            </a:r>
          </a:p>
        </p:txBody>
      </p:sp>
      <p:sp>
        <p:nvSpPr>
          <p:cNvPr id="17" name="矩形 16"/>
          <p:cNvSpPr/>
          <p:nvPr/>
        </p:nvSpPr>
        <p:spPr bwMode="auto">
          <a:xfrm>
            <a:off x="2286000" y="0"/>
            <a:ext cx="2286000"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出版工作流</a:t>
            </a:r>
            <a:endParaRPr kumimoji="0" lang="zh-CN" altLang="en-US" sz="2000" b="1" i="0" u="none" strike="noStrike" cap="none" normalizeH="0" baseline="0" dirty="0">
              <a:ln>
                <a:noFill/>
              </a:ln>
              <a:solidFill>
                <a:schemeClr val="bg1"/>
              </a:solidFill>
              <a:effectLst/>
              <a:latin typeface="微软雅黑" pitchFamily="34" charset="-122"/>
              <a:ea typeface="微软雅黑" pitchFamily="34" charset="-122"/>
            </a:endParaRPr>
          </a:p>
        </p:txBody>
      </p:sp>
      <p:sp>
        <p:nvSpPr>
          <p:cNvPr id="18" name="矩形 17"/>
          <p:cNvSpPr/>
          <p:nvPr/>
        </p:nvSpPr>
        <p:spPr bwMode="auto">
          <a:xfrm>
            <a:off x="4572000" y="2"/>
            <a:ext cx="2286000"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团队简介</a:t>
            </a:r>
            <a:endParaRPr kumimoji="0" lang="zh-CN" altLang="en-US" sz="2000" b="1" i="0" u="none" strike="noStrike" cap="none" normalizeH="0" baseline="0" dirty="0">
              <a:ln>
                <a:noFill/>
              </a:ln>
              <a:solidFill>
                <a:schemeClr val="bg1"/>
              </a:solidFill>
              <a:effectLst/>
              <a:latin typeface="微软雅黑" pitchFamily="34" charset="-122"/>
              <a:ea typeface="微软雅黑" pitchFamily="34" charset="-122"/>
            </a:endParaRPr>
          </a:p>
        </p:txBody>
      </p:sp>
      <p:sp>
        <p:nvSpPr>
          <p:cNvPr id="20" name="矩形 19"/>
          <p:cNvSpPr/>
          <p:nvPr/>
        </p:nvSpPr>
        <p:spPr bwMode="auto">
          <a:xfrm>
            <a:off x="6858000" y="1"/>
            <a:ext cx="2286000"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组织架构</a:t>
            </a:r>
            <a:endParaRPr kumimoji="0" lang="zh-CN" altLang="en-US" sz="2000" b="1" i="0" u="none" strike="noStrike" cap="none" normalizeH="0" baseline="0" dirty="0">
              <a:ln>
                <a:noFill/>
              </a:ln>
              <a:solidFill>
                <a:schemeClr val="bg1"/>
              </a:solidFill>
              <a:effectLst/>
              <a:latin typeface="微软雅黑" pitchFamily="34" charset="-122"/>
              <a:ea typeface="微软雅黑" pitchFamily="34" charset="-122"/>
            </a:endParaRPr>
          </a:p>
        </p:txBody>
      </p:sp>
      <p:sp>
        <p:nvSpPr>
          <p:cNvPr id="21" name="矩形 20"/>
          <p:cNvSpPr/>
          <p:nvPr/>
        </p:nvSpPr>
        <p:spPr bwMode="auto">
          <a:xfrm>
            <a:off x="0" y="4648532"/>
            <a:ext cx="2169763"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成员介绍</a:t>
            </a:r>
            <a:endParaRPr kumimoji="0" lang="zh-CN" altLang="en-US" sz="2000" b="1" i="0" u="none" strike="noStrike" cap="none" normalizeH="0" baseline="0" dirty="0">
              <a:ln>
                <a:noFill/>
              </a:ln>
              <a:solidFill>
                <a:schemeClr val="bg1"/>
              </a:solidFill>
              <a:effectLst/>
              <a:latin typeface="微软雅黑" pitchFamily="34" charset="-122"/>
              <a:ea typeface="微软雅黑" pitchFamily="34" charset="-122"/>
            </a:endParaRPr>
          </a:p>
        </p:txBody>
      </p:sp>
      <p:sp>
        <p:nvSpPr>
          <p:cNvPr id="22" name="矩形 21"/>
          <p:cNvSpPr/>
          <p:nvPr/>
        </p:nvSpPr>
        <p:spPr bwMode="auto">
          <a:xfrm>
            <a:off x="2169763" y="4648532"/>
            <a:ext cx="2066440" cy="483704"/>
          </a:xfrm>
          <a:prstGeom prst="rect">
            <a:avLst/>
          </a:prstGeom>
          <a:solidFill>
            <a:srgbClr val="FFC000">
              <a:alpha val="90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a:r>
              <a:rPr lang="zh-CN" altLang="en-US" sz="2000" b="1" dirty="0">
                <a:solidFill>
                  <a:schemeClr val="tx1">
                    <a:lumMod val="75000"/>
                    <a:lumOff val="25000"/>
                  </a:schemeClr>
                </a:solidFill>
                <a:latin typeface="微软雅黑" pitchFamily="34" charset="-122"/>
                <a:ea typeface="微软雅黑" pitchFamily="34" charset="-122"/>
              </a:rPr>
              <a:t>学习成果</a:t>
            </a:r>
          </a:p>
        </p:txBody>
      </p:sp>
      <p:sp>
        <p:nvSpPr>
          <p:cNvPr id="23" name="矩形 22"/>
          <p:cNvSpPr/>
          <p:nvPr/>
        </p:nvSpPr>
        <p:spPr bwMode="auto">
          <a:xfrm>
            <a:off x="4236203" y="4648534"/>
            <a:ext cx="2510726"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小组课程输出</a:t>
            </a:r>
            <a:endParaRPr kumimoji="0" lang="zh-CN" altLang="en-US" sz="2000" b="1" i="0" u="none" strike="noStrike" cap="none" normalizeH="0" baseline="0" dirty="0">
              <a:ln>
                <a:noFill/>
              </a:ln>
              <a:solidFill>
                <a:schemeClr val="bg1"/>
              </a:solidFill>
              <a:effectLst/>
              <a:latin typeface="微软雅黑" pitchFamily="34" charset="-122"/>
              <a:ea typeface="微软雅黑" pitchFamily="34" charset="-122"/>
            </a:endParaRPr>
          </a:p>
        </p:txBody>
      </p:sp>
      <p:sp>
        <p:nvSpPr>
          <p:cNvPr id="24" name="矩形 23"/>
          <p:cNvSpPr/>
          <p:nvPr/>
        </p:nvSpPr>
        <p:spPr bwMode="auto">
          <a:xfrm>
            <a:off x="6746928" y="4648533"/>
            <a:ext cx="2397072"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个人学习报告</a:t>
            </a:r>
            <a:endParaRPr kumimoji="0" lang="zh-CN" altLang="en-US" sz="2000" b="1" i="0" u="none" strike="noStrike" cap="none" normalizeH="0" baseline="0" dirty="0">
              <a:ln>
                <a:noFill/>
              </a:ln>
              <a:solidFill>
                <a:schemeClr val="bg1"/>
              </a:solidFill>
              <a:effectLst/>
              <a:latin typeface="微软雅黑" pitchFamily="34" charset="-122"/>
              <a:ea typeface="微软雅黑" pitchFamily="34" charset="-122"/>
            </a:endParaRPr>
          </a:p>
        </p:txBody>
      </p:sp>
    </p:spTree>
    <p:extLst>
      <p:ext uri="{BB962C8B-B14F-4D97-AF65-F5344CB8AC3E}">
        <p14:creationId xmlns:p14="http://schemas.microsoft.com/office/powerpoint/2010/main" val="168391871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844828" y="1463040"/>
            <a:ext cx="4371710" cy="1569660"/>
          </a:xfrm>
          <a:prstGeom prst="rect">
            <a:avLst/>
          </a:prstGeom>
          <a:noFill/>
        </p:spPr>
        <p:txBody>
          <a:bodyPr wrap="none" rtlCol="0">
            <a:spAutoFit/>
          </a:bodyPr>
          <a:lstStyle/>
          <a:p>
            <a:pPr marL="285750" indent="-285750">
              <a:lnSpc>
                <a:spcPct val="150000"/>
              </a:lnSpc>
              <a:buFont typeface="Wingdings" pitchFamily="2" charset="2"/>
              <a:buChar char="l"/>
            </a:pPr>
            <a:r>
              <a:rPr lang="zh-CN" altLang="en-US" sz="1600" dirty="0" smtClean="0">
                <a:solidFill>
                  <a:schemeClr val="bg1"/>
                </a:solidFill>
                <a:latin typeface="微软雅黑" pitchFamily="34" charset="-122"/>
                <a:ea typeface="微软雅黑" pitchFamily="34" charset="-122"/>
              </a:rPr>
              <a:t>学生手册、班级宪章逻辑模型梳理与分析；</a:t>
            </a:r>
            <a:endParaRPr lang="en-US" altLang="zh-CN" sz="1600" dirty="0" smtClean="0">
              <a:solidFill>
                <a:schemeClr val="bg1"/>
              </a:solidFill>
              <a:latin typeface="微软雅黑" pitchFamily="34" charset="-122"/>
              <a:ea typeface="微软雅黑" pitchFamily="34" charset="-122"/>
            </a:endParaRPr>
          </a:p>
          <a:p>
            <a:pPr marL="285750" indent="-285750">
              <a:lnSpc>
                <a:spcPct val="150000"/>
              </a:lnSpc>
              <a:buFont typeface="Wingdings" pitchFamily="2" charset="2"/>
              <a:buChar char="l"/>
            </a:pPr>
            <a:r>
              <a:rPr lang="zh-CN" altLang="en-US" sz="1600" dirty="0" smtClean="0">
                <a:solidFill>
                  <a:schemeClr val="bg1"/>
                </a:solidFill>
                <a:latin typeface="微软雅黑" pitchFamily="34" charset="-122"/>
                <a:ea typeface="微软雅黑" pitchFamily="34" charset="-122"/>
              </a:rPr>
              <a:t>班级社群画布（见下页）；</a:t>
            </a:r>
            <a:endParaRPr lang="en-US" altLang="zh-CN" sz="1600" dirty="0" smtClean="0">
              <a:solidFill>
                <a:schemeClr val="bg1"/>
              </a:solidFill>
              <a:latin typeface="微软雅黑" pitchFamily="34" charset="-122"/>
              <a:ea typeface="微软雅黑" pitchFamily="34" charset="-122"/>
            </a:endParaRPr>
          </a:p>
          <a:p>
            <a:pPr marL="285750" indent="-285750">
              <a:lnSpc>
                <a:spcPct val="150000"/>
              </a:lnSpc>
              <a:buFont typeface="Wingdings" pitchFamily="2" charset="2"/>
              <a:buChar char="l"/>
            </a:pPr>
            <a:r>
              <a:rPr lang="zh-CN" altLang="en-US" sz="1600" dirty="0" smtClean="0">
                <a:solidFill>
                  <a:schemeClr val="bg1"/>
                </a:solidFill>
                <a:latin typeface="微软雅黑" pitchFamily="34" charset="-122"/>
                <a:ea typeface="微软雅黑" pitchFamily="34" charset="-122"/>
              </a:rPr>
              <a:t>初级水平</a:t>
            </a:r>
            <a:r>
              <a:rPr lang="en-US" altLang="zh-CN" sz="1600" dirty="0" smtClean="0">
                <a:solidFill>
                  <a:schemeClr val="bg1"/>
                </a:solidFill>
                <a:latin typeface="微软雅黑" pitchFamily="34" charset="-122"/>
                <a:ea typeface="微软雅黑" pitchFamily="34" charset="-122"/>
              </a:rPr>
              <a:t>Wiki</a:t>
            </a:r>
            <a:r>
              <a:rPr lang="zh-CN" altLang="en-US" sz="1600" dirty="0" smtClean="0">
                <a:solidFill>
                  <a:schemeClr val="bg1"/>
                </a:solidFill>
                <a:latin typeface="微软雅黑" pitchFamily="34" charset="-122"/>
                <a:ea typeface="微软雅黑" pitchFamily="34" charset="-122"/>
              </a:rPr>
              <a:t>；</a:t>
            </a:r>
            <a:endParaRPr lang="en-US" altLang="zh-CN" sz="1600" dirty="0" smtClean="0">
              <a:solidFill>
                <a:schemeClr val="bg1"/>
              </a:solidFill>
              <a:latin typeface="微软雅黑" pitchFamily="34" charset="-122"/>
              <a:ea typeface="微软雅黑" pitchFamily="34" charset="-122"/>
            </a:endParaRPr>
          </a:p>
          <a:p>
            <a:pPr marL="285750" indent="-285750">
              <a:lnSpc>
                <a:spcPct val="150000"/>
              </a:lnSpc>
              <a:buFont typeface="Wingdings" pitchFamily="2" charset="2"/>
              <a:buChar char="l"/>
            </a:pPr>
            <a:r>
              <a:rPr lang="zh-CN" altLang="en-US" sz="1600" dirty="0" smtClean="0">
                <a:solidFill>
                  <a:schemeClr val="bg1"/>
                </a:solidFill>
                <a:latin typeface="微软雅黑" pitchFamily="34" charset="-122"/>
                <a:ea typeface="微软雅黑" pitchFamily="34" charset="-122"/>
              </a:rPr>
              <a:t>初级水平</a:t>
            </a:r>
            <a:r>
              <a:rPr lang="en-US" altLang="zh-CN" sz="1600" dirty="0" err="1" smtClean="0">
                <a:solidFill>
                  <a:schemeClr val="bg1"/>
                </a:solidFill>
                <a:latin typeface="微软雅黑" pitchFamily="34" charset="-122"/>
                <a:ea typeface="微软雅黑" pitchFamily="34" charset="-122"/>
              </a:rPr>
              <a:t>github</a:t>
            </a:r>
            <a:r>
              <a:rPr lang="zh-CN" altLang="en-US" sz="1600" dirty="0" smtClean="0">
                <a:solidFill>
                  <a:schemeClr val="bg1"/>
                </a:solidFill>
                <a:latin typeface="微软雅黑" pitchFamily="34" charset="-122"/>
                <a:ea typeface="微软雅黑" pitchFamily="34" charset="-122"/>
              </a:rPr>
              <a:t>建库协同。</a:t>
            </a:r>
            <a:endParaRPr lang="en-US" altLang="zh-CN" sz="1600" dirty="0" smtClean="0">
              <a:solidFill>
                <a:schemeClr val="bg1"/>
              </a:solidFill>
              <a:latin typeface="微软雅黑" pitchFamily="34" charset="-122"/>
              <a:ea typeface="微软雅黑" pitchFamily="34" charset="-122"/>
            </a:endParaRPr>
          </a:p>
        </p:txBody>
      </p:sp>
      <p:sp>
        <p:nvSpPr>
          <p:cNvPr id="16" name="矩形 15"/>
          <p:cNvSpPr/>
          <p:nvPr/>
        </p:nvSpPr>
        <p:spPr bwMode="auto">
          <a:xfrm>
            <a:off x="0" y="1"/>
            <a:ext cx="2286000"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a:r>
              <a:rPr lang="zh-CN" altLang="en-US" sz="2000" b="1" dirty="0">
                <a:solidFill>
                  <a:schemeClr val="bg1"/>
                </a:solidFill>
                <a:latin typeface="微软雅黑" pitchFamily="34" charset="-122"/>
                <a:ea typeface="微软雅黑" pitchFamily="34" charset="-122"/>
              </a:rPr>
              <a:t>逻辑模型</a:t>
            </a:r>
          </a:p>
        </p:txBody>
      </p:sp>
      <p:sp>
        <p:nvSpPr>
          <p:cNvPr id="17" name="矩形 16"/>
          <p:cNvSpPr/>
          <p:nvPr/>
        </p:nvSpPr>
        <p:spPr bwMode="auto">
          <a:xfrm>
            <a:off x="2286000" y="0"/>
            <a:ext cx="2286000"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出版工作流</a:t>
            </a:r>
            <a:endParaRPr kumimoji="0" lang="zh-CN" altLang="en-US" sz="2000" b="1" i="0" u="none" strike="noStrike" cap="none" normalizeH="0" baseline="0" dirty="0">
              <a:ln>
                <a:noFill/>
              </a:ln>
              <a:solidFill>
                <a:schemeClr val="bg1"/>
              </a:solidFill>
              <a:effectLst/>
              <a:latin typeface="微软雅黑" pitchFamily="34" charset="-122"/>
              <a:ea typeface="微软雅黑" pitchFamily="34" charset="-122"/>
            </a:endParaRPr>
          </a:p>
        </p:txBody>
      </p:sp>
      <p:sp>
        <p:nvSpPr>
          <p:cNvPr id="18" name="矩形 17"/>
          <p:cNvSpPr/>
          <p:nvPr/>
        </p:nvSpPr>
        <p:spPr bwMode="auto">
          <a:xfrm>
            <a:off x="4572000" y="2"/>
            <a:ext cx="2286000"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团队简介</a:t>
            </a:r>
            <a:endParaRPr kumimoji="0" lang="zh-CN" altLang="en-US" sz="2000" b="1" i="0" u="none" strike="noStrike" cap="none" normalizeH="0" baseline="0" dirty="0">
              <a:ln>
                <a:noFill/>
              </a:ln>
              <a:solidFill>
                <a:schemeClr val="bg1"/>
              </a:solidFill>
              <a:effectLst/>
              <a:latin typeface="微软雅黑" pitchFamily="34" charset="-122"/>
              <a:ea typeface="微软雅黑" pitchFamily="34" charset="-122"/>
            </a:endParaRPr>
          </a:p>
        </p:txBody>
      </p:sp>
      <p:sp>
        <p:nvSpPr>
          <p:cNvPr id="20" name="矩形 19"/>
          <p:cNvSpPr/>
          <p:nvPr/>
        </p:nvSpPr>
        <p:spPr bwMode="auto">
          <a:xfrm>
            <a:off x="6858000" y="1"/>
            <a:ext cx="2286000"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组织架构</a:t>
            </a:r>
            <a:endParaRPr kumimoji="0" lang="zh-CN" altLang="en-US" sz="2000" b="1" i="0" u="none" strike="noStrike" cap="none" normalizeH="0" baseline="0" dirty="0">
              <a:ln>
                <a:noFill/>
              </a:ln>
              <a:solidFill>
                <a:schemeClr val="bg1"/>
              </a:solidFill>
              <a:effectLst/>
              <a:latin typeface="微软雅黑" pitchFamily="34" charset="-122"/>
              <a:ea typeface="微软雅黑" pitchFamily="34" charset="-122"/>
            </a:endParaRPr>
          </a:p>
        </p:txBody>
      </p:sp>
      <p:sp>
        <p:nvSpPr>
          <p:cNvPr id="21" name="矩形 20"/>
          <p:cNvSpPr/>
          <p:nvPr/>
        </p:nvSpPr>
        <p:spPr bwMode="auto">
          <a:xfrm>
            <a:off x="0" y="4648532"/>
            <a:ext cx="2169763"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成员介绍</a:t>
            </a:r>
            <a:endParaRPr kumimoji="0" lang="zh-CN" altLang="en-US" sz="2000" b="1" i="0" u="none" strike="noStrike" cap="none" normalizeH="0" baseline="0" dirty="0">
              <a:ln>
                <a:noFill/>
              </a:ln>
              <a:solidFill>
                <a:schemeClr val="bg1"/>
              </a:solidFill>
              <a:effectLst/>
              <a:latin typeface="微软雅黑" pitchFamily="34" charset="-122"/>
              <a:ea typeface="微软雅黑" pitchFamily="34" charset="-122"/>
            </a:endParaRPr>
          </a:p>
        </p:txBody>
      </p:sp>
      <p:sp>
        <p:nvSpPr>
          <p:cNvPr id="22" name="矩形 21"/>
          <p:cNvSpPr/>
          <p:nvPr/>
        </p:nvSpPr>
        <p:spPr bwMode="auto">
          <a:xfrm>
            <a:off x="2169763" y="4648532"/>
            <a:ext cx="2066440"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学习成果</a:t>
            </a:r>
            <a:endParaRPr kumimoji="0" lang="zh-CN" altLang="en-US" sz="2000" b="1" i="0" u="none" strike="noStrike" cap="none" normalizeH="0" baseline="0" dirty="0">
              <a:ln>
                <a:noFill/>
              </a:ln>
              <a:solidFill>
                <a:schemeClr val="bg1"/>
              </a:solidFill>
              <a:effectLst/>
              <a:latin typeface="微软雅黑" pitchFamily="34" charset="-122"/>
              <a:ea typeface="微软雅黑" pitchFamily="34" charset="-122"/>
            </a:endParaRPr>
          </a:p>
        </p:txBody>
      </p:sp>
      <p:sp>
        <p:nvSpPr>
          <p:cNvPr id="23" name="矩形 22"/>
          <p:cNvSpPr/>
          <p:nvPr/>
        </p:nvSpPr>
        <p:spPr bwMode="auto">
          <a:xfrm>
            <a:off x="4236203" y="4648534"/>
            <a:ext cx="2510726" cy="483704"/>
          </a:xfrm>
          <a:prstGeom prst="rect">
            <a:avLst/>
          </a:prstGeom>
          <a:solidFill>
            <a:srgbClr val="FFC000">
              <a:alpha val="90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a:r>
              <a:rPr lang="zh-CN" altLang="en-US" sz="2000" b="1" dirty="0">
                <a:solidFill>
                  <a:schemeClr val="tx1">
                    <a:lumMod val="75000"/>
                    <a:lumOff val="25000"/>
                  </a:schemeClr>
                </a:solidFill>
                <a:latin typeface="微软雅黑" pitchFamily="34" charset="-122"/>
                <a:ea typeface="微软雅黑" pitchFamily="34" charset="-122"/>
              </a:rPr>
              <a:t>小组课程输出</a:t>
            </a:r>
          </a:p>
        </p:txBody>
      </p:sp>
      <p:sp>
        <p:nvSpPr>
          <p:cNvPr id="24" name="矩形 23"/>
          <p:cNvSpPr/>
          <p:nvPr/>
        </p:nvSpPr>
        <p:spPr bwMode="auto">
          <a:xfrm>
            <a:off x="6746928" y="4648533"/>
            <a:ext cx="2397072"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个人学习报告</a:t>
            </a:r>
            <a:endParaRPr kumimoji="0" lang="zh-CN" altLang="en-US" sz="2000" b="1" i="0" u="none" strike="noStrike" cap="none" normalizeH="0" baseline="0" dirty="0">
              <a:ln>
                <a:noFill/>
              </a:ln>
              <a:solidFill>
                <a:schemeClr val="bg1"/>
              </a:solidFill>
              <a:effectLst/>
              <a:latin typeface="微软雅黑" pitchFamily="34" charset="-122"/>
              <a:ea typeface="微软雅黑" pitchFamily="34" charset="-122"/>
            </a:endParaRPr>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6538" y="2568913"/>
            <a:ext cx="2582315" cy="1445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7785808" y="2732682"/>
            <a:ext cx="553998" cy="1118255"/>
          </a:xfrm>
          <a:prstGeom prst="rect">
            <a:avLst/>
          </a:prstGeom>
          <a:noFill/>
        </p:spPr>
        <p:txBody>
          <a:bodyPr vert="eaVert" wrap="none" rtlCol="0">
            <a:spAutoFit/>
          </a:bodyPr>
          <a:lstStyle/>
          <a:p>
            <a:pPr>
              <a:lnSpc>
                <a:spcPct val="150000"/>
              </a:lnSpc>
            </a:pPr>
            <a:r>
              <a:rPr lang="zh-CN" altLang="en-US" sz="1600" dirty="0" smtClean="0">
                <a:solidFill>
                  <a:schemeClr val="bg1"/>
                </a:solidFill>
                <a:latin typeface="微软雅黑" pitchFamily="34" charset="-122"/>
                <a:ea typeface="微软雅黑" pitchFamily="34" charset="-122"/>
              </a:rPr>
              <a:t>前页已展示</a:t>
            </a:r>
            <a:endParaRPr lang="en-US" altLang="zh-CN" sz="1600" dirty="0" smtClean="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68391871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0" y="1"/>
            <a:ext cx="2286000"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a:r>
              <a:rPr lang="zh-CN" altLang="en-US" sz="2000" b="1" dirty="0">
                <a:solidFill>
                  <a:schemeClr val="bg1"/>
                </a:solidFill>
                <a:latin typeface="微软雅黑" pitchFamily="34" charset="-122"/>
                <a:ea typeface="微软雅黑" pitchFamily="34" charset="-122"/>
              </a:rPr>
              <a:t>逻辑模型</a:t>
            </a:r>
          </a:p>
        </p:txBody>
      </p:sp>
      <p:sp>
        <p:nvSpPr>
          <p:cNvPr id="5" name="矩形 4"/>
          <p:cNvSpPr/>
          <p:nvPr/>
        </p:nvSpPr>
        <p:spPr bwMode="auto">
          <a:xfrm>
            <a:off x="2286000" y="0"/>
            <a:ext cx="2286000"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出版工作流</a:t>
            </a:r>
            <a:endParaRPr kumimoji="0" lang="zh-CN" altLang="en-US" sz="2000" b="1" i="0" u="none" strike="noStrike" cap="none" normalizeH="0" baseline="0" dirty="0">
              <a:ln>
                <a:noFill/>
              </a:ln>
              <a:solidFill>
                <a:schemeClr val="bg1"/>
              </a:solidFill>
              <a:effectLst/>
              <a:latin typeface="微软雅黑" pitchFamily="34" charset="-122"/>
              <a:ea typeface="微软雅黑" pitchFamily="34" charset="-122"/>
            </a:endParaRPr>
          </a:p>
        </p:txBody>
      </p:sp>
      <p:sp>
        <p:nvSpPr>
          <p:cNvPr id="6" name="矩形 5"/>
          <p:cNvSpPr/>
          <p:nvPr/>
        </p:nvSpPr>
        <p:spPr bwMode="auto">
          <a:xfrm>
            <a:off x="4572000" y="2"/>
            <a:ext cx="2286000"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团队简介</a:t>
            </a:r>
            <a:endParaRPr kumimoji="0" lang="zh-CN" altLang="en-US" sz="2000" b="1" i="0" u="none" strike="noStrike" cap="none" normalizeH="0" baseline="0" dirty="0">
              <a:ln>
                <a:noFill/>
              </a:ln>
              <a:solidFill>
                <a:schemeClr val="bg1"/>
              </a:solidFill>
              <a:effectLst/>
              <a:latin typeface="微软雅黑" pitchFamily="34" charset="-122"/>
              <a:ea typeface="微软雅黑" pitchFamily="34" charset="-122"/>
            </a:endParaRPr>
          </a:p>
        </p:txBody>
      </p:sp>
      <p:sp>
        <p:nvSpPr>
          <p:cNvPr id="7" name="矩形 6"/>
          <p:cNvSpPr/>
          <p:nvPr/>
        </p:nvSpPr>
        <p:spPr bwMode="auto">
          <a:xfrm>
            <a:off x="6858000" y="1"/>
            <a:ext cx="2286000"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组织架构</a:t>
            </a:r>
            <a:endParaRPr kumimoji="0" lang="zh-CN" altLang="en-US" sz="2000" b="1" i="0" u="none" strike="noStrike" cap="none" normalizeH="0" baseline="0" dirty="0">
              <a:ln>
                <a:noFill/>
              </a:ln>
              <a:solidFill>
                <a:schemeClr val="bg1"/>
              </a:solidFill>
              <a:effectLst/>
              <a:latin typeface="微软雅黑" pitchFamily="34" charset="-122"/>
              <a:ea typeface="微软雅黑" pitchFamily="34" charset="-122"/>
            </a:endParaRPr>
          </a:p>
        </p:txBody>
      </p:sp>
      <p:sp>
        <p:nvSpPr>
          <p:cNvPr id="8" name="矩形 7"/>
          <p:cNvSpPr/>
          <p:nvPr/>
        </p:nvSpPr>
        <p:spPr bwMode="auto">
          <a:xfrm>
            <a:off x="0" y="4648532"/>
            <a:ext cx="2169763"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成员介绍</a:t>
            </a:r>
            <a:endParaRPr kumimoji="0" lang="zh-CN" altLang="en-US" sz="2000" b="1" i="0" u="none" strike="noStrike" cap="none" normalizeH="0" baseline="0" dirty="0">
              <a:ln>
                <a:noFill/>
              </a:ln>
              <a:solidFill>
                <a:schemeClr val="bg1"/>
              </a:solidFill>
              <a:effectLst/>
              <a:latin typeface="微软雅黑" pitchFamily="34" charset="-122"/>
              <a:ea typeface="微软雅黑" pitchFamily="34" charset="-122"/>
            </a:endParaRPr>
          </a:p>
        </p:txBody>
      </p:sp>
      <p:sp>
        <p:nvSpPr>
          <p:cNvPr id="9" name="矩形 8"/>
          <p:cNvSpPr/>
          <p:nvPr/>
        </p:nvSpPr>
        <p:spPr bwMode="auto">
          <a:xfrm>
            <a:off x="2169763" y="4648532"/>
            <a:ext cx="2066440"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学习成果</a:t>
            </a:r>
            <a:endParaRPr kumimoji="0" lang="zh-CN" altLang="en-US" sz="2000" b="1" i="0" u="none" strike="noStrike" cap="none" normalizeH="0" baseline="0" dirty="0">
              <a:ln>
                <a:noFill/>
              </a:ln>
              <a:solidFill>
                <a:schemeClr val="bg1"/>
              </a:solidFill>
              <a:effectLst/>
              <a:latin typeface="微软雅黑" pitchFamily="34" charset="-122"/>
              <a:ea typeface="微软雅黑" pitchFamily="34" charset="-122"/>
            </a:endParaRPr>
          </a:p>
        </p:txBody>
      </p:sp>
      <p:sp>
        <p:nvSpPr>
          <p:cNvPr id="10" name="矩形 9"/>
          <p:cNvSpPr/>
          <p:nvPr/>
        </p:nvSpPr>
        <p:spPr bwMode="auto">
          <a:xfrm>
            <a:off x="4236203" y="4648534"/>
            <a:ext cx="2510726" cy="483704"/>
          </a:xfrm>
          <a:prstGeom prst="rect">
            <a:avLst/>
          </a:prstGeom>
          <a:solidFill>
            <a:srgbClr val="FFC000">
              <a:alpha val="90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a:r>
              <a:rPr lang="zh-CN" altLang="en-US" sz="2000" b="1" dirty="0">
                <a:solidFill>
                  <a:schemeClr val="tx1">
                    <a:lumMod val="75000"/>
                    <a:lumOff val="25000"/>
                  </a:schemeClr>
                </a:solidFill>
                <a:latin typeface="微软雅黑" pitchFamily="34" charset="-122"/>
                <a:ea typeface="微软雅黑" pitchFamily="34" charset="-122"/>
              </a:rPr>
              <a:t>小组课程输出</a:t>
            </a:r>
          </a:p>
        </p:txBody>
      </p:sp>
      <p:sp>
        <p:nvSpPr>
          <p:cNvPr id="11" name="矩形 10"/>
          <p:cNvSpPr/>
          <p:nvPr/>
        </p:nvSpPr>
        <p:spPr bwMode="auto">
          <a:xfrm>
            <a:off x="6746928" y="4648533"/>
            <a:ext cx="2397072"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个人学习报告</a:t>
            </a:r>
            <a:endParaRPr kumimoji="0" lang="zh-CN" altLang="en-US" sz="2000" b="1" i="0" u="none" strike="noStrike" cap="none" normalizeH="0" baseline="0" dirty="0">
              <a:ln>
                <a:noFill/>
              </a:ln>
              <a:solidFill>
                <a:schemeClr val="bg1"/>
              </a:solidFill>
              <a:effectLst/>
              <a:latin typeface="微软雅黑" pitchFamily="34" charset="-122"/>
              <a:ea typeface="微软雅黑" pitchFamily="34" charset="-122"/>
            </a:endParaRPr>
          </a:p>
        </p:txBody>
      </p:sp>
      <p:sp>
        <p:nvSpPr>
          <p:cNvPr id="12" name="矩形 11"/>
          <p:cNvSpPr/>
          <p:nvPr/>
        </p:nvSpPr>
        <p:spPr>
          <a:xfrm>
            <a:off x="3894821" y="4261902"/>
            <a:ext cx="1261884" cy="307777"/>
          </a:xfrm>
          <a:prstGeom prst="rect">
            <a:avLst/>
          </a:prstGeom>
        </p:spPr>
        <p:txBody>
          <a:bodyPr wrap="none">
            <a:spAutoFit/>
          </a:bodyPr>
          <a:lstStyle/>
          <a:p>
            <a:r>
              <a:rPr lang="zh-CN" altLang="en-US" sz="1400" dirty="0">
                <a:solidFill>
                  <a:schemeClr val="bg1"/>
                </a:solidFill>
                <a:latin typeface="微软雅黑" pitchFamily="34" charset="-122"/>
                <a:ea typeface="微软雅黑" pitchFamily="34" charset="-122"/>
              </a:rPr>
              <a:t>班级社群画布</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575704"/>
            <a:ext cx="4305300" cy="3621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259986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bwMode="auto">
          <a:xfrm>
            <a:off x="420780" y="3696150"/>
            <a:ext cx="4402680" cy="811306"/>
          </a:xfrm>
          <a:prstGeom prst="roundRect">
            <a:avLst>
              <a:gd name="adj" fmla="val 7500"/>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kumimoji="0" lang="zh-CN" altLang="en-US" sz="1400" b="1" i="0" u="none" strike="noStrike" cap="none" normalizeH="0" baseline="0" dirty="0" smtClean="0">
                <a:ln>
                  <a:noFill/>
                </a:ln>
                <a:solidFill>
                  <a:schemeClr val="bg1"/>
                </a:solidFill>
                <a:effectLst/>
                <a:latin typeface="微软雅黑" pitchFamily="34" charset="-122"/>
                <a:ea typeface="微软雅黑" pitchFamily="34" charset="-122"/>
              </a:rPr>
              <a:t>易文轩</a:t>
            </a:r>
            <a:endParaRPr kumimoji="0" lang="en-US" altLang="zh-CN" sz="1400" b="1" i="0" u="none" strike="noStrike" cap="none" normalizeH="0" baseline="0" dirty="0" smtClean="0">
              <a:ln>
                <a:noFill/>
              </a:ln>
              <a:solidFill>
                <a:schemeClr val="bg1"/>
              </a:solidFill>
              <a:effectLst/>
              <a:latin typeface="微软雅黑" pitchFamily="34" charset="-122"/>
              <a:ea typeface="微软雅黑" pitchFamily="34" charset="-122"/>
            </a:endParaRPr>
          </a:p>
          <a:p>
            <a:pPr indent="457200"/>
            <a:r>
              <a:rPr kumimoji="0" lang="zh-CN" altLang="en-US" sz="1400" b="1" i="0" u="none" strike="noStrike" cap="none" normalizeH="0" baseline="0" dirty="0" smtClean="0">
                <a:ln>
                  <a:noFill/>
                </a:ln>
                <a:solidFill>
                  <a:schemeClr val="bg1"/>
                </a:solidFill>
                <a:effectLst/>
                <a:latin typeface="微软雅黑" pitchFamily="34" charset="-122"/>
                <a:ea typeface="微软雅黑" pitchFamily="34" charset="-122"/>
              </a:rPr>
              <a:t>初次极限</a:t>
            </a:r>
            <a:r>
              <a:rPr kumimoji="0" lang="zh-CN" altLang="en-US" sz="1400" b="0" i="0" u="none" strike="noStrike" cap="none" normalizeH="0" baseline="0" dirty="0" smtClean="0">
                <a:ln>
                  <a:noFill/>
                </a:ln>
                <a:solidFill>
                  <a:schemeClr val="bg1"/>
                </a:solidFill>
                <a:effectLst/>
                <a:latin typeface="微软雅黑" pitchFamily="34" charset="-122"/>
                <a:ea typeface="微软雅黑" pitchFamily="34" charset="-122"/>
              </a:rPr>
              <a:t>：</a:t>
            </a:r>
            <a:r>
              <a:rPr lang="zh-CN" altLang="en-US" sz="1400" dirty="0">
                <a:solidFill>
                  <a:schemeClr val="bg1"/>
                </a:solidFill>
                <a:latin typeface="微软雅黑" pitchFamily="34" charset="-122"/>
                <a:ea typeface="微软雅黑" pitchFamily="34" charset="-122"/>
              </a:rPr>
              <a:t>初次接触极限课程，就像游泳的时候遇到了大浪，由不得你想或感叹，只能即刻战斗。</a:t>
            </a:r>
            <a:endParaRPr kumimoji="0" lang="zh-CN" altLang="en-US" sz="1400" b="0" i="0" u="none" strike="noStrike" cap="none" normalizeH="0" baseline="0" dirty="0">
              <a:ln>
                <a:noFill/>
              </a:ln>
              <a:solidFill>
                <a:schemeClr val="bg1"/>
              </a:solidFill>
              <a:effectLst/>
              <a:latin typeface="微软雅黑" pitchFamily="34" charset="-122"/>
              <a:ea typeface="微软雅黑" pitchFamily="34" charset="-122"/>
            </a:endParaRPr>
          </a:p>
        </p:txBody>
      </p:sp>
      <p:sp>
        <p:nvSpPr>
          <p:cNvPr id="17" name="圆角矩形 16"/>
          <p:cNvSpPr/>
          <p:nvPr/>
        </p:nvSpPr>
        <p:spPr bwMode="auto">
          <a:xfrm>
            <a:off x="420780" y="651735"/>
            <a:ext cx="5332320" cy="788446"/>
          </a:xfrm>
          <a:prstGeom prst="roundRect">
            <a:avLst>
              <a:gd name="adj" fmla="val 7500"/>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zh-CN" altLang="en-US" sz="1400" b="1" dirty="0">
                <a:solidFill>
                  <a:schemeClr val="bg1"/>
                </a:solidFill>
                <a:latin typeface="微软雅黑" pitchFamily="34" charset="-122"/>
                <a:ea typeface="微软雅黑" pitchFamily="34" charset="-122"/>
              </a:rPr>
              <a:t>周鹏</a:t>
            </a:r>
            <a:endParaRPr kumimoji="0" lang="en-US" altLang="zh-CN" sz="1400" b="1" i="0" u="none" strike="noStrike" cap="none" normalizeH="0" baseline="0" dirty="0" smtClean="0">
              <a:ln>
                <a:noFill/>
              </a:ln>
              <a:solidFill>
                <a:schemeClr val="bg1"/>
              </a:solidFill>
              <a:effectLst/>
              <a:latin typeface="微软雅黑" pitchFamily="34" charset="-122"/>
              <a:ea typeface="微软雅黑" pitchFamily="34" charset="-122"/>
            </a:endParaRPr>
          </a:p>
          <a:p>
            <a:pPr indent="457200"/>
            <a:r>
              <a:rPr lang="zh-CN" altLang="en-US" sz="1400" b="1" dirty="0" smtClean="0">
                <a:solidFill>
                  <a:schemeClr val="bg1"/>
                </a:solidFill>
                <a:latin typeface="微软雅黑" pitchFamily="34" charset="-122"/>
                <a:ea typeface="微软雅黑" pitchFamily="34" charset="-122"/>
              </a:rPr>
              <a:t>认识自己、认识清华、清华与我：</a:t>
            </a:r>
            <a:r>
              <a:rPr lang="zh-CN" altLang="en-US" sz="1400" dirty="0" smtClean="0">
                <a:solidFill>
                  <a:schemeClr val="bg1"/>
                </a:solidFill>
                <a:latin typeface="微软雅黑" pitchFamily="34" charset="-122"/>
                <a:ea typeface="微软雅黑" pitchFamily="34" charset="-122"/>
              </a:rPr>
              <a:t>多</a:t>
            </a:r>
            <a:r>
              <a:rPr lang="zh-CN" altLang="en-US" sz="1400" dirty="0">
                <a:solidFill>
                  <a:schemeClr val="bg1"/>
                </a:solidFill>
                <a:latin typeface="微软雅黑" pitchFamily="34" charset="-122"/>
                <a:ea typeface="微软雅黑" pitchFamily="34" charset="-122"/>
              </a:rPr>
              <a:t>使用图书馆 参加学生社团 用学术的标准要求自</a:t>
            </a:r>
            <a:r>
              <a:rPr lang="zh-CN" altLang="en-US" sz="1400" dirty="0" smtClean="0">
                <a:solidFill>
                  <a:schemeClr val="bg1"/>
                </a:solidFill>
                <a:latin typeface="微软雅黑" pitchFamily="34" charset="-122"/>
                <a:ea typeface="微软雅黑" pitchFamily="34" charset="-122"/>
              </a:rPr>
              <a:t>己。</a:t>
            </a:r>
            <a:endParaRPr kumimoji="0" lang="zh-CN" altLang="en-US" sz="1400" b="0" i="0" u="none" strike="noStrike" cap="none" normalizeH="0" baseline="0" dirty="0">
              <a:ln>
                <a:noFill/>
              </a:ln>
              <a:solidFill>
                <a:schemeClr val="bg1"/>
              </a:solidFill>
              <a:effectLst/>
              <a:latin typeface="微软雅黑" pitchFamily="34" charset="-122"/>
              <a:ea typeface="微软雅黑" pitchFamily="34" charset="-122"/>
            </a:endParaRPr>
          </a:p>
        </p:txBody>
      </p:sp>
      <p:sp>
        <p:nvSpPr>
          <p:cNvPr id="18" name="圆角矩形 17"/>
          <p:cNvSpPr/>
          <p:nvPr/>
        </p:nvSpPr>
        <p:spPr bwMode="auto">
          <a:xfrm>
            <a:off x="2197305" y="1635166"/>
            <a:ext cx="6578190" cy="841786"/>
          </a:xfrm>
          <a:prstGeom prst="roundRect">
            <a:avLst>
              <a:gd name="adj" fmla="val 7500"/>
            </a:avLst>
          </a:prstGeom>
          <a:solidFill>
            <a:schemeClr val="tx1">
              <a:lumMod val="65000"/>
              <a:lumOff val="3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zh-CN" altLang="en-US" sz="1400" b="1" dirty="0">
                <a:solidFill>
                  <a:schemeClr val="bg1"/>
                </a:solidFill>
                <a:latin typeface="微软雅黑" pitchFamily="34" charset="-122"/>
                <a:ea typeface="微软雅黑" pitchFamily="34" charset="-122"/>
              </a:rPr>
              <a:t>洪德智</a:t>
            </a:r>
            <a:endParaRPr kumimoji="0" lang="en-US" altLang="zh-CN" sz="1400" b="1" i="0" u="none" strike="noStrike" cap="none" normalizeH="0" baseline="0" dirty="0" smtClean="0">
              <a:ln>
                <a:noFill/>
              </a:ln>
              <a:solidFill>
                <a:schemeClr val="bg1"/>
              </a:solidFill>
              <a:effectLst/>
              <a:latin typeface="微软雅黑" pitchFamily="34" charset="-122"/>
              <a:ea typeface="微软雅黑" pitchFamily="34" charset="-122"/>
            </a:endParaRPr>
          </a:p>
          <a:p>
            <a:pPr indent="457200"/>
            <a:r>
              <a:rPr lang="zh-CN" altLang="en-US" sz="1400" b="1" dirty="0">
                <a:solidFill>
                  <a:schemeClr val="bg1"/>
                </a:solidFill>
                <a:latin typeface="微软雅黑" pitchFamily="34" charset="-122"/>
                <a:ea typeface="微软雅黑" pitchFamily="34" charset="-122"/>
              </a:rPr>
              <a:t>开启清华</a:t>
            </a:r>
            <a:r>
              <a:rPr lang="en-US" altLang="zh-CN" sz="1400" b="1" dirty="0">
                <a:solidFill>
                  <a:schemeClr val="bg1"/>
                </a:solidFill>
                <a:latin typeface="微软雅黑" pitchFamily="34" charset="-122"/>
                <a:ea typeface="微软雅黑" pitchFamily="34" charset="-122"/>
              </a:rPr>
              <a:t>XLP</a:t>
            </a:r>
            <a:r>
              <a:rPr lang="zh-CN" altLang="en-US" sz="1400" b="1" dirty="0">
                <a:solidFill>
                  <a:schemeClr val="bg1"/>
                </a:solidFill>
                <a:latin typeface="微软雅黑" pitchFamily="34" charset="-122"/>
                <a:ea typeface="微软雅黑" pitchFamily="34" charset="-122"/>
              </a:rPr>
              <a:t>极限课程学习之</a:t>
            </a:r>
            <a:r>
              <a:rPr lang="zh-CN" altLang="en-US" sz="1400" b="1" dirty="0" smtClean="0">
                <a:solidFill>
                  <a:schemeClr val="bg1"/>
                </a:solidFill>
                <a:latin typeface="微软雅黑" pitchFamily="34" charset="-122"/>
                <a:ea typeface="微软雅黑" pitchFamily="34" charset="-122"/>
              </a:rPr>
              <a:t>旅：</a:t>
            </a:r>
            <a:r>
              <a:rPr lang="zh-CN" altLang="en-US" sz="1400" dirty="0" smtClean="0">
                <a:solidFill>
                  <a:schemeClr val="bg1"/>
                </a:solidFill>
                <a:latin typeface="微软雅黑" pitchFamily="34" charset="-122"/>
                <a:ea typeface="微软雅黑" pitchFamily="34" charset="-122"/>
              </a:rPr>
              <a:t>今</a:t>
            </a:r>
            <a:r>
              <a:rPr lang="zh-CN" altLang="en-US" sz="1400" dirty="0">
                <a:solidFill>
                  <a:schemeClr val="bg1"/>
                </a:solidFill>
                <a:latin typeface="微软雅黑" pitchFamily="34" charset="-122"/>
                <a:ea typeface="微软雅黑" pitchFamily="34" charset="-122"/>
              </a:rPr>
              <a:t>天，为期</a:t>
            </a:r>
            <a:r>
              <a:rPr lang="en-US" altLang="zh-CN" sz="1400" dirty="0">
                <a:solidFill>
                  <a:schemeClr val="bg1"/>
                </a:solidFill>
                <a:latin typeface="微软雅黑" pitchFamily="34" charset="-122"/>
                <a:ea typeface="微软雅黑" pitchFamily="34" charset="-122"/>
              </a:rPr>
              <a:t>4</a:t>
            </a:r>
            <a:r>
              <a:rPr lang="zh-CN" altLang="en-US" sz="1400" dirty="0">
                <a:solidFill>
                  <a:schemeClr val="bg1"/>
                </a:solidFill>
                <a:latin typeface="微软雅黑" pitchFamily="34" charset="-122"/>
                <a:ea typeface="微软雅黑" pitchFamily="34" charset="-122"/>
              </a:rPr>
              <a:t>天的清华工程管理硕士</a:t>
            </a:r>
            <a:r>
              <a:rPr lang="en-US" altLang="zh-CN" sz="1400" dirty="0">
                <a:solidFill>
                  <a:schemeClr val="bg1"/>
                </a:solidFill>
                <a:latin typeface="微软雅黑" pitchFamily="34" charset="-122"/>
                <a:ea typeface="微软雅黑" pitchFamily="34" charset="-122"/>
              </a:rPr>
              <a:t>XLP</a:t>
            </a:r>
            <a:r>
              <a:rPr lang="zh-CN" altLang="en-US" sz="1400" dirty="0">
                <a:solidFill>
                  <a:schemeClr val="bg1"/>
                </a:solidFill>
                <a:latin typeface="微软雅黑" pitchFamily="34" charset="-122"/>
                <a:ea typeface="微软雅黑" pitchFamily="34" charset="-122"/>
              </a:rPr>
              <a:t>课程在期待已久中开启极限之旅。通过第一天紧张而充实的学习，收获良多 </a:t>
            </a:r>
            <a:r>
              <a:rPr lang="zh-CN" altLang="en-US" sz="1400" dirty="0" smtClean="0">
                <a:solidFill>
                  <a:schemeClr val="bg1"/>
                </a:solidFill>
                <a:latin typeface="微软雅黑" pitchFamily="34" charset="-122"/>
                <a:ea typeface="微软雅黑" pitchFamily="34" charset="-122"/>
              </a:rPr>
              <a:t>。</a:t>
            </a:r>
            <a:endParaRPr kumimoji="0" lang="zh-CN" altLang="en-US" sz="1400" i="0" u="none" strike="noStrike" cap="none" normalizeH="0" baseline="0" dirty="0">
              <a:ln>
                <a:noFill/>
              </a:ln>
              <a:solidFill>
                <a:schemeClr val="bg1"/>
              </a:solidFill>
              <a:effectLst/>
              <a:latin typeface="微软雅黑" pitchFamily="34" charset="-122"/>
              <a:ea typeface="微软雅黑" pitchFamily="34" charset="-122"/>
            </a:endParaRPr>
          </a:p>
        </p:txBody>
      </p:sp>
      <p:sp>
        <p:nvSpPr>
          <p:cNvPr id="20" name="圆角矩形 19"/>
          <p:cNvSpPr/>
          <p:nvPr/>
        </p:nvSpPr>
        <p:spPr bwMode="auto">
          <a:xfrm>
            <a:off x="420780" y="2632936"/>
            <a:ext cx="4402680" cy="811306"/>
          </a:xfrm>
          <a:prstGeom prst="roundRect">
            <a:avLst>
              <a:gd name="adj" fmla="val 7500"/>
            </a:avLst>
          </a:prstGeom>
          <a:solidFill>
            <a:schemeClr val="bg1">
              <a:lumMod val="5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zh-CN" altLang="en-US" sz="1400" b="1" dirty="0">
                <a:solidFill>
                  <a:schemeClr val="bg1"/>
                </a:solidFill>
                <a:latin typeface="微软雅黑" pitchFamily="34" charset="-122"/>
                <a:ea typeface="微软雅黑" pitchFamily="34" charset="-122"/>
              </a:rPr>
              <a:t>魏洁</a:t>
            </a:r>
            <a:endParaRPr kumimoji="0" lang="en-US" altLang="zh-CN" sz="1400" b="1" i="0" u="none" strike="noStrike" cap="none" normalizeH="0" baseline="0" dirty="0" smtClean="0">
              <a:ln>
                <a:noFill/>
              </a:ln>
              <a:solidFill>
                <a:schemeClr val="bg1"/>
              </a:solidFill>
              <a:effectLst/>
              <a:latin typeface="微软雅黑" pitchFamily="34" charset="-122"/>
              <a:ea typeface="微软雅黑" pitchFamily="34" charset="-122"/>
            </a:endParaRPr>
          </a:p>
          <a:p>
            <a:pPr indent="457200"/>
            <a:r>
              <a:rPr lang="zh-CN" altLang="en-US" sz="1400" b="1" dirty="0">
                <a:solidFill>
                  <a:schemeClr val="bg1"/>
                </a:solidFill>
                <a:latin typeface="微软雅黑" pitchFamily="34" charset="-122"/>
                <a:ea typeface="微软雅黑" pitchFamily="34" charset="-122"/>
              </a:rPr>
              <a:t>与清华的第一次碰</a:t>
            </a:r>
            <a:r>
              <a:rPr lang="zh-CN" altLang="en-US" sz="1400" b="1" dirty="0" smtClean="0">
                <a:solidFill>
                  <a:schemeClr val="bg1"/>
                </a:solidFill>
                <a:latin typeface="微软雅黑" pitchFamily="34" charset="-122"/>
                <a:ea typeface="微软雅黑" pitchFamily="34" charset="-122"/>
              </a:rPr>
              <a:t>撞。</a:t>
            </a:r>
            <a:endParaRPr kumimoji="0" lang="zh-CN" altLang="en-US" sz="1400" b="0" i="0" u="none" strike="noStrike" cap="none" normalizeH="0" baseline="0" dirty="0">
              <a:ln>
                <a:noFill/>
              </a:ln>
              <a:solidFill>
                <a:schemeClr val="bg1"/>
              </a:solidFill>
              <a:effectLst/>
              <a:latin typeface="微软雅黑" pitchFamily="34" charset="-122"/>
              <a:ea typeface="微软雅黑" pitchFamily="34" charset="-122"/>
            </a:endParaRPr>
          </a:p>
        </p:txBody>
      </p:sp>
      <p:sp>
        <p:nvSpPr>
          <p:cNvPr id="21" name="圆角矩形 20"/>
          <p:cNvSpPr/>
          <p:nvPr/>
        </p:nvSpPr>
        <p:spPr bwMode="auto">
          <a:xfrm>
            <a:off x="5143499" y="2961047"/>
            <a:ext cx="3631995" cy="1140755"/>
          </a:xfrm>
          <a:prstGeom prst="roundRect">
            <a:avLst>
              <a:gd name="adj" fmla="val 7500"/>
            </a:avLst>
          </a:prstGeom>
          <a:solidFill>
            <a:schemeClr val="tx1">
              <a:lumMod val="65000"/>
              <a:lumOff val="3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zh-CN" altLang="en-US" sz="1400" b="1" dirty="0">
                <a:solidFill>
                  <a:schemeClr val="bg1"/>
                </a:solidFill>
                <a:latin typeface="微软雅黑" pitchFamily="34" charset="-122"/>
                <a:ea typeface="微软雅黑" pitchFamily="34" charset="-122"/>
              </a:rPr>
              <a:t>王芳</a:t>
            </a:r>
            <a:endParaRPr kumimoji="0" lang="en-US" altLang="zh-CN" sz="1400" b="1" i="0" u="none" strike="noStrike" cap="none" normalizeH="0" baseline="0" dirty="0" smtClean="0">
              <a:ln>
                <a:noFill/>
              </a:ln>
              <a:solidFill>
                <a:schemeClr val="bg1"/>
              </a:solidFill>
              <a:effectLst/>
              <a:latin typeface="微软雅黑" pitchFamily="34" charset="-122"/>
              <a:ea typeface="微软雅黑" pitchFamily="34" charset="-122"/>
            </a:endParaRPr>
          </a:p>
          <a:p>
            <a:pPr indent="457200"/>
            <a:r>
              <a:rPr lang="zh-CN" altLang="en-US" sz="1400" b="1" dirty="0">
                <a:solidFill>
                  <a:schemeClr val="bg1"/>
                </a:solidFill>
                <a:latin typeface="微软雅黑" pitchFamily="34" charset="-122"/>
                <a:ea typeface="微软雅黑" pitchFamily="34" charset="-122"/>
              </a:rPr>
              <a:t>开学第一课，传说中彻夜不眠的</a:t>
            </a:r>
            <a:r>
              <a:rPr lang="en-US" altLang="zh-CN" sz="1400" b="1" dirty="0">
                <a:solidFill>
                  <a:schemeClr val="bg1"/>
                </a:solidFill>
                <a:latin typeface="微软雅黑" pitchFamily="34" charset="-122"/>
                <a:ea typeface="微软雅黑" pitchFamily="34" charset="-122"/>
              </a:rPr>
              <a:t>XLP</a:t>
            </a:r>
            <a:r>
              <a:rPr lang="zh-CN" altLang="en-US" sz="1400" b="1" dirty="0">
                <a:solidFill>
                  <a:schemeClr val="bg1"/>
                </a:solidFill>
                <a:latin typeface="微软雅黑" pitchFamily="34" charset="-122"/>
                <a:ea typeface="微软雅黑" pitchFamily="34" charset="-122"/>
              </a:rPr>
              <a:t>入学导引课开</a:t>
            </a:r>
            <a:r>
              <a:rPr lang="zh-CN" altLang="en-US" sz="1400" b="1" dirty="0" smtClean="0">
                <a:solidFill>
                  <a:schemeClr val="bg1"/>
                </a:solidFill>
                <a:latin typeface="微软雅黑" pitchFamily="34" charset="-122"/>
                <a:ea typeface="微软雅黑" pitchFamily="34" charset="-122"/>
              </a:rPr>
              <a:t>启。 </a:t>
            </a:r>
            <a:endParaRPr kumimoji="0" lang="zh-CN" altLang="en-US" sz="1400" b="0" i="0" u="none" strike="noStrike" cap="none" normalizeH="0" baseline="0" dirty="0">
              <a:ln>
                <a:noFill/>
              </a:ln>
              <a:solidFill>
                <a:schemeClr val="bg1"/>
              </a:solidFill>
              <a:effectLst/>
              <a:latin typeface="微软雅黑" pitchFamily="34" charset="-122"/>
              <a:ea typeface="微软雅黑" pitchFamily="34" charset="-122"/>
            </a:endParaRPr>
          </a:p>
        </p:txBody>
      </p:sp>
      <p:sp>
        <p:nvSpPr>
          <p:cNvPr id="22" name="矩形 21"/>
          <p:cNvSpPr/>
          <p:nvPr/>
        </p:nvSpPr>
        <p:spPr bwMode="auto">
          <a:xfrm>
            <a:off x="0" y="1"/>
            <a:ext cx="2286000"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a:r>
              <a:rPr lang="zh-CN" altLang="en-US" sz="2000" b="1" dirty="0">
                <a:solidFill>
                  <a:schemeClr val="bg1"/>
                </a:solidFill>
                <a:latin typeface="微软雅黑" pitchFamily="34" charset="-122"/>
                <a:ea typeface="微软雅黑" pitchFamily="34" charset="-122"/>
              </a:rPr>
              <a:t>逻辑模型</a:t>
            </a:r>
          </a:p>
        </p:txBody>
      </p:sp>
      <p:sp>
        <p:nvSpPr>
          <p:cNvPr id="23" name="矩形 22"/>
          <p:cNvSpPr/>
          <p:nvPr/>
        </p:nvSpPr>
        <p:spPr bwMode="auto">
          <a:xfrm>
            <a:off x="2286000" y="0"/>
            <a:ext cx="2286000"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出版工作流</a:t>
            </a:r>
            <a:endParaRPr kumimoji="0" lang="zh-CN" altLang="en-US" sz="2000" b="1" i="0" u="none" strike="noStrike" cap="none" normalizeH="0" baseline="0" dirty="0">
              <a:ln>
                <a:noFill/>
              </a:ln>
              <a:solidFill>
                <a:schemeClr val="bg1"/>
              </a:solidFill>
              <a:effectLst/>
              <a:latin typeface="微软雅黑" pitchFamily="34" charset="-122"/>
              <a:ea typeface="微软雅黑" pitchFamily="34" charset="-122"/>
            </a:endParaRPr>
          </a:p>
        </p:txBody>
      </p:sp>
      <p:sp>
        <p:nvSpPr>
          <p:cNvPr id="24" name="矩形 23"/>
          <p:cNvSpPr/>
          <p:nvPr/>
        </p:nvSpPr>
        <p:spPr bwMode="auto">
          <a:xfrm>
            <a:off x="4572000" y="2"/>
            <a:ext cx="2286000"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团队简介</a:t>
            </a:r>
            <a:endParaRPr kumimoji="0" lang="zh-CN" altLang="en-US" sz="2000" b="1" i="0" u="none" strike="noStrike" cap="none" normalizeH="0" baseline="0" dirty="0">
              <a:ln>
                <a:noFill/>
              </a:ln>
              <a:solidFill>
                <a:schemeClr val="bg1"/>
              </a:solidFill>
              <a:effectLst/>
              <a:latin typeface="微软雅黑" pitchFamily="34" charset="-122"/>
              <a:ea typeface="微软雅黑" pitchFamily="34" charset="-122"/>
            </a:endParaRPr>
          </a:p>
        </p:txBody>
      </p:sp>
      <p:sp>
        <p:nvSpPr>
          <p:cNvPr id="25" name="矩形 24"/>
          <p:cNvSpPr/>
          <p:nvPr/>
        </p:nvSpPr>
        <p:spPr bwMode="auto">
          <a:xfrm>
            <a:off x="6858000" y="1"/>
            <a:ext cx="2286000"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组织架构</a:t>
            </a:r>
            <a:endParaRPr kumimoji="0" lang="zh-CN" altLang="en-US" sz="2000" b="1" i="0" u="none" strike="noStrike" cap="none" normalizeH="0" baseline="0" dirty="0">
              <a:ln>
                <a:noFill/>
              </a:ln>
              <a:solidFill>
                <a:schemeClr val="bg1"/>
              </a:solidFill>
              <a:effectLst/>
              <a:latin typeface="微软雅黑" pitchFamily="34" charset="-122"/>
              <a:ea typeface="微软雅黑" pitchFamily="34" charset="-122"/>
            </a:endParaRPr>
          </a:p>
        </p:txBody>
      </p:sp>
      <p:sp>
        <p:nvSpPr>
          <p:cNvPr id="26" name="矩形 25"/>
          <p:cNvSpPr/>
          <p:nvPr/>
        </p:nvSpPr>
        <p:spPr bwMode="auto">
          <a:xfrm>
            <a:off x="0" y="4648532"/>
            <a:ext cx="2169763"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成员介绍</a:t>
            </a:r>
            <a:endParaRPr kumimoji="0" lang="zh-CN" altLang="en-US" sz="2000" b="1" i="0" u="none" strike="noStrike" cap="none" normalizeH="0" baseline="0" dirty="0">
              <a:ln>
                <a:noFill/>
              </a:ln>
              <a:solidFill>
                <a:schemeClr val="bg1"/>
              </a:solidFill>
              <a:effectLst/>
              <a:latin typeface="微软雅黑" pitchFamily="34" charset="-122"/>
              <a:ea typeface="微软雅黑" pitchFamily="34" charset="-122"/>
            </a:endParaRPr>
          </a:p>
        </p:txBody>
      </p:sp>
      <p:sp>
        <p:nvSpPr>
          <p:cNvPr id="27" name="矩形 26"/>
          <p:cNvSpPr/>
          <p:nvPr/>
        </p:nvSpPr>
        <p:spPr bwMode="auto">
          <a:xfrm>
            <a:off x="2169763" y="4648532"/>
            <a:ext cx="2066440"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学习成果</a:t>
            </a:r>
            <a:endParaRPr kumimoji="0" lang="zh-CN" altLang="en-US" sz="2000" b="1" i="0" u="none" strike="noStrike" cap="none" normalizeH="0" baseline="0" dirty="0">
              <a:ln>
                <a:noFill/>
              </a:ln>
              <a:solidFill>
                <a:schemeClr val="bg1"/>
              </a:solidFill>
              <a:effectLst/>
              <a:latin typeface="微软雅黑" pitchFamily="34" charset="-122"/>
              <a:ea typeface="微软雅黑" pitchFamily="34" charset="-122"/>
            </a:endParaRPr>
          </a:p>
        </p:txBody>
      </p:sp>
      <p:sp>
        <p:nvSpPr>
          <p:cNvPr id="28" name="矩形 27"/>
          <p:cNvSpPr/>
          <p:nvPr/>
        </p:nvSpPr>
        <p:spPr bwMode="auto">
          <a:xfrm>
            <a:off x="4236203" y="4648534"/>
            <a:ext cx="2510726" cy="483704"/>
          </a:xfrm>
          <a:prstGeom prst="rect">
            <a:avLst/>
          </a:prstGeom>
          <a:solidFill>
            <a:srgbClr val="FFC000">
              <a:alpha val="15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小组课程输出</a:t>
            </a:r>
            <a:endParaRPr kumimoji="0" lang="zh-CN" altLang="en-US" sz="2000" b="1" i="0" u="none" strike="noStrike" cap="none" normalizeH="0" baseline="0" dirty="0">
              <a:ln>
                <a:noFill/>
              </a:ln>
              <a:solidFill>
                <a:schemeClr val="bg1"/>
              </a:solidFill>
              <a:effectLst/>
              <a:latin typeface="微软雅黑" pitchFamily="34" charset="-122"/>
              <a:ea typeface="微软雅黑" pitchFamily="34" charset="-122"/>
            </a:endParaRPr>
          </a:p>
        </p:txBody>
      </p:sp>
      <p:sp>
        <p:nvSpPr>
          <p:cNvPr id="29" name="矩形 28"/>
          <p:cNvSpPr/>
          <p:nvPr/>
        </p:nvSpPr>
        <p:spPr bwMode="auto">
          <a:xfrm>
            <a:off x="6746928" y="4648533"/>
            <a:ext cx="2397072" cy="483704"/>
          </a:xfrm>
          <a:prstGeom prst="rect">
            <a:avLst/>
          </a:prstGeom>
          <a:solidFill>
            <a:srgbClr val="FFC000">
              <a:alpha val="90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a:r>
              <a:rPr lang="zh-CN" altLang="en-US" sz="2000" b="1" dirty="0">
                <a:solidFill>
                  <a:schemeClr val="tx1">
                    <a:lumMod val="75000"/>
                    <a:lumOff val="25000"/>
                  </a:schemeClr>
                </a:solidFill>
                <a:latin typeface="微软雅黑" pitchFamily="34" charset="-122"/>
                <a:ea typeface="微软雅黑" pitchFamily="34" charset="-122"/>
              </a:rPr>
              <a:t>个人学习报告</a:t>
            </a:r>
          </a:p>
        </p:txBody>
      </p:sp>
    </p:spTree>
    <p:extLst>
      <p:ext uri="{BB962C8B-B14F-4D97-AF65-F5344CB8AC3E}">
        <p14:creationId xmlns:p14="http://schemas.microsoft.com/office/powerpoint/2010/main" val="1683918710"/>
      </p:ext>
    </p:extLst>
  </p:cSld>
  <p:clrMapOvr>
    <a:masterClrMapping/>
  </p:clrMapOvr>
  <p:transition spd="slow">
    <p:wipe/>
  </p:transition>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charset="0"/>
          <a:buNone/>
          <a:tabLst/>
          <a:defRPr kumimoji="0" lang="zh-CN" altLang="x-none" sz="1300" b="0" i="0" u="none" strike="noStrike" cap="none" normalizeH="0" baseline="0">
            <a:ln>
              <a:noFill/>
            </a:ln>
            <a:solidFill>
              <a:schemeClr val="tx1"/>
            </a:solidFill>
            <a:effectLst/>
            <a:latin typeface="Calibri"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charset="0"/>
          <a:buNone/>
          <a:tabLst/>
          <a:defRPr kumimoji="0" lang="zh-CN" altLang="x-none" sz="1300" b="0" i="0" u="none" strike="noStrike" cap="none" normalizeH="0" baseline="0">
            <a:ln>
              <a:noFill/>
            </a:ln>
            <a:solidFill>
              <a:schemeClr val="tx1"/>
            </a:solidFill>
            <a:effectLst/>
            <a:latin typeface="Calibri" charset="0"/>
            <a:ea typeface="宋体"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孟琪-商业计划PPT模板 (19)" id="{30428E57-210E-8A48-AFC2-3B0A556AE7DF}" vid="{80471B2D-BE42-FF44-87D8-28E9C59BEE4E}"/>
    </a:ext>
  </a:extLst>
</a:theme>
</file>

<file path=docProps/app.xml><?xml version="1.0" encoding="utf-8"?>
<Properties xmlns="http://schemas.openxmlformats.org/officeDocument/2006/extended-properties" xmlns:vt="http://schemas.openxmlformats.org/officeDocument/2006/docPropsVTypes">
  <Template>cool</Template>
  <TotalTime>4475</TotalTime>
  <Pages>0</Pages>
  <Words>877</Words>
  <Characters>0</Characters>
  <Application>Microsoft Office PowerPoint</Application>
  <DocSecurity>0</DocSecurity>
  <PresentationFormat>全屏显示(16:9)</PresentationFormat>
  <Lines>0</Lines>
  <Paragraphs>157</Paragraphs>
  <Slides>10</Slides>
  <Notes>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逻辑模型 撰写与修订过程</dc:title>
  <dc:creator>Microsoft Office 用户</dc:creator>
  <cp:lastModifiedBy>周鹏 zhoupeng</cp:lastModifiedBy>
  <cp:revision>111</cp:revision>
  <dcterms:created xsi:type="dcterms:W3CDTF">2017-07-13T17:17:07Z</dcterms:created>
  <dcterms:modified xsi:type="dcterms:W3CDTF">2017-09-16T16:53:31Z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2052-9.1.0.5184</vt:lpwstr>
  </property>
</Properties>
</file>