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1" r:id="rId2"/>
    <p:sldId id="303" r:id="rId3"/>
    <p:sldId id="299" r:id="rId4"/>
    <p:sldId id="302" r:id="rId5"/>
    <p:sldId id="291" r:id="rId6"/>
    <p:sldId id="301" r:id="rId7"/>
    <p:sldId id="296" r:id="rId8"/>
    <p:sldId id="300" r:id="rId9"/>
    <p:sldId id="282" r:id="rId10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1F3F2"/>
    <a:srgbClr val="282828"/>
    <a:srgbClr val="DBB76C"/>
    <a:srgbClr val="E2C044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2"/>
    <p:restoredTop sz="94570"/>
  </p:normalViewPr>
  <p:slideViewPr>
    <p:cSldViewPr snapToGrid="0">
      <p:cViewPr varScale="1">
        <p:scale>
          <a:sx n="107" d="100"/>
          <a:sy n="107" d="100"/>
        </p:scale>
        <p:origin x="-1206" y="-9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3BCC-5658-1A40-96DA-1283D4D2E192}" type="datetimeFigureOut">
              <a:rPr kumimoji="1" lang="zh-CN" altLang="en-US" smtClean="0"/>
              <a:t>2017/9/17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D5430-F840-8F4C-973A-5D528BF670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8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oyhouse.cc/wiki/index.php/File:7.4-1-2.jp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12" Type="http://schemas.openxmlformats.org/officeDocument/2006/relationships/image" Target="../media/image8.jpeg"/><Relationship Id="rId2" Type="http://schemas.openxmlformats.org/officeDocument/2006/relationships/hyperlink" Target="http://toyhouse.cc/wiki/index.php/File:003315PS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oyhouse.cc/wiki/index.php/File:Wj.JPG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hyperlink" Target="http://toyhouse.cc/wiki/index.php/File:%E4%B8%80%E5%AF%B8%E7%85%A720170705.jpg" TargetMode="External"/><Relationship Id="rId4" Type="http://schemas.openxmlformats.org/officeDocument/2006/relationships/hyperlink" Target="http://toyhouse.cc/wiki/index.php/File:3%EF%BC%8C%E6%B4%AA%E5%BE%B7%E6%99%BA%E7%85%A7%E7%89%87%EF%BC%88%E7%94%B5%E5%AD%90%E7%89%88%EF%BC%89.jpg" TargetMode="Externa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14445" y="1692247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732556" y="1692249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336566" y="1638298"/>
            <a:ext cx="2484120" cy="18337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-634279" y="2002987"/>
            <a:ext cx="2397072" cy="483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辑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88468"/>
              </p:ext>
            </p:extLst>
          </p:nvPr>
        </p:nvGraphicFramePr>
        <p:xfrm>
          <a:off x="1189608" y="167671"/>
          <a:ext cx="7377344" cy="4760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336"/>
                <a:gridCol w="1844336"/>
                <a:gridCol w="1844336"/>
                <a:gridCol w="1844336"/>
              </a:tblGrid>
              <a:tr h="10219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endParaRPr lang="en-US" altLang="zh-CN" sz="11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1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endParaRPr lang="en-US" altLang="zh-CN" sz="11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zh-CN" altLang="en-US" sz="18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背    景</a:t>
                      </a:r>
                      <a:endParaRPr lang="en-US" altLang="zh-CN" sz="1600" b="1" kern="1200" dirty="0" smtClean="0">
                        <a:solidFill>
                          <a:srgbClr val="1E1E1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目前清华大学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办学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届，至今没有成行的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联合会宪章。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*迫切需要对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清华大学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全体学员</a:t>
                      </a:r>
                      <a:r>
                        <a:rPr lang="zh-CN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进行规范和引导，建立一套完整的流程和规范</a:t>
                      </a:r>
                      <a:endParaRPr lang="zh-CN" altLang="en-US" sz="1400" dirty="0" smtClean="0"/>
                    </a:p>
                    <a:p>
                      <a:pPr marL="0" algn="l" defTabSz="914400" rtl="0" eaLnBrk="1" latinLnBrk="0" hangingPunct="1"/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065320"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en-US" altLang="zh-CN" sz="18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b="1" kern="1200" dirty="0" smtClean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zh-CN" altLang="en-US" sz="18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目    标</a:t>
                      </a:r>
                      <a:endParaRPr lang="zh-CN" altLang="en-US" dirty="0">
                        <a:solidFill>
                          <a:srgbClr val="1E1E1E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通过宪章的规范和指引，使学员能够充分利用和整合班级的资源完成各项任务和活动。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长期：优化</a:t>
                      </a:r>
                      <a:r>
                        <a:rPr lang="en-US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rgbClr val="1E1E1E"/>
                          </a:solidFill>
                          <a:latin typeface="+mn-lt"/>
                          <a:ea typeface="+mn-ea"/>
                          <a:cs typeface="+mn-cs"/>
                        </a:rPr>
                        <a:t>资源利用和整合加强学生、老师与学校之间的沟通互动 </a:t>
                      </a:r>
                      <a:endParaRPr lang="zh-CN" altLang="en-US" sz="1400" b="1" kern="1200" dirty="0" smtClean="0">
                        <a:solidFill>
                          <a:srgbClr val="1E1E1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效果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过程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参与班级活动的行为 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形成</a:t>
                      </a:r>
                      <a:r>
                        <a:rPr lang="zh-CN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可自我更新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优化的</a:t>
                      </a:r>
                      <a:r>
                        <a:rPr lang="zh-CN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社群网络 </a:t>
                      </a:r>
                      <a:endParaRPr lang="en-US" altLang="zh-CN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通过视觉识别和优良工程管理实践，树立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r>
                        <a:rPr lang="zh-CN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品牌 </a:t>
                      </a: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*2017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级清华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班级宪章，并且积累过程迭代版本。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组织架构、开会、决议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/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决策的工作流程，奖惩机制、资金管理办法、数据流形成、文化建设、渠道平台。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*2017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级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社群网络。</a:t>
                      </a:r>
                      <a:endParaRPr lang="zh-CN" altLang="en-US" sz="12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宪章逻辑架构搭建、内部逻辑关系及其内容概述。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各模块内容的细则分解。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各模块内容的整合，完成宪章更新。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宪章的迭代修订，小组评审。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2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班级评审。</a:t>
                      </a:r>
                      <a:r>
                        <a:rPr lang="zh-CN" altLang="zh-CN" sz="1200" dirty="0" smtClean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 </a:t>
                      </a:r>
                      <a:endParaRPr lang="zh-CN" altLang="en-US" sz="1200" dirty="0" smtClean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  <a:p>
                      <a:endParaRPr lang="zh-CN" altLang="en-US" sz="18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*2017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清华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入学新生。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老师指导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参考资料：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2017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级社群画布指导书译文版、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2016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级合弄制中文版。清华大学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班级宪章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2017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MEM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第一批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XLP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班级版本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学员兴趣、行业背景、优势收集。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软件支持：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wiki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GIT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。</a:t>
                      </a:r>
                    </a:p>
                    <a:p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*</a:t>
                      </a:r>
                      <a:r>
                        <a:rPr lang="zh-CN" altLang="zh-CN" sz="1100" kern="1200" dirty="0" smtClean="0">
                          <a:solidFill>
                            <a:schemeClr val="dk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  <a:cs typeface="+mn-cs"/>
                        </a:rPr>
                        <a:t>环境：现场教学环境。</a:t>
                      </a:r>
                    </a:p>
                    <a:p>
                      <a:endParaRPr lang="zh-CN" altLang="en-US" sz="1800" dirty="0"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16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35808" y="175034"/>
            <a:ext cx="2624328" cy="78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2000" b="1" dirty="0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2000" b="1" dirty="0">
              <a:solidFill>
                <a:srgbClr val="F1F3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7480" y="1233732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小组共同梳理</a:t>
            </a:r>
            <a:endParaRPr kumimoji="1" lang="en-US" altLang="zh-CN" sz="1600" b="1" dirty="0" smtClean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1600" b="1" dirty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 逻辑架构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01511" y="1225664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模块细分，每个人继续</a:t>
            </a:r>
            <a:r>
              <a:rPr kumimoji="1" lang="zh-CN" altLang="en-US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迭代完成各自部分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1510" y="3334120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形成</a:t>
            </a:r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整体，合弄迭代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6669" y="3398911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与其他系统合弄</a:t>
            </a:r>
            <a:endParaRPr kumimoji="1" lang="en-US" altLang="zh-CN" sz="1600" b="1" dirty="0" smtClean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34967" y="3164843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Pull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257493" y="1398641"/>
            <a:ext cx="1545336" cy="3154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 rot="5400000">
            <a:off x="6411164" y="2520943"/>
            <a:ext cx="1247237" cy="223628"/>
          </a:xfrm>
          <a:prstGeom prst="rightArrow">
            <a:avLst>
              <a:gd name="adj1" fmla="val 4420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0" y="1201608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Yesterday</a:t>
            </a:r>
          </a:p>
          <a:p>
            <a:r>
              <a:rPr kumimoji="1" lang="en-US" altLang="zh-CN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……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1028700" y="1526119"/>
            <a:ext cx="1545336" cy="1577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72184" y="1179498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Pull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 rot="10800000">
            <a:off x="4154424" y="3418635"/>
            <a:ext cx="1545336" cy="3154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 rot="16200000">
            <a:off x="2646323" y="2497675"/>
            <a:ext cx="1247237" cy="223628"/>
          </a:xfrm>
          <a:prstGeom prst="rightArrow">
            <a:avLst>
              <a:gd name="adj1" fmla="val 44203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74036" y="2247693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Push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5" name="环形箭头 34"/>
          <p:cNvSpPr/>
          <p:nvPr/>
        </p:nvSpPr>
        <p:spPr bwMode="auto">
          <a:xfrm rot="5659827">
            <a:off x="7700782" y="1066557"/>
            <a:ext cx="1017140" cy="1487764"/>
          </a:xfrm>
          <a:prstGeom prst="circularArrow">
            <a:avLst>
              <a:gd name="adj1" fmla="val 0"/>
              <a:gd name="adj2" fmla="val 4058686"/>
              <a:gd name="adj3" fmla="val 64490"/>
              <a:gd name="adj4" fmla="val 9642718"/>
              <a:gd name="adj5" fmla="val 51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95512" y="1641162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Push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8" name="环形箭头 37"/>
          <p:cNvSpPr/>
          <p:nvPr/>
        </p:nvSpPr>
        <p:spPr bwMode="auto">
          <a:xfrm rot="5659827">
            <a:off x="7700781" y="2997752"/>
            <a:ext cx="1017140" cy="1487764"/>
          </a:xfrm>
          <a:prstGeom prst="circularArrow">
            <a:avLst>
              <a:gd name="adj1" fmla="val 0"/>
              <a:gd name="adj2" fmla="val 4058686"/>
              <a:gd name="adj3" fmla="val 64490"/>
              <a:gd name="adj4" fmla="val 9642718"/>
              <a:gd name="adj5" fmla="val 51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36532" y="3690912"/>
            <a:ext cx="20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Push</a:t>
            </a:r>
            <a:endParaRPr kumimoji="1" lang="zh-CN" altLang="en-US" sz="1600" b="1" dirty="0">
              <a:solidFill>
                <a:srgbClr val="F1F3F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116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7251" y="0"/>
            <a:ext cx="2624328" cy="78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befor</a:t>
            </a:r>
            <a:r>
              <a:rPr lang="en-US" altLang="zh-CN" sz="2000" b="1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2000" b="1" dirty="0">
              <a:solidFill>
                <a:srgbClr val="F1F3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221549" y="0"/>
            <a:ext cx="2624328" cy="78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after</a:t>
            </a:r>
            <a:endParaRPr lang="zh-CN" altLang="en-US" sz="2000" b="1" dirty="0">
              <a:solidFill>
                <a:srgbClr val="F1F3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96" y="630869"/>
            <a:ext cx="4331440" cy="381887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5126464" y="2653337"/>
            <a:ext cx="743994" cy="2273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0" y="630869"/>
            <a:ext cx="3898077" cy="3818876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 bwMode="auto">
          <a:xfrm>
            <a:off x="5143242" y="3170964"/>
            <a:ext cx="671744" cy="2273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126464" y="3711075"/>
            <a:ext cx="743994" cy="2273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107117" y="3398303"/>
            <a:ext cx="743994" cy="2273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314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7470648" y="2236958"/>
            <a:ext cx="2286000" cy="371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队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协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同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84341" y="430355"/>
            <a:ext cx="3275983" cy="2878103"/>
            <a:chOff x="4461681" y="567017"/>
            <a:chExt cx="4636096" cy="4073026"/>
          </a:xfrm>
        </p:grpSpPr>
        <p:pic>
          <p:nvPicPr>
            <p:cNvPr id="17" name="Picture 2" descr="003315PS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153" y="3020043"/>
              <a:ext cx="1265624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3，洪德智照片（电子版）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79" y="567017"/>
              <a:ext cx="117391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Wj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681" y="3020041"/>
              <a:ext cx="115714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402639" y="408020"/>
            <a:ext cx="3225934" cy="1207815"/>
            <a:chOff x="7313290" y="2286092"/>
            <a:chExt cx="4561361" cy="1707809"/>
          </a:xfrm>
        </p:grpSpPr>
        <p:pic>
          <p:nvPicPr>
            <p:cNvPr id="20" name="Picture 8" descr="7.4-1-2.jp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290" y="2286092"/>
              <a:ext cx="115714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一寸照20170705.jp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5590" y="2373902"/>
              <a:ext cx="1139061" cy="161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00" y="3764133"/>
            <a:ext cx="883003" cy="1214824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 bwMode="auto">
          <a:xfrm>
            <a:off x="5394960" y="3308457"/>
            <a:ext cx="996696" cy="687471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 bwMode="auto">
          <a:xfrm>
            <a:off x="2956039" y="1608087"/>
            <a:ext cx="996696" cy="687471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 bwMode="auto">
          <a:xfrm flipH="1">
            <a:off x="5614416" y="1608087"/>
            <a:ext cx="962255" cy="628871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 bwMode="auto">
          <a:xfrm>
            <a:off x="4713163" y="1608087"/>
            <a:ext cx="0" cy="543171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 bwMode="auto">
          <a:xfrm>
            <a:off x="2815214" y="2857353"/>
            <a:ext cx="1229198" cy="13863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 bwMode="auto">
          <a:xfrm flipH="1">
            <a:off x="7066859" y="1718291"/>
            <a:ext cx="6543" cy="1779570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 bwMode="auto">
          <a:xfrm>
            <a:off x="5381914" y="1524587"/>
            <a:ext cx="1267384" cy="1746939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 bwMode="auto">
          <a:xfrm flipV="1">
            <a:off x="2993072" y="1617516"/>
            <a:ext cx="1063752" cy="639293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 bwMode="auto">
          <a:xfrm>
            <a:off x="2931582" y="961340"/>
            <a:ext cx="1125242" cy="19537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 bwMode="auto">
          <a:xfrm flipH="1" flipV="1">
            <a:off x="2303960" y="1611445"/>
            <a:ext cx="12968" cy="536453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8"/>
          <p:cNvCxnSpPr/>
          <p:nvPr/>
        </p:nvCxnSpPr>
        <p:spPr bwMode="auto">
          <a:xfrm flipH="1">
            <a:off x="5520108" y="980877"/>
            <a:ext cx="1042192" cy="0"/>
          </a:xfrm>
          <a:prstGeom prst="straightConnector1">
            <a:avLst/>
          </a:prstGeom>
          <a:ln>
            <a:headEnd type="triangle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3290600" y="341708"/>
            <a:ext cx="2662144" cy="600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学习成果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40208" y="1993392"/>
            <a:ext cx="468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1F3F2"/>
                </a:solidFill>
              </a:rPr>
              <a:t>清华大学</a:t>
            </a:r>
            <a:r>
              <a:rPr kumimoji="1" lang="en-US" altLang="zh-CN" sz="2400" dirty="0" smtClean="0">
                <a:solidFill>
                  <a:srgbClr val="F1F3F2"/>
                </a:solidFill>
              </a:rPr>
              <a:t>2017</a:t>
            </a:r>
            <a:r>
              <a:rPr kumimoji="1" lang="zh-CN" altLang="en-US" sz="2400" dirty="0" smtClean="0">
                <a:solidFill>
                  <a:srgbClr val="F1F3F2"/>
                </a:solidFill>
              </a:rPr>
              <a:t>级</a:t>
            </a:r>
            <a:r>
              <a:rPr kumimoji="1" lang="en-US" altLang="zh-CN" sz="2400" dirty="0" smtClean="0">
                <a:solidFill>
                  <a:srgbClr val="F1F3F2"/>
                </a:solidFill>
              </a:rPr>
              <a:t>MEM</a:t>
            </a:r>
            <a:r>
              <a:rPr kumimoji="1" lang="zh-CN" altLang="en-US" sz="2400" dirty="0" smtClean="0">
                <a:solidFill>
                  <a:srgbClr val="F1F3F2"/>
                </a:solidFill>
              </a:rPr>
              <a:t>联合会宪章</a:t>
            </a:r>
            <a:endParaRPr kumimoji="1" lang="zh-CN" altLang="en-US" sz="2400" dirty="0">
              <a:solidFill>
                <a:srgbClr val="F1F3F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208" y="3387745"/>
            <a:ext cx="309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1F3F2"/>
                </a:solidFill>
              </a:rPr>
              <a:t>（</a:t>
            </a:r>
            <a:r>
              <a:rPr kumimoji="1" lang="en-US" altLang="zh-CN" sz="1600" dirty="0" smtClean="0">
                <a:solidFill>
                  <a:srgbClr val="F1F3F2"/>
                </a:solidFill>
              </a:rPr>
              <a:t>2017.V2.00</a:t>
            </a:r>
            <a:r>
              <a:rPr kumimoji="1" lang="zh-CN" altLang="en-US" sz="1600" dirty="0" smtClean="0">
                <a:solidFill>
                  <a:srgbClr val="F1F3F2"/>
                </a:solidFill>
              </a:rPr>
              <a:t>）</a:t>
            </a:r>
            <a:endParaRPr kumimoji="1" lang="zh-CN" altLang="en-US" sz="1600" dirty="0">
              <a:solidFill>
                <a:srgbClr val="F1F3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19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337722" y="3272028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易文轩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统筹协调，完成班级资料的上传。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54080" y="549178"/>
            <a:ext cx="5332320" cy="78844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周鹏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600" dirty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用绳命弄了一版</a:t>
            </a:r>
            <a:r>
              <a:rPr lang="zh-CN" altLang="en-US" sz="1600" dirty="0" smtClean="0">
                <a:solidFill>
                  <a:srgbClr val="F1F3F2"/>
                </a:solidFill>
                <a:latin typeface="SimHei" charset="-122"/>
                <a:ea typeface="SimHei" charset="-122"/>
                <a:cs typeface="SimHei" charset="-122"/>
              </a:rPr>
              <a:t>宪章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288745" y="1400332"/>
            <a:ext cx="6578190" cy="841786"/>
          </a:xfrm>
          <a:prstGeom prst="roundRect">
            <a:avLst>
              <a:gd name="adj" fmla="val 75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洪德智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期待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日早日到来。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54080" y="2304826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魏洁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超越自我。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924043" y="2398756"/>
            <a:ext cx="3631995" cy="1140755"/>
          </a:xfrm>
          <a:prstGeom prst="roundRect">
            <a:avLst>
              <a:gd name="adj" fmla="val 75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王芳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痛并快乐着享受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XLP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终极挑战。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56028" y="42077"/>
            <a:ext cx="2397072" cy="4837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个人学习报告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4538700" y="4239230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汤洋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高能协作，追求卓越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437672" y="1649300"/>
            <a:ext cx="2662144" cy="600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rgbClr val="F1F3F2"/>
                </a:solidFill>
                <a:latin typeface="微软雅黑" pitchFamily="34" charset="-122"/>
                <a:ea typeface="微软雅黑" pitchFamily="34" charset="-122"/>
              </a:rPr>
              <a:t>资料共享</a:t>
            </a:r>
            <a:endParaRPr lang="zh-CN" altLang="en-US" sz="2000" b="1" dirty="0">
              <a:solidFill>
                <a:srgbClr val="F1F3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07" y="0"/>
            <a:ext cx="50188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1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5138" y="373105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7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5012</TotalTime>
  <Pages>0</Pages>
  <Words>427</Words>
  <Characters>0</Characters>
  <Application>Microsoft Office PowerPoint</Application>
  <DocSecurity>0</DocSecurity>
  <PresentationFormat>全屏显示(16:9)</PresentationFormat>
  <Lines>0</Lines>
  <Paragraphs>88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周鹏 zhoupeng</cp:lastModifiedBy>
  <cp:revision>129</cp:revision>
  <dcterms:created xsi:type="dcterms:W3CDTF">2017-07-13T17:17:07Z</dcterms:created>
  <dcterms:modified xsi:type="dcterms:W3CDTF">2017-09-16T17:30:20Z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