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80" r:id="rId3"/>
    <p:sldId id="295" r:id="rId4"/>
    <p:sldId id="296" r:id="rId5"/>
    <p:sldId id="297" r:id="rId6"/>
    <p:sldId id="291" r:id="rId7"/>
    <p:sldId id="282" r:id="rId8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E2C044"/>
    <a:srgbClr val="DBB76C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99"/>
    <p:restoredTop sz="94599"/>
  </p:normalViewPr>
  <p:slideViewPr>
    <p:cSldViewPr snapToGrid="0">
      <p:cViewPr varScale="1">
        <p:scale>
          <a:sx n="107" d="100"/>
          <a:sy n="107" d="100"/>
        </p:scale>
        <p:origin x="-1344" y="-9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6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83025" y="1746200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572536" y="1746200"/>
            <a:ext cx="2816862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宪章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工作流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小组课程输出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0" y="4648532"/>
            <a:ext cx="9215021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团队简介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72784"/>
              </p:ext>
            </p:extLst>
          </p:nvPr>
        </p:nvGraphicFramePr>
        <p:xfrm>
          <a:off x="177554" y="604020"/>
          <a:ext cx="8824403" cy="393114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99103"/>
                <a:gridCol w="2109516"/>
                <a:gridCol w="2024171"/>
                <a:gridCol w="3191613"/>
              </a:tblGrid>
              <a:tr h="477956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背景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清华大学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办学六届，至今没有成行的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联合会宪章。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迫切需要对清华大学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全体学员的行为进行约束和引导，建立一套完整的流程和规范。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0632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目标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短期：通过宪章的规范和指引，使学员能够充分利用和整合班级的资源完成各项任务和活动。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长期：优化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资源利用和整合，加强学生、老师与学校之间的沟通互动，为学生提供更好的学习体验和收获，树立和发展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平台。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效果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输出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过程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282828"/>
                          </a:solidFill>
                          <a:effectLst/>
                        </a:rPr>
                        <a:t>输入</a:t>
                      </a:r>
                      <a:endParaRPr lang="zh-CN" sz="1000" b="1" kern="10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</a:tr>
              <a:tr h="1994011"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规范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成员参与班级活动的行为。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 </a:t>
                      </a:r>
                      <a:r>
                        <a:rPr lang="en-US" sz="1100" b="1" kern="0" dirty="0" smtClean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形成可自我更新优化的社群网络。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 </a:t>
                      </a:r>
                      <a:r>
                        <a:rPr lang="en-US" sz="1100" b="1" kern="0" dirty="0" smtClean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通过视觉识别和优良工程管理实践，高效输出学员质量，树立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品牌。 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*2017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级清华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班级宪章，并且积累过程迭代版本。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 </a:t>
                      </a:r>
                      <a:r>
                        <a:rPr lang="en-US" sz="1100" b="1" kern="0" dirty="0" smtClean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组织架构、开会、决议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/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决策的工作流程，奖惩机制、经费管理办法、数据管理、文化建设、沟通渠道。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 </a:t>
                      </a:r>
                      <a:r>
                        <a:rPr lang="en-US" sz="1100" b="1" kern="0" dirty="0" smtClean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2017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级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社群网络</a:t>
                      </a:r>
                      <a:r>
                        <a:rPr lang="zh-CN" sz="1100" b="1" kern="0" dirty="0" smtClean="0">
                          <a:solidFill>
                            <a:srgbClr val="282828"/>
                          </a:solidFill>
                          <a:effectLst/>
                        </a:rPr>
                        <a:t>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宪章逻辑架构搭建、内部逻辑关系及其内容概述。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 </a:t>
                      </a:r>
                      <a:r>
                        <a:rPr lang="en-US" sz="1100" b="1" kern="0" dirty="0" smtClean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各模块内容的细则分解。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 </a:t>
                      </a:r>
                      <a:r>
                        <a:rPr lang="en-US" sz="1100" b="1" kern="0" dirty="0" smtClean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各模块内容的整合，完成宪章更新。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 </a:t>
                      </a:r>
                      <a:r>
                        <a:rPr lang="en-US" sz="1100" b="1" kern="0" dirty="0" smtClean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宪章的迭代修订，小组评审。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班级评审。 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*2017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清华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入学新生。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老师及学长指导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参考资料：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2017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级社群画布指导书译文版、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2016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级合弄制中文版。清华大学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班级宪章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2017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年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MEM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第一批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XLP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班级版本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学员兴趣、行业背景、优势收集。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软件支持：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wiki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、</a:t>
                      </a: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GIT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环境：现场教学环境</a:t>
                      </a:r>
                      <a:r>
                        <a:rPr lang="zh-CN" sz="1100" b="1" kern="0" dirty="0" smtClean="0">
                          <a:solidFill>
                            <a:srgbClr val="282828"/>
                          </a:solidFill>
                          <a:effectLst/>
                        </a:rPr>
                        <a:t>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</a:tr>
              <a:tr h="477956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282828"/>
                          </a:solidFill>
                          <a:effectLst/>
                        </a:rPr>
                        <a:t>外部因素</a:t>
                      </a:r>
                      <a:endParaRPr lang="zh-CN" sz="1000" b="1" kern="100">
                        <a:solidFill>
                          <a:srgbClr val="282828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同学间的背景差异所引起的不同的认知体系和学习方法。</a:t>
                      </a:r>
                      <a:endParaRPr lang="zh-CN" sz="1000" b="1" kern="100" dirty="0">
                        <a:solidFill>
                          <a:srgbClr val="282828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82828"/>
                          </a:solidFill>
                          <a:effectLst/>
                        </a:rPr>
                        <a:t>*</a:t>
                      </a:r>
                      <a:r>
                        <a:rPr lang="zh-CN" sz="1100" b="1" kern="0" dirty="0">
                          <a:solidFill>
                            <a:srgbClr val="282828"/>
                          </a:solidFill>
                          <a:effectLst/>
                        </a:rPr>
                        <a:t>物理空间、网络等不稳定因素</a:t>
                      </a:r>
                      <a:r>
                        <a:rPr lang="zh-CN" sz="1100" b="1" kern="0" dirty="0" smtClean="0">
                          <a:solidFill>
                            <a:srgbClr val="282828"/>
                          </a:solidFill>
                          <a:effectLst/>
                        </a:rPr>
                        <a:t>。</a:t>
                      </a:r>
                      <a:endParaRPr lang="en-US" altLang="zh-CN" sz="1100" b="1" kern="0" dirty="0" smtClean="0">
                        <a:solidFill>
                          <a:srgbClr val="282828"/>
                        </a:solidFill>
                        <a:effectLst/>
                      </a:endParaRPr>
                    </a:p>
                  </a:txBody>
                  <a:tcPr marL="27270" marR="272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0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01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28434" y="2181443"/>
            <a:ext cx="346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普通同学：资金，交流，信息</a:t>
            </a:r>
            <a:endParaRPr lang="en-US" altLang="zh-CN" dirty="0" smtClean="0"/>
          </a:p>
          <a:p>
            <a:r>
              <a:rPr lang="zh-CN" altLang="en-US" dirty="0" smtClean="0"/>
              <a:t>班级管理者：管哪些方面</a:t>
            </a:r>
            <a:r>
              <a:rPr lang="zh-CN" altLang="en-US" dirty="0" smtClean="0"/>
              <a:t>，怎么</a:t>
            </a:r>
            <a:r>
              <a:rPr lang="zh-CN" altLang="en-US" dirty="0" smtClean="0"/>
              <a:t>操作</a:t>
            </a:r>
            <a:endParaRPr lang="en-US" altLang="zh-CN" dirty="0" smtClean="0"/>
          </a:p>
        </p:txBody>
      </p:sp>
      <p:sp>
        <p:nvSpPr>
          <p:cNvPr id="2" name="右箭头 1"/>
          <p:cNvSpPr/>
          <p:nvPr/>
        </p:nvSpPr>
        <p:spPr bwMode="auto">
          <a:xfrm>
            <a:off x="4166556" y="2203750"/>
            <a:ext cx="1548443" cy="484632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85849" y="2289165"/>
            <a:ext cx="108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关心的问题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工作流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小组课程输出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282961"/>
            <a:ext cx="1786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目标：大家关心参与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 bwMode="auto">
          <a:xfrm>
            <a:off x="1765589" y="2194533"/>
            <a:ext cx="1320260" cy="484632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0" y="4648532"/>
            <a:ext cx="9215021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团队简介</a:t>
            </a:r>
          </a:p>
        </p:txBody>
      </p:sp>
    </p:spTree>
    <p:extLst>
      <p:ext uri="{BB962C8B-B14F-4D97-AF65-F5344CB8AC3E}">
        <p14:creationId xmlns:p14="http://schemas.microsoft.com/office/powerpoint/2010/main" val="2371400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94112" y="1394594"/>
            <a:ext cx="2607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逻</a:t>
            </a:r>
            <a:r>
              <a:rPr lang="zh-CN" altLang="en-US" dirty="0" smtClean="0"/>
              <a:t>辑模型</a:t>
            </a:r>
            <a:endParaRPr lang="en-US" altLang="zh-CN" dirty="0" smtClean="0"/>
          </a:p>
          <a:p>
            <a:r>
              <a:rPr lang="zh-CN" altLang="en-US" dirty="0"/>
              <a:t>社群画布（思路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合  弄  制（思路）</a:t>
            </a:r>
            <a:endParaRPr lang="en-US" altLang="zh-CN" dirty="0" smtClean="0"/>
          </a:p>
          <a:p>
            <a:r>
              <a:rPr lang="zh-CN" altLang="en-US" dirty="0" smtClean="0"/>
              <a:t>宪章的内涵（底限、指引）</a:t>
            </a:r>
            <a:endParaRPr lang="zh-CN" altLang="en-US" dirty="0"/>
          </a:p>
        </p:txBody>
      </p:sp>
      <p:sp>
        <p:nvSpPr>
          <p:cNvPr id="2" name="右箭头 1"/>
          <p:cNvSpPr/>
          <p:nvPr/>
        </p:nvSpPr>
        <p:spPr bwMode="auto">
          <a:xfrm>
            <a:off x="1194756" y="2263286"/>
            <a:ext cx="1860613" cy="484632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049" y="2348701"/>
            <a:ext cx="108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宪章 </a:t>
            </a:r>
            <a:r>
              <a:rPr lang="en-US" altLang="zh-CN" dirty="0" smtClean="0"/>
              <a:t>V1.0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55369" y="2348701"/>
            <a:ext cx="109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修订的大纲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54932" y="2342497"/>
            <a:ext cx="96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更新方案</a:t>
            </a:r>
            <a:endParaRPr lang="zh-CN" altLang="en-US" dirty="0"/>
          </a:p>
        </p:txBody>
      </p:sp>
      <p:sp>
        <p:nvSpPr>
          <p:cNvPr id="3" name="流程图: 内部贮存 2"/>
          <p:cNvSpPr/>
          <p:nvPr/>
        </p:nvSpPr>
        <p:spPr bwMode="auto">
          <a:xfrm>
            <a:off x="7789104" y="2086465"/>
            <a:ext cx="987552" cy="838273"/>
          </a:xfrm>
          <a:prstGeom prst="flowChartInternalStorag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宪章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V2.0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小组课程输出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4148839" y="2254070"/>
            <a:ext cx="1506093" cy="484632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丰富内容</a:t>
            </a:r>
          </a:p>
        </p:txBody>
      </p:sp>
      <p:sp>
        <p:nvSpPr>
          <p:cNvPr id="25" name="右箭头 24"/>
          <p:cNvSpPr/>
          <p:nvPr/>
        </p:nvSpPr>
        <p:spPr bwMode="auto">
          <a:xfrm>
            <a:off x="6546663" y="2254069"/>
            <a:ext cx="1117473" cy="484632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迭代更新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98491" y="2747918"/>
            <a:ext cx="26072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班级是单位</a:t>
            </a:r>
            <a:endParaRPr lang="en-US" altLang="zh-CN" dirty="0" smtClean="0"/>
          </a:p>
          <a:p>
            <a:r>
              <a:rPr lang="zh-CN" altLang="en-US" dirty="0" smtClean="0"/>
              <a:t>圈子是细胞</a:t>
            </a:r>
            <a:endParaRPr lang="en-US" altLang="zh-CN" dirty="0" smtClean="0"/>
          </a:p>
          <a:p>
            <a:r>
              <a:rPr lang="zh-CN" altLang="en-US" dirty="0" smtClean="0"/>
              <a:t>经验分享加分</a:t>
            </a:r>
            <a:endParaRPr lang="en-US" altLang="zh-CN" dirty="0" smtClean="0"/>
          </a:p>
          <a:p>
            <a:r>
              <a:rPr lang="zh-CN" altLang="en-US" dirty="0" smtClean="0"/>
              <a:t>营造社群文化</a:t>
            </a:r>
            <a:endParaRPr lang="en-US" altLang="zh-CN" dirty="0" smtClean="0"/>
          </a:p>
          <a:p>
            <a:r>
              <a:rPr lang="zh-CN" altLang="en-US" dirty="0" smtClean="0"/>
              <a:t>经费管理</a:t>
            </a:r>
            <a:endParaRPr lang="en-US" altLang="zh-CN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7621933" y="1662307"/>
            <a:ext cx="132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标准：可操作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 bwMode="auto">
          <a:xfrm rot="16200000">
            <a:off x="6867893" y="1797424"/>
            <a:ext cx="447091" cy="484632"/>
          </a:xfrm>
          <a:prstGeom prst="rightArrow">
            <a:avLst>
              <a:gd name="adj1" fmla="val 68868"/>
              <a:gd name="adj2" fmla="val 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右箭头 39"/>
          <p:cNvSpPr/>
          <p:nvPr/>
        </p:nvSpPr>
        <p:spPr bwMode="auto">
          <a:xfrm flipH="1">
            <a:off x="2729812" y="1462233"/>
            <a:ext cx="4523244" cy="484632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回归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逻辑分析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583844" y="1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89613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0" y="4648532"/>
            <a:ext cx="9215021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团队简介</a:t>
            </a:r>
          </a:p>
        </p:txBody>
      </p:sp>
    </p:spTree>
    <p:extLst>
      <p:ext uri="{BB962C8B-B14F-4D97-AF65-F5344CB8AC3E}">
        <p14:creationId xmlns:p14="http://schemas.microsoft.com/office/powerpoint/2010/main" val="197398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 descr="初稿汇总/宪章封皮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4" y="829582"/>
            <a:ext cx="2353859" cy="32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273740" y="4123268"/>
            <a:ext cx="260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WIKI</a:t>
            </a:r>
            <a:r>
              <a:rPr lang="zh-CN" altLang="en-US" dirty="0" smtClean="0"/>
              <a:t>第五组主页可下载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2289613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58000" y="0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小组课程输出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0" y="4648532"/>
            <a:ext cx="9215021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团队简介</a:t>
            </a:r>
          </a:p>
        </p:txBody>
      </p:sp>
    </p:spTree>
    <p:extLst>
      <p:ext uri="{BB962C8B-B14F-4D97-AF65-F5344CB8AC3E}">
        <p14:creationId xmlns:p14="http://schemas.microsoft.com/office/powerpoint/2010/main" val="460607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1"/>
          <a:stretch/>
        </p:blipFill>
        <p:spPr bwMode="auto">
          <a:xfrm>
            <a:off x="403377" y="769637"/>
            <a:ext cx="6070662" cy="370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46929" y="1150359"/>
            <a:ext cx="20390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编者：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易文轩    周鹏    汤洋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魏</a:t>
            </a:r>
            <a:r>
              <a:rPr lang="zh-CN" altLang="en-US" dirty="0" smtClean="0"/>
              <a:t>洁    洪德智    王芳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美编：张斯斯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 bwMode="auto">
          <a:xfrm>
            <a:off x="0" y="4659796"/>
            <a:ext cx="9144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团队简介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工作流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685800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小组课程输出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逻辑模型</a:t>
            </a: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5138" y="3731059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7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683025" y="1746200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72536" y="1746200"/>
            <a:ext cx="2816862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宪章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4629</TotalTime>
  <Pages>0</Pages>
  <Words>444</Words>
  <Characters>0</Characters>
  <Application>Microsoft Office PowerPoint</Application>
  <DocSecurity>0</DocSecurity>
  <PresentationFormat>全屏显示(16:9)</PresentationFormat>
  <Lines>0</Lines>
  <Paragraphs>106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周鹏 zhoupeng</cp:lastModifiedBy>
  <cp:revision>127</cp:revision>
  <dcterms:created xsi:type="dcterms:W3CDTF">2017-07-13T17:17:07Z</dcterms:created>
  <dcterms:modified xsi:type="dcterms:W3CDTF">2017-09-17T03:54:27Z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