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9" r:id="rId2"/>
  </p:sldIdLst>
  <p:sldSz cx="9144000" cy="5143500" type="screen16x9"/>
  <p:notesSz cx="6858000" cy="9144000"/>
  <p:defaultTextStyle>
    <a:defPPr>
      <a:defRPr lang="zh-CN"/>
    </a:defPPr>
    <a:lvl1pPr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597">
          <p15:clr>
            <a:srgbClr val="A4A3A4"/>
          </p15:clr>
        </p15:guide>
        <p15:guide id="2" pos="2880">
          <p15:clr>
            <a:srgbClr val="A4A3A4"/>
          </p15:clr>
        </p15:guide>
        <p15:guide id="3" pos="2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  <a:srgbClr val="DBB76C"/>
    <a:srgbClr val="E2C044"/>
    <a:srgbClr val="F1F3F2"/>
    <a:srgbClr val="1E1E1E"/>
    <a:srgbClr val="D6AC58"/>
    <a:srgbClr val="D5B55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99"/>
    <p:restoredTop sz="94599"/>
  </p:normalViewPr>
  <p:slideViewPr>
    <p:cSldViewPr snapToGrid="0">
      <p:cViewPr varScale="1">
        <p:scale>
          <a:sx n="88" d="100"/>
          <a:sy n="88" d="100"/>
        </p:scale>
        <p:origin x="-1368" y="-102"/>
      </p:cViewPr>
      <p:guideLst>
        <p:guide orient="horz" pos="1597"/>
        <p:guide pos="2880"/>
        <p:guide pos="2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00F9FB-5080-5E4B-80A0-21AAAFB12036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963926-8B7B-9E4C-8036-75803AD3731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842662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C39F2A-8141-9E41-93F6-66191A7DD2D3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41667C-6955-1241-8232-7F00D327043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99437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473D9F-E9B3-2F4C-9816-23AF2F204DDC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44FB26-779C-254F-A35B-C2D358BB68B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3089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9F6407-BF86-914C-ADA6-16EAE3B57F00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C3109C-6DEC-1B4E-A9EC-2BED687ABAD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043133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BCB646-4F3B-BA4B-ACCA-2AD81AF17150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A63C23-C7CA-5848-BF31-5BC07CB1073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966050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CBB42B-5DD5-B04D-9C31-91A4B3359D27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DD9727-0A36-8741-802D-DB2C92108AF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885050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A91C22-BD40-AD4C-AA2D-908C13CBD97F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AAD401-CC71-5941-B63D-E2913BDC47D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496628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6A406C-4124-A44B-AAB3-E28B03A55918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C77411-E3A7-4949-9160-86583D5C283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49930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74CD15-5E46-464B-8D08-BFA93B2436DD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B79E91-A5D9-F049-B91F-872102AD452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598584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886CCF-1E31-7A43-A4B1-334391A24759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971A30-ACBE-8C4C-8C53-C828949FD70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878877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CD1256-3E51-E542-9EAF-8455297457F0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76F11-04D5-644B-A761-9B22BD8E4DC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978176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x-none"/>
              <a:t>单击此处编辑母版标题样式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x-none"/>
              <a:t>单击此处编辑母版文本样式</a:t>
            </a:r>
          </a:p>
          <a:p>
            <a:pPr lvl="1"/>
            <a:r>
              <a:rPr lang="zh-CN" altLang="x-none"/>
              <a:t>第二级</a:t>
            </a:r>
          </a:p>
          <a:p>
            <a:pPr lvl="2"/>
            <a:r>
              <a:rPr lang="zh-CN" altLang="x-none"/>
              <a:t>第三级</a:t>
            </a:r>
          </a:p>
          <a:p>
            <a:pPr lvl="3"/>
            <a:r>
              <a:rPr lang="zh-CN" altLang="x-none"/>
              <a:t>第四级</a:t>
            </a:r>
          </a:p>
          <a:p>
            <a:pPr lvl="4"/>
            <a:r>
              <a:rPr lang="zh-CN" altLang="x-none"/>
              <a:t>第五级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8008DD98-D290-1944-9E3C-A008DC37D5BB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solidFill>
                  <a:srgbClr val="89898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11C18775-D15C-044F-8D9C-CDF148561198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ransition spd="slow">
    <p:wipe/>
  </p:transition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1266927" y="116554"/>
            <a:ext cx="7701813" cy="4960472"/>
            <a:chOff x="1689236" y="155405"/>
            <a:chExt cx="8658545" cy="6613963"/>
          </a:xfrm>
        </p:grpSpPr>
        <p:grpSp>
          <p:nvGrpSpPr>
            <p:cNvPr id="10" name="组合 9"/>
            <p:cNvGrpSpPr/>
            <p:nvPr/>
          </p:nvGrpSpPr>
          <p:grpSpPr>
            <a:xfrm>
              <a:off x="1791948" y="1677450"/>
              <a:ext cx="8453120" cy="4346802"/>
              <a:chOff x="1788160" y="1716959"/>
              <a:chExt cx="8453120" cy="4346802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1788160" y="1717895"/>
                <a:ext cx="8453120" cy="4345866"/>
                <a:chOff x="1788160" y="1717895"/>
                <a:chExt cx="8204778" cy="4345866"/>
              </a:xfrm>
            </p:grpSpPr>
            <p:sp>
              <p:nvSpPr>
                <p:cNvPr id="26" name="矩形 25"/>
                <p:cNvSpPr/>
                <p:nvPr/>
              </p:nvSpPr>
              <p:spPr>
                <a:xfrm>
                  <a:off x="7950778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5890549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3848389" y="1717895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1788160" y="1717896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</p:grpSp>
          <p:sp>
            <p:nvSpPr>
              <p:cNvPr id="9" name="直角三角形 8"/>
              <p:cNvSpPr/>
              <p:nvPr/>
            </p:nvSpPr>
            <p:spPr>
              <a:xfrm rot="5400000" flipV="1">
                <a:off x="3377225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7" name="直角三角形 26"/>
              <p:cNvSpPr/>
              <p:nvPr/>
            </p:nvSpPr>
            <p:spPr>
              <a:xfrm rot="5400000" flipV="1">
                <a:off x="5522592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8" name="直角三角形 27"/>
              <p:cNvSpPr/>
              <p:nvPr/>
            </p:nvSpPr>
            <p:spPr>
              <a:xfrm rot="5400000" flipV="1">
                <a:off x="7591307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9" name="直角三角形 28"/>
              <p:cNvSpPr/>
              <p:nvPr/>
            </p:nvSpPr>
            <p:spPr>
              <a:xfrm rot="5400000" flipV="1">
                <a:off x="9726373" y="1716959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1689236" y="954608"/>
              <a:ext cx="8658544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1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689236" y="155405"/>
              <a:ext cx="8658544" cy="713843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689236" y="6083204"/>
              <a:ext cx="8658545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1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8" name="Rounded Rectangle 7"/>
            <p:cNvSpPr/>
            <p:nvPr/>
          </p:nvSpPr>
          <p:spPr>
            <a:xfrm>
              <a:off x="1689236" y="946372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目标</a:t>
              </a:r>
              <a:endParaRPr lang="en-US" sz="21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9" name="Rounded Rectangle 7"/>
            <p:cNvSpPr/>
            <p:nvPr/>
          </p:nvSpPr>
          <p:spPr>
            <a:xfrm>
              <a:off x="1689236" y="155405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背景</a:t>
              </a:r>
              <a:endParaRPr lang="en-US" sz="21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22" name="Rounded Rectangle 7"/>
            <p:cNvSpPr/>
            <p:nvPr/>
          </p:nvSpPr>
          <p:spPr>
            <a:xfrm>
              <a:off x="1712908" y="6083204"/>
              <a:ext cx="1489587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外部因素</a:t>
              </a:r>
              <a:endParaRPr lang="en-US" sz="21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6395" y="-14287"/>
            <a:ext cx="1082282" cy="5157788"/>
            <a:chOff x="-80966" y="-19050"/>
            <a:chExt cx="1443043" cy="6877051"/>
          </a:xfrm>
        </p:grpSpPr>
        <p:sp>
          <p:nvSpPr>
            <p:cNvPr id="50" name="任意多边形 49"/>
            <p:cNvSpPr/>
            <p:nvPr/>
          </p:nvSpPr>
          <p:spPr>
            <a:xfrm rot="16200000" flipV="1">
              <a:off x="-2489564" y="2408598"/>
              <a:ext cx="6260239" cy="1443042"/>
            </a:xfrm>
            <a:custGeom>
              <a:avLst/>
              <a:gdLst>
                <a:gd name="connsiteX0" fmla="*/ 6260239 w 6260239"/>
                <a:gd name="connsiteY0" fmla="*/ 1443042 h 1443042"/>
                <a:gd name="connsiteX1" fmla="*/ 6260239 w 6260239"/>
                <a:gd name="connsiteY1" fmla="*/ 1370077 h 1443042"/>
                <a:gd name="connsiteX2" fmla="*/ 3239468 w 6260239"/>
                <a:gd name="connsiteY2" fmla="*/ 0 h 1443042"/>
                <a:gd name="connsiteX3" fmla="*/ 0 w 6260239"/>
                <a:gd name="connsiteY3" fmla="*/ 1443042 h 144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0239" h="1443042">
                  <a:moveTo>
                    <a:pt x="6260239" y="1443042"/>
                  </a:moveTo>
                  <a:lnTo>
                    <a:pt x="6260239" y="1370077"/>
                  </a:lnTo>
                  <a:lnTo>
                    <a:pt x="3239468" y="0"/>
                  </a:lnTo>
                  <a:lnTo>
                    <a:pt x="0" y="1443042"/>
                  </a:lnTo>
                  <a:close/>
                </a:path>
              </a:pathLst>
            </a:custGeom>
            <a:solidFill>
              <a:srgbClr val="FFC001"/>
            </a:solidFill>
            <a:ln>
              <a:solidFill>
                <a:srgbClr val="DBB7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b="1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51" name="任意多边形 50"/>
            <p:cNvSpPr/>
            <p:nvPr/>
          </p:nvSpPr>
          <p:spPr>
            <a:xfrm rot="16200000" flipV="1">
              <a:off x="-2557704" y="2938221"/>
              <a:ext cx="6396518" cy="1443041"/>
            </a:xfrm>
            <a:custGeom>
              <a:avLst/>
              <a:gdLst>
                <a:gd name="connsiteX0" fmla="*/ 6396518 w 6396518"/>
                <a:gd name="connsiteY0" fmla="*/ 1443041 h 1443041"/>
                <a:gd name="connsiteX1" fmla="*/ 3214875 w 6396518"/>
                <a:gd name="connsiteY1" fmla="*/ 0 h 1443041"/>
                <a:gd name="connsiteX2" fmla="*/ 0 w 6396518"/>
                <a:gd name="connsiteY2" fmla="*/ 1432086 h 1443041"/>
                <a:gd name="connsiteX3" fmla="*/ 0 w 6396518"/>
                <a:gd name="connsiteY3" fmla="*/ 1443041 h 1443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6518" h="1443041">
                  <a:moveTo>
                    <a:pt x="6396518" y="1443041"/>
                  </a:moveTo>
                  <a:lnTo>
                    <a:pt x="3214875" y="0"/>
                  </a:lnTo>
                  <a:lnTo>
                    <a:pt x="0" y="1432086"/>
                  </a:lnTo>
                  <a:lnTo>
                    <a:pt x="0" y="1443041"/>
                  </a:ln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b="1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 rot="16200000" flipV="1">
              <a:off x="-529500" y="638885"/>
              <a:ext cx="2419074" cy="1103204"/>
            </a:xfrm>
            <a:prstGeom prst="line">
              <a:avLst/>
            </a:prstGeom>
            <a:ln>
              <a:solidFill>
                <a:srgbClr val="3A3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23214" y="962250"/>
            <a:ext cx="923330" cy="36611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逻辑模型</a:t>
            </a:r>
            <a:endParaRPr lang="en-US" altLang="zh-CN" sz="24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algn="ctr"/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入學導引課</a:t>
            </a:r>
            <a:endParaRPr lang="zh-CN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1" name="Rectangle 11"/>
          <p:cNvSpPr/>
          <p:nvPr/>
        </p:nvSpPr>
        <p:spPr>
          <a:xfrm>
            <a:off x="7062717" y="1726374"/>
            <a:ext cx="18146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超限学习过程</a:t>
            </a: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WIKI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，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GIT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的工具支持 </a:t>
            </a: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校内各社团资源支持</a:t>
            </a: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校内图书馆支持</a:t>
            </a: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现场所有同学自身的资源 </a:t>
            </a: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现场教学环境的支持</a:t>
            </a: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往期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学长的资源 </a:t>
            </a: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教育中心的支持 </a:t>
            </a: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课程挑战方的导师、助教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支持</a:t>
            </a:r>
            <a:endParaRPr lang="zh-CN" altLang="en-US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4" name="TextBox 12"/>
          <p:cNvSpPr txBox="1"/>
          <p:nvPr/>
        </p:nvSpPr>
        <p:spPr>
          <a:xfrm>
            <a:off x="5179693" y="1727091"/>
            <a:ext cx="1883023" cy="2603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4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天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导引课，三个课程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</a:t>
            </a:r>
            <a:endParaRPr lang="en-US" altLang="zh-CN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一：认识自己</a:t>
            </a:r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单元二：认识清华</a:t>
            </a:r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单元三：清华与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我</a:t>
            </a:r>
            <a:endParaRPr lang="zh-CN" altLang="en-US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课程单元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一「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认识自己」： 优势测试</a:t>
            </a:r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个人简历制作（自发迭代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）</a:t>
            </a:r>
            <a:endParaRPr lang="zh-CN" altLang="en-US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课程单元二「认识清华」： 校园探索</a:t>
            </a:r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定向越野</a:t>
            </a:r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实验室探究</a:t>
            </a:r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社团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资源</a:t>
            </a:r>
            <a:endParaRPr lang="zh-CN" altLang="en-US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课程单元三「清华与我」： 上期班级宪章</a:t>
            </a:r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辩论班级宪章制定的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方法论</a:t>
            </a:r>
            <a:endParaRPr lang="zh-CN" altLang="en-US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28600" indent="-2286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上期汇报演出</a:t>
            </a:r>
          </a:p>
          <a:p>
            <a:pPr marL="228600" indent="-2286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制定班级宪章</a:t>
            </a:r>
          </a:p>
        </p:txBody>
      </p:sp>
      <p:sp>
        <p:nvSpPr>
          <p:cNvPr id="35" name="TextBox 25"/>
          <p:cNvSpPr txBox="1"/>
          <p:nvPr/>
        </p:nvSpPr>
        <p:spPr>
          <a:xfrm>
            <a:off x="3295934" y="1726722"/>
            <a:ext cx="1883760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57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名学员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/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分成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10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个学习小组。</a:t>
            </a:r>
          </a:p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每位学员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/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学会数据工作流：</a:t>
            </a:r>
          </a:p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学会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WIKI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，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GIT </a:t>
            </a:r>
          </a:p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10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个小组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/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完成纸质出版物：</a:t>
            </a:r>
          </a:p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完成班级宪章</a:t>
            </a:r>
          </a:p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完成学员手册</a:t>
            </a:r>
          </a:p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完成社群画布</a:t>
            </a:r>
          </a:p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学会逻辑模型（每日迭代）</a:t>
            </a:r>
          </a:p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10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个小组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/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任务成效展示：</a:t>
            </a:r>
          </a:p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完成终极汇报</a:t>
            </a:r>
          </a:p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搭建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班级社群平台</a:t>
            </a:r>
          </a:p>
        </p:txBody>
      </p:sp>
      <p:sp>
        <p:nvSpPr>
          <p:cNvPr id="36" name="TextBox 27"/>
          <p:cNvSpPr txBox="1"/>
          <p:nvPr/>
        </p:nvSpPr>
        <p:spPr>
          <a:xfrm>
            <a:off x="1406058" y="1717609"/>
            <a:ext cx="1889875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成员们学会相关软硬件技术手段，学会如何利用清华资源，做好自己的评判和定位，为未来学习做准备，做到认识自己，认识清华。</a:t>
            </a:r>
          </a:p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形成有效组织构架，分工合作，产出预期目标，包括宪章、主页、</a:t>
            </a:r>
            <a:r>
              <a:rPr lang="en-US" altLang="zh-CN" sz="8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ppt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等，认识版本控制的重要性，这是工程管理的核心。</a:t>
            </a:r>
          </a:p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运用准确的语言文字表述成果和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要求。</a:t>
            </a:r>
            <a:endParaRPr lang="en-US" altLang="zh-CN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7" name="TextBox 25"/>
          <p:cNvSpPr txBox="1"/>
          <p:nvPr/>
        </p:nvSpPr>
        <p:spPr>
          <a:xfrm>
            <a:off x="2129883" y="741196"/>
            <a:ext cx="6671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宏观：在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XLP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的课程结构中，进行学习与整合，了解管理的流程，实践管理的方法。</a:t>
            </a:r>
          </a:p>
          <a:p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中观：藉由定向越野挑战，实验室探究，图书馆介绍等课程项目「认识清华」，学会使用清华资源，选择合适的方式展开管理实践。</a:t>
            </a:r>
          </a:p>
          <a:p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微观：小团体内，确立工作目标，分工，建立组织构架，实践合弄制的管理。</a:t>
            </a:r>
          </a:p>
          <a:p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。</a:t>
            </a:r>
            <a:endParaRPr lang="zh-CN" altLang="en-US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8" name="TextBox 25"/>
          <p:cNvSpPr txBox="1"/>
          <p:nvPr/>
        </p:nvSpPr>
        <p:spPr>
          <a:xfrm>
            <a:off x="2120099" y="151533"/>
            <a:ext cx="7023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宏观：清华大学工程管理硕士（以下简称：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），重在培养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学生未来的战略管理能力和职业需求胜任力。</a:t>
            </a:r>
          </a:p>
          <a:p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中观：清华大学为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开设「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入学导引课」，透过三个单元的课程设计，让学员学习如何深入计算思维。</a:t>
            </a:r>
          </a:p>
          <a:p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微观：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2017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年度第二梯次「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入学导引课」，将于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2017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年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9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月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14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日 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- 2017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年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9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月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17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日办理为期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4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天的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课程。</a:t>
            </a:r>
            <a:endParaRPr lang="en-US" altLang="zh-CN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0" name="Rounded Rectangle 7"/>
          <p:cNvSpPr/>
          <p:nvPr/>
        </p:nvSpPr>
        <p:spPr>
          <a:xfrm>
            <a:off x="1894163" y="1331366"/>
            <a:ext cx="718814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效果</a:t>
            </a:r>
            <a:endParaRPr lang="en-US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1" name="Rounded Rectangle 7"/>
          <p:cNvSpPr/>
          <p:nvPr/>
        </p:nvSpPr>
        <p:spPr>
          <a:xfrm>
            <a:off x="3771854" y="1339002"/>
            <a:ext cx="712615" cy="339453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输出</a:t>
            </a:r>
            <a:endParaRPr lang="en-US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2" name="Rounded Rectangle 7"/>
          <p:cNvSpPr/>
          <p:nvPr/>
        </p:nvSpPr>
        <p:spPr>
          <a:xfrm>
            <a:off x="5631653" y="1331366"/>
            <a:ext cx="740867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过程</a:t>
            </a:r>
            <a:endParaRPr lang="en-US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3" name="Rounded Rectangle 7"/>
          <p:cNvSpPr/>
          <p:nvPr/>
        </p:nvSpPr>
        <p:spPr>
          <a:xfrm>
            <a:off x="7503146" y="1331366"/>
            <a:ext cx="726454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输入</a:t>
            </a:r>
            <a:endParaRPr lang="en-US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34033" y="4578409"/>
            <a:ext cx="3682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1.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学生在入学导引课初期，自我意识与集体意识需要进行磨合才能形成自组织</a:t>
            </a:r>
          </a:p>
          <a:p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2.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学生在有限时间内的健康与体力需要保持</a:t>
            </a:r>
          </a:p>
          <a:p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3.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夜间教室资源少、无线网络不稳定因素</a:t>
            </a:r>
          </a:p>
          <a:p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4.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学生软件操作接受能力、课程知识接受能力不平均因素</a:t>
            </a:r>
          </a:p>
        </p:txBody>
      </p:sp>
      <p:sp>
        <p:nvSpPr>
          <p:cNvPr id="3" name="矩形 2"/>
          <p:cNvSpPr/>
          <p:nvPr/>
        </p:nvSpPr>
        <p:spPr>
          <a:xfrm>
            <a:off x="-27095" y="1696158"/>
            <a:ext cx="7056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endParaRPr lang="zh-TW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3905610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altLang="x-none" sz="13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altLang="x-none" sz="13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charset="0"/>
            <a:ea typeface="宋体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孟琪-商业计划PPT模板 (19)" id="{30428E57-210E-8A48-AFC2-3B0A556AE7DF}" vid="{80471B2D-BE42-FF44-87D8-28E9C59BEE4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cool</Template>
  <TotalTime>4261</TotalTime>
  <Pages>0</Pages>
  <Words>521</Words>
  <Characters>0</Characters>
  <Application>Microsoft Office PowerPoint</Application>
  <DocSecurity>0</DocSecurity>
  <PresentationFormat>全屏显示(16:9)</PresentationFormat>
  <Lines>0</Lines>
  <Paragraphs>58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逻辑模型 撰写与修订过程</dc:title>
  <dc:creator>Microsoft Office 用户</dc:creator>
  <cp:lastModifiedBy>lv weijing 吕伟京</cp:lastModifiedBy>
  <cp:revision>63</cp:revision>
  <dcterms:created xsi:type="dcterms:W3CDTF">2017-07-13T17:17:07Z</dcterms:created>
  <dcterms:modified xsi:type="dcterms:W3CDTF">2017-09-15T01:05:56Z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