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740" r:id="rId2"/>
    <p:sldId id="749" r:id="rId3"/>
    <p:sldId id="741" r:id="rId4"/>
    <p:sldId id="746" r:id="rId5"/>
    <p:sldId id="747" r:id="rId6"/>
    <p:sldId id="743" r:id="rId7"/>
    <p:sldId id="744" r:id="rId8"/>
    <p:sldId id="745" r:id="rId9"/>
    <p:sldId id="748" r:id="rId10"/>
    <p:sldId id="750" r:id="rId11"/>
    <p:sldId id="751" r:id="rId12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軟正黑體" panose="020B0604030504040204" pitchFamily="34" charset="-120"/>
      <p:regular r:id="rId19"/>
      <p:bold r:id="rId20"/>
    </p:embeddedFont>
  </p:embeddedFontLst>
  <p:custDataLst>
    <p:tags r:id="rId21"/>
  </p:custDataLst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Font typeface="Wingdings" pitchFamily="2" charset="2"/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Font typeface="Wingdings" pitchFamily="2" charset="2"/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Font typeface="Wingdings" pitchFamily="2" charset="2"/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Font typeface="Wingdings" pitchFamily="2" charset="2"/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Font typeface="Wingdings" pitchFamily="2" charset="2"/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2">
          <p15:clr>
            <a:srgbClr val="A4A3A4"/>
          </p15:clr>
        </p15:guide>
        <p15:guide id="2" orient="horz" pos="1776">
          <p15:clr>
            <a:srgbClr val="A4A3A4"/>
          </p15:clr>
        </p15:guide>
        <p15:guide id="3" orient="horz" pos="783">
          <p15:clr>
            <a:srgbClr val="A4A3A4"/>
          </p15:clr>
        </p15:guide>
        <p15:guide id="4" orient="horz" pos="3600">
          <p15:clr>
            <a:srgbClr val="A4A3A4"/>
          </p15:clr>
        </p15:guide>
        <p15:guide id="5" pos="180">
          <p15:clr>
            <a:srgbClr val="A4A3A4"/>
          </p15:clr>
        </p15:guide>
        <p15:guide id="6" pos="4708">
          <p15:clr>
            <a:srgbClr val="A4A3A4"/>
          </p15:clr>
        </p15:guide>
        <p15:guide id="7" pos="56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 L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009999"/>
    <a:srgbClr val="6291D0"/>
    <a:srgbClr val="969696"/>
    <a:srgbClr val="F36F21"/>
    <a:srgbClr val="E7EFF9"/>
    <a:srgbClr val="003173"/>
    <a:srgbClr val="295187"/>
    <a:srgbClr val="D6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1" autoAdjust="0"/>
    <p:restoredTop sz="99206" autoAdjust="0"/>
  </p:normalViewPr>
  <p:slideViewPr>
    <p:cSldViewPr snapToGrid="0">
      <p:cViewPr>
        <p:scale>
          <a:sx n="75" d="100"/>
          <a:sy n="75" d="100"/>
        </p:scale>
        <p:origin x="-1314" y="78"/>
      </p:cViewPr>
      <p:guideLst>
        <p:guide orient="horz" pos="862"/>
        <p:guide orient="horz" pos="1776"/>
        <p:guide orient="horz" pos="783"/>
        <p:guide orient="horz" pos="3600"/>
        <p:guide pos="2364"/>
        <p:guide pos="4708"/>
        <p:guide pos="56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t" anchorCtr="0" compatLnSpc="1">
            <a:prstTxWarp prst="textNoShape">
              <a:avLst/>
            </a:prstTxWarp>
          </a:bodyPr>
          <a:lstStyle>
            <a:lvl1pPr algn="l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41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t" anchorCtr="0" compatLnSpc="1">
            <a:prstTxWarp prst="textNoShape">
              <a:avLst/>
            </a:prstTxWarp>
          </a:bodyPr>
          <a:lstStyle>
            <a:lvl1pPr algn="r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85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b" anchorCtr="0" compatLnSpc="1">
            <a:prstTxWarp prst="textNoShape">
              <a:avLst/>
            </a:prstTxWarp>
          </a:bodyPr>
          <a:lstStyle>
            <a:lvl1pPr algn="l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41" y="9430385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b" anchorCtr="0" compatLnSpc="1">
            <a:prstTxWarp prst="textNoShape">
              <a:avLst/>
            </a:prstTxWarp>
          </a:bodyPr>
          <a:lstStyle>
            <a:lvl1pPr algn="r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990D7D2E-B26F-44E5-876C-3A7A384F610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625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t" anchorCtr="0" compatLnSpc="1">
            <a:prstTxWarp prst="textNoShape">
              <a:avLst/>
            </a:prstTxWarp>
          </a:bodyPr>
          <a:lstStyle>
            <a:lvl1pPr algn="l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55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t" anchorCtr="0" compatLnSpc="1">
            <a:prstTxWarp prst="textNoShape">
              <a:avLst/>
            </a:prstTxWarp>
          </a:bodyPr>
          <a:lstStyle>
            <a:lvl1pPr algn="r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8" y="4712022"/>
            <a:ext cx="5440360" cy="446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Textmasterformate durch Klicken bearbeiten</a:t>
            </a:r>
          </a:p>
          <a:p>
            <a:pPr lvl="1"/>
            <a:r>
              <a:rPr lang="en-US" altLang="zh-CN"/>
              <a:t>Zweite Ebene</a:t>
            </a:r>
          </a:p>
          <a:p>
            <a:pPr lvl="2"/>
            <a:r>
              <a:rPr lang="en-US" altLang="zh-CN"/>
              <a:t>Dritte Ebene</a:t>
            </a:r>
          </a:p>
          <a:p>
            <a:pPr lvl="3"/>
            <a:r>
              <a:rPr lang="en-US" altLang="zh-CN"/>
              <a:t>Vierte Ebene</a:t>
            </a:r>
          </a:p>
          <a:p>
            <a:pPr lvl="4"/>
            <a:r>
              <a:rPr lang="en-US" altLang="zh-CN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b" anchorCtr="0" compatLnSpc="1">
            <a:prstTxWarp prst="textNoShape">
              <a:avLst/>
            </a:prstTxWarp>
          </a:bodyPr>
          <a:lstStyle>
            <a:lvl1pPr algn="l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55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b" anchorCtr="0" compatLnSpc="1">
            <a:prstTxWarp prst="textNoShape">
              <a:avLst/>
            </a:prstTxWarp>
          </a:bodyPr>
          <a:lstStyle>
            <a:lvl1pPr algn="r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653C9414-4406-43AC-B12D-61798337EA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629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57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03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79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61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86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2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44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29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630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64" name="Rectangle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7338" y="261938"/>
            <a:ext cx="8856662" cy="971550"/>
          </a:xfrm>
          <a:prstGeom prst="rect">
            <a:avLst/>
          </a:prstGeom>
          <a:solidFill>
            <a:srgbClr val="FE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zh-CN" sz="2000">
              <a:solidFill>
                <a:srgbClr val="FFFFFF"/>
              </a:solidFill>
            </a:endParaRPr>
          </a:p>
        </p:txBody>
      </p:sp>
      <p:sp>
        <p:nvSpPr>
          <p:cNvPr id="351245" name="Rectangle 13"/>
          <p:cNvSpPr>
            <a:spLocks noGrp="1" noChangeArrowheads="1"/>
          </p:cNvSpPr>
          <p:nvPr>
            <p:ph type="ctrTitle" sz="quarter"/>
            <p:custDataLst>
              <p:tags r:id="rId3"/>
            </p:custDataLst>
          </p:nvPr>
        </p:nvSpPr>
        <p:spPr>
          <a:xfrm>
            <a:off x="539750" y="1420813"/>
            <a:ext cx="8208963" cy="1246187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altLang="zh-CN"/>
              <a:t>Mastertitelformat bearbeiten</a:t>
            </a:r>
          </a:p>
        </p:txBody>
      </p:sp>
      <p:sp>
        <p:nvSpPr>
          <p:cNvPr id="351246" name="Rectangle 14"/>
          <p:cNvSpPr>
            <a:spLocks noGrp="1" noChangeArrowheads="1"/>
          </p:cNvSpPr>
          <p:nvPr>
            <p:ph type="subTitle" sz="quarter" idx="1"/>
            <p:custDataLst>
              <p:tags r:id="rId4"/>
            </p:custDataLst>
          </p:nvPr>
        </p:nvSpPr>
        <p:spPr>
          <a:xfrm>
            <a:off x="539750" y="2770188"/>
            <a:ext cx="8208963" cy="15113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Master-Untertitelformat bearbeiten</a:t>
            </a:r>
          </a:p>
        </p:txBody>
      </p:sp>
      <p:graphicFrame>
        <p:nvGraphicFramePr>
          <p:cNvPr id="351234" name="Rectangle 2" hidden="1"/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4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AutoShape 7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1271" name="Picture 39" descr="Siemens_petrol_RGB_for ppt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2175" y="465138"/>
            <a:ext cx="1504950" cy="238125"/>
          </a:xfrm>
          <a:prstGeom prst="rect">
            <a:avLst/>
          </a:prstGeom>
          <a:noFill/>
        </p:spPr>
      </p:pic>
      <p:sp>
        <p:nvSpPr>
          <p:cNvPr id="351272" name="Text Box 4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21391" y="6639639"/>
            <a:ext cx="262732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800" b="1" noProof="1"/>
              <a:t>Unrestricted / © Siemens AG 2012. All rights reserved</a:t>
            </a:r>
            <a:endParaRPr lang="de-DE" sz="800" b="1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263525"/>
            <a:ext cx="2051050" cy="1341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63525"/>
            <a:ext cx="6005513" cy="1341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345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392238"/>
            <a:ext cx="4027488" cy="21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392238"/>
            <a:ext cx="4029075" cy="21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62" name="Rectangle 5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7338" y="261938"/>
            <a:ext cx="8856662" cy="971550"/>
          </a:xfrm>
          <a:prstGeom prst="rect">
            <a:avLst/>
          </a:prstGeom>
          <a:solidFill>
            <a:srgbClr val="FE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zh-CN" sz="2000">
              <a:solidFill>
                <a:srgbClr val="FFFFFF"/>
              </a:solidFill>
            </a:endParaRP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539750" y="6610350"/>
            <a:ext cx="4841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Page </a:t>
            </a:r>
            <a:fld id="{FE8BF6DE-83EF-4A55-BF65-AA9DE45C857A}" type="slidenum">
              <a:rPr lang="en-US" altLang="zh-CN"/>
              <a:pPr algn="l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35021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3525"/>
            <a:ext cx="63960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Mastertitelformat bearbeiten</a:t>
            </a:r>
          </a:p>
        </p:txBody>
      </p:sp>
      <p:sp>
        <p:nvSpPr>
          <p:cNvPr id="3502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92238"/>
            <a:ext cx="82089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Mastertextformat bearbeiten</a:t>
            </a:r>
          </a:p>
        </p:txBody>
      </p:sp>
      <p:graphicFrame>
        <p:nvGraphicFramePr>
          <p:cNvPr id="350228" name="Rectangle 20" hidden="1"/>
          <p:cNvGraphicFramePr>
            <a:graphicFrameLocks/>
          </p:cNvGraphicFramePr>
          <p:nvPr>
            <p:custDataLst>
              <p:tags r:id="rId1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8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AutoShape 25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308116A-B4EF-4360-9C3E-5E9CDED080B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0490" y="270418"/>
            <a:ext cx="3773509" cy="627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2pPr>
      <a:lvl3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3pPr>
      <a:lvl4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4pPr>
      <a:lvl5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5pPr>
      <a:lvl6pPr marL="4572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6pPr>
      <a:lvl7pPr marL="9144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7pPr>
      <a:lvl8pPr marL="13716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8pPr>
      <a:lvl9pPr marL="18288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9pPr>
    </p:titleStyle>
    <p:bodyStyle>
      <a:lvl1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4625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2pPr>
      <a:lvl3pPr marL="369888" indent="-192088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3pPr>
      <a:lvl4pPr marL="536575" indent="-1651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4pPr>
      <a:lvl5pPr marL="7159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5pPr>
      <a:lvl6pPr marL="11731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6pPr>
      <a:lvl7pPr marL="16303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7pPr>
      <a:lvl8pPr marL="20875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8pPr>
      <a:lvl9pPr marL="25447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20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7.xml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jpe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21.xml"/><Relationship Id="rId7" Type="http://schemas.openxmlformats.org/officeDocument/2006/relationships/image" Target="../media/image12.jpeg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3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8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167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de-DE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39750" y="3634667"/>
            <a:ext cx="8207375" cy="66110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gray">
          <a:xfrm>
            <a:off x="1258888" y="3839358"/>
            <a:ext cx="748823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学习成果和课程输出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6" name="Rectangle 11"/>
          <p:cNvSpPr>
            <a:spLocks noChangeAspect="1" noChangeArrowheads="1"/>
          </p:cNvSpPr>
          <p:nvPr/>
        </p:nvSpPr>
        <p:spPr bwMode="gray">
          <a:xfrm>
            <a:off x="684213" y="3821383"/>
            <a:ext cx="360362" cy="300745"/>
          </a:xfrm>
          <a:prstGeom prst="rect">
            <a:avLst/>
          </a:prstGeom>
          <a:solidFill>
            <a:srgbClr val="999999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39750" y="2716742"/>
            <a:ext cx="8207375" cy="66111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gray">
          <a:xfrm>
            <a:off x="1258888" y="2921432"/>
            <a:ext cx="748823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>
                <a:solidFill>
                  <a:schemeClr val="tx2"/>
                </a:solidFill>
              </a:rPr>
              <a:t>团队简介和组织架构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9" name="Rectangle 14"/>
          <p:cNvSpPr>
            <a:spLocks noChangeAspect="1" noChangeArrowheads="1"/>
          </p:cNvSpPr>
          <p:nvPr/>
        </p:nvSpPr>
        <p:spPr bwMode="gray">
          <a:xfrm>
            <a:off x="684213" y="2903458"/>
            <a:ext cx="360362" cy="300746"/>
          </a:xfrm>
          <a:prstGeom prst="rect">
            <a:avLst/>
          </a:prstGeom>
          <a:solidFill>
            <a:srgbClr val="999999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39750" y="1801991"/>
            <a:ext cx="8207375" cy="661109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1258888" y="2006682"/>
            <a:ext cx="748823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逻辑模型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17"/>
          <p:cNvSpPr>
            <a:spLocks noChangeAspect="1" noChangeArrowheads="1"/>
          </p:cNvSpPr>
          <p:nvPr/>
        </p:nvSpPr>
        <p:spPr bwMode="gray">
          <a:xfrm>
            <a:off x="684213" y="1988707"/>
            <a:ext cx="360362" cy="300745"/>
          </a:xfrm>
          <a:prstGeom prst="rect">
            <a:avLst/>
          </a:prstGeom>
          <a:solidFill>
            <a:srgbClr val="999999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39750" y="4521831"/>
            <a:ext cx="8207375" cy="66110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gray">
          <a:xfrm>
            <a:off x="1258888" y="4726522"/>
            <a:ext cx="748823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>
                <a:solidFill>
                  <a:schemeClr val="tx2"/>
                </a:solidFill>
              </a:rPr>
              <a:t>个人学习报告</a:t>
            </a:r>
            <a:r>
              <a:rPr lang="en-US" sz="1800" b="1" kern="0" noProof="0" dirty="0">
                <a:solidFill>
                  <a:schemeClr val="tx2"/>
                </a:solidFill>
              </a:rPr>
              <a:t>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5" name="Rectangle 11"/>
          <p:cNvSpPr>
            <a:spLocks noChangeAspect="1" noChangeArrowheads="1"/>
          </p:cNvSpPr>
          <p:nvPr/>
        </p:nvSpPr>
        <p:spPr bwMode="gray">
          <a:xfrm>
            <a:off x="684213" y="4708547"/>
            <a:ext cx="360362" cy="300745"/>
          </a:xfrm>
          <a:prstGeom prst="rect">
            <a:avLst/>
          </a:prstGeom>
          <a:solidFill>
            <a:srgbClr val="999999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Symbol" pitchFamily="18" charset="2"/>
              <a:buNone/>
              <a:tabLst/>
              <a:defRPr/>
            </a:pPr>
            <a:r>
              <a:rPr lang="en-US" sz="1800" b="1" kern="0" dirty="0">
                <a:solidFill>
                  <a:srgbClr val="FFFFFF"/>
                </a:solidFill>
              </a:rPr>
              <a:t>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="" xmlns:a16="http://schemas.microsoft.com/office/drawing/2014/main" id="{946B9D94-4A3E-4F1A-B2AF-3287331F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34971"/>
            <a:ext cx="8207375" cy="66110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 Box 10">
            <a:extLst>
              <a:ext uri="{FF2B5EF4-FFF2-40B4-BE49-F238E27FC236}">
                <a16:creationId xmlns="" xmlns:a16="http://schemas.microsoft.com/office/drawing/2014/main" id="{55DD6101-30ED-4C70-A002-E05F30EA9B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58888" y="5639662"/>
            <a:ext cx="748823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noProof="0" dirty="0">
                <a:solidFill>
                  <a:schemeClr val="tx2"/>
                </a:solidFill>
              </a:rPr>
              <a:t>会议纪要</a:t>
            </a:r>
            <a:r>
              <a:rPr lang="en-US" sz="1800" b="1" kern="0" noProof="0" dirty="0">
                <a:solidFill>
                  <a:schemeClr val="tx2"/>
                </a:solidFill>
              </a:rPr>
              <a:t>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="" xmlns:a16="http://schemas.microsoft.com/office/drawing/2014/main" id="{4B66426F-2C3F-4D14-B632-2B0AD41FDA34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684213" y="5621687"/>
            <a:ext cx="360362" cy="300745"/>
          </a:xfrm>
          <a:prstGeom prst="rect">
            <a:avLst/>
          </a:prstGeom>
          <a:solidFill>
            <a:srgbClr val="999999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505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solidFill>
                <a:srgbClr val="000000"/>
              </a:solidFill>
              <a:latin typeface="Arial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</a:t>
            </a:r>
            <a:endParaRPr lang="de-DE" dirty="0"/>
          </a:p>
        </p:txBody>
      </p:sp>
      <p:pic>
        <p:nvPicPr>
          <p:cNvPr id="29225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0" y="1600199"/>
            <a:ext cx="7431981" cy="427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20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120B11-A965-4AB0-870E-EF20511A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242A84F-5052-4932-8CA0-9B10C7FEE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3" y="1551450"/>
            <a:ext cx="8658289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5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482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  <a:endParaRPr lang="de-DE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303023" y="1403978"/>
            <a:ext cx="7701813" cy="4960472"/>
            <a:chOff x="1689236" y="155405"/>
            <a:chExt cx="8658545" cy="6613963"/>
          </a:xfrm>
        </p:grpSpPr>
        <p:grpSp>
          <p:nvGrpSpPr>
            <p:cNvPr id="41" name="组合 40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0" fontAlgn="auto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charset="0"/>
                    <a:buNone/>
                    <a:tabLst/>
                    <a:defRPr/>
                  </a:pPr>
                  <a:endParaRPr kumimoji="0" lang="zh-CN" altLang="en-US" sz="975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0" fontAlgn="auto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charset="0"/>
                    <a:buNone/>
                    <a:tabLst/>
                    <a:defRPr/>
                  </a:pPr>
                  <a:endParaRPr kumimoji="0" lang="zh-CN" altLang="en-US" sz="975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0" fontAlgn="auto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charset="0"/>
                    <a:buNone/>
                    <a:tabLst/>
                    <a:defRPr/>
                  </a:pPr>
                  <a:endParaRPr kumimoji="0" lang="zh-CN" altLang="en-US" sz="975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0" fontAlgn="auto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charset="0"/>
                    <a:buNone/>
                    <a:tabLst/>
                    <a:defRPr/>
                  </a:pPr>
                  <a:endParaRPr kumimoji="0" lang="zh-CN" altLang="en-US" sz="975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49" name="直角三角形 4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 w="127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50" name="直角三角形 49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 w="127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51" name="直角三角形 50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 w="127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 w="127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42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3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4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5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6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7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20939" y="1273137"/>
            <a:ext cx="1082282" cy="5157788"/>
            <a:chOff x="-80966" y="-19050"/>
            <a:chExt cx="1443043" cy="6877051"/>
          </a:xfrm>
        </p:grpSpPr>
        <p:sp>
          <p:nvSpPr>
            <p:cNvPr id="58" name="任意多边形 57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 w="12700" cap="flat" cmpd="sng" algn="ctr">
              <a:solidFill>
                <a:srgbClr val="DBB7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975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9" name="任意多边形 58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975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noFill/>
            <a:ln w="6350" cap="flat" cmpd="sng" algn="ctr">
              <a:solidFill>
                <a:srgbClr val="3A3A3A"/>
              </a:solidFill>
              <a:prstDash val="solid"/>
              <a:miter lim="800000"/>
            </a:ln>
            <a:effectLst/>
          </p:spPr>
        </p:cxnSp>
      </p:grpSp>
      <p:sp>
        <p:nvSpPr>
          <p:cNvPr id="61" name="文本框 4"/>
          <p:cNvSpPr txBox="1"/>
          <p:nvPr/>
        </p:nvSpPr>
        <p:spPr>
          <a:xfrm>
            <a:off x="227758" y="2249674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2" name="Rectangle 11"/>
          <p:cNvSpPr/>
          <p:nvPr/>
        </p:nvSpPr>
        <p:spPr>
          <a:xfrm>
            <a:off x="7098813" y="3013798"/>
            <a:ext cx="1814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超限学习过程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的工具支持 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现场教学环境的支持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3" name="TextBox 12"/>
          <p:cNvSpPr txBox="1"/>
          <p:nvPr/>
        </p:nvSpPr>
        <p:spPr>
          <a:xfrm>
            <a:off x="5215789" y="3014515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一：认识自己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一「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认识自己」： 优势测试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 校园探索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社团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课程单元三「清华与我」： 上期班级宪章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辩论班级宪章制定的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方法论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28600" indent="-22860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上期汇报演出</a:t>
            </a:r>
          </a:p>
          <a:p>
            <a:pPr marL="228600" indent="-22860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制定班级宪章</a:t>
            </a:r>
          </a:p>
        </p:txBody>
      </p:sp>
      <p:sp>
        <p:nvSpPr>
          <p:cNvPr id="64" name="TextBox 25"/>
          <p:cNvSpPr txBox="1"/>
          <p:nvPr/>
        </p:nvSpPr>
        <p:spPr>
          <a:xfrm>
            <a:off x="3332030" y="3014146"/>
            <a:ext cx="188376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57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学会数据工作流：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完成纸质出版物：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完成班级宪章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完成学员手册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完成社群画布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学会逻辑模型（每日迭代）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完成终极汇报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搭建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</a:t>
            </a:r>
          </a:p>
        </p:txBody>
      </p:sp>
      <p:sp>
        <p:nvSpPr>
          <p:cNvPr id="65" name="TextBox 27"/>
          <p:cNvSpPr txBox="1"/>
          <p:nvPr/>
        </p:nvSpPr>
        <p:spPr>
          <a:xfrm>
            <a:off x="1442154" y="3005033"/>
            <a:ext cx="1889875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成员们学会相关软硬件技术手段，学会如何利用清华资源，做好自己的评判和定位，为未来学习做准备，做到认识自己，认识清华。</a:t>
            </a:r>
          </a:p>
          <a:p>
            <a:pPr marL="214313" indent="-214313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形成有效组织构架，分工合作，产出预期目标，包括宪章、主页、</a:t>
            </a:r>
            <a:r>
              <a:rPr lang="en-US" altLang="zh-CN" sz="8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等，认识版本控制的重要性，这是工程管理的核心。</a:t>
            </a:r>
          </a:p>
          <a:p>
            <a:pPr marL="214313" indent="-214313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运用准确的语言文字表述成果和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要求。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6" name="TextBox 25"/>
          <p:cNvSpPr txBox="1"/>
          <p:nvPr/>
        </p:nvSpPr>
        <p:spPr>
          <a:xfrm>
            <a:off x="2165979" y="2028620"/>
            <a:ext cx="667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的课程结构中，进行学习与整合，了解管理的流程，实践管理的方法。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中观：藉由定向越野挑战，实验室探究，图书馆介绍等课程项目「认识清华」，学会使用清华资源，选择合适的方式展开管理实践。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微观：小团体内，确立工作目标，分工，建立组织构架，实践合弄制的管理。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7" name="TextBox 25"/>
          <p:cNvSpPr txBox="1"/>
          <p:nvPr/>
        </p:nvSpPr>
        <p:spPr>
          <a:xfrm>
            <a:off x="2156195" y="1438957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学生未来的战略管理能力和职业需求胜任力。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8" name="Rounded Rectangle 7"/>
          <p:cNvSpPr/>
          <p:nvPr/>
        </p:nvSpPr>
        <p:spPr>
          <a:xfrm>
            <a:off x="1930259" y="2618790"/>
            <a:ext cx="718814" cy="347089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9" name="Rounded Rectangle 7"/>
          <p:cNvSpPr/>
          <p:nvPr/>
        </p:nvSpPr>
        <p:spPr>
          <a:xfrm>
            <a:off x="3807950" y="2626426"/>
            <a:ext cx="712615" cy="339453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70" name="Rounded Rectangle 7"/>
          <p:cNvSpPr/>
          <p:nvPr/>
        </p:nvSpPr>
        <p:spPr>
          <a:xfrm>
            <a:off x="5667749" y="2618790"/>
            <a:ext cx="740867" cy="347089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71" name="Rounded Rectangle 7"/>
          <p:cNvSpPr/>
          <p:nvPr/>
        </p:nvSpPr>
        <p:spPr>
          <a:xfrm>
            <a:off x="7539242" y="2618790"/>
            <a:ext cx="726454" cy="347089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72" name="文本框 1"/>
          <p:cNvSpPr txBox="1"/>
          <p:nvPr/>
        </p:nvSpPr>
        <p:spPr>
          <a:xfrm>
            <a:off x="2670129" y="5827733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学生在入学导引课初期，自我意识与集体意识需要进行磨合才能形成自组织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学生在有限时间内的健康与体力需要保持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夜间教室资源少、无线网络不稳定因素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学生软件操作接受能力、课程知识接受能力不平均因素</a:t>
            </a:r>
          </a:p>
        </p:txBody>
      </p:sp>
      <p:sp>
        <p:nvSpPr>
          <p:cNvPr id="73" name="矩形 72"/>
          <p:cNvSpPr/>
          <p:nvPr/>
        </p:nvSpPr>
        <p:spPr>
          <a:xfrm>
            <a:off x="177449" y="2983582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>
              <a:solidFill>
                <a:schemeClr val="bg1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90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349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逻辑模型修改记录</a:t>
            </a:r>
            <a:endParaRPr lang="de-DE" dirty="0"/>
          </a:p>
        </p:txBody>
      </p:sp>
      <p:pic>
        <p:nvPicPr>
          <p:cNvPr id="49" name="图片 48">
            <a:extLst>
              <a:ext uri="{FF2B5EF4-FFF2-40B4-BE49-F238E27FC236}">
                <a16:creationId xmlns="" xmlns:a16="http://schemas.microsoft.com/office/drawing/2014/main" id="{BF96EE31-2A4E-4E08-AE1E-EE5FCB0F7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7" y="1646508"/>
            <a:ext cx="8395244" cy="455969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49975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31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团队简介</a:t>
            </a:r>
            <a:endParaRPr lang="de-DE" dirty="0"/>
          </a:p>
        </p:txBody>
      </p: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AC3BC8A4-AF77-4E16-AF47-56CB7C76C6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7" y="1414776"/>
            <a:ext cx="593416" cy="83375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89182AD4-5CF4-46F7-B6B3-D6352CD29BDE}"/>
              </a:ext>
            </a:extLst>
          </p:cNvPr>
          <p:cNvSpPr txBox="1"/>
          <p:nvPr/>
        </p:nvSpPr>
        <p:spPr>
          <a:xfrm>
            <a:off x="1698171" y="1440900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5510B2C5-373D-4589-AFE5-DD77E3D474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9" y="2281261"/>
            <a:ext cx="622844" cy="82033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DED780E1-C336-4568-A9A9-2AB604CE2CBA}"/>
              </a:ext>
            </a:extLst>
          </p:cNvPr>
          <p:cNvSpPr txBox="1"/>
          <p:nvPr/>
        </p:nvSpPr>
        <p:spPr>
          <a:xfrm>
            <a:off x="1698171" y="2330252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7B3F1D55-964C-4435-A565-E41A64FA43DD}"/>
              </a:ext>
            </a:extLst>
          </p:cNvPr>
          <p:cNvSpPr txBox="1"/>
          <p:nvPr/>
        </p:nvSpPr>
        <p:spPr>
          <a:xfrm>
            <a:off x="1698171" y="3219604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9099FEA5-A63C-4BC3-940F-7B9351F77444}"/>
              </a:ext>
            </a:extLst>
          </p:cNvPr>
          <p:cNvSpPr txBox="1"/>
          <p:nvPr/>
        </p:nvSpPr>
        <p:spPr>
          <a:xfrm>
            <a:off x="1698171" y="4108956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99445337-D249-43F1-830C-C81E811D98CC}"/>
              </a:ext>
            </a:extLst>
          </p:cNvPr>
          <p:cNvSpPr txBox="1"/>
          <p:nvPr/>
        </p:nvSpPr>
        <p:spPr>
          <a:xfrm>
            <a:off x="1698171" y="4998308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B9D77956-2AB7-4835-ADDF-DAF5090A2880}"/>
              </a:ext>
            </a:extLst>
          </p:cNvPr>
          <p:cNvSpPr txBox="1"/>
          <p:nvPr/>
        </p:nvSpPr>
        <p:spPr>
          <a:xfrm>
            <a:off x="1698171" y="5887662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45" name="图片 44">
            <a:extLst>
              <a:ext uri="{FF2B5EF4-FFF2-40B4-BE49-F238E27FC236}">
                <a16:creationId xmlns="" xmlns:a16="http://schemas.microsoft.com/office/drawing/2014/main" id="{0D15D050-45F2-4833-B53C-5CB4CAC652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1" y="4037455"/>
            <a:ext cx="697305" cy="93920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="" xmlns:a16="http://schemas.microsoft.com/office/drawing/2014/main" id="{1B6AA269-CED5-4FF1-8C63-04507512D0F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6" y="4817687"/>
            <a:ext cx="768577" cy="94709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="" xmlns:a16="http://schemas.microsoft.com/office/drawing/2014/main" id="{5EB8463D-1527-41D5-9F56-16E4CA698D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7" y="5764784"/>
            <a:ext cx="692635" cy="92466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3578B0BF-AFE2-4B65-B468-A931EC0A9C1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9" y="3146827"/>
            <a:ext cx="622844" cy="9458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08ADAA9F-17F0-4FB9-A2BD-E1F712B3052B}"/>
              </a:ext>
            </a:extLst>
          </p:cNvPr>
          <p:cNvSpPr txBox="1"/>
          <p:nvPr/>
        </p:nvSpPr>
        <p:spPr>
          <a:xfrm>
            <a:off x="1698171" y="1440900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吕伟京 组长 敢于挑战有担当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C4B5DA01-2A1B-46B1-9C46-78ED5228C6BD}"/>
              </a:ext>
            </a:extLst>
          </p:cNvPr>
          <p:cNvSpPr txBox="1"/>
          <p:nvPr/>
        </p:nvSpPr>
        <p:spPr>
          <a:xfrm>
            <a:off x="1698171" y="2330252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周昕 协调安排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A1ED8789-06A8-46D1-8CAF-EFC71DCB6819}"/>
              </a:ext>
            </a:extLst>
          </p:cNvPr>
          <p:cNvSpPr txBox="1"/>
          <p:nvPr/>
        </p:nvSpPr>
        <p:spPr>
          <a:xfrm>
            <a:off x="1698171" y="3218403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贺萌 善于执行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EC517438-674D-47DD-9E40-612F6B14292B}"/>
              </a:ext>
            </a:extLst>
          </p:cNvPr>
          <p:cNvSpPr txBox="1"/>
          <p:nvPr/>
        </p:nvSpPr>
        <p:spPr>
          <a:xfrm>
            <a:off x="1698171" y="4113921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朱国峰 有思想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7211E2C2-7D68-44C1-93D5-87733579D282}"/>
              </a:ext>
            </a:extLst>
          </p:cNvPr>
          <p:cNvSpPr txBox="1"/>
          <p:nvPr/>
        </p:nvSpPr>
        <p:spPr>
          <a:xfrm>
            <a:off x="1698171" y="5021511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孙文博 稳重机智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="" xmlns:a16="http://schemas.microsoft.com/office/drawing/2014/main" id="{D24B217F-6039-4F13-ACC0-A8A517928A73}"/>
              </a:ext>
            </a:extLst>
          </p:cNvPr>
          <p:cNvSpPr txBox="1"/>
          <p:nvPr/>
        </p:nvSpPr>
        <p:spPr>
          <a:xfrm>
            <a:off x="1698171" y="5887660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吴江波 细致有毅力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7690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453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  <a:endParaRPr lang="de-DE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39B373B-2558-47EA-8074-40D6001FC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7" y="1381125"/>
            <a:ext cx="8399529" cy="515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2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372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学习成果和课程输出</a:t>
            </a:r>
            <a:endParaRPr lang="de-DE" dirty="0"/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E1854120-8D1D-482C-A324-31737096C40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716" y="1397069"/>
            <a:ext cx="3287486" cy="24656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3CC4E049-638B-4885-A422-B0545EB95BE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716" y="4023357"/>
            <a:ext cx="3291840" cy="246888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FC917BEF-15BB-4B52-BFF2-91B56104214C}"/>
              </a:ext>
            </a:extLst>
          </p:cNvPr>
          <p:cNvSpPr txBox="1"/>
          <p:nvPr/>
        </p:nvSpPr>
        <p:spPr>
          <a:xfrm>
            <a:off x="3944983" y="1440900"/>
            <a:ext cx="4820194" cy="5038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E876366-F678-4CBA-A858-25C642B6BEED}"/>
              </a:ext>
            </a:extLst>
          </p:cNvPr>
          <p:cNvSpPr txBox="1"/>
          <p:nvPr/>
        </p:nvSpPr>
        <p:spPr>
          <a:xfrm>
            <a:off x="4088676" y="1493152"/>
            <a:ext cx="4624251" cy="479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/>
              <a:t>小组口号：学习管理，实践人生</a:t>
            </a:r>
            <a:endParaRPr lang="en-US" altLang="zh-CN" sz="1600" b="1" dirty="0"/>
          </a:p>
          <a:p>
            <a:pPr algn="l"/>
            <a:endParaRPr lang="en-US" altLang="zh-CN" sz="1600" dirty="0"/>
          </a:p>
          <a:p>
            <a:pPr algn="l"/>
            <a:r>
              <a:rPr lang="zh-CN" altLang="en-US" sz="1600" b="1" dirty="0"/>
              <a:t>学习成果：</a:t>
            </a:r>
            <a:endParaRPr lang="en-US" altLang="zh-CN" sz="1600" b="1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认识了团队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认识了计算思维、版本迭代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学习了清华精神和“最低标准”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初步学习了合型制和社区画布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学会使用</a:t>
            </a:r>
            <a:r>
              <a:rPr lang="en-US" altLang="zh-CN" sz="1600" dirty="0"/>
              <a:t>WIKI</a:t>
            </a:r>
            <a:r>
              <a:rPr lang="zh-CN" altLang="en-US" sz="1600" dirty="0"/>
              <a:t>、</a:t>
            </a:r>
            <a:r>
              <a:rPr lang="en-US" altLang="zh-CN" sz="1600" dirty="0"/>
              <a:t>GITH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初步设定逻辑模型框架并逐步修改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初步设定学员手册并逐步修改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初步设定班级宪章并逐步修改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完成个人学习报告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完成小组学习报告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812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388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个人学习报告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FE03299-4E54-48FF-A064-157408CF0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3" y="1679608"/>
            <a:ext cx="2533991" cy="216873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E2CA271-93C6-4ED6-AE49-CADA2D2347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56" y="1679610"/>
            <a:ext cx="2610661" cy="216873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8769F80-EF0D-4143-B4DA-058C11AA9C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73" y="1679609"/>
            <a:ext cx="2846460" cy="216873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9B8EEA34-2E77-47C8-A525-6F167C9352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4" y="4298047"/>
            <a:ext cx="2559028" cy="193293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BE22CDE-46EC-4FEA-8823-E34EE1F8C9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57" y="4292846"/>
            <a:ext cx="2610660" cy="193813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EB6C68BA-C62B-4375-B1B7-072E378DE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73" y="4292846"/>
            <a:ext cx="2846460" cy="193813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0472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412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会议纪要</a:t>
            </a:r>
            <a:r>
              <a:rPr lang="en-US" altLang="zh-CN" dirty="0"/>
              <a:t>01</a:t>
            </a:r>
            <a:endParaRPr lang="de-DE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BC374E5-6A35-4E76-99F7-FD04A75BBF0C}"/>
              </a:ext>
            </a:extLst>
          </p:cNvPr>
          <p:cNvSpPr/>
          <p:nvPr/>
        </p:nvSpPr>
        <p:spPr>
          <a:xfrm>
            <a:off x="239303" y="1300888"/>
            <a:ext cx="8604251" cy="587853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时间：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15:00-15:10    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地点：六教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A003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人员：吕伟京、周昕、贺萌、孙文博、朱国锋、吴江波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主持：吕伟京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6E9ABB8-2573-4031-BF00-4D9FB1ECB694}"/>
              </a:ext>
            </a:extLst>
          </p:cNvPr>
          <p:cNvSpPr/>
          <p:nvPr/>
        </p:nvSpPr>
        <p:spPr>
          <a:xfrm>
            <a:off x="239302" y="2008235"/>
            <a:ext cx="8604251" cy="439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会议议程及决议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、选举组长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经过一致投票，推举吕伟京为第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组组长，代表小组履行沟通、决议等权利。</a:t>
            </a:r>
          </a:p>
          <a:p>
            <a:pPr lvl="0"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明确小组分工：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组长：吕伟京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文秘：贺萌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审核：吴江波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创效总监：孙文博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影像总监：周昕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技术总监：朱国锋</a:t>
            </a:r>
            <a:endParaRPr lang="en-US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小组规矩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不能迟到、早退。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持续沟通、卓有成效的完成工作任务。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上课需要认真听讲、做好笔记；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小组工作时间内，每半小时需要汇报一次工作进度，遇到的困难等。</a:t>
            </a:r>
            <a:endParaRPr lang="en-US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我们的口号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solidFill>
                  <a:srgbClr val="252525"/>
                </a:solidFill>
                <a:latin typeface="Calibri" panose="020F0502020204030204" pitchFamily="34" charset="0"/>
                <a:ea typeface="-apple-system"/>
                <a:cs typeface="-apple-system"/>
              </a:rPr>
              <a:t>学习管理，实践人生。</a:t>
            </a: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就是六六六！！！</a:t>
            </a:r>
          </a:p>
        </p:txBody>
      </p:sp>
    </p:spTree>
    <p:extLst>
      <p:ext uri="{BB962C8B-B14F-4D97-AF65-F5344CB8AC3E}">
        <p14:creationId xmlns:p14="http://schemas.microsoft.com/office/powerpoint/2010/main" val="175753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473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会议纪要</a:t>
            </a:r>
            <a:r>
              <a:rPr lang="en-US" altLang="zh-CN" dirty="0"/>
              <a:t>02</a:t>
            </a:r>
            <a:endParaRPr lang="de-DE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BC374E5-6A35-4E76-99F7-FD04A75BBF0C}"/>
              </a:ext>
            </a:extLst>
          </p:cNvPr>
          <p:cNvSpPr/>
          <p:nvPr/>
        </p:nvSpPr>
        <p:spPr>
          <a:xfrm>
            <a:off x="278491" y="1392328"/>
            <a:ext cx="8604251" cy="1191095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时间：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19:00-19:20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地点：六教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A003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人员：吕伟京、周昕、贺萌、孙文博、朱国锋、吴江波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主持：吕伟京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6E9ABB8-2573-4031-BF00-4D9FB1ECB694}"/>
              </a:ext>
            </a:extLst>
          </p:cNvPr>
          <p:cNvSpPr/>
          <p:nvPr/>
        </p:nvSpPr>
        <p:spPr>
          <a:xfrm>
            <a:off x="278490" y="2902601"/>
            <a:ext cx="8604251" cy="284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会议议程及决议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endParaRPr lang="en-US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、具体今天小组内分工：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班级宪章：朱国锋、贺萌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Wiki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小组主页：周昕、孙文博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逻辑模型、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：吴江波、吕伟京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创建输入资源、协调组内资源：吕伟京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endParaRPr lang="zh-CN" altLang="en-US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、每人需要完成个人学习报告。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会议行动项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跟进每人的进度。</a:t>
            </a:r>
          </a:p>
        </p:txBody>
      </p:sp>
    </p:spTree>
    <p:extLst>
      <p:ext uri="{BB962C8B-B14F-4D97-AF65-F5344CB8AC3E}">
        <p14:creationId xmlns:p14="http://schemas.microsoft.com/office/powerpoint/2010/main" val="3187452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38"/>
  <p:tag name="LAYOUT" val="SMC White (blue style)"/>
  <p:tag name="EE4P_LAYOUT" val="SMC White (blue style)"/>
  <p:tag name="EE4P_AGENDAWIZARDSTYLE" val=""/>
  <p:tag name="EE4P_STYLE" val="Standard Red"/>
  <p:tag name="THINKCELLPRESENTATIONDONOTDELETE" val="&lt;?xml version=&quot;1.0&quot; encoding=&quot;UTF-16&quot; standalone=&quot;yes&quot;?&gt;&lt;root reqver=&quot;23045&quot;&gt;&lt;version val=&quot;2514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4&quot;&gt;&lt;elem m_fUsage=&quot;3.35860786824764101510E+00&quot;&gt;&lt;m_msothmcolidx val=&quot;0&quot;/&gt;&lt;m_rgb r=&quot;00&quot; g=&quot;99&quot; b=&quot;99&quot;/&gt;&lt;m_nBrightness val=&quot;0&quot;/&gt;&lt;/elem&gt;&lt;elem m_fUsage=&quot;3.29308279733750453033E+00&quot;&gt;&lt;m_msothmcolidx val=&quot;0&quot;/&gt;&lt;m_rgb r=&quot;33&quot; g=&quot;66&quot; b=&quot;AA&quot;/&gt;&lt;m_nBrightness val=&quot;0&quot;/&gt;&lt;/elem&gt;&lt;elem m_fUsage=&quot;3.16560699907529263797E+00&quot;&gt;&lt;m_msothmcolidx val=&quot;0&quot;/&gt;&lt;m_rgb r=&quot;F3&quot; g=&quot;6F&quot; b=&quot;21&quot;/&gt;&lt;m_nBrightness val=&quot;0&quot;/&gt;&lt;/elem&gt;&lt;elem m_fUsage=&quot;1.74779371008755568528E-01&quot;&gt;&lt;m_msothmcolidx val=&quot;0&quot;/&gt;&lt;m_rgb r=&quot;97&quot; g=&quot;CE&quot; b=&quot;FF&quot;/&gt;&lt;m_nBrightness val=&quot;0&quot;/&gt;&lt;/elem&gt;&lt;elem m_fUsage=&quot;4.12572231215314801783E-03&quot;&gt;&lt;m_msothmcolidx val=&quot;0&quot;/&gt;&lt;m_rgb r=&quot;00&quot; g=&quot;33&quot; b=&quot;99&quot;/&gt;&lt;m_nBrightness val=&quot;0&quot;/&gt;&lt;/elem&gt;&lt;elem m_fUsage=&quot;3.29663036979316662056E-03&quot;&gt;&lt;m_msothmcolidx val=&quot;0&quot;/&gt;&lt;m_rgb r=&quot;FF&quot; g=&quot;AE&quot; b=&quot;54&quot;/&gt;&lt;m_nBrightness val=&quot;0&quot;/&gt;&lt;/elem&gt;&lt;elem m_fUsage=&quot;2.65186663716833167029E-04&quot;&gt;&lt;m_msothmcolidx val=&quot;0&quot;/&gt;&lt;m_rgb r=&quot;C3&quot; g=&quot;D7&quot; b=&quot;EB&quot;/&gt;&lt;m_nBrightness val=&quot;0&quot;/&gt;&lt;/elem&gt;&lt;elem m_fUsage=&quot;2.25872487351422057732E-04&quot;&gt;&lt;m_msothmcolidx val=&quot;0&quot;/&gt;&lt;m_rgb r=&quot;69&quot; g=&quot;96&quot; b=&quot;C8&quot;/&gt;&lt;m_nBrightness val=&quot;0&quot;/&gt;&lt;/elem&gt;&lt;elem m_fUsage=&quot;2.91320361484499042737E-06&quot;&gt;&lt;m_msothmcolidx val=&quot;0&quot;/&gt;&lt;m_rgb r=&quot;7C&quot; g=&quot;CC&quot; b=&quot;99&quot;/&gt;&lt;m_nBrightness val=&quot;0&quot;/&gt;&lt;/elem&gt;&lt;elem m_fUsage=&quot;2.61569094428084391308E-06&quot;&gt;&lt;m_msothmcolidx val=&quot;0&quot;/&gt;&lt;m_rgb r=&quot;15&quot; g=&quot;DD&quot; b=&quot;0B&quot;/&gt;&lt;m_nBrightness val=&quot;0&quot;/&gt;&lt;/elem&gt;&lt;elem m_fUsage=&quot;2.41023286758434275259E-06&quot;&gt;&lt;m_msothmcolidx val=&quot;0&quot;/&gt;&lt;m_rgb r=&quot;FF&quot; g=&quot;CC&quot; b=&quot;99&quot;/&gt;&lt;m_nBrightness val=&quot;0&quot;/&gt;&lt;/elem&gt;&lt;elem m_fUsage=&quot;8.05042291076646754148E-07&quot;&gt;&lt;m_msothmcolidx val=&quot;0&quot;/&gt;&lt;m_rgb r=&quot;FF&quot; g=&quot;86&quot; b=&quot;18&quot;/&gt;&lt;m_nBrightness val=&quot;0&quot;/&gt;&lt;/elem&gt;&lt;elem m_fUsage=&quot;2.81395908992273949185E-07&quot;&gt;&lt;m_msothmcolidx val=&quot;0&quot;/&gt;&lt;m_rgb r=&quot;80&quot; g=&quot;A3&quot; b=&quot;CE&quot;/&gt;&lt;m_nBrightness val=&quot;0&quot;/&gt;&lt;/elem&gt;&lt;elem m_fUsage=&quot;2.57585468675899883293E-07&quot;&gt;&lt;m_msothmcolidx val=&quot;0&quot;/&gt;&lt;m_rgb r=&quot;8C&quot; g=&quot;8B&quot; b=&quot;8A&quot;/&gt;&lt;m_nBrightness val=&quot;0&quot;/&gt;&lt;/elem&gt;&lt;elem m_fUsage=&quot;2.51478559201498166284E-07&quot;&gt;&lt;m_msothmcolidx val=&quot;0&quot;/&gt;&lt;m_rgb r=&quot;D3&quot; g=&quot;D7&quot; b=&quot;51&quot;/&gt;&lt;m_nBrightness val=&quot;0&quot;/&gt;&lt;/elem&gt;&lt;elem m_fUsage=&quot;1.21494123142437515731E-08&quot;&gt;&lt;m_msothmcolidx val=&quot;0&quot;/&gt;&lt;m_rgb r=&quot;FF&quot; g=&quot;96&quot; b=&quot;0C&quot;/&gt;&lt;m_nBrightness val=&quot;0&quot;/&gt;&lt;/elem&gt;&lt;elem m_fUsage=&quot;5.22789074028698764092E-09&quot;&gt;&lt;m_msothmcolidx val=&quot;0&quot;/&gt;&lt;m_rgb r=&quot;ED&quot; g=&quot;B8&quot; b=&quot;E3&quot;/&gt;&lt;m_nBrightness val=&quot;0&quot;/&gt;&lt;/elem&gt;&lt;elem m_fUsage=&quot;4.90088105765232793841E-10&quot;&gt;&lt;m_msothmcolidx val=&quot;0&quot;/&gt;&lt;m_rgb r=&quot;00&quot; g=&quot;80&quot; b=&quot;80&quot;/&gt;&lt;m_nBrightness val=&quot;0&quot;/&gt;&lt;/elem&gt;&lt;elem m_fUsage=&quot;6.18486494998547263270E-13&quot;&gt;&lt;m_msothmcolidx val=&quot;0&quot;/&gt;&lt;m_rgb r=&quot;79&quot; g=&quot;B3&quot; b=&quot;97&quot;/&gt;&lt;m_nBrightness val=&quot;0&quot;/&gt;&lt;/elem&gt;&lt;elem m_fUsage=&quot;1.28867148700855475302E-13&quot;&gt;&lt;m_msothmcolidx val=&quot;0&quot;/&gt;&lt;m_rgb r=&quot;C8&quot; g=&quot;F0&quot; b=&quot;BE&quot;/&gt;&lt;m_nBrightness val=&quot;0&quot;/&gt;&lt;/elem&gt;&lt;elem m_fUsage=&quot;5.79102771350445044628E-16&quot;&gt;&lt;m_msothmcolidx val=&quot;0&quot;/&gt;&lt;m_rgb r=&quot;FA&quot; g=&quot;99&quot; b=&quot;00&quot;/&gt;&lt;m_nBrightness val=&quot;0&quot;/&gt;&lt;/elem&gt;&lt;elem m_fUsage=&quot;1.78236411525592445760E-16&quot;&gt;&lt;m_msothmcolidx val=&quot;0&quot;/&gt;&lt;m_rgb r=&quot;FF&quot; g=&quot;E5&quot; b=&quot;7F&quot;/&gt;&lt;m_nBrightness val=&quot;0&quot;/&gt;&lt;/elem&gt;&lt;elem m_fUsage=&quot;4.61929682465844259974E-17&quot;&gt;&lt;m_msothmcolidx val=&quot;0&quot;/&gt;&lt;m_rgb r=&quot;9F&quot; g=&quot;9F&quot; b=&quot;9F&quot;/&gt;&lt;m_nBrightness val=&quot;0&quot;/&gt;&lt;/elem&gt;&lt;elem m_fUsage=&quot;2.55779630737948301389E-17&quot;&gt;&lt;m_msothmcolidx val=&quot;0&quot;/&gt;&lt;m_rgb r=&quot;96&quot; g=&quot;B4&quot; b=&quot;D7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rllNpRTUcEmO2q27shS7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  <p:tag name="THINKCELLSHAPEDONOTDELETE" val="ph394wiRBFkKVYl4AzmD7T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H.kzWwOUOzz64PlOAG4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0j6wvifaUCqhzrakYcwq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IDDONOTDELETE" val="3W8_JIHj.E2xAeES51D5NQ"/>
  <p:tag name="THINKCELLSTATEDONOTDELETE" val="yPs7K0QrTEuur5GQNcqdP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sbMuTd3kG49CtakVJi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9999"/>
      </a:dk2>
      <a:lt2>
        <a:srgbClr val="FFFFFF"/>
      </a:lt2>
      <a:accent1>
        <a:srgbClr val="CCCCCC"/>
      </a:accent1>
      <a:accent2>
        <a:srgbClr val="96B4D7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A3C3"/>
      </a:accent6>
      <a:hlink>
        <a:srgbClr val="3366AA"/>
      </a:hlink>
      <a:folHlink>
        <a:srgbClr val="CC00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9999"/>
        </a:dk2>
        <a:lt2>
          <a:srgbClr val="FFFFFF"/>
        </a:lt2>
        <a:accent1>
          <a:srgbClr val="CCCCCC"/>
        </a:accent1>
        <a:accent2>
          <a:srgbClr val="96B4D7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A3C3"/>
        </a:accent6>
        <a:hlink>
          <a:srgbClr val="3366AA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202</TotalTime>
  <Words>910</Words>
  <Application>Microsoft Office PowerPoint</Application>
  <PresentationFormat>全屏显示(4:3)</PresentationFormat>
  <Paragraphs>141</Paragraphs>
  <Slides>11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Symbol</vt:lpstr>
      <vt:lpstr>-apple-system</vt:lpstr>
      <vt:lpstr>Calibri</vt:lpstr>
      <vt:lpstr>Lantinghei SC Extralight</vt:lpstr>
      <vt:lpstr>Times New Roman</vt:lpstr>
      <vt:lpstr>Wingdings</vt:lpstr>
      <vt:lpstr>微軟正黑體</vt:lpstr>
      <vt:lpstr>default</vt:lpstr>
      <vt:lpstr>think-cell Slide</vt:lpstr>
      <vt:lpstr>目录</vt:lpstr>
      <vt:lpstr>逻辑模型</vt:lpstr>
      <vt:lpstr>逻辑模型修改记录</vt:lpstr>
      <vt:lpstr>团队简介</vt:lpstr>
      <vt:lpstr>组织架构</vt:lpstr>
      <vt:lpstr>学习成果和课程输出</vt:lpstr>
      <vt:lpstr>个人学习报告</vt:lpstr>
      <vt:lpstr>会议纪要01</vt:lpstr>
      <vt:lpstr>会议纪要02</vt:lpstr>
      <vt:lpstr>工作流</vt:lpstr>
      <vt:lpstr>PowerPoint 演示文稿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 Investigation</dc:title>
  <dc:subject>Report</dc:subject>
  <dc:creator>Wu Jiangbo</dc:creator>
  <cp:keywords>C_Unrestricted</cp:keywords>
  <cp:lastModifiedBy>lv weijing 吕伟京</cp:lastModifiedBy>
  <cp:revision>2462</cp:revision>
  <dcterms:created xsi:type="dcterms:W3CDTF">2010-06-03T09:08:30Z</dcterms:created>
  <dcterms:modified xsi:type="dcterms:W3CDTF">2017-09-15T01:05:16Z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