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82"/>
  </p:normalViewPr>
  <p:slideViewPr>
    <p:cSldViewPr snapToGrid="0" snapToObjects="1">
      <p:cViewPr varScale="1">
        <p:scale>
          <a:sx n="116" d="100"/>
          <a:sy n="116" d="100"/>
        </p:scale>
        <p:origin x="208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DB6E4F-543A-6043-AB76-B493BFCB523D}" type="datetimeFigureOut">
              <a:rPr kumimoji="1" lang="zh-CN" altLang="en-US" smtClean="0"/>
              <a:t>2017/9/16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9CE30A-5EDA-9F47-A759-A17E653E43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5982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4C650-E2FF-4589-994F-AC7C48E0634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2479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4C650-E2FF-4589-994F-AC7C48E0634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7367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BAE53-D1E4-0948-89F5-DDEF03601357}" type="datetimeFigureOut">
              <a:rPr kumimoji="1" lang="zh-CN" altLang="en-US" smtClean="0"/>
              <a:t>2017/9/16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A767D-4A93-E144-8BFC-F05D2F5B6FA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8697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BAE53-D1E4-0948-89F5-DDEF03601357}" type="datetimeFigureOut">
              <a:rPr kumimoji="1" lang="zh-CN" altLang="en-US" smtClean="0"/>
              <a:t>2017/9/16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A767D-4A93-E144-8BFC-F05D2F5B6FA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6137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BAE53-D1E4-0948-89F5-DDEF03601357}" type="datetimeFigureOut">
              <a:rPr kumimoji="1" lang="zh-CN" altLang="en-US" smtClean="0"/>
              <a:t>2017/9/16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A767D-4A93-E144-8BFC-F05D2F5B6FA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95801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7483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2914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BAE53-D1E4-0948-89F5-DDEF03601357}" type="datetimeFigureOut">
              <a:rPr kumimoji="1" lang="zh-CN" altLang="en-US" smtClean="0"/>
              <a:t>2017/9/16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A767D-4A93-E144-8BFC-F05D2F5B6FA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2211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BAE53-D1E4-0948-89F5-DDEF03601357}" type="datetimeFigureOut">
              <a:rPr kumimoji="1" lang="zh-CN" altLang="en-US" smtClean="0"/>
              <a:t>2017/9/16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A767D-4A93-E144-8BFC-F05D2F5B6FA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6981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BAE53-D1E4-0948-89F5-DDEF03601357}" type="datetimeFigureOut">
              <a:rPr kumimoji="1" lang="zh-CN" altLang="en-US" smtClean="0"/>
              <a:t>2017/9/16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A767D-4A93-E144-8BFC-F05D2F5B6FA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4737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BAE53-D1E4-0948-89F5-DDEF03601357}" type="datetimeFigureOut">
              <a:rPr kumimoji="1" lang="zh-CN" altLang="en-US" smtClean="0"/>
              <a:t>2017/9/16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A767D-4A93-E144-8BFC-F05D2F5B6FA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792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BAE53-D1E4-0948-89F5-DDEF03601357}" type="datetimeFigureOut">
              <a:rPr kumimoji="1" lang="zh-CN" altLang="en-US" smtClean="0"/>
              <a:t>2017/9/16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A767D-4A93-E144-8BFC-F05D2F5B6FA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1959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BAE53-D1E4-0948-89F5-DDEF03601357}" type="datetimeFigureOut">
              <a:rPr kumimoji="1" lang="zh-CN" altLang="en-US" smtClean="0"/>
              <a:t>2017/9/16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A767D-4A93-E144-8BFC-F05D2F5B6FA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2455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BAE53-D1E4-0948-89F5-DDEF03601357}" type="datetimeFigureOut">
              <a:rPr kumimoji="1" lang="zh-CN" altLang="en-US" smtClean="0"/>
              <a:t>2017/9/16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A767D-4A93-E144-8BFC-F05D2F5B6FA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806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BAE53-D1E4-0948-89F5-DDEF03601357}" type="datetimeFigureOut">
              <a:rPr kumimoji="1" lang="zh-CN" altLang="en-US" smtClean="0"/>
              <a:t>2017/9/16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A767D-4A93-E144-8BFC-F05D2F5B6FA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0899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BAE53-D1E4-0948-89F5-DDEF03601357}" type="datetimeFigureOut">
              <a:rPr kumimoji="1" lang="zh-CN" altLang="en-US" smtClean="0"/>
              <a:t>2017/9/16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A767D-4A93-E144-8BFC-F05D2F5B6FA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6770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4" Type="http://schemas.openxmlformats.org/officeDocument/2006/relationships/slideLayout" Target="../slideLayouts/slideLayout12.xml"/><Relationship Id="rId5" Type="http://schemas.openxmlformats.org/officeDocument/2006/relationships/notesSlide" Target="../notesSlides/notesSlide1.xml"/><Relationship Id="rId6" Type="http://schemas.openxmlformats.org/officeDocument/2006/relationships/image" Target="../media/image2.jpeg"/><Relationship Id="rId1" Type="http://schemas.openxmlformats.org/officeDocument/2006/relationships/tags" Target="../tags/tag1.xml"/><Relationship Id="rId2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497"/>
            <a:ext cx="5976257" cy="6858000"/>
          </a:xfrm>
          <a:prstGeom prst="rect">
            <a:avLst/>
          </a:prstGeom>
        </p:spPr>
      </p:pic>
      <p:sp>
        <p:nvSpPr>
          <p:cNvPr id="2" name="等腰三角形 1"/>
          <p:cNvSpPr/>
          <p:nvPr/>
        </p:nvSpPr>
        <p:spPr>
          <a:xfrm rot="10800000">
            <a:off x="4204148" y="-4496"/>
            <a:ext cx="3548847" cy="2698613"/>
          </a:xfrm>
          <a:prstGeom prst="triangle">
            <a:avLst/>
          </a:prstGeom>
          <a:solidFill>
            <a:schemeClr val="dk1">
              <a:alpha val="6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457452" y="186045"/>
            <a:ext cx="289213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 </a:t>
            </a:r>
            <a:r>
              <a:rPr lang="zh-CN" altLang="en-US" sz="4000" dirty="0">
                <a:solidFill>
                  <a:schemeClr val="bg1"/>
                </a:solidFill>
                <a:latin typeface="Calibri Light" panose="020F0302020204030204" pitchFamily="34" charset="0"/>
              </a:rPr>
              <a:t>我们</a:t>
            </a:r>
            <a:r>
              <a:rPr lang="zh-CN" altLang="en-US" sz="40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的计划</a:t>
            </a:r>
            <a:endParaRPr lang="en-US" altLang="zh-CN" sz="4000" dirty="0" smtClean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665018" y="512282"/>
            <a:ext cx="3558883" cy="13853"/>
          </a:xfrm>
          <a:prstGeom prst="line">
            <a:avLst/>
          </a:prstGeom>
          <a:ln w="1270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7763031" y="526135"/>
            <a:ext cx="3684868" cy="13853"/>
          </a:xfrm>
          <a:prstGeom prst="line">
            <a:avLst/>
          </a:prstGeom>
          <a:ln w="1270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6045458" y="2694117"/>
            <a:ext cx="1584080" cy="1752927"/>
            <a:chOff x="1280133" y="1276560"/>
            <a:chExt cx="1728000" cy="1859379"/>
          </a:xfrm>
        </p:grpSpPr>
        <p:sp>
          <p:nvSpPr>
            <p:cNvPr id="13" name="椭圆 12"/>
            <p:cNvSpPr/>
            <p:nvPr/>
          </p:nvSpPr>
          <p:spPr>
            <a:xfrm>
              <a:off x="1280133" y="1276560"/>
              <a:ext cx="1728000" cy="1728000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4" name="TextBox 30"/>
            <p:cNvSpPr txBox="1"/>
            <p:nvPr/>
          </p:nvSpPr>
          <p:spPr>
            <a:xfrm>
              <a:off x="1389903" y="1942704"/>
              <a:ext cx="1555101" cy="311709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1200" b="1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defRPr>
              </a:lvl1pPr>
            </a:lstStyle>
            <a:p>
              <a:endParaRPr lang="zh-CN" altLang="en-US" dirty="0"/>
            </a:p>
          </p:txBody>
        </p:sp>
        <p:sp>
          <p:nvSpPr>
            <p:cNvPr id="15" name="等腰三角形 14"/>
            <p:cNvSpPr/>
            <p:nvPr/>
          </p:nvSpPr>
          <p:spPr>
            <a:xfrm flipV="1">
              <a:off x="2034815" y="2996686"/>
              <a:ext cx="218634" cy="139253"/>
            </a:xfrm>
            <a:prstGeom prst="triangle">
              <a:avLst/>
            </a:prstGeom>
            <a:solidFill>
              <a:schemeClr val="tx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8104632" y="2694117"/>
            <a:ext cx="1584080" cy="1752927"/>
            <a:chOff x="1280133" y="1276560"/>
            <a:chExt cx="1728000" cy="1859379"/>
          </a:xfrm>
        </p:grpSpPr>
        <p:sp>
          <p:nvSpPr>
            <p:cNvPr id="47" name="椭圆 46"/>
            <p:cNvSpPr/>
            <p:nvPr/>
          </p:nvSpPr>
          <p:spPr>
            <a:xfrm>
              <a:off x="1280133" y="1276560"/>
              <a:ext cx="1728000" cy="1728000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49" name="等腰三角形 48"/>
            <p:cNvSpPr/>
            <p:nvPr/>
          </p:nvSpPr>
          <p:spPr>
            <a:xfrm flipV="1">
              <a:off x="2034815" y="2996686"/>
              <a:ext cx="218634" cy="139253"/>
            </a:xfrm>
            <a:prstGeom prst="triangle">
              <a:avLst/>
            </a:prstGeom>
            <a:solidFill>
              <a:schemeClr val="tx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10180405" y="2670627"/>
            <a:ext cx="1584080" cy="1752927"/>
            <a:chOff x="1280133" y="1276560"/>
            <a:chExt cx="1728000" cy="1859379"/>
          </a:xfrm>
        </p:grpSpPr>
        <p:sp>
          <p:nvSpPr>
            <p:cNvPr id="53" name="椭圆 52"/>
            <p:cNvSpPr/>
            <p:nvPr/>
          </p:nvSpPr>
          <p:spPr>
            <a:xfrm>
              <a:off x="1280133" y="1276560"/>
              <a:ext cx="1728000" cy="1728000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5" name="等腰三角形 54"/>
            <p:cNvSpPr/>
            <p:nvPr/>
          </p:nvSpPr>
          <p:spPr>
            <a:xfrm flipV="1">
              <a:off x="2034815" y="2996686"/>
              <a:ext cx="218634" cy="139253"/>
            </a:xfrm>
            <a:prstGeom prst="triangle">
              <a:avLst/>
            </a:prstGeom>
            <a:solidFill>
              <a:schemeClr val="tx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61" name="流程图: 联系 60"/>
          <p:cNvSpPr/>
          <p:nvPr/>
        </p:nvSpPr>
        <p:spPr>
          <a:xfrm>
            <a:off x="8906293" y="6638100"/>
            <a:ext cx="73955" cy="82738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流程图: 联系 61"/>
          <p:cNvSpPr/>
          <p:nvPr/>
        </p:nvSpPr>
        <p:spPr>
          <a:xfrm>
            <a:off x="9094556" y="6638100"/>
            <a:ext cx="73955" cy="82738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流程图: 联系 62"/>
          <p:cNvSpPr/>
          <p:nvPr/>
        </p:nvSpPr>
        <p:spPr>
          <a:xfrm>
            <a:off x="9282819" y="6638100"/>
            <a:ext cx="73955" cy="82738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PA_任意多边形 17"/>
          <p:cNvSpPr/>
          <p:nvPr>
            <p:custDataLst>
              <p:tags r:id="rId1"/>
            </p:custDataLst>
          </p:nvPr>
        </p:nvSpPr>
        <p:spPr>
          <a:xfrm>
            <a:off x="8361760" y="1388352"/>
            <a:ext cx="1902590" cy="304805"/>
          </a:xfrm>
          <a:custGeom>
            <a:avLst/>
            <a:gdLst>
              <a:gd name="connsiteX0" fmla="*/ 280554 w 1475508"/>
              <a:gd name="connsiteY0" fmla="*/ 0 h 218917"/>
              <a:gd name="connsiteX1" fmla="*/ 1194954 w 1475508"/>
              <a:gd name="connsiteY1" fmla="*/ 0 h 218917"/>
              <a:gd name="connsiteX2" fmla="*/ 1194954 w 1475508"/>
              <a:gd name="connsiteY2" fmla="*/ 708 h 218917"/>
              <a:gd name="connsiteX3" fmla="*/ 1439139 w 1475508"/>
              <a:gd name="connsiteY3" fmla="*/ 708 h 218917"/>
              <a:gd name="connsiteX4" fmla="*/ 1475508 w 1475508"/>
              <a:gd name="connsiteY4" fmla="*/ 37077 h 218917"/>
              <a:gd name="connsiteX5" fmla="*/ 1475508 w 1475508"/>
              <a:gd name="connsiteY5" fmla="*/ 182548 h 218917"/>
              <a:gd name="connsiteX6" fmla="*/ 1439139 w 1475508"/>
              <a:gd name="connsiteY6" fmla="*/ 218917 h 218917"/>
              <a:gd name="connsiteX7" fmla="*/ 1194954 w 1475508"/>
              <a:gd name="connsiteY7" fmla="*/ 218917 h 218917"/>
              <a:gd name="connsiteX8" fmla="*/ 1158586 w 1475508"/>
              <a:gd name="connsiteY8" fmla="*/ 218917 h 218917"/>
              <a:gd name="connsiteX9" fmla="*/ 316922 w 1475508"/>
              <a:gd name="connsiteY9" fmla="*/ 218917 h 218917"/>
              <a:gd name="connsiteX10" fmla="*/ 280554 w 1475508"/>
              <a:gd name="connsiteY10" fmla="*/ 218917 h 218917"/>
              <a:gd name="connsiteX11" fmla="*/ 36369 w 1475508"/>
              <a:gd name="connsiteY11" fmla="*/ 218917 h 218917"/>
              <a:gd name="connsiteX12" fmla="*/ 0 w 1475508"/>
              <a:gd name="connsiteY12" fmla="*/ 182548 h 218917"/>
              <a:gd name="connsiteX13" fmla="*/ 0 w 1475508"/>
              <a:gd name="connsiteY13" fmla="*/ 37077 h 218917"/>
              <a:gd name="connsiteX14" fmla="*/ 36369 w 1475508"/>
              <a:gd name="connsiteY14" fmla="*/ 708 h 218917"/>
              <a:gd name="connsiteX15" fmla="*/ 280554 w 1475508"/>
              <a:gd name="connsiteY15" fmla="*/ 708 h 218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475508" h="218917">
                <a:moveTo>
                  <a:pt x="280554" y="0"/>
                </a:moveTo>
                <a:lnTo>
                  <a:pt x="1194954" y="0"/>
                </a:lnTo>
                <a:lnTo>
                  <a:pt x="1194954" y="708"/>
                </a:lnTo>
                <a:lnTo>
                  <a:pt x="1439139" y="708"/>
                </a:lnTo>
                <a:cubicBezTo>
                  <a:pt x="1459225" y="708"/>
                  <a:pt x="1475508" y="16991"/>
                  <a:pt x="1475508" y="37077"/>
                </a:cubicBezTo>
                <a:lnTo>
                  <a:pt x="1475508" y="182548"/>
                </a:lnTo>
                <a:cubicBezTo>
                  <a:pt x="1475508" y="202634"/>
                  <a:pt x="1459225" y="218917"/>
                  <a:pt x="1439139" y="218917"/>
                </a:cubicBezTo>
                <a:lnTo>
                  <a:pt x="1194954" y="218917"/>
                </a:lnTo>
                <a:lnTo>
                  <a:pt x="1158586" y="218917"/>
                </a:lnTo>
                <a:lnTo>
                  <a:pt x="316922" y="218917"/>
                </a:lnTo>
                <a:lnTo>
                  <a:pt x="280554" y="218917"/>
                </a:lnTo>
                <a:lnTo>
                  <a:pt x="36369" y="218917"/>
                </a:lnTo>
                <a:cubicBezTo>
                  <a:pt x="16283" y="218917"/>
                  <a:pt x="0" y="202634"/>
                  <a:pt x="0" y="182548"/>
                </a:cubicBezTo>
                <a:lnTo>
                  <a:pt x="0" y="37077"/>
                </a:lnTo>
                <a:cubicBezTo>
                  <a:pt x="0" y="16991"/>
                  <a:pt x="16283" y="708"/>
                  <a:pt x="36369" y="708"/>
                </a:cubicBezTo>
                <a:lnTo>
                  <a:pt x="280554" y="70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PA_文本框 18"/>
          <p:cNvSpPr txBox="1"/>
          <p:nvPr>
            <p:custDataLst>
              <p:tags r:id="rId2"/>
            </p:custDataLst>
          </p:nvPr>
        </p:nvSpPr>
        <p:spPr>
          <a:xfrm>
            <a:off x="8983147" y="1950219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GulimChe" panose="020B0609000101010101" pitchFamily="49" charset="-127"/>
                <a:ea typeface="GulimChe" panose="020B0609000101010101" pitchFamily="49" charset="-127"/>
              </a:rPr>
              <a:t>2</a:t>
            </a:r>
            <a:r>
              <a:rPr lang="en-US" altLang="zh-CN" dirty="0" smtClean="0">
                <a:latin typeface="GulimChe" panose="020B0609000101010101" pitchFamily="49" charset="-127"/>
                <a:ea typeface="GulimChe" panose="020B0609000101010101" pitchFamily="49" charset="-127"/>
              </a:rPr>
              <a:t>5%</a:t>
            </a:r>
            <a:endParaRPr lang="zh-CN" altLang="en-US" dirty="0">
              <a:latin typeface="GulimChe" panose="020B0609000101010101" pitchFamily="49" charset="-127"/>
              <a:ea typeface="GulimChe" panose="020B0609000101010101" pitchFamily="49" charset="-127"/>
            </a:endParaRPr>
          </a:p>
        </p:txBody>
      </p:sp>
      <p:sp>
        <p:nvSpPr>
          <p:cNvPr id="30" name="PA_文本框 2"/>
          <p:cNvSpPr txBox="1"/>
          <p:nvPr>
            <p:custDataLst>
              <p:tags r:id="rId3"/>
            </p:custDataLst>
          </p:nvPr>
        </p:nvSpPr>
        <p:spPr>
          <a:xfrm>
            <a:off x="8823506" y="893931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GulimChe" panose="020B0609000101010101" pitchFamily="49" charset="-127"/>
                <a:ea typeface="GulimChe" panose="020B0609000101010101" pitchFamily="49" charset="-127"/>
              </a:rPr>
              <a:t>Loading</a:t>
            </a:r>
            <a:endParaRPr lang="zh-CN" altLang="en-US" dirty="0">
              <a:latin typeface="GulimChe" panose="020B0609000101010101" pitchFamily="49" charset="-127"/>
              <a:ea typeface="GulimChe" panose="020B0609000101010101" pitchFamily="49" charset="-127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361760" y="1388352"/>
            <a:ext cx="461746" cy="304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474442" y="1317614"/>
            <a:ext cx="930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Calibri Light" panose="020F0302020204030204" pitchFamily="34" charset="0"/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第一天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483301" y="3322122"/>
            <a:ext cx="1451258" cy="293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版本控制</a:t>
            </a:r>
            <a:endParaRPr lang="en-US" altLang="zh-CN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0627404" y="3319949"/>
            <a:ext cx="1382927" cy="293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b="1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了解清华</a:t>
            </a:r>
            <a:endParaRPr lang="en-US" altLang="zh-CN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31" name="Rectangle 10"/>
          <p:cNvSpPr/>
          <p:nvPr/>
        </p:nvSpPr>
        <p:spPr>
          <a:xfrm>
            <a:off x="6430235" y="3338230"/>
            <a:ext cx="1451258" cy="293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认识自我</a:t>
            </a:r>
            <a:endParaRPr lang="en-US" altLang="zh-CN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9534298"/>
      </p:ext>
    </p:extLst>
  </p:cSld>
  <p:clrMapOvr>
    <a:masterClrMapping/>
  </p:clrMapOvr>
  <p:transition spd="slow" advTm="4949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100"/>
                            </p:stCondLst>
                            <p:childTnLst>
                              <p:par>
                                <p:cTn id="24" presetID="10" presetClass="entr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repeatCount="indefinite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repeatCount="indefinite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350"/>
                            </p:stCondLst>
                            <p:childTnLst>
                              <p:par>
                                <p:cTn id="49" presetID="2" presetClass="exit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" presetClass="exit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" presetClass="exit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" presetClass="exit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41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6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3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6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6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5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  <p:bldP spid="28" grpId="0" animBg="1"/>
      <p:bldP spid="29" grpId="0"/>
      <p:bldP spid="29" grpId="1"/>
      <p:bldP spid="3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 rot="5400000">
            <a:off x="-425117" y="1930491"/>
            <a:ext cx="3548847" cy="2698613"/>
          </a:xfrm>
          <a:prstGeom prst="triangle">
            <a:avLst/>
          </a:prstGeom>
          <a:solidFill>
            <a:schemeClr val="dk1">
              <a:alpha val="6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0" y="2803083"/>
            <a:ext cx="22365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课程介绍</a:t>
            </a:r>
            <a:endParaRPr lang="en-US" altLang="zh-CN" sz="40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349306" y="139111"/>
            <a:ext cx="10886" cy="1959429"/>
          </a:xfrm>
          <a:prstGeom prst="line">
            <a:avLst/>
          </a:prstGeom>
          <a:ln w="1270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1360192" y="4505378"/>
            <a:ext cx="0" cy="2144804"/>
          </a:xfrm>
          <a:prstGeom prst="line">
            <a:avLst/>
          </a:prstGeom>
          <a:ln w="1270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肘形连接符 6"/>
          <p:cNvCxnSpPr/>
          <p:nvPr/>
        </p:nvCxnSpPr>
        <p:spPr>
          <a:xfrm rot="10800000" flipV="1">
            <a:off x="6585858" y="-1"/>
            <a:ext cx="3243943" cy="653143"/>
          </a:xfrm>
          <a:prstGeom prst="bentConnector3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连接符 11"/>
          <p:cNvCxnSpPr>
            <a:stCxn id="10" idx="2"/>
          </p:cNvCxnSpPr>
          <p:nvPr/>
        </p:nvCxnSpPr>
        <p:spPr>
          <a:xfrm rot="10800000" flipV="1">
            <a:off x="3488611" y="653142"/>
            <a:ext cx="2128419" cy="1445397"/>
          </a:xfrm>
          <a:prstGeom prst="bentConnector3">
            <a:avLst>
              <a:gd name="adj1" fmla="val 10012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16" idx="6"/>
          </p:cNvCxnSpPr>
          <p:nvPr/>
        </p:nvCxnSpPr>
        <p:spPr>
          <a:xfrm>
            <a:off x="3947871" y="2580096"/>
            <a:ext cx="4847786" cy="734944"/>
          </a:xfrm>
          <a:prstGeom prst="bentConnector3">
            <a:avLst>
              <a:gd name="adj1" fmla="val 9985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20" idx="4"/>
            <a:endCxn id="24" idx="6"/>
          </p:cNvCxnSpPr>
          <p:nvPr/>
        </p:nvCxnSpPr>
        <p:spPr>
          <a:xfrm rot="5400000">
            <a:off x="6401777" y="2845796"/>
            <a:ext cx="1075732" cy="371202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3300961" y="5530979"/>
            <a:ext cx="34843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</a:t>
            </a:r>
            <a:r>
              <a:rPr lang="zh-CN" altLang="en-US" sz="1000" dirty="0" smtClean="0"/>
              <a:t>、</a:t>
            </a:r>
            <a:endParaRPr lang="zh-CN" altLang="en-US" sz="1000" dirty="0"/>
          </a:p>
          <a:p>
            <a:r>
              <a:rPr lang="en-US" sz="1000" dirty="0" smtClean="0"/>
              <a:t>2、</a:t>
            </a:r>
            <a:endParaRPr lang="en-US" altLang="zh-CN" sz="1000" dirty="0" smtClean="0"/>
          </a:p>
        </p:txBody>
      </p:sp>
      <p:sp>
        <p:nvSpPr>
          <p:cNvPr id="27" name="文本框 26"/>
          <p:cNvSpPr txBox="1"/>
          <p:nvPr/>
        </p:nvSpPr>
        <p:spPr>
          <a:xfrm>
            <a:off x="9326553" y="2866069"/>
            <a:ext cx="28253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/>
            </a:lvl1pPr>
          </a:lstStyle>
          <a:p>
            <a:pPr marL="228600" indent="-228600">
              <a:buFont typeface="+mj-lt"/>
              <a:buAutoNum type="arabicPeriod"/>
            </a:pPr>
            <a:r>
              <a:rPr lang="zh-CN" altLang="en-US" sz="1000" dirty="0" smtClean="0"/>
              <a:t>晨间汇报</a:t>
            </a:r>
            <a:r>
              <a:rPr lang="en-US" altLang="zh-CN" sz="1000" dirty="0" smtClean="0"/>
              <a:t>PPT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sz="1000" dirty="0" smtClean="0"/>
              <a:t>视频剪辑</a:t>
            </a:r>
            <a:endParaRPr lang="en-US" altLang="zh-CN" sz="1000" dirty="0" smtClean="0"/>
          </a:p>
          <a:p>
            <a:pPr marL="228600" indent="-228600">
              <a:buFont typeface="+mj-lt"/>
              <a:buAutoNum type="arabicPeriod"/>
            </a:pPr>
            <a:r>
              <a:rPr lang="en-US" altLang="zh-CN" sz="1000" dirty="0" err="1" smtClean="0"/>
              <a:t>WiKi</a:t>
            </a:r>
            <a:r>
              <a:rPr lang="zh-CN" altLang="en-US" sz="1000" dirty="0" smtClean="0"/>
              <a:t>主页</a:t>
            </a:r>
            <a:endParaRPr lang="en-US" altLang="zh-CN" sz="1000" dirty="0" smtClean="0"/>
          </a:p>
          <a:p>
            <a:pPr marL="228600" indent="-228600">
              <a:buFont typeface="+mj-lt"/>
              <a:buAutoNum type="arabicPeriod"/>
            </a:pPr>
            <a:r>
              <a:rPr lang="zh-CN" altLang="en-US" sz="1000" dirty="0" smtClean="0"/>
              <a:t>社群画布完成</a:t>
            </a:r>
            <a:endParaRPr lang="zh-CN" altLang="en-US" sz="1000" dirty="0"/>
          </a:p>
        </p:txBody>
      </p:sp>
      <p:sp>
        <p:nvSpPr>
          <p:cNvPr id="10" name="椭圆 9"/>
          <p:cNvSpPr/>
          <p:nvPr/>
        </p:nvSpPr>
        <p:spPr>
          <a:xfrm>
            <a:off x="5617029" y="211069"/>
            <a:ext cx="968829" cy="8841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2979042" y="2138022"/>
            <a:ext cx="968829" cy="8841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8311242" y="3279797"/>
            <a:ext cx="968829" cy="8841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4114800" y="4797602"/>
            <a:ext cx="968829" cy="8841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流程图: 联系 38"/>
          <p:cNvSpPr/>
          <p:nvPr/>
        </p:nvSpPr>
        <p:spPr>
          <a:xfrm>
            <a:off x="5836521" y="6442157"/>
            <a:ext cx="73955" cy="82738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流程图: 联系 39"/>
          <p:cNvSpPr/>
          <p:nvPr/>
        </p:nvSpPr>
        <p:spPr>
          <a:xfrm>
            <a:off x="6024784" y="6442157"/>
            <a:ext cx="73955" cy="82738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流程图: 联系 40"/>
          <p:cNvSpPr/>
          <p:nvPr/>
        </p:nvSpPr>
        <p:spPr>
          <a:xfrm>
            <a:off x="6213047" y="6442157"/>
            <a:ext cx="73955" cy="82738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燕尾形 41"/>
          <p:cNvSpPr/>
          <p:nvPr/>
        </p:nvSpPr>
        <p:spPr>
          <a:xfrm rot="5400000">
            <a:off x="10015180" y="6062814"/>
            <a:ext cx="345030" cy="413657"/>
          </a:xfrm>
          <a:prstGeom prst="chevron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3" name="燕尾形 42"/>
          <p:cNvSpPr/>
          <p:nvPr/>
        </p:nvSpPr>
        <p:spPr>
          <a:xfrm rot="5400000">
            <a:off x="10015180" y="6325739"/>
            <a:ext cx="345030" cy="413657"/>
          </a:xfrm>
          <a:prstGeom prst="chevron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839935" y="468477"/>
            <a:ext cx="534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Calibri Light" panose="020F0302020204030204" pitchFamily="34" charset="0"/>
              </a:rPr>
              <a:t>输入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3169577" y="2395430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Calibri Light" panose="020F0302020204030204" pitchFamily="34" charset="0"/>
              </a:rPr>
              <a:t>过程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8472490" y="353720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输出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4276048" y="5060992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效果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678368" y="3078921"/>
            <a:ext cx="37372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</a:t>
            </a:r>
            <a:r>
              <a:rPr lang="zh-CN" altLang="en-US" sz="1000" dirty="0"/>
              <a:t> </a:t>
            </a:r>
            <a:r>
              <a:rPr lang="zh-CN" altLang="en-US" sz="1000" dirty="0" smtClean="0"/>
              <a:t>     </a:t>
            </a:r>
            <a:r>
              <a:rPr lang="en-US" sz="1000" dirty="0"/>
              <a:t>09：00 - </a:t>
            </a:r>
            <a:r>
              <a:rPr lang="en-US" altLang="zh-CN" sz="1000" dirty="0" smtClean="0"/>
              <a:t>09</a:t>
            </a:r>
            <a:r>
              <a:rPr lang="en-US" sz="1000" dirty="0" smtClean="0"/>
              <a:t>：</a:t>
            </a:r>
            <a:r>
              <a:rPr lang="en-US" altLang="zh-CN" sz="1000" dirty="0" smtClean="0"/>
              <a:t>05</a:t>
            </a:r>
            <a:endParaRPr lang="en-US" altLang="zh-CN" sz="1000" dirty="0"/>
          </a:p>
          <a:p>
            <a:r>
              <a:rPr lang="zh-CN" altLang="en-US" sz="1000" dirty="0" smtClean="0"/>
              <a:t>欢迎仪式：主持人介绍出席嘉宾和课程内容</a:t>
            </a:r>
            <a:endParaRPr lang="en-US" altLang="zh-CN" sz="1000" dirty="0" smtClean="0"/>
          </a:p>
          <a:p>
            <a:r>
              <a:rPr lang="en-US" altLang="zh-CN" sz="1000" dirty="0" smtClean="0"/>
              <a:t>2      09</a:t>
            </a:r>
            <a:r>
              <a:rPr lang="en-US" sz="1000" dirty="0" smtClean="0"/>
              <a:t>：</a:t>
            </a:r>
            <a:r>
              <a:rPr lang="en-US" altLang="zh-CN" sz="1000" dirty="0" smtClean="0"/>
              <a:t>05</a:t>
            </a:r>
            <a:r>
              <a:rPr lang="en-US" sz="1000" dirty="0" smtClean="0"/>
              <a:t> </a:t>
            </a:r>
            <a:r>
              <a:rPr lang="en-US" altLang="zh-CN" sz="1000" dirty="0" smtClean="0"/>
              <a:t>-</a:t>
            </a:r>
            <a:r>
              <a:rPr lang="zh-CN" altLang="en-US" sz="1000" dirty="0" smtClean="0"/>
              <a:t> </a:t>
            </a:r>
            <a:r>
              <a:rPr lang="en-US" altLang="zh-CN" sz="1000" dirty="0" smtClean="0"/>
              <a:t>09</a:t>
            </a:r>
            <a:r>
              <a:rPr lang="en-US" sz="1000" dirty="0" smtClean="0"/>
              <a:t>：</a:t>
            </a:r>
            <a:r>
              <a:rPr lang="en-US" altLang="zh-CN" sz="1000" dirty="0" smtClean="0"/>
              <a:t>35</a:t>
            </a:r>
          </a:p>
          <a:p>
            <a:r>
              <a:rPr lang="zh-CN" altLang="en-US" sz="1000" dirty="0" smtClean="0"/>
              <a:t>破冰游戏：主持人开场介绍游戏规则</a:t>
            </a:r>
            <a:endParaRPr lang="en-US" altLang="zh-CN" sz="1000" dirty="0" smtClean="0"/>
          </a:p>
          <a:p>
            <a:pPr marL="228600" indent="-228600">
              <a:buAutoNum type="arabicPlain" startAt="3"/>
            </a:pPr>
            <a:r>
              <a:rPr lang="en-US" altLang="zh-CN" sz="1000" dirty="0" smtClean="0"/>
              <a:t>09</a:t>
            </a:r>
            <a:r>
              <a:rPr lang="en-US" sz="1000" dirty="0" smtClean="0"/>
              <a:t>：</a:t>
            </a:r>
            <a:r>
              <a:rPr lang="en-US" altLang="zh-CN" sz="1000" dirty="0" smtClean="0"/>
              <a:t>35</a:t>
            </a:r>
            <a:r>
              <a:rPr lang="en-US" sz="1000" dirty="0" smtClean="0"/>
              <a:t> </a:t>
            </a:r>
            <a:r>
              <a:rPr lang="en-US" sz="1000" dirty="0"/>
              <a:t>- </a:t>
            </a:r>
            <a:r>
              <a:rPr lang="en-US" altLang="zh-CN" sz="1000" dirty="0" smtClean="0"/>
              <a:t>10</a:t>
            </a:r>
            <a:r>
              <a:rPr lang="en-US" sz="1000" dirty="0" smtClean="0"/>
              <a:t>：00</a:t>
            </a:r>
          </a:p>
          <a:p>
            <a:r>
              <a:rPr lang="zh-CN" altLang="en-US" sz="1000" dirty="0" smtClean="0"/>
              <a:t>课程引导：课程协议</a:t>
            </a:r>
            <a:r>
              <a:rPr lang="en-US" altLang="zh-CN" sz="1000" dirty="0" smtClean="0"/>
              <a:t>&amp;</a:t>
            </a:r>
            <a:r>
              <a:rPr lang="zh-CN" altLang="en-US" sz="1000" dirty="0" smtClean="0"/>
              <a:t>入学需求</a:t>
            </a:r>
            <a:r>
              <a:rPr lang="en-US" altLang="zh-CN" sz="1000" dirty="0" smtClean="0"/>
              <a:t>&amp;</a:t>
            </a:r>
            <a:r>
              <a:rPr lang="zh-CN" altLang="en-US" sz="1000" dirty="0" smtClean="0"/>
              <a:t>课程目的</a:t>
            </a:r>
            <a:endParaRPr lang="en-US" altLang="zh-CN" sz="1000" dirty="0" smtClean="0"/>
          </a:p>
          <a:p>
            <a:r>
              <a:rPr lang="en-US" altLang="zh-CN" sz="1000" dirty="0" smtClean="0"/>
              <a:t>4</a:t>
            </a:r>
            <a:r>
              <a:rPr lang="zh-CN" altLang="en-US" sz="1000" dirty="0" smtClean="0"/>
              <a:t>     </a:t>
            </a:r>
            <a:r>
              <a:rPr lang="en-US" altLang="zh-CN" sz="1000" dirty="0" smtClean="0"/>
              <a:t>10：00 </a:t>
            </a:r>
            <a:r>
              <a:rPr lang="en-US" altLang="zh-CN" sz="1000" dirty="0"/>
              <a:t>- </a:t>
            </a:r>
            <a:r>
              <a:rPr lang="en-US" altLang="zh-CN" sz="1000" dirty="0" smtClean="0"/>
              <a:t>11：00</a:t>
            </a:r>
            <a:endParaRPr lang="en-US" altLang="zh-CN" sz="1000" dirty="0"/>
          </a:p>
          <a:p>
            <a:r>
              <a:rPr lang="zh-CN" altLang="en-US" sz="1000" dirty="0" smtClean="0"/>
              <a:t>认识清华：卢达溶老师讲解清华资源</a:t>
            </a:r>
            <a:endParaRPr lang="en-US" altLang="zh-CN" sz="1000" dirty="0" smtClean="0"/>
          </a:p>
          <a:p>
            <a:pPr marL="228600" indent="-228600">
              <a:buAutoNum type="arabicPlain" startAt="5"/>
            </a:pPr>
            <a:r>
              <a:rPr lang="en-US" altLang="zh-CN" sz="1000" dirty="0" smtClean="0"/>
              <a:t>11：10 </a:t>
            </a:r>
            <a:r>
              <a:rPr lang="en-US" altLang="zh-CN" sz="1000" dirty="0"/>
              <a:t>- </a:t>
            </a:r>
            <a:r>
              <a:rPr lang="en-US" altLang="zh-CN" sz="1000" dirty="0" smtClean="0"/>
              <a:t>12：00</a:t>
            </a:r>
            <a:endParaRPr lang="en-US" altLang="zh-CN" sz="1000" dirty="0"/>
          </a:p>
          <a:p>
            <a:r>
              <a:rPr lang="zh-CN" altLang="en-US" sz="1000" dirty="0" smtClean="0"/>
              <a:t>工具讲解：讲解</a:t>
            </a:r>
            <a:r>
              <a:rPr lang="en-US" altLang="zh-CN" sz="1000" dirty="0" err="1" smtClean="0"/>
              <a:t>WiKi</a:t>
            </a:r>
            <a:r>
              <a:rPr lang="zh-CN" altLang="en-US" sz="1000" dirty="0" smtClean="0"/>
              <a:t>，</a:t>
            </a:r>
            <a:r>
              <a:rPr lang="en-US" altLang="zh-CN" sz="1000" dirty="0" err="1" smtClean="0"/>
              <a:t>GITKraken</a:t>
            </a:r>
            <a:endParaRPr lang="en-US" altLang="zh-CN" sz="1000" dirty="0"/>
          </a:p>
          <a:p>
            <a:endParaRPr lang="en-US" altLang="zh-CN" sz="1000" dirty="0"/>
          </a:p>
          <a:p>
            <a:endParaRPr lang="en-US" altLang="zh-CN" sz="10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5159829" y="1063891"/>
            <a:ext cx="6096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zh-CN" altLang="en-US" sz="1000" dirty="0"/>
              <a:t>超限学习过程</a:t>
            </a:r>
            <a:endParaRPr lang="en-US" altLang="zh-CN" sz="10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zh-CN" sz="1000" dirty="0"/>
              <a:t>WIKI</a:t>
            </a:r>
            <a:r>
              <a:rPr lang="zh-CN" altLang="en-US" sz="1000" dirty="0"/>
              <a:t>，</a:t>
            </a:r>
            <a:r>
              <a:rPr lang="en-US" altLang="zh-CN" sz="1000" dirty="0"/>
              <a:t>GIT</a:t>
            </a:r>
            <a:r>
              <a:rPr lang="zh-CN" altLang="en-US" sz="1000" dirty="0"/>
              <a:t>的工具支持 </a:t>
            </a:r>
            <a:endParaRPr lang="en-US" altLang="zh-CN" sz="10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zh-CN" altLang="en-US" sz="1000" dirty="0"/>
              <a:t>校内各社团资源支持</a:t>
            </a:r>
            <a:endParaRPr lang="en-US" altLang="zh-CN" sz="10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zh-CN" altLang="en-US" sz="1000" dirty="0"/>
              <a:t>校内图书馆支持</a:t>
            </a:r>
            <a:endParaRPr lang="en-US" altLang="zh-CN" sz="10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zh-CN" altLang="en-US" sz="1000" dirty="0"/>
              <a:t>现场所有同学自身的资源 </a:t>
            </a:r>
            <a:endParaRPr lang="en-US" altLang="zh-CN" sz="10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zh-CN" altLang="en-US" sz="1000" dirty="0"/>
              <a:t>现场教学环境的支持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zh-CN" altLang="en-US" sz="1000" dirty="0"/>
              <a:t>往期</a:t>
            </a:r>
            <a:r>
              <a:rPr lang="en-US" altLang="zh-CN" sz="1000" dirty="0"/>
              <a:t>MEM</a:t>
            </a:r>
            <a:r>
              <a:rPr lang="zh-CN" altLang="en-US" sz="1000" dirty="0"/>
              <a:t>学长的资源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zh-CN" sz="1000" dirty="0"/>
              <a:t>MEM</a:t>
            </a:r>
            <a:r>
              <a:rPr lang="zh-CN" altLang="en-US" sz="1000" dirty="0"/>
              <a:t>教育中心的支持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zh-CN" altLang="en-US" sz="1000" dirty="0" smtClean="0"/>
              <a:t>导</a:t>
            </a:r>
            <a:r>
              <a:rPr lang="zh-CN" altLang="en-US" sz="1000" dirty="0"/>
              <a:t>师、助教支持</a:t>
            </a:r>
            <a:endParaRPr lang="en-US" altLang="zh-CN" sz="1000" dirty="0"/>
          </a:p>
        </p:txBody>
      </p:sp>
      <p:sp>
        <p:nvSpPr>
          <p:cNvPr id="31" name="Rectangle 30"/>
          <p:cNvSpPr/>
          <p:nvPr/>
        </p:nvSpPr>
        <p:spPr>
          <a:xfrm>
            <a:off x="5607704" y="2739850"/>
            <a:ext cx="20643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6</a:t>
            </a:r>
            <a:r>
              <a:rPr lang="zh-CN" altLang="en-US" sz="1000" dirty="0" smtClean="0"/>
              <a:t>    </a:t>
            </a:r>
            <a:r>
              <a:rPr lang="en-US" sz="1000" dirty="0" smtClean="0"/>
              <a:t>13：00 </a:t>
            </a:r>
            <a:r>
              <a:rPr lang="en-US" sz="1000" dirty="0"/>
              <a:t>- </a:t>
            </a:r>
            <a:r>
              <a:rPr lang="en-US" sz="1000" dirty="0" smtClean="0"/>
              <a:t>1</a:t>
            </a:r>
            <a:r>
              <a:rPr lang="en-US" altLang="zh-CN" sz="1000" dirty="0" smtClean="0"/>
              <a:t>3</a:t>
            </a:r>
            <a:r>
              <a:rPr lang="en-US" sz="1000" dirty="0" smtClean="0"/>
              <a:t>：</a:t>
            </a:r>
            <a:r>
              <a:rPr lang="en-US" altLang="zh-CN" sz="1000" dirty="0" smtClean="0"/>
              <a:t>4</a:t>
            </a:r>
            <a:r>
              <a:rPr lang="en-US" altLang="zh-CN" sz="1000" dirty="0"/>
              <a:t>5</a:t>
            </a:r>
          </a:p>
          <a:p>
            <a:r>
              <a:rPr lang="zh-CN" altLang="en-US" sz="1000" dirty="0" smtClean="0"/>
              <a:t>图书馆介绍</a:t>
            </a:r>
            <a:endParaRPr lang="en-US" altLang="zh-CN" sz="1000" dirty="0" smtClean="0"/>
          </a:p>
          <a:p>
            <a:r>
              <a:rPr lang="en-US" altLang="zh-CN" sz="1000" dirty="0" smtClean="0"/>
              <a:t>7</a:t>
            </a:r>
            <a:r>
              <a:rPr lang="zh-CN" altLang="en-US" sz="1000" dirty="0"/>
              <a:t> </a:t>
            </a:r>
            <a:r>
              <a:rPr lang="zh-CN" altLang="en-US" sz="1000" dirty="0" smtClean="0"/>
              <a:t>   </a:t>
            </a:r>
            <a:r>
              <a:rPr lang="en-US" sz="1000" dirty="0" smtClean="0"/>
              <a:t>1</a:t>
            </a:r>
            <a:r>
              <a:rPr lang="en-US" altLang="zh-CN" sz="1000" dirty="0" smtClean="0"/>
              <a:t>3</a:t>
            </a:r>
            <a:r>
              <a:rPr lang="en-US" sz="1000" dirty="0" smtClean="0"/>
              <a:t>：</a:t>
            </a:r>
            <a:r>
              <a:rPr lang="en-US" altLang="zh-CN" sz="1000" dirty="0" smtClean="0"/>
              <a:t>4</a:t>
            </a:r>
            <a:r>
              <a:rPr lang="en-US" altLang="zh-CN" sz="1000" dirty="0"/>
              <a:t>5</a:t>
            </a:r>
            <a:r>
              <a:rPr lang="en-US" sz="1000" dirty="0" smtClean="0"/>
              <a:t> </a:t>
            </a:r>
            <a:r>
              <a:rPr lang="en-US" sz="1000" dirty="0"/>
              <a:t>- </a:t>
            </a:r>
            <a:r>
              <a:rPr lang="en-US" sz="1000" dirty="0" smtClean="0"/>
              <a:t>1</a:t>
            </a:r>
            <a:r>
              <a:rPr lang="en-US" altLang="zh-CN" sz="1000" dirty="0" smtClean="0"/>
              <a:t>4</a:t>
            </a:r>
            <a:r>
              <a:rPr lang="en-US" sz="1000" dirty="0" smtClean="0"/>
              <a:t>：</a:t>
            </a:r>
            <a:r>
              <a:rPr lang="en-US" altLang="zh-CN" sz="1000" dirty="0" smtClean="0"/>
              <a:t>0</a:t>
            </a:r>
            <a:r>
              <a:rPr lang="en-US" sz="1000" dirty="0" smtClean="0"/>
              <a:t>0</a:t>
            </a:r>
          </a:p>
          <a:p>
            <a:r>
              <a:rPr lang="en-US" altLang="zh-CN" sz="1000" dirty="0" smtClean="0"/>
              <a:t>Standout</a:t>
            </a:r>
            <a:r>
              <a:rPr lang="zh-CN" altLang="en-US" sz="1000" dirty="0" smtClean="0"/>
              <a:t>测试结果分享</a:t>
            </a:r>
            <a:endParaRPr lang="en-US" altLang="zh-CN" sz="1000" dirty="0" smtClean="0"/>
          </a:p>
          <a:p>
            <a:r>
              <a:rPr lang="en-US" altLang="zh-CN" sz="1000" dirty="0" smtClean="0"/>
              <a:t>8</a:t>
            </a:r>
            <a:r>
              <a:rPr lang="zh-CN" altLang="en-US" sz="1000" dirty="0" smtClean="0"/>
              <a:t>    </a:t>
            </a:r>
            <a:r>
              <a:rPr lang="en-US" altLang="zh-CN" sz="1000" dirty="0" smtClean="0"/>
              <a:t>14：00 </a:t>
            </a:r>
            <a:r>
              <a:rPr lang="en-US" altLang="zh-CN" sz="1000" dirty="0"/>
              <a:t>- </a:t>
            </a:r>
            <a:r>
              <a:rPr lang="en-US" altLang="zh-CN" sz="1000" dirty="0" smtClean="0"/>
              <a:t>15：00</a:t>
            </a:r>
            <a:endParaRPr lang="en-US" altLang="zh-CN" sz="1000" dirty="0"/>
          </a:p>
          <a:p>
            <a:r>
              <a:rPr lang="zh-CN" altLang="en-US" sz="1000" dirty="0" smtClean="0"/>
              <a:t>认识自己，讲解</a:t>
            </a:r>
            <a:r>
              <a:rPr lang="en-US" altLang="zh-CN" sz="1000" dirty="0" smtClean="0"/>
              <a:t>Standout</a:t>
            </a:r>
            <a:r>
              <a:rPr lang="zh-CN" altLang="en-US" sz="1000" dirty="0" smtClean="0"/>
              <a:t>测试结果</a:t>
            </a:r>
            <a:endParaRPr lang="en-US" altLang="zh-CN" sz="1000" dirty="0" smtClean="0"/>
          </a:p>
          <a:p>
            <a:pPr marL="228600" indent="-228600">
              <a:buAutoNum type="arabicPlain" startAt="9"/>
            </a:pPr>
            <a:r>
              <a:rPr lang="en-US" altLang="zh-CN" sz="1000" dirty="0" smtClean="0"/>
              <a:t>15：00 </a:t>
            </a:r>
            <a:r>
              <a:rPr lang="en-US" altLang="zh-CN" sz="1000" dirty="0"/>
              <a:t>- </a:t>
            </a:r>
            <a:r>
              <a:rPr lang="en-US" altLang="zh-CN" sz="1000" dirty="0" smtClean="0"/>
              <a:t>17：00</a:t>
            </a:r>
          </a:p>
          <a:p>
            <a:r>
              <a:rPr lang="zh-CN" altLang="en-US" sz="1000" dirty="0" smtClean="0"/>
              <a:t>社群画布讲解</a:t>
            </a:r>
            <a:endParaRPr lang="en-US" altLang="zh-CN" sz="1000" dirty="0" smtClean="0"/>
          </a:p>
        </p:txBody>
      </p:sp>
      <p:sp>
        <p:nvSpPr>
          <p:cNvPr id="33" name="Rectangle 32"/>
          <p:cNvSpPr/>
          <p:nvPr/>
        </p:nvSpPr>
        <p:spPr>
          <a:xfrm>
            <a:off x="5608683" y="4027987"/>
            <a:ext cx="16138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10</a:t>
            </a:r>
            <a:r>
              <a:rPr lang="en-US" sz="1000" dirty="0" smtClean="0"/>
              <a:t>    18：30 </a:t>
            </a:r>
            <a:r>
              <a:rPr lang="en-US" sz="1000" dirty="0"/>
              <a:t>- </a:t>
            </a:r>
            <a:r>
              <a:rPr lang="en-US" sz="1000" dirty="0" smtClean="0"/>
              <a:t>22：00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 dirty="0"/>
              <a:t>更新小组、个人主</a:t>
            </a:r>
            <a:r>
              <a:rPr lang="zh-CN" altLang="en-US" sz="1000" dirty="0" smtClean="0"/>
              <a:t>⻚</a:t>
            </a:r>
            <a:endParaRPr lang="en-US" altLang="zh-CN" sz="1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 dirty="0"/>
              <a:t>撰写班级宪</a:t>
            </a:r>
            <a:r>
              <a:rPr lang="zh-CN" altLang="en-US" sz="1000" dirty="0" smtClean="0"/>
              <a:t>章</a:t>
            </a:r>
            <a:endParaRPr lang="en-US" altLang="zh-CN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 dirty="0"/>
              <a:t>完善工作流程及数</a:t>
            </a:r>
            <a:r>
              <a:rPr lang="zh-CN" altLang="en-US" sz="1000" dirty="0" smtClean="0"/>
              <a:t>据</a:t>
            </a:r>
            <a:endParaRPr lang="en-US" altLang="zh-CN" sz="1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 dirty="0"/>
              <a:t>整理学习笔记及心</a:t>
            </a:r>
            <a:r>
              <a:rPr lang="zh-CN" altLang="en-US" sz="1000" dirty="0" smtClean="0"/>
              <a:t>得</a:t>
            </a:r>
            <a:endParaRPr lang="en-US" altLang="zh-CN" sz="1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 dirty="0"/>
              <a:t>视频剪辑</a:t>
            </a:r>
            <a:endParaRPr lang="en-US" altLang="zh-CN" sz="1000" dirty="0" smtClean="0"/>
          </a:p>
        </p:txBody>
      </p:sp>
      <p:sp>
        <p:nvSpPr>
          <p:cNvPr id="34" name="文本框 26"/>
          <p:cNvSpPr txBox="1"/>
          <p:nvPr/>
        </p:nvSpPr>
        <p:spPr>
          <a:xfrm>
            <a:off x="9331875" y="3510969"/>
            <a:ext cx="30182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/>
            </a:lvl1pPr>
          </a:lstStyle>
          <a:p>
            <a:r>
              <a:rPr lang="en-US" altLang="zh-CN" sz="1000" dirty="0"/>
              <a:t>5</a:t>
            </a:r>
            <a:r>
              <a:rPr lang="en-US" altLang="zh-CN" sz="1000" dirty="0" smtClean="0"/>
              <a:t>     </a:t>
            </a:r>
            <a:r>
              <a:rPr lang="zh-CN" altLang="en-US" sz="1000" dirty="0" smtClean="0"/>
              <a:t>晨间汇报内容</a:t>
            </a:r>
            <a:endParaRPr lang="en-US" altLang="zh-CN" sz="1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 dirty="0"/>
              <a:t>逻辑</a:t>
            </a:r>
            <a:r>
              <a:rPr lang="zh-CN" altLang="en-US" sz="1000" dirty="0" smtClean="0"/>
              <a:t>模型</a:t>
            </a:r>
            <a:r>
              <a:rPr lang="en-US" altLang="zh-CN" sz="1000" dirty="0" smtClean="0"/>
              <a:t>1.0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 dirty="0" smtClean="0"/>
              <a:t>个</a:t>
            </a:r>
            <a:r>
              <a:rPr lang="zh-CN" altLang="en-US" sz="1000" dirty="0"/>
              <a:t>人</a:t>
            </a:r>
            <a:r>
              <a:rPr lang="en-US" altLang="zh-CN" sz="1000" dirty="0" smtClean="0"/>
              <a:t>Wiki</a:t>
            </a:r>
            <a:r>
              <a:rPr lang="zh-CN" altLang="en-US" sz="1000" dirty="0" smtClean="0"/>
              <a:t>主页更新</a:t>
            </a:r>
            <a:endParaRPr lang="en-US" altLang="zh-CN" sz="1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 dirty="0" smtClean="0"/>
              <a:t>小</a:t>
            </a:r>
            <a:r>
              <a:rPr lang="zh-CN" altLang="en-US" sz="1000" dirty="0"/>
              <a:t>组</a:t>
            </a:r>
            <a:r>
              <a:rPr lang="en-US" altLang="zh-CN" sz="1000" dirty="0" smtClean="0"/>
              <a:t>Wiki</a:t>
            </a:r>
            <a:r>
              <a:rPr lang="zh-CN" altLang="en-US" sz="1000" dirty="0"/>
              <a:t>主页更新</a:t>
            </a:r>
            <a:endParaRPr lang="en-US" altLang="zh-CN" sz="1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 dirty="0" smtClean="0"/>
              <a:t>每日学习成果</a:t>
            </a:r>
            <a:endParaRPr lang="en-US" altLang="zh-CN" sz="1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 dirty="0" smtClean="0"/>
              <a:t>社群画布</a:t>
            </a:r>
            <a:endParaRPr lang="en-US" altLang="zh-CN" sz="1000" dirty="0"/>
          </a:p>
        </p:txBody>
      </p:sp>
    </p:spTree>
    <p:extLst>
      <p:ext uri="{BB962C8B-B14F-4D97-AF65-F5344CB8AC3E}">
        <p14:creationId xmlns:p14="http://schemas.microsoft.com/office/powerpoint/2010/main" val="1572704593"/>
      </p:ext>
    </p:extLst>
  </p:cSld>
  <p:clrMapOvr>
    <a:masterClrMapping/>
  </p:clrMapOvr>
  <p:transition spd="slow" advTm="17046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75"/>
                            </p:stCondLst>
                            <p:childTnLst>
                              <p:par>
                                <p:cTn id="24" presetID="10" presetClass="entr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repeatCount="indefinite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repeatCount="indefinite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325"/>
                            </p:stCondLst>
                            <p:childTnLst>
                              <p:par>
                                <p:cTn id="34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6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 tmFilter="0,0; .5, 1; 1, 1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325"/>
                            </p:stCondLst>
                            <p:childTnLst>
                              <p:par>
                                <p:cTn id="4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825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6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 tmFilter="0,0; .5, 1; 1, 1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985"/>
                            </p:stCondLst>
                            <p:childTnLst>
                              <p:par>
                                <p:cTn id="60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985"/>
                            </p:stCondLst>
                            <p:childTnLst>
                              <p:par>
                                <p:cTn id="6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985"/>
                            </p:stCondLst>
                            <p:childTnLst>
                              <p:par>
                                <p:cTn id="75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 tmFilter="0, 0; .2, .5; .8, .5; 1, 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7" dur="250" autoRev="1" fill="hold"/>
                                        <p:tgtEl>
                                          <p:spTgt spid="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8" presetID="26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 tmFilter="0, 0; .2, .5; .8, .5; 1, 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0" dur="250" autoRev="1" fill="hold"/>
                                        <p:tgtEl>
                                          <p:spTgt spid="4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1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600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 tmFilter="0,0; .5, 1; 1, 1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25" grpId="0"/>
      <p:bldP spid="27" grpId="0"/>
      <p:bldP spid="39" grpId="0" animBg="1"/>
      <p:bldP spid="40" grpId="0" animBg="1"/>
      <p:bldP spid="41" grpId="0" animBg="1"/>
      <p:bldP spid="42" grpId="0" animBg="1"/>
      <p:bldP spid="42" grpId="1" animBg="1"/>
      <p:bldP spid="43" grpId="0" animBg="1"/>
      <p:bldP spid="43" grpId="1" animBg="1"/>
      <p:bldP spid="3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217</Words>
  <Application>Microsoft Macintosh PowerPoint</Application>
  <PresentationFormat>宽屏</PresentationFormat>
  <Paragraphs>59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2" baseType="lpstr">
      <vt:lpstr>Calibri</vt:lpstr>
      <vt:lpstr>Calibri Light</vt:lpstr>
      <vt:lpstr>DengXian</vt:lpstr>
      <vt:lpstr>DengXian Light</vt:lpstr>
      <vt:lpstr>GulimChe</vt:lpstr>
      <vt:lpstr>Lantinghei SC Extralight</vt:lpstr>
      <vt:lpstr>宋体</vt:lpstr>
      <vt:lpstr>微軟正黑體</vt:lpstr>
      <vt:lpstr>Arial</vt:lpstr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赵鹏伟</dc:creator>
  <cp:lastModifiedBy>赵鹏伟</cp:lastModifiedBy>
  <cp:revision>1</cp:revision>
  <dcterms:created xsi:type="dcterms:W3CDTF">2017-09-15T17:53:25Z</dcterms:created>
  <dcterms:modified xsi:type="dcterms:W3CDTF">2017-09-15T17:56:08Z</dcterms:modified>
</cp:coreProperties>
</file>