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312" r:id="rId2"/>
    <p:sldId id="345" r:id="rId3"/>
    <p:sldId id="348" r:id="rId4"/>
    <p:sldId id="347" r:id="rId5"/>
    <p:sldId id="346" r:id="rId6"/>
    <p:sldId id="353" r:id="rId7"/>
    <p:sldId id="354" r:id="rId8"/>
    <p:sldId id="352" r:id="rId9"/>
    <p:sldId id="351" r:id="rId10"/>
    <p:sldId id="350" r:id="rId11"/>
    <p:sldId id="349" r:id="rId12"/>
    <p:sldId id="359" r:id="rId13"/>
    <p:sldId id="358" r:id="rId14"/>
    <p:sldId id="357" r:id="rId15"/>
    <p:sldId id="356" r:id="rId16"/>
    <p:sldId id="355" r:id="rId17"/>
    <p:sldId id="360" r:id="rId18"/>
    <p:sldId id="361" r:id="rId19"/>
    <p:sldId id="362" r:id="rId20"/>
    <p:sldId id="364" r:id="rId21"/>
    <p:sldId id="365" r:id="rId22"/>
    <p:sldId id="369" r:id="rId23"/>
    <p:sldId id="370" r:id="rId24"/>
    <p:sldId id="371" r:id="rId25"/>
    <p:sldId id="372" r:id="rId26"/>
    <p:sldId id="373" r:id="rId27"/>
    <p:sldId id="384" r:id="rId28"/>
    <p:sldId id="376" r:id="rId29"/>
    <p:sldId id="374" r:id="rId30"/>
    <p:sldId id="378" r:id="rId31"/>
    <p:sldId id="377" r:id="rId32"/>
    <p:sldId id="380" r:id="rId33"/>
    <p:sldId id="381" r:id="rId34"/>
    <p:sldId id="383" r:id="rId35"/>
  </p:sldIdLst>
  <p:sldSz cx="9144000" cy="5143500" type="screen16x9"/>
  <p:notesSz cx="6858000" cy="9144000"/>
  <p:embeddedFontLst>
    <p:embeddedFont>
      <p:font typeface="方正兰亭粗黑简体" charset="-122"/>
      <p:regular r:id="rId37"/>
    </p:embeddedFont>
    <p:embeddedFont>
      <p:font typeface="Calibri" pitchFamily="34" charset="0"/>
      <p:regular r:id="rId38"/>
      <p:bold r:id="rId39"/>
      <p:italic r:id="rId40"/>
      <p:boldItalic r:id="rId41"/>
    </p:embeddedFont>
    <p:embeddedFont>
      <p:font typeface="微软雅黑" pitchFamily="34" charset="-122"/>
      <p:regular r:id="rId42"/>
      <p:bold r:id="rId43"/>
    </p:embeddedFont>
  </p:embeddedFontLst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5A9E"/>
    <a:srgbClr val="0070C6"/>
    <a:srgbClr val="0070C0"/>
    <a:srgbClr val="0066FF"/>
    <a:srgbClr val="0066CC"/>
    <a:srgbClr val="3C3C3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24" y="-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274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8875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78145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62275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6"/>
          <p:cNvSpPr/>
          <p:nvPr userDrawn="1"/>
        </p:nvSpPr>
        <p:spPr>
          <a:xfrm>
            <a:off x="0" y="249973"/>
            <a:ext cx="9144000" cy="323775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8"/>
          <p:cNvSpPr/>
          <p:nvPr userDrawn="1"/>
        </p:nvSpPr>
        <p:spPr>
          <a:xfrm>
            <a:off x="4140177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图形绘制</a:t>
            </a:r>
          </a:p>
        </p:txBody>
      </p:sp>
      <p:sp>
        <p:nvSpPr>
          <p:cNvPr id="18" name="矩形 17"/>
          <p:cNvSpPr/>
          <p:nvPr userDrawn="1"/>
        </p:nvSpPr>
        <p:spPr>
          <a:xfrm>
            <a:off x="5075521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完成情况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6010865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项目展示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6946209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总结不足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1"/>
          <p:cNvSpPr/>
          <p:nvPr userDrawn="1"/>
        </p:nvSpPr>
        <p:spPr>
          <a:xfrm>
            <a:off x="0" y="573748"/>
            <a:ext cx="9144000" cy="535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3"/>
          <p:cNvSpPr/>
          <p:nvPr userDrawn="1"/>
        </p:nvSpPr>
        <p:spPr>
          <a:xfrm>
            <a:off x="4140177" y="249973"/>
            <a:ext cx="917494" cy="323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工作概述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6"/>
          <p:cNvSpPr/>
          <p:nvPr userDrawn="1"/>
        </p:nvSpPr>
        <p:spPr>
          <a:xfrm>
            <a:off x="0" y="4920799"/>
            <a:ext cx="9144000" cy="222701"/>
          </a:xfrm>
          <a:prstGeom prst="rect">
            <a:avLst/>
          </a:prstGeom>
          <a:solidFill>
            <a:srgbClr val="005A9E"/>
          </a:solidFill>
          <a:ln>
            <a:solidFill>
              <a:srgbClr val="005A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24" name="矩形 1"/>
          <p:cNvSpPr/>
          <p:nvPr userDrawn="1"/>
        </p:nvSpPr>
        <p:spPr>
          <a:xfrm>
            <a:off x="0" y="4947891"/>
            <a:ext cx="9144000" cy="53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30" name="矩形 29"/>
          <p:cNvSpPr/>
          <p:nvPr userDrawn="1"/>
        </p:nvSpPr>
        <p:spPr>
          <a:xfrm>
            <a:off x="7901150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明年计划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3273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6"/>
          <p:cNvSpPr/>
          <p:nvPr userDrawn="1"/>
        </p:nvSpPr>
        <p:spPr>
          <a:xfrm>
            <a:off x="0" y="4920799"/>
            <a:ext cx="9144000" cy="222701"/>
          </a:xfrm>
          <a:prstGeom prst="rect">
            <a:avLst/>
          </a:prstGeom>
          <a:solidFill>
            <a:srgbClr val="005A9E"/>
          </a:solidFill>
          <a:ln>
            <a:solidFill>
              <a:srgbClr val="005A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"/>
          <p:cNvSpPr/>
          <p:nvPr userDrawn="1"/>
        </p:nvSpPr>
        <p:spPr>
          <a:xfrm>
            <a:off x="0" y="4947891"/>
            <a:ext cx="9144000" cy="53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6"/>
          <p:cNvSpPr/>
          <p:nvPr userDrawn="1"/>
        </p:nvSpPr>
        <p:spPr>
          <a:xfrm>
            <a:off x="0" y="249973"/>
            <a:ext cx="9144000" cy="323775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8"/>
          <p:cNvSpPr/>
          <p:nvPr userDrawn="1"/>
        </p:nvSpPr>
        <p:spPr>
          <a:xfrm>
            <a:off x="3330508" y="249973"/>
            <a:ext cx="2320919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工作概述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5075521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完成情况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6010865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项目展示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6946209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总结不足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1"/>
          <p:cNvSpPr/>
          <p:nvPr userDrawn="1"/>
        </p:nvSpPr>
        <p:spPr>
          <a:xfrm>
            <a:off x="0" y="573748"/>
            <a:ext cx="9144000" cy="535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矩形 3"/>
          <p:cNvSpPr/>
          <p:nvPr userDrawn="1"/>
        </p:nvSpPr>
        <p:spPr>
          <a:xfrm>
            <a:off x="5057670" y="250216"/>
            <a:ext cx="917494" cy="323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完成情况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7901150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明年计划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5474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6"/>
          <p:cNvSpPr/>
          <p:nvPr userDrawn="1"/>
        </p:nvSpPr>
        <p:spPr>
          <a:xfrm>
            <a:off x="0" y="4920799"/>
            <a:ext cx="9144000" cy="222701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"/>
          <p:cNvSpPr/>
          <p:nvPr userDrawn="1"/>
        </p:nvSpPr>
        <p:spPr>
          <a:xfrm>
            <a:off x="0" y="4947891"/>
            <a:ext cx="9144000" cy="53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6"/>
          <p:cNvSpPr/>
          <p:nvPr userDrawn="1"/>
        </p:nvSpPr>
        <p:spPr>
          <a:xfrm>
            <a:off x="0" y="249973"/>
            <a:ext cx="9144000" cy="323775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8"/>
          <p:cNvSpPr/>
          <p:nvPr userDrawn="1"/>
        </p:nvSpPr>
        <p:spPr>
          <a:xfrm>
            <a:off x="4140177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工作概述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5075521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完成情况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6010865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项目展示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6946209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总结不足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1"/>
          <p:cNvSpPr/>
          <p:nvPr userDrawn="1"/>
        </p:nvSpPr>
        <p:spPr>
          <a:xfrm>
            <a:off x="0" y="573748"/>
            <a:ext cx="9144000" cy="535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矩形 3"/>
          <p:cNvSpPr/>
          <p:nvPr userDrawn="1"/>
        </p:nvSpPr>
        <p:spPr>
          <a:xfrm>
            <a:off x="6010865" y="249973"/>
            <a:ext cx="917494" cy="323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7901150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明年计划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9909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6"/>
          <p:cNvSpPr/>
          <p:nvPr userDrawn="1"/>
        </p:nvSpPr>
        <p:spPr>
          <a:xfrm>
            <a:off x="0" y="4920799"/>
            <a:ext cx="9144000" cy="222701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"/>
          <p:cNvSpPr/>
          <p:nvPr userDrawn="1"/>
        </p:nvSpPr>
        <p:spPr>
          <a:xfrm>
            <a:off x="0" y="4947891"/>
            <a:ext cx="9144000" cy="53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6"/>
          <p:cNvSpPr/>
          <p:nvPr userDrawn="1"/>
        </p:nvSpPr>
        <p:spPr>
          <a:xfrm>
            <a:off x="0" y="249973"/>
            <a:ext cx="9144000" cy="323775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8"/>
          <p:cNvSpPr/>
          <p:nvPr userDrawn="1"/>
        </p:nvSpPr>
        <p:spPr>
          <a:xfrm>
            <a:off x="4140177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工作概述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5075521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完成情况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6010865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项目展示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6946209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总结不足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1"/>
          <p:cNvSpPr/>
          <p:nvPr userDrawn="1"/>
        </p:nvSpPr>
        <p:spPr>
          <a:xfrm>
            <a:off x="0" y="573748"/>
            <a:ext cx="9144000" cy="535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矩形 3"/>
          <p:cNvSpPr/>
          <p:nvPr userDrawn="1"/>
        </p:nvSpPr>
        <p:spPr>
          <a:xfrm>
            <a:off x="6946209" y="249973"/>
            <a:ext cx="917494" cy="323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总结不足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7901150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明年计划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3724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6"/>
          <p:cNvSpPr/>
          <p:nvPr userDrawn="1"/>
        </p:nvSpPr>
        <p:spPr>
          <a:xfrm>
            <a:off x="0" y="4920799"/>
            <a:ext cx="9144000" cy="222701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"/>
          <p:cNvSpPr/>
          <p:nvPr userDrawn="1"/>
        </p:nvSpPr>
        <p:spPr>
          <a:xfrm>
            <a:off x="0" y="4947891"/>
            <a:ext cx="9144000" cy="53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6"/>
          <p:cNvSpPr/>
          <p:nvPr userDrawn="1"/>
        </p:nvSpPr>
        <p:spPr>
          <a:xfrm>
            <a:off x="0" y="249973"/>
            <a:ext cx="9144000" cy="323775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8"/>
          <p:cNvSpPr/>
          <p:nvPr userDrawn="1"/>
        </p:nvSpPr>
        <p:spPr>
          <a:xfrm>
            <a:off x="4140177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工作概述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075521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完成情况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6010865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项目展示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6946209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总结不足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1"/>
          <p:cNvSpPr/>
          <p:nvPr userDrawn="1"/>
        </p:nvSpPr>
        <p:spPr>
          <a:xfrm>
            <a:off x="0" y="573748"/>
            <a:ext cx="9144000" cy="535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矩形 3"/>
          <p:cNvSpPr/>
          <p:nvPr userDrawn="1"/>
        </p:nvSpPr>
        <p:spPr>
          <a:xfrm>
            <a:off x="7910094" y="249973"/>
            <a:ext cx="917494" cy="323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明年计划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9961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1430102" y="2090401"/>
            <a:ext cx="6260551" cy="1135924"/>
          </a:xfrm>
          <a:custGeom>
            <a:avLst/>
            <a:gdLst>
              <a:gd name="connsiteX0" fmla="*/ 0 w 5689600"/>
              <a:gd name="connsiteY0" fmla="*/ 1079512 h 1079512"/>
              <a:gd name="connsiteX1" fmla="*/ 1917700 w 5689600"/>
              <a:gd name="connsiteY1" fmla="*/ 12 h 1079512"/>
              <a:gd name="connsiteX2" fmla="*/ 3810000 w 5689600"/>
              <a:gd name="connsiteY2" fmla="*/ 1054112 h 1079512"/>
              <a:gd name="connsiteX3" fmla="*/ 5689600 w 5689600"/>
              <a:gd name="connsiteY3" fmla="*/ 12712 h 1079512"/>
              <a:gd name="connsiteX0" fmla="*/ 0 w 7762075"/>
              <a:gd name="connsiteY0" fmla="*/ 1079512 h 1079512"/>
              <a:gd name="connsiteX1" fmla="*/ 1917700 w 7762075"/>
              <a:gd name="connsiteY1" fmla="*/ 12 h 1079512"/>
              <a:gd name="connsiteX2" fmla="*/ 3810000 w 7762075"/>
              <a:gd name="connsiteY2" fmla="*/ 1054112 h 1079512"/>
              <a:gd name="connsiteX3" fmla="*/ 7762075 w 7762075"/>
              <a:gd name="connsiteY3" fmla="*/ 887355 h 1079512"/>
              <a:gd name="connsiteX0" fmla="*/ 0 w 7762075"/>
              <a:gd name="connsiteY0" fmla="*/ 1258016 h 1258016"/>
              <a:gd name="connsiteX1" fmla="*/ 1917700 w 7762075"/>
              <a:gd name="connsiteY1" fmla="*/ 178516 h 1258016"/>
              <a:gd name="connsiteX2" fmla="*/ 3810000 w 7762075"/>
              <a:gd name="connsiteY2" fmla="*/ 1232616 h 1258016"/>
              <a:gd name="connsiteX3" fmla="*/ 6120167 w 7762075"/>
              <a:gd name="connsiteY3" fmla="*/ 511 h 1258016"/>
              <a:gd name="connsiteX4" fmla="*/ 7762075 w 7762075"/>
              <a:gd name="connsiteY4" fmla="*/ 1065859 h 1258016"/>
              <a:gd name="connsiteX0" fmla="*/ 0 w 7872948"/>
              <a:gd name="connsiteY0" fmla="*/ 1257930 h 1296609"/>
              <a:gd name="connsiteX1" fmla="*/ 1917700 w 7872948"/>
              <a:gd name="connsiteY1" fmla="*/ 178430 h 1296609"/>
              <a:gd name="connsiteX2" fmla="*/ 3810000 w 7872948"/>
              <a:gd name="connsiteY2" fmla="*/ 1232530 h 1296609"/>
              <a:gd name="connsiteX3" fmla="*/ 6120167 w 7872948"/>
              <a:gd name="connsiteY3" fmla="*/ 425 h 1296609"/>
              <a:gd name="connsiteX4" fmla="*/ 7872948 w 7872948"/>
              <a:gd name="connsiteY4" fmla="*/ 1296361 h 1296609"/>
              <a:gd name="connsiteX0" fmla="*/ 0 w 7872948"/>
              <a:gd name="connsiteY0" fmla="*/ 1257930 h 1296609"/>
              <a:gd name="connsiteX1" fmla="*/ 1650430 w 7872948"/>
              <a:gd name="connsiteY1" fmla="*/ 263677 h 1296609"/>
              <a:gd name="connsiteX2" fmla="*/ 3810000 w 7872948"/>
              <a:gd name="connsiteY2" fmla="*/ 1232530 h 1296609"/>
              <a:gd name="connsiteX3" fmla="*/ 6120167 w 7872948"/>
              <a:gd name="connsiteY3" fmla="*/ 425 h 1296609"/>
              <a:gd name="connsiteX4" fmla="*/ 7872948 w 7872948"/>
              <a:gd name="connsiteY4" fmla="*/ 1296361 h 1296609"/>
              <a:gd name="connsiteX0" fmla="*/ 0 w 7872948"/>
              <a:gd name="connsiteY0" fmla="*/ 1257930 h 1296609"/>
              <a:gd name="connsiteX1" fmla="*/ 1650430 w 7872948"/>
              <a:gd name="connsiteY1" fmla="*/ 263677 h 1296609"/>
              <a:gd name="connsiteX2" fmla="*/ 3430071 w 7872948"/>
              <a:gd name="connsiteY2" fmla="*/ 1226591 h 1296609"/>
              <a:gd name="connsiteX3" fmla="*/ 6120167 w 7872948"/>
              <a:gd name="connsiteY3" fmla="*/ 425 h 1296609"/>
              <a:gd name="connsiteX4" fmla="*/ 7872948 w 7872948"/>
              <a:gd name="connsiteY4" fmla="*/ 1296361 h 1296609"/>
              <a:gd name="connsiteX0" fmla="*/ 0 w 7872948"/>
              <a:gd name="connsiteY0" fmla="*/ 1191562 h 1230254"/>
              <a:gd name="connsiteX1" fmla="*/ 1650430 w 7872948"/>
              <a:gd name="connsiteY1" fmla="*/ 197309 h 1230254"/>
              <a:gd name="connsiteX2" fmla="*/ 3430071 w 7872948"/>
              <a:gd name="connsiteY2" fmla="*/ 1160223 h 1230254"/>
              <a:gd name="connsiteX3" fmla="*/ 5639957 w 7872948"/>
              <a:gd name="connsiteY3" fmla="*/ 447 h 1230254"/>
              <a:gd name="connsiteX4" fmla="*/ 7872948 w 7872948"/>
              <a:gd name="connsiteY4" fmla="*/ 1229993 h 1230254"/>
              <a:gd name="connsiteX0" fmla="*/ 0 w 7681228"/>
              <a:gd name="connsiteY0" fmla="*/ 1191632 h 1191632"/>
              <a:gd name="connsiteX1" fmla="*/ 1650430 w 7681228"/>
              <a:gd name="connsiteY1" fmla="*/ 197379 h 1191632"/>
              <a:gd name="connsiteX2" fmla="*/ 3430071 w 7681228"/>
              <a:gd name="connsiteY2" fmla="*/ 1160293 h 1191632"/>
              <a:gd name="connsiteX3" fmla="*/ 5639957 w 7681228"/>
              <a:gd name="connsiteY3" fmla="*/ 517 h 1191632"/>
              <a:gd name="connsiteX4" fmla="*/ 7681228 w 7681228"/>
              <a:gd name="connsiteY4" fmla="*/ 1053214 h 1191632"/>
              <a:gd name="connsiteX0" fmla="*/ 0 w 7681228"/>
              <a:gd name="connsiteY0" fmla="*/ 1191576 h 1191576"/>
              <a:gd name="connsiteX1" fmla="*/ 1650430 w 7681228"/>
              <a:gd name="connsiteY1" fmla="*/ 197323 h 1191576"/>
              <a:gd name="connsiteX2" fmla="*/ 3430071 w 7681228"/>
              <a:gd name="connsiteY2" fmla="*/ 1160237 h 1191576"/>
              <a:gd name="connsiteX3" fmla="*/ 5639957 w 7681228"/>
              <a:gd name="connsiteY3" fmla="*/ 461 h 1191576"/>
              <a:gd name="connsiteX4" fmla="*/ 7681228 w 7681228"/>
              <a:gd name="connsiteY4" fmla="*/ 1053158 h 1191576"/>
              <a:gd name="connsiteX0" fmla="*/ 0 w 7826216"/>
              <a:gd name="connsiteY0" fmla="*/ 1191456 h 1508838"/>
              <a:gd name="connsiteX1" fmla="*/ 1650430 w 7826216"/>
              <a:gd name="connsiteY1" fmla="*/ 197203 h 1508838"/>
              <a:gd name="connsiteX2" fmla="*/ 3430071 w 7826216"/>
              <a:gd name="connsiteY2" fmla="*/ 1160117 h 1508838"/>
              <a:gd name="connsiteX3" fmla="*/ 5639957 w 7826216"/>
              <a:gd name="connsiteY3" fmla="*/ 341 h 1508838"/>
              <a:gd name="connsiteX4" fmla="*/ 7826216 w 7826216"/>
              <a:gd name="connsiteY4" fmla="*/ 1498311 h 1508838"/>
              <a:gd name="connsiteX0" fmla="*/ 0 w 7826216"/>
              <a:gd name="connsiteY0" fmla="*/ 1008617 h 1327197"/>
              <a:gd name="connsiteX1" fmla="*/ 1650430 w 7826216"/>
              <a:gd name="connsiteY1" fmla="*/ 14364 h 1327197"/>
              <a:gd name="connsiteX2" fmla="*/ 3430071 w 7826216"/>
              <a:gd name="connsiteY2" fmla="*/ 977278 h 1327197"/>
              <a:gd name="connsiteX3" fmla="*/ 5725245 w 7826216"/>
              <a:gd name="connsiteY3" fmla="*/ 382 h 1327197"/>
              <a:gd name="connsiteX4" fmla="*/ 7826216 w 7826216"/>
              <a:gd name="connsiteY4" fmla="*/ 1315472 h 1327197"/>
              <a:gd name="connsiteX0" fmla="*/ 0 w 7826216"/>
              <a:gd name="connsiteY0" fmla="*/ 1008617 h 1327197"/>
              <a:gd name="connsiteX1" fmla="*/ 1650430 w 7826216"/>
              <a:gd name="connsiteY1" fmla="*/ 14364 h 1327197"/>
              <a:gd name="connsiteX2" fmla="*/ 3737105 w 7826216"/>
              <a:gd name="connsiteY2" fmla="*/ 1136304 h 1327197"/>
              <a:gd name="connsiteX3" fmla="*/ 5725245 w 7826216"/>
              <a:gd name="connsiteY3" fmla="*/ 382 h 1327197"/>
              <a:gd name="connsiteX4" fmla="*/ 7826216 w 7826216"/>
              <a:gd name="connsiteY4" fmla="*/ 1315472 h 1327197"/>
              <a:gd name="connsiteX0" fmla="*/ 0 w 7826216"/>
              <a:gd name="connsiteY0" fmla="*/ 1008617 h 1327197"/>
              <a:gd name="connsiteX1" fmla="*/ 1650430 w 7826216"/>
              <a:gd name="connsiteY1" fmla="*/ 14364 h 1327197"/>
              <a:gd name="connsiteX2" fmla="*/ 3737105 w 7826216"/>
              <a:gd name="connsiteY2" fmla="*/ 1136304 h 1327197"/>
              <a:gd name="connsiteX3" fmla="*/ 5725245 w 7826216"/>
              <a:gd name="connsiteY3" fmla="*/ 382 h 1327197"/>
              <a:gd name="connsiteX4" fmla="*/ 7826216 w 7826216"/>
              <a:gd name="connsiteY4" fmla="*/ 1315472 h 1327197"/>
              <a:gd name="connsiteX0" fmla="*/ 0 w 7826216"/>
              <a:gd name="connsiteY0" fmla="*/ 1008617 h 1327197"/>
              <a:gd name="connsiteX1" fmla="*/ 1650430 w 7826216"/>
              <a:gd name="connsiteY1" fmla="*/ 14364 h 1327197"/>
              <a:gd name="connsiteX2" fmla="*/ 3737105 w 7826216"/>
              <a:gd name="connsiteY2" fmla="*/ 1136304 h 1327197"/>
              <a:gd name="connsiteX3" fmla="*/ 5725245 w 7826216"/>
              <a:gd name="connsiteY3" fmla="*/ 382 h 1327197"/>
              <a:gd name="connsiteX4" fmla="*/ 7826216 w 7826216"/>
              <a:gd name="connsiteY4" fmla="*/ 1315472 h 1327197"/>
              <a:gd name="connsiteX0" fmla="*/ 0 w 7826216"/>
              <a:gd name="connsiteY0" fmla="*/ 994938 h 1314128"/>
              <a:gd name="connsiteX1" fmla="*/ 1650430 w 7826216"/>
              <a:gd name="connsiteY1" fmla="*/ 685 h 1314128"/>
              <a:gd name="connsiteX2" fmla="*/ 3737105 w 7826216"/>
              <a:gd name="connsiteY2" fmla="*/ 1122625 h 1314128"/>
              <a:gd name="connsiteX3" fmla="*/ 5946991 w 7826216"/>
              <a:gd name="connsiteY3" fmla="*/ 66216 h 1314128"/>
              <a:gd name="connsiteX4" fmla="*/ 7826216 w 7826216"/>
              <a:gd name="connsiteY4" fmla="*/ 1301793 h 1314128"/>
              <a:gd name="connsiteX0" fmla="*/ 0 w 7826216"/>
              <a:gd name="connsiteY0" fmla="*/ 929125 h 1248315"/>
              <a:gd name="connsiteX1" fmla="*/ 1641902 w 7826216"/>
              <a:gd name="connsiteY1" fmla="*/ 30287 h 1248315"/>
              <a:gd name="connsiteX2" fmla="*/ 3737105 w 7826216"/>
              <a:gd name="connsiteY2" fmla="*/ 1056812 h 1248315"/>
              <a:gd name="connsiteX3" fmla="*/ 5946991 w 7826216"/>
              <a:gd name="connsiteY3" fmla="*/ 403 h 1248315"/>
              <a:gd name="connsiteX4" fmla="*/ 7826216 w 7826216"/>
              <a:gd name="connsiteY4" fmla="*/ 1235980 h 1248315"/>
              <a:gd name="connsiteX0" fmla="*/ 0 w 7826216"/>
              <a:gd name="connsiteY0" fmla="*/ 929125 h 1248315"/>
              <a:gd name="connsiteX1" fmla="*/ 1641902 w 7826216"/>
              <a:gd name="connsiteY1" fmla="*/ 30287 h 1248315"/>
              <a:gd name="connsiteX2" fmla="*/ 3941795 w 7826216"/>
              <a:gd name="connsiteY2" fmla="*/ 1088617 h 1248315"/>
              <a:gd name="connsiteX3" fmla="*/ 5946991 w 7826216"/>
              <a:gd name="connsiteY3" fmla="*/ 403 h 1248315"/>
              <a:gd name="connsiteX4" fmla="*/ 7826216 w 7826216"/>
              <a:gd name="connsiteY4" fmla="*/ 1235980 h 1248315"/>
              <a:gd name="connsiteX0" fmla="*/ 0 w 7698285"/>
              <a:gd name="connsiteY0" fmla="*/ 929138 h 1201018"/>
              <a:gd name="connsiteX1" fmla="*/ 1641902 w 7698285"/>
              <a:gd name="connsiteY1" fmla="*/ 30300 h 1201018"/>
              <a:gd name="connsiteX2" fmla="*/ 3941795 w 7698285"/>
              <a:gd name="connsiteY2" fmla="*/ 1088630 h 1201018"/>
              <a:gd name="connsiteX3" fmla="*/ 5946991 w 7698285"/>
              <a:gd name="connsiteY3" fmla="*/ 416 h 1201018"/>
              <a:gd name="connsiteX4" fmla="*/ 7698285 w 7698285"/>
              <a:gd name="connsiteY4" fmla="*/ 1188285 h 1201018"/>
              <a:gd name="connsiteX0" fmla="*/ 0 w 7698285"/>
              <a:gd name="connsiteY0" fmla="*/ 929194 h 1188341"/>
              <a:gd name="connsiteX1" fmla="*/ 1641902 w 7698285"/>
              <a:gd name="connsiteY1" fmla="*/ 30356 h 1188341"/>
              <a:gd name="connsiteX2" fmla="*/ 3941795 w 7698285"/>
              <a:gd name="connsiteY2" fmla="*/ 1088686 h 1188341"/>
              <a:gd name="connsiteX3" fmla="*/ 5946991 w 7698285"/>
              <a:gd name="connsiteY3" fmla="*/ 472 h 1188341"/>
              <a:gd name="connsiteX4" fmla="*/ 7698285 w 7698285"/>
              <a:gd name="connsiteY4" fmla="*/ 1188341 h 1188341"/>
              <a:gd name="connsiteX0" fmla="*/ 0 w 7766515"/>
              <a:gd name="connsiteY0" fmla="*/ 1064367 h 1188341"/>
              <a:gd name="connsiteX1" fmla="*/ 1710132 w 7766515"/>
              <a:gd name="connsiteY1" fmla="*/ 30356 h 1188341"/>
              <a:gd name="connsiteX2" fmla="*/ 4010025 w 7766515"/>
              <a:gd name="connsiteY2" fmla="*/ 1088686 h 1188341"/>
              <a:gd name="connsiteX3" fmla="*/ 6015221 w 7766515"/>
              <a:gd name="connsiteY3" fmla="*/ 472 h 1188341"/>
              <a:gd name="connsiteX4" fmla="*/ 7766515 w 7766515"/>
              <a:gd name="connsiteY4" fmla="*/ 1188341 h 1188341"/>
              <a:gd name="connsiteX0" fmla="*/ 0 w 7809158"/>
              <a:gd name="connsiteY0" fmla="*/ 682705 h 1188341"/>
              <a:gd name="connsiteX1" fmla="*/ 1752775 w 7809158"/>
              <a:gd name="connsiteY1" fmla="*/ 30356 h 1188341"/>
              <a:gd name="connsiteX2" fmla="*/ 4052668 w 7809158"/>
              <a:gd name="connsiteY2" fmla="*/ 1088686 h 1188341"/>
              <a:gd name="connsiteX3" fmla="*/ 6057864 w 7809158"/>
              <a:gd name="connsiteY3" fmla="*/ 472 h 1188341"/>
              <a:gd name="connsiteX4" fmla="*/ 7809158 w 7809158"/>
              <a:gd name="connsiteY4" fmla="*/ 1188341 h 1188341"/>
              <a:gd name="connsiteX0" fmla="*/ 0 w 7809158"/>
              <a:gd name="connsiteY0" fmla="*/ 682705 h 1188341"/>
              <a:gd name="connsiteX1" fmla="*/ 1752775 w 7809158"/>
              <a:gd name="connsiteY1" fmla="*/ 30356 h 1188341"/>
              <a:gd name="connsiteX2" fmla="*/ 4052668 w 7809158"/>
              <a:gd name="connsiteY2" fmla="*/ 1088686 h 1188341"/>
              <a:gd name="connsiteX3" fmla="*/ 6057864 w 7809158"/>
              <a:gd name="connsiteY3" fmla="*/ 472 h 1188341"/>
              <a:gd name="connsiteX4" fmla="*/ 7809158 w 7809158"/>
              <a:gd name="connsiteY4" fmla="*/ 1188341 h 1188341"/>
              <a:gd name="connsiteX0" fmla="*/ 0 w 7800630"/>
              <a:gd name="connsiteY0" fmla="*/ 1104124 h 1188341"/>
              <a:gd name="connsiteX1" fmla="*/ 1744247 w 7800630"/>
              <a:gd name="connsiteY1" fmla="*/ 30356 h 1188341"/>
              <a:gd name="connsiteX2" fmla="*/ 4044140 w 7800630"/>
              <a:gd name="connsiteY2" fmla="*/ 1088686 h 1188341"/>
              <a:gd name="connsiteX3" fmla="*/ 6049336 w 7800630"/>
              <a:gd name="connsiteY3" fmla="*/ 472 h 1188341"/>
              <a:gd name="connsiteX4" fmla="*/ 7800630 w 7800630"/>
              <a:gd name="connsiteY4" fmla="*/ 1188341 h 1188341"/>
              <a:gd name="connsiteX0" fmla="*/ 0 w 7800630"/>
              <a:gd name="connsiteY0" fmla="*/ 1120027 h 1188341"/>
              <a:gd name="connsiteX1" fmla="*/ 1744247 w 7800630"/>
              <a:gd name="connsiteY1" fmla="*/ 30356 h 1188341"/>
              <a:gd name="connsiteX2" fmla="*/ 4044140 w 7800630"/>
              <a:gd name="connsiteY2" fmla="*/ 1088686 h 1188341"/>
              <a:gd name="connsiteX3" fmla="*/ 6049336 w 7800630"/>
              <a:gd name="connsiteY3" fmla="*/ 472 h 1188341"/>
              <a:gd name="connsiteX4" fmla="*/ 7800630 w 7800630"/>
              <a:gd name="connsiteY4" fmla="*/ 1188341 h 1188341"/>
              <a:gd name="connsiteX0" fmla="*/ 0 w 7800630"/>
              <a:gd name="connsiteY0" fmla="*/ 1120027 h 1188341"/>
              <a:gd name="connsiteX1" fmla="*/ 1744247 w 7800630"/>
              <a:gd name="connsiteY1" fmla="*/ 30356 h 1188341"/>
              <a:gd name="connsiteX2" fmla="*/ 4044140 w 7800630"/>
              <a:gd name="connsiteY2" fmla="*/ 1088686 h 1188341"/>
              <a:gd name="connsiteX3" fmla="*/ 6049336 w 7800630"/>
              <a:gd name="connsiteY3" fmla="*/ 472 h 1188341"/>
              <a:gd name="connsiteX4" fmla="*/ 7800630 w 7800630"/>
              <a:gd name="connsiteY4" fmla="*/ 1188341 h 1188341"/>
              <a:gd name="connsiteX0" fmla="*/ 0 w 7851801"/>
              <a:gd name="connsiteY0" fmla="*/ 1120082 h 1120082"/>
              <a:gd name="connsiteX1" fmla="*/ 1744247 w 7851801"/>
              <a:gd name="connsiteY1" fmla="*/ 30411 h 1120082"/>
              <a:gd name="connsiteX2" fmla="*/ 4044140 w 7851801"/>
              <a:gd name="connsiteY2" fmla="*/ 1088741 h 1120082"/>
              <a:gd name="connsiteX3" fmla="*/ 6049336 w 7851801"/>
              <a:gd name="connsiteY3" fmla="*/ 527 h 1120082"/>
              <a:gd name="connsiteX4" fmla="*/ 7851801 w 7851801"/>
              <a:gd name="connsiteY4" fmla="*/ 1061175 h 1120082"/>
              <a:gd name="connsiteX0" fmla="*/ 0 w 7851801"/>
              <a:gd name="connsiteY0" fmla="*/ 1120082 h 1120082"/>
              <a:gd name="connsiteX1" fmla="*/ 1744247 w 7851801"/>
              <a:gd name="connsiteY1" fmla="*/ 30411 h 1120082"/>
              <a:gd name="connsiteX2" fmla="*/ 4044140 w 7851801"/>
              <a:gd name="connsiteY2" fmla="*/ 1088741 h 1120082"/>
              <a:gd name="connsiteX3" fmla="*/ 6049336 w 7851801"/>
              <a:gd name="connsiteY3" fmla="*/ 527 h 1120082"/>
              <a:gd name="connsiteX4" fmla="*/ 7851801 w 7851801"/>
              <a:gd name="connsiteY4" fmla="*/ 1061175 h 1120082"/>
              <a:gd name="connsiteX0" fmla="*/ 0 w 7851801"/>
              <a:gd name="connsiteY0" fmla="*/ 1120082 h 1120082"/>
              <a:gd name="connsiteX1" fmla="*/ 1744247 w 7851801"/>
              <a:gd name="connsiteY1" fmla="*/ 30411 h 1120082"/>
              <a:gd name="connsiteX2" fmla="*/ 4044140 w 7851801"/>
              <a:gd name="connsiteY2" fmla="*/ 1088741 h 1120082"/>
              <a:gd name="connsiteX3" fmla="*/ 6049336 w 7851801"/>
              <a:gd name="connsiteY3" fmla="*/ 527 h 1120082"/>
              <a:gd name="connsiteX4" fmla="*/ 7851801 w 7851801"/>
              <a:gd name="connsiteY4" fmla="*/ 1061175 h 1120082"/>
              <a:gd name="connsiteX0" fmla="*/ 0 w 7851801"/>
              <a:gd name="connsiteY0" fmla="*/ 1119555 h 1119555"/>
              <a:gd name="connsiteX1" fmla="*/ 1744247 w 7851801"/>
              <a:gd name="connsiteY1" fmla="*/ 29884 h 1119555"/>
              <a:gd name="connsiteX2" fmla="*/ 4044140 w 7851801"/>
              <a:gd name="connsiteY2" fmla="*/ 1088214 h 1119555"/>
              <a:gd name="connsiteX3" fmla="*/ 6049336 w 7851801"/>
              <a:gd name="connsiteY3" fmla="*/ 0 h 1119555"/>
              <a:gd name="connsiteX4" fmla="*/ 7851801 w 7851801"/>
              <a:gd name="connsiteY4" fmla="*/ 1060648 h 1119555"/>
              <a:gd name="connsiteX0" fmla="*/ 0 w 7851801"/>
              <a:gd name="connsiteY0" fmla="*/ 1119555 h 1119555"/>
              <a:gd name="connsiteX1" fmla="*/ 1744247 w 7851801"/>
              <a:gd name="connsiteY1" fmla="*/ 29884 h 1119555"/>
              <a:gd name="connsiteX2" fmla="*/ 4044140 w 7851801"/>
              <a:gd name="connsiteY2" fmla="*/ 1088214 h 1119555"/>
              <a:gd name="connsiteX3" fmla="*/ 6049336 w 7851801"/>
              <a:gd name="connsiteY3" fmla="*/ 0 h 1119555"/>
              <a:gd name="connsiteX4" fmla="*/ 7851801 w 7851801"/>
              <a:gd name="connsiteY4" fmla="*/ 1060648 h 1119555"/>
              <a:gd name="connsiteX0" fmla="*/ 0 w 7851801"/>
              <a:gd name="connsiteY0" fmla="*/ 1119555 h 1119555"/>
              <a:gd name="connsiteX1" fmla="*/ 2349784 w 7851801"/>
              <a:gd name="connsiteY1" fmla="*/ 13981 h 1119555"/>
              <a:gd name="connsiteX2" fmla="*/ 4044140 w 7851801"/>
              <a:gd name="connsiteY2" fmla="*/ 1088214 h 1119555"/>
              <a:gd name="connsiteX3" fmla="*/ 6049336 w 7851801"/>
              <a:gd name="connsiteY3" fmla="*/ 0 h 1119555"/>
              <a:gd name="connsiteX4" fmla="*/ 7851801 w 7851801"/>
              <a:gd name="connsiteY4" fmla="*/ 1060648 h 1119555"/>
              <a:gd name="connsiteX0" fmla="*/ 0 w 7118332"/>
              <a:gd name="connsiteY0" fmla="*/ 1079799 h 1088237"/>
              <a:gd name="connsiteX1" fmla="*/ 1616315 w 7118332"/>
              <a:gd name="connsiteY1" fmla="*/ 13981 h 1088237"/>
              <a:gd name="connsiteX2" fmla="*/ 3310671 w 7118332"/>
              <a:gd name="connsiteY2" fmla="*/ 1088214 h 1088237"/>
              <a:gd name="connsiteX3" fmla="*/ 5315867 w 7118332"/>
              <a:gd name="connsiteY3" fmla="*/ 0 h 1088237"/>
              <a:gd name="connsiteX4" fmla="*/ 7118332 w 7118332"/>
              <a:gd name="connsiteY4" fmla="*/ 1060648 h 1088237"/>
              <a:gd name="connsiteX0" fmla="*/ 0 w 7118332"/>
              <a:gd name="connsiteY0" fmla="*/ 1079799 h 1088237"/>
              <a:gd name="connsiteX1" fmla="*/ 1616315 w 7118332"/>
              <a:gd name="connsiteY1" fmla="*/ 13981 h 1088237"/>
              <a:gd name="connsiteX2" fmla="*/ 3310671 w 7118332"/>
              <a:gd name="connsiteY2" fmla="*/ 1088214 h 1088237"/>
              <a:gd name="connsiteX3" fmla="*/ 5315867 w 7118332"/>
              <a:gd name="connsiteY3" fmla="*/ 0 h 1088237"/>
              <a:gd name="connsiteX4" fmla="*/ 7118332 w 7118332"/>
              <a:gd name="connsiteY4" fmla="*/ 1060648 h 1088237"/>
              <a:gd name="connsiteX0" fmla="*/ 0 w 7118332"/>
              <a:gd name="connsiteY0" fmla="*/ 1065820 h 1074258"/>
              <a:gd name="connsiteX1" fmla="*/ 1616315 w 7118332"/>
              <a:gd name="connsiteY1" fmla="*/ 2 h 1074258"/>
              <a:gd name="connsiteX2" fmla="*/ 3310671 w 7118332"/>
              <a:gd name="connsiteY2" fmla="*/ 1074235 h 1074258"/>
              <a:gd name="connsiteX3" fmla="*/ 4974720 w 7118332"/>
              <a:gd name="connsiteY3" fmla="*/ 1924 h 1074258"/>
              <a:gd name="connsiteX4" fmla="*/ 7118332 w 7118332"/>
              <a:gd name="connsiteY4" fmla="*/ 1046669 h 1074258"/>
              <a:gd name="connsiteX0" fmla="*/ 0 w 6623667"/>
              <a:gd name="connsiteY0" fmla="*/ 1065820 h 1074258"/>
              <a:gd name="connsiteX1" fmla="*/ 1616315 w 6623667"/>
              <a:gd name="connsiteY1" fmla="*/ 2 h 1074258"/>
              <a:gd name="connsiteX2" fmla="*/ 3310671 w 6623667"/>
              <a:gd name="connsiteY2" fmla="*/ 1074235 h 1074258"/>
              <a:gd name="connsiteX3" fmla="*/ 4974720 w 6623667"/>
              <a:gd name="connsiteY3" fmla="*/ 1924 h 1074258"/>
              <a:gd name="connsiteX4" fmla="*/ 6623667 w 6623667"/>
              <a:gd name="connsiteY4" fmla="*/ 1038718 h 1074258"/>
              <a:gd name="connsiteX0" fmla="*/ 0 w 6478679"/>
              <a:gd name="connsiteY0" fmla="*/ 1065820 h 1074258"/>
              <a:gd name="connsiteX1" fmla="*/ 1616315 w 6478679"/>
              <a:gd name="connsiteY1" fmla="*/ 2 h 1074258"/>
              <a:gd name="connsiteX2" fmla="*/ 3310671 w 6478679"/>
              <a:gd name="connsiteY2" fmla="*/ 1074235 h 1074258"/>
              <a:gd name="connsiteX3" fmla="*/ 4974720 w 6478679"/>
              <a:gd name="connsiteY3" fmla="*/ 1924 h 1074258"/>
              <a:gd name="connsiteX4" fmla="*/ 6478679 w 6478679"/>
              <a:gd name="connsiteY4" fmla="*/ 1070523 h 1074258"/>
              <a:gd name="connsiteX0" fmla="*/ 0 w 6700425"/>
              <a:gd name="connsiteY0" fmla="*/ 1065820 h 1074258"/>
              <a:gd name="connsiteX1" fmla="*/ 1616315 w 6700425"/>
              <a:gd name="connsiteY1" fmla="*/ 2 h 1074258"/>
              <a:gd name="connsiteX2" fmla="*/ 3310671 w 6700425"/>
              <a:gd name="connsiteY2" fmla="*/ 1074235 h 1074258"/>
              <a:gd name="connsiteX3" fmla="*/ 4974720 w 6700425"/>
              <a:gd name="connsiteY3" fmla="*/ 1924 h 1074258"/>
              <a:gd name="connsiteX4" fmla="*/ 6700425 w 6700425"/>
              <a:gd name="connsiteY4" fmla="*/ 1038717 h 1074258"/>
              <a:gd name="connsiteX0" fmla="*/ 0 w 6700425"/>
              <a:gd name="connsiteY0" fmla="*/ 1127507 h 1135945"/>
              <a:gd name="connsiteX1" fmla="*/ 1616315 w 6700425"/>
              <a:gd name="connsiteY1" fmla="*/ 61689 h 1135945"/>
              <a:gd name="connsiteX2" fmla="*/ 3310671 w 6700425"/>
              <a:gd name="connsiteY2" fmla="*/ 1135922 h 1135945"/>
              <a:gd name="connsiteX3" fmla="*/ 5034421 w 6700425"/>
              <a:gd name="connsiteY3" fmla="*/ 0 h 1135945"/>
              <a:gd name="connsiteX4" fmla="*/ 6700425 w 6700425"/>
              <a:gd name="connsiteY4" fmla="*/ 1100404 h 1135945"/>
              <a:gd name="connsiteX0" fmla="*/ 0 w 6700425"/>
              <a:gd name="connsiteY0" fmla="*/ 1127507 h 1135945"/>
              <a:gd name="connsiteX1" fmla="*/ 1616315 w 6700425"/>
              <a:gd name="connsiteY1" fmla="*/ 61689 h 1135945"/>
              <a:gd name="connsiteX2" fmla="*/ 3310671 w 6700425"/>
              <a:gd name="connsiteY2" fmla="*/ 1135922 h 1135945"/>
              <a:gd name="connsiteX3" fmla="*/ 5034421 w 6700425"/>
              <a:gd name="connsiteY3" fmla="*/ 0 h 1135945"/>
              <a:gd name="connsiteX4" fmla="*/ 6700425 w 6700425"/>
              <a:gd name="connsiteY4" fmla="*/ 1100404 h 1135945"/>
              <a:gd name="connsiteX0" fmla="*/ 0 w 6700425"/>
              <a:gd name="connsiteY0" fmla="*/ 1127507 h 1135945"/>
              <a:gd name="connsiteX1" fmla="*/ 1616315 w 6700425"/>
              <a:gd name="connsiteY1" fmla="*/ 61689 h 1135945"/>
              <a:gd name="connsiteX2" fmla="*/ 3310671 w 6700425"/>
              <a:gd name="connsiteY2" fmla="*/ 1135922 h 1135945"/>
              <a:gd name="connsiteX3" fmla="*/ 5034421 w 6700425"/>
              <a:gd name="connsiteY3" fmla="*/ 0 h 1135945"/>
              <a:gd name="connsiteX4" fmla="*/ 6700425 w 6700425"/>
              <a:gd name="connsiteY4" fmla="*/ 1100404 h 1135945"/>
              <a:gd name="connsiteX0" fmla="*/ 0 w 6700425"/>
              <a:gd name="connsiteY0" fmla="*/ 1127507 h 1135945"/>
              <a:gd name="connsiteX1" fmla="*/ 1616315 w 6700425"/>
              <a:gd name="connsiteY1" fmla="*/ 61689 h 1135945"/>
              <a:gd name="connsiteX2" fmla="*/ 3310671 w 6700425"/>
              <a:gd name="connsiteY2" fmla="*/ 1135922 h 1135945"/>
              <a:gd name="connsiteX3" fmla="*/ 5034421 w 6700425"/>
              <a:gd name="connsiteY3" fmla="*/ 0 h 1135945"/>
              <a:gd name="connsiteX4" fmla="*/ 6700425 w 6700425"/>
              <a:gd name="connsiteY4" fmla="*/ 1100404 h 1135945"/>
              <a:gd name="connsiteX0" fmla="*/ 0 w 6700425"/>
              <a:gd name="connsiteY0" fmla="*/ 1127507 h 1135922"/>
              <a:gd name="connsiteX1" fmla="*/ 1616315 w 6700425"/>
              <a:gd name="connsiteY1" fmla="*/ 61689 h 1135922"/>
              <a:gd name="connsiteX2" fmla="*/ 3310671 w 6700425"/>
              <a:gd name="connsiteY2" fmla="*/ 1135922 h 1135922"/>
              <a:gd name="connsiteX3" fmla="*/ 5034421 w 6700425"/>
              <a:gd name="connsiteY3" fmla="*/ 0 h 1135922"/>
              <a:gd name="connsiteX4" fmla="*/ 6700425 w 6700425"/>
              <a:gd name="connsiteY4" fmla="*/ 1100404 h 1135922"/>
              <a:gd name="connsiteX0" fmla="*/ 0 w 6700425"/>
              <a:gd name="connsiteY0" fmla="*/ 1127509 h 1135924"/>
              <a:gd name="connsiteX1" fmla="*/ 1616315 w 6700425"/>
              <a:gd name="connsiteY1" fmla="*/ 61691 h 1135924"/>
              <a:gd name="connsiteX2" fmla="*/ 3310671 w 6700425"/>
              <a:gd name="connsiteY2" fmla="*/ 1135924 h 1135924"/>
              <a:gd name="connsiteX3" fmla="*/ 5034421 w 6700425"/>
              <a:gd name="connsiteY3" fmla="*/ 2 h 1135924"/>
              <a:gd name="connsiteX4" fmla="*/ 6700425 w 6700425"/>
              <a:gd name="connsiteY4" fmla="*/ 1100406 h 1135924"/>
              <a:gd name="connsiteX0" fmla="*/ 0 w 6700425"/>
              <a:gd name="connsiteY0" fmla="*/ 1127509 h 1135924"/>
              <a:gd name="connsiteX1" fmla="*/ 1616315 w 6700425"/>
              <a:gd name="connsiteY1" fmla="*/ 61691 h 1135924"/>
              <a:gd name="connsiteX2" fmla="*/ 3310671 w 6700425"/>
              <a:gd name="connsiteY2" fmla="*/ 1135924 h 1135924"/>
              <a:gd name="connsiteX3" fmla="*/ 5034421 w 6700425"/>
              <a:gd name="connsiteY3" fmla="*/ 2 h 1135924"/>
              <a:gd name="connsiteX4" fmla="*/ 6700425 w 6700425"/>
              <a:gd name="connsiteY4" fmla="*/ 1100406 h 1135924"/>
              <a:gd name="connsiteX0" fmla="*/ 0 w 6700425"/>
              <a:gd name="connsiteY0" fmla="*/ 1127509 h 1135924"/>
              <a:gd name="connsiteX1" fmla="*/ 1616315 w 6700425"/>
              <a:gd name="connsiteY1" fmla="*/ 61691 h 1135924"/>
              <a:gd name="connsiteX2" fmla="*/ 3310671 w 6700425"/>
              <a:gd name="connsiteY2" fmla="*/ 1135924 h 1135924"/>
              <a:gd name="connsiteX3" fmla="*/ 5034421 w 6700425"/>
              <a:gd name="connsiteY3" fmla="*/ 2 h 1135924"/>
              <a:gd name="connsiteX4" fmla="*/ 6700425 w 6700425"/>
              <a:gd name="connsiteY4" fmla="*/ 1072905 h 1135924"/>
              <a:gd name="connsiteX0" fmla="*/ 0 w 6715173"/>
              <a:gd name="connsiteY0" fmla="*/ 1127509 h 1135924"/>
              <a:gd name="connsiteX1" fmla="*/ 1616315 w 6715173"/>
              <a:gd name="connsiteY1" fmla="*/ 61691 h 1135924"/>
              <a:gd name="connsiteX2" fmla="*/ 3310671 w 6715173"/>
              <a:gd name="connsiteY2" fmla="*/ 1135924 h 1135924"/>
              <a:gd name="connsiteX3" fmla="*/ 5034421 w 6715173"/>
              <a:gd name="connsiteY3" fmla="*/ 2 h 1135924"/>
              <a:gd name="connsiteX4" fmla="*/ 6715173 w 6715173"/>
              <a:gd name="connsiteY4" fmla="*/ 1059155 h 113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5173" h="1135924">
                <a:moveTo>
                  <a:pt x="0" y="1127509"/>
                </a:moveTo>
                <a:cubicBezTo>
                  <a:pt x="507007" y="1133134"/>
                  <a:pt x="1064537" y="60289"/>
                  <a:pt x="1616315" y="61691"/>
                </a:cubicBezTo>
                <a:cubicBezTo>
                  <a:pt x="2168093" y="63093"/>
                  <a:pt x="2778719" y="1127987"/>
                  <a:pt x="3310671" y="1135924"/>
                </a:cubicBezTo>
                <a:cubicBezTo>
                  <a:pt x="3866607" y="1117437"/>
                  <a:pt x="4488155" y="10816"/>
                  <a:pt x="5034421" y="2"/>
                </a:cubicBezTo>
                <a:cubicBezTo>
                  <a:pt x="5562285" y="-1785"/>
                  <a:pt x="6713956" y="1071307"/>
                  <a:pt x="6715173" y="1059155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476362" y="1903967"/>
            <a:ext cx="17913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年度工作概述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060538" y="2904191"/>
            <a:ext cx="17913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工作完成情况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3658326" y="1901113"/>
            <a:ext cx="17913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成功项目展示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5220072" y="2918132"/>
            <a:ext cx="17913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工作不足之处</a:t>
            </a:r>
            <a:endParaRPr 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862349" y="2676127"/>
            <a:ext cx="1047751" cy="1047751"/>
            <a:chOff x="1008115" y="2542722"/>
            <a:chExt cx="1360493" cy="1360493"/>
          </a:xfrm>
        </p:grpSpPr>
        <p:grpSp>
          <p:nvGrpSpPr>
            <p:cNvPr id="11" name="组合 10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" name="同心圆 1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351287" y="2797030"/>
              <a:ext cx="649839" cy="919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002060"/>
                  </a:solidFill>
                  <a:latin typeface="微软雅黑" pitchFamily="34" charset="-122"/>
                  <a:ea typeface="造字工房劲黑（非商用）常规体" pitchFamily="50" charset="-122"/>
                </a:rPr>
                <a:t>1</a:t>
              </a:r>
              <a:endParaRPr lang="zh-CN" altLang="en-US" sz="4000" b="1" dirty="0">
                <a:solidFill>
                  <a:srgbClr val="002060"/>
                </a:solidFill>
                <a:latin typeface="微软雅黑" pitchFamily="34" charset="-122"/>
                <a:ea typeface="造字工房劲黑（非商用）常规体" pitchFamily="50" charset="-122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3998332" y="2647118"/>
            <a:ext cx="1047751" cy="1047751"/>
            <a:chOff x="4770261" y="2542722"/>
            <a:chExt cx="1360493" cy="1360493"/>
          </a:xfrm>
        </p:grpSpPr>
        <p:grpSp>
          <p:nvGrpSpPr>
            <p:cNvPr id="16" name="组合 15"/>
            <p:cNvGrpSpPr/>
            <p:nvPr/>
          </p:nvGrpSpPr>
          <p:grpSpPr>
            <a:xfrm>
              <a:off x="4770261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" name="同心圆 1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124493" y="2780033"/>
              <a:ext cx="649839" cy="919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002060"/>
                  </a:solidFill>
                  <a:latin typeface="微软雅黑" pitchFamily="34" charset="-122"/>
                  <a:ea typeface="造字工房劲黑（非商用）常规体" pitchFamily="50" charset="-122"/>
                </a:rPr>
                <a:t>3</a:t>
              </a:r>
              <a:endParaRPr lang="zh-CN" altLang="en-US" sz="4000" b="1" dirty="0">
                <a:solidFill>
                  <a:srgbClr val="002060"/>
                </a:solidFill>
                <a:latin typeface="微软雅黑" pitchFamily="34" charset="-122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>
            <a:off x="2398370" y="1648195"/>
            <a:ext cx="1047751" cy="1047751"/>
            <a:chOff x="2889188" y="1494971"/>
            <a:chExt cx="1360493" cy="1360493"/>
          </a:xfrm>
        </p:grpSpPr>
        <p:grpSp>
          <p:nvGrpSpPr>
            <p:cNvPr id="21" name="组合 20"/>
            <p:cNvGrpSpPr/>
            <p:nvPr/>
          </p:nvGrpSpPr>
          <p:grpSpPr>
            <a:xfrm>
              <a:off x="2889188" y="1494971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" name="同心圆 2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243268" y="1759181"/>
              <a:ext cx="649839" cy="919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002060"/>
                  </a:solidFill>
                  <a:latin typeface="微软雅黑" pitchFamily="34" charset="-122"/>
                  <a:ea typeface="造字工房劲黑（非商用）常规体" pitchFamily="50" charset="-122"/>
                </a:rPr>
                <a:t>2</a:t>
              </a:r>
              <a:endParaRPr lang="zh-CN" altLang="en-US" sz="4000" b="1" dirty="0">
                <a:solidFill>
                  <a:srgbClr val="002060"/>
                </a:solidFill>
                <a:latin typeface="微软雅黑" pitchFamily="34" charset="-122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5582508" y="1561903"/>
            <a:ext cx="1047751" cy="1047751"/>
            <a:chOff x="6651335" y="1494971"/>
            <a:chExt cx="1360493" cy="1360493"/>
          </a:xfrm>
        </p:grpSpPr>
        <p:grpSp>
          <p:nvGrpSpPr>
            <p:cNvPr id="26" name="组合 25"/>
            <p:cNvGrpSpPr/>
            <p:nvPr/>
          </p:nvGrpSpPr>
          <p:grpSpPr>
            <a:xfrm>
              <a:off x="6651335" y="1494971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8" name="同心圆 2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980723" y="1724166"/>
              <a:ext cx="649839" cy="919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002060"/>
                  </a:solidFill>
                  <a:latin typeface="微软雅黑" pitchFamily="34" charset="-122"/>
                  <a:ea typeface="造字工房劲黑（非商用）常规体" pitchFamily="50" charset="-122"/>
                </a:rPr>
                <a:t>4</a:t>
              </a:r>
              <a:endParaRPr lang="zh-CN" altLang="en-US" sz="4000" b="1" dirty="0">
                <a:solidFill>
                  <a:srgbClr val="002060"/>
                </a:solidFill>
                <a:latin typeface="微软雅黑" pitchFamily="34" charset="-122"/>
                <a:ea typeface="造字工房劲黑（非商用）常规体" pitchFamily="50" charset="-122"/>
              </a:endParaRPr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7120313" y="2635778"/>
            <a:ext cx="1047751" cy="1047751"/>
            <a:chOff x="6651335" y="1494971"/>
            <a:chExt cx="1360493" cy="1360493"/>
          </a:xfrm>
        </p:grpSpPr>
        <p:grpSp>
          <p:nvGrpSpPr>
            <p:cNvPr id="31" name="组合 30"/>
            <p:cNvGrpSpPr/>
            <p:nvPr/>
          </p:nvGrpSpPr>
          <p:grpSpPr>
            <a:xfrm>
              <a:off x="6651335" y="1494971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3" name="同心圆 3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7011696" y="1738356"/>
              <a:ext cx="649839" cy="919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002060"/>
                  </a:solidFill>
                  <a:latin typeface="微软雅黑" pitchFamily="34" charset="-122"/>
                  <a:ea typeface="造字工房劲黑（非商用）常规体" pitchFamily="50" charset="-122"/>
                </a:rPr>
                <a:t>5</a:t>
              </a:r>
            </a:p>
          </p:txBody>
        </p:sp>
      </p:grpSp>
      <p:sp>
        <p:nvSpPr>
          <p:cNvPr id="35" name="TextBox 34"/>
          <p:cNvSpPr txBox="1">
            <a:spLocks noChangeArrowheads="1"/>
          </p:cNvSpPr>
          <p:nvPr userDrawn="1"/>
        </p:nvSpPr>
        <p:spPr bwMode="auto">
          <a:xfrm>
            <a:off x="6732240" y="1883608"/>
            <a:ext cx="17913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明年工作计划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2083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35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92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3" r:id="rId4"/>
    <p:sldLayoutId id="2147483664" r:id="rId5"/>
    <p:sldLayoutId id="2147483665" r:id="rId6"/>
    <p:sldLayoutId id="2147483666" r:id="rId7"/>
    <p:sldLayoutId id="2147483662" r:id="rId8"/>
  </p:sldLayoutIdLst>
  <mc:AlternateContent xmlns:mc="http://schemas.openxmlformats.org/markup-compatibility/2006">
    <mc:Choice xmlns:p14="http://schemas.microsoft.com/office/powerpoint/2010/main" xmlns="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3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876300"/>
            <a:ext cx="7397822" cy="3662513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algn="ctr"/>
            <a:r>
              <a:rPr lang="zh-CN" altLang="en-US" b="1" dirty="0" smtClean="0"/>
              <a:t>目录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序言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第一章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．	</a:t>
            </a: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总则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	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第二章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．	</a:t>
            </a: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成员的权利义务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第三章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．	</a:t>
            </a: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组织架构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第四章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．	</a:t>
            </a: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流程及规范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第五章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．	</a:t>
            </a: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奖惩机制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第六章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．	</a:t>
            </a: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宪章解释权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第七章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．	</a:t>
            </a: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附录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latinLnBrk="1">
              <a:lnSpc>
                <a:spcPct val="150000"/>
              </a:lnSpc>
            </a:pPr>
            <a:endParaRPr lang="zh-CN" altLang="en-US" sz="16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5878504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4.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一般成员：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圈子的一般组成单位。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第一条  机构及岗位职责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（一）全体成员大会（由班级全员构成）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有权审议、颁布、修订本宪章。宪章的修改，由秘书处提议，并由全体成员大会以全体成员的三分之二以上的多数通过。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有权审议、决定秘书处及成员的提案。提案由全国成员大会以全体成员的过半数通过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行使对各级组织机构及成员的监督检举权。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（二）秘书处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组织召开全体成员大会；</a:t>
            </a:r>
          </a:p>
          <a:p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endParaRPr lang="zh-CN" altLang="en-US" sz="1600" dirty="0" smtClean="0"/>
          </a:p>
          <a:p>
            <a:pPr indent="457200">
              <a:lnSpc>
                <a:spcPct val="150000"/>
              </a:lnSpc>
            </a:pP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atinLnBrk="1">
              <a:lnSpc>
                <a:spcPct val="150000"/>
              </a:lnSpc>
            </a:pP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        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3004769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任命圈子首席领导者；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4.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批准圈子申请的领域范围。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（三）秘书长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负责主持召开全体成员大会。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负责班级与外部进行重大事项沟通、协调。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（四）圈子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对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中心下发的任务形成特定“圈子”，进行活动执行；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全部班级成员可以通过“议案”申请活动并形成圈子。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4939786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第四章流程及规范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第一条  开会流程及规范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（一）班级会议由班长或其授权人员召集，并由召集人主持。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（二）每次会议都要事先确定：明确的议题、开始时间及持续时间。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（三）针对每项议题，进行至多两轮的讨论。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（四）会议要有专人记录，并在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24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小时内形成会议纪要。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第二条  修宪流程及规范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（一）本宪章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V0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版由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2017MEM XLP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宪章编写组负责编制，并提交临时全体大会审议，三分之二以上成员审议通过后，自会议当日起正式生效。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（二）秘书处是本宪章的归口管理单位，并负责宪章在班内实际执行的日常监督。</a:t>
            </a:r>
          </a:p>
          <a:p>
            <a:pPr indent="457200">
              <a:lnSpc>
                <a:spcPct val="150000"/>
              </a:lnSpc>
            </a:pPr>
            <a:endParaRPr lang="zh-CN" altLang="en-US" sz="1600" dirty="0" smtClean="0"/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4524287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（三）每学年新学期开始后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个月内，由秘书处负责，组建宪章修订小组，回顾总结宪章在上一年度的实施情况，并编制宪章修正案。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（四）宪章修正案提交每年的全体大会审议，审议通过后自会议当日起正式生效，同时老版宪章自动废止。审议不通过仍按照原宪章执行。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（五）经全体委员会成员签字的全体大会决议是宪章是否为有效、现行版本的唯一证明文件，交秘书处备案。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第三条  秘书长选举流程及规范。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（一）秘书长的选举及任期。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各子班班长或各班推荐人员、自荐人员是秘书长候选人。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每年召开的全体大会落实秘书长的选举工作，由所有秘书长候选人按照民主流程和差额选举制度，以最高票选举产生新一届秘书长。</a:t>
            </a:r>
          </a:p>
          <a:p>
            <a:pPr indent="457200">
              <a:lnSpc>
                <a:spcPct val="150000"/>
              </a:lnSpc>
            </a:pP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4893619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如全体大会最终审议通过弹劾案，则现任秘书长的权利和义务自审议通过之日起正式被剥夺。秘书长的日常管理工作由秘书处其他委员暂时接管。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4.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弹劾案审议通过后，由秘书处负责在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个月时间内召集临时全体大会，按照民主流程和差额选举制度，选举产生新任秘书长。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第四条  议案评审流程及规范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（一）议案的提出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提案人：任意班级成员。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议案内容包含：背景描述、议案达成的目的（目标）、议案目的的具体表征、满足目标需要完成的基本事项、行动方案、不可控因素分析及规避方案。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（二）议案审核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参与人：秘书处全体成员。</a:t>
            </a:r>
          </a:p>
          <a:p>
            <a:pPr lvl="0" indent="457200">
              <a:lnSpc>
                <a:spcPct val="150000"/>
              </a:lnSpc>
            </a:pP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4893619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讨论事项包含：议案可行性、具体操作步骤梳理。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成果文件：形成议案审核会会议纪要，以及最终结果（同意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\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不同意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\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待改进）。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（三）活动后反馈或持续改进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总结：活动后对过程中产生的问题进行总结，提出问题的改进方案并在下次活动中避免。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第五条  活动执行流程及规范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（一）任务或活动公布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对于秘书处审批通过的议案推进的活动及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中心下发的活动，由秘书处发布活动“圈子领导者”选拔公告。</a:t>
            </a:r>
          </a:p>
          <a:p>
            <a:pPr indent="457200">
              <a:lnSpc>
                <a:spcPct val="150000"/>
              </a:lnSpc>
            </a:pPr>
            <a:endParaRPr lang="zh-CN" altLang="en-US" sz="1600" dirty="0" smtClean="0"/>
          </a:p>
          <a:p>
            <a:pPr lvl="0" indent="457200">
              <a:lnSpc>
                <a:spcPct val="150000"/>
              </a:lnSpc>
            </a:pP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4154955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（二）圈子领导者选拔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班级成员自荐，经秘书处审批通过成为圈子领导者；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未有合适人选，则由秘书长指定圈子领导者；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圈子在正式建立后可弹劾并自主推选圈子领导者。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（三）建立活动圈子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建立圈子时，圈子领导者需要将圈子的领域范围报请秘书处审批；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领域范围包括：圈子的可以完全控制或者有权调度的班内事物；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领域范围在秘书处审批通过后生效。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（四）圈子的运营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圈子由内部成员完全自治，在不超过圈子自身领域范围的情况下，秘书处无权干涉圈子的运营。</a:t>
            </a:r>
          </a:p>
        </p:txBody>
      </p:sp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4893619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（五）活动回顾与圈子关闭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圈子领导者有权向秘书处发起圈子关闭申请；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秘书处参照宪章在该圈子内部组织公投头确认是否关闭该圈子；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圈子在关闭后由秘书处回收该圈子的领域范围。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第六条  成员加入与退出机制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（一）成员加入。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对于本届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子班但未及时纳入班级宪章管理范畴的子班，在各子班成员认可本宪章并完成签署时，班内所有成员即正式加入班级宪章管理范畴。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对于本届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学员但未及时纳入或曾推出班级宪章管理范畴的成员，认可本宪章并书面申请加入本宪章管理范畴，经秘书处三分之二以上成员同意后纳入班级宪章管理范畴。</a:t>
            </a:r>
          </a:p>
          <a:p>
            <a:pPr lvl="0" indent="457200">
              <a:lnSpc>
                <a:spcPct val="150000"/>
              </a:lnSpc>
            </a:pPr>
            <a:endParaRPr lang="zh-CN" altLang="en-US" sz="1600" dirty="0" smtClean="0"/>
          </a:p>
          <a:p>
            <a:pPr indent="457200">
              <a:lnSpc>
                <a:spcPct val="150000"/>
              </a:lnSpc>
            </a:pP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3416292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（二）班级成员退出。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班级成员在签署书面退出班级宪章管理范畴提交秘书处后，正式退出。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当班级成员存在包含但不限于以下行为时，由全体大会对该成员的清退进行审议，审议通过后，该成员即被剥夺班级宪章管理范畴：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a.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有违反班级宪章规定的行为。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b.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有损害班级形象和成员利益的行为。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c.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任期中不作为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长期未履行班级成员应有的职责。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如全体大会最终审议通过成员的清退决定后，该成员即被剥夺班级宪章管理范畴，将不被允许参加班级宪章管理范畴内的圈子、活动等。</a:t>
            </a:r>
          </a:p>
        </p:txBody>
      </p:sp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5586116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第五章奖惩机制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第一条  奖惩原则：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为增强班级管理的执行力和活跃度，让班级管理更加人性化，采用积分制管理。将积分与各种荣誉及福利挂钩，体现每个成员对组织的贡献。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第二条  积分规则：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对积分进行量化管理，成员按参与度与贡献度获得或者扣除相应的积分。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第三条  积分应用：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（一）给予班级年度积分前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名的同学颁发“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年度最佳贡献奖”（以学年为单位）。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（二）限制名额的活动报名时，积分高者优先。</a:t>
            </a:r>
          </a:p>
          <a:p>
            <a:pPr lvl="0" indent="457200">
              <a:lnSpc>
                <a:spcPct val="150000"/>
              </a:lnSpc>
            </a:pP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endParaRPr lang="zh-CN" altLang="en-US" dirty="0" smtClean="0"/>
          </a:p>
          <a:p>
            <a:pPr lvl="0" indent="457200">
              <a:lnSpc>
                <a:spcPct val="150000"/>
              </a:lnSpc>
            </a:pP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3831790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序 言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 latinLnBrk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我国的工程管理硕士（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Master of Engineering Management,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英文缩写：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）学位教育起源于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2010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年。经中国工程院一批资深院士的倡议，中国工程院研究决定委托清华大学进行学科论证。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2012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年，清华大学工业工程系招收首批工程管理硕士。清华大学在培养工程管理硕士方面，主要依托十个兄弟院系的优质教育资源，重在培养国家重点行业和新兴产业工程管理骨干人才的理论水平，实践能力、创新能力，拓展其全球视野，培养其行业领导力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 latinLnBrk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本宪章以全体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学生的共同目标为基础，制定了相应的规章制度及流程，是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班级管理的根本制度，具有最高的约束效力。全体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成员都必须以宪章规定作为根本的活动准则，并且负有维护宪章尊严、保证宪章实施的职责。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1615799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第六章宪章解释权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本宪章所称的“以上”“以下”“以内”“届满”，包括本数；所称的“不满”“超过”“以外”，不包括本数。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有关本宪章的任何问题，均由本班级委员会负责解释。</a:t>
            </a:r>
          </a:p>
        </p:txBody>
      </p:sp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2354462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第七章</a:t>
            </a:r>
            <a:r>
              <a:rPr lang="zh-CN" altLang="en-US" b="1" dirty="0" smtClean="0"/>
              <a:t>附录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附件一：逻辑模型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附件二：获取及应用标准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 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该宪章自清华大学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2017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级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第一批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XLP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课程学习全体成员所属各班班长签署之日起生效。</a:t>
            </a:r>
          </a:p>
        </p:txBody>
      </p:sp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54101" y="1041399"/>
          <a:ext cx="6603998" cy="3555995"/>
        </p:xfrm>
        <a:graphic>
          <a:graphicData uri="http://schemas.openxmlformats.org/drawingml/2006/table">
            <a:tbl>
              <a:tblPr/>
              <a:tblGrid>
                <a:gridCol w="542849"/>
                <a:gridCol w="1028903"/>
                <a:gridCol w="3942586"/>
                <a:gridCol w="1089660"/>
              </a:tblGrid>
              <a:tr h="2549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序号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积分项目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积分内容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激励分值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组织贡献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秘书长年度贡献激励积分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50/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年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2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组织贡献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秘书处成员年度贡献激励积分（不含秘书长）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30/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年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3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组织贡献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秘书长年度贡献激励积分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20/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年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4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主动承担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担任一项圈子负责人</a:t>
                      </a: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激励积分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5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分</a:t>
                      </a: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/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项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5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管理升级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活动圈子负责人转常设圈子负责人积分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5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分</a:t>
                      </a: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/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项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6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资源获取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为学校、</a:t>
                      </a:r>
                      <a:r>
                        <a:rPr lang="en-US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MEM</a:t>
                      </a: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中心、班级等协助资源获取的成员获得积分数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3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分</a:t>
                      </a: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/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项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7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资源获取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为圈子等协助资源获取的成员获得积分数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分</a:t>
                      </a: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/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项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8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管理升级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担任圈子管理人员（非负责人）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3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分</a:t>
                      </a: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/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项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9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管理升级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所在活动圈子转常设圈子负责人积分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分</a:t>
                      </a: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/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项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10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参与激励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参与圈子、活动获得积分数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分</a:t>
                      </a: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/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项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11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管理升级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所参与活动圈子转常设圈子积分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分</a:t>
                      </a:r>
                      <a:r>
                        <a:rPr lang="en-US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/</a:t>
                      </a: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项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12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消极惩罚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拒绝组织安排的任务及活动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-1</a:t>
                      </a: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分</a:t>
                      </a:r>
                      <a:r>
                        <a:rPr lang="en-US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/</a:t>
                      </a: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项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131896" y="672584"/>
            <a:ext cx="13227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、积分规则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1531417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注：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、以上积分内容可以累积计算。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        2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、积分由上一级管理人员提报，秘书处统一管理。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、积分应用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60400" y="1929890"/>
          <a:ext cx="6997700" cy="1930909"/>
        </p:xfrm>
        <a:graphic>
          <a:graphicData uri="http://schemas.openxmlformats.org/drawingml/2006/table">
            <a:tbl>
              <a:tblPr/>
              <a:tblGrid>
                <a:gridCol w="688573"/>
                <a:gridCol w="1305770"/>
                <a:gridCol w="5003357"/>
              </a:tblGrid>
              <a:tr h="4254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序号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应用项目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积分应用内容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优先权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限制名额的活动报名时，积分高者优先。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9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2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年度激励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每年对班级积分按从高到低进行排名，对班级积分前</a:t>
                      </a:r>
                      <a:r>
                        <a:rPr lang="en-US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2</a:t>
                      </a: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名的同学颁发“</a:t>
                      </a:r>
                      <a:r>
                        <a:rPr lang="en-US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MEM</a:t>
                      </a: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年度最佳贡献奖”。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9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3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组织贡献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每年对班级积分按从高到低进行排名，对班级积分前</a:t>
                      </a:r>
                      <a:r>
                        <a:rPr lang="en-US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2</a:t>
                      </a: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名的同学颁发“</a:t>
                      </a:r>
                      <a:r>
                        <a:rPr lang="en-US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MEM</a:t>
                      </a: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年度最佳贡献奖”。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18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792753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执行机构包括秘书处及其授权机构等：</a:t>
            </a:r>
          </a:p>
          <a:p>
            <a:pPr>
              <a:lnSpc>
                <a:spcPct val="150000"/>
              </a:lnSpc>
            </a:pPr>
            <a:endParaRPr lang="zh-CN" altLang="en-US" sz="1600" dirty="0"/>
          </a:p>
        </p:txBody>
      </p:sp>
      <p:sp>
        <p:nvSpPr>
          <p:cNvPr id="1218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6900" y="1068739"/>
            <a:ext cx="6065838" cy="407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2354462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参考文献</a:t>
            </a:r>
          </a:p>
          <a:p>
            <a:pPr indent="457200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[1] 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周涛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.Wiki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社群的社会网络分析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[D].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上海：华东师范大学，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2005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indent="457200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[2] 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李雪娟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社群经济发展策略研究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[D].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云南：云南大学，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2015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indent="457200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[3] 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江平宇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,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冷杰武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,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丁凯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社群化制造模式的边界效应分析与界定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[N].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系统管理学报，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2017-07-25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indent="457200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[4]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Computational Thinking in Category Theory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3831790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附 录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附录一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合弄制学习手册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、什么是合弄制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合弄制，英文为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holacracy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，其创始人为美国人布赖恩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</a:rPr>
              <a:t>·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罗伯逊。所谓合弄制，即由角色来承担工作的管理系统。一项工作被看做一个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角色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”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，同一个人可以选择承担不同角色，和其他人配合完成工作，按照角色分配权力。</a:t>
            </a:r>
            <a:r>
              <a:rPr lang="en-US" sz="1600" baseline="30000" dirty="0" smtClean="0">
                <a:solidFill>
                  <a:schemeClr val="tx2">
                    <a:lumMod val="75000"/>
                  </a:schemeClr>
                </a:solidFill>
              </a:rPr>
              <a:t>[1]</a:t>
            </a:r>
          </a:p>
          <a:p>
            <a:pPr indent="457200">
              <a:lnSpc>
                <a:spcPct val="150000"/>
              </a:lnSpc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、合弄制的发展历程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合弄制最早开始由鞋类电商公司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Zappos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的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CEO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谢家华宣布施行而获得了大量关注。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Zappos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是一家营收十亿美元，拥有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1500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名员工电商公司。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3004769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在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Zappos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，没有任何一个人能够打消或拒绝另一个公司员工的想法、点子，即便是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CEO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也不能，除非这个想法或点子被已知的数据证明不可实行，或者被明确地证明在实行之前会对公司的现有基础造成严重的破坏。也就是说，如果某个员工被分配到某个职责上，可以随意按照自己的想法来完成所分配的职责，除非执行方式必然带来不良的后果。</a:t>
            </a:r>
            <a:r>
              <a:rPr lang="en-US" sz="1600" baseline="30000" dirty="0" smtClean="0">
                <a:solidFill>
                  <a:schemeClr val="tx2">
                    <a:lumMod val="75000"/>
                  </a:schemeClr>
                </a:solidFill>
              </a:rPr>
              <a:t>[2]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Zappos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公司于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2009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年被亚马逊收购，但一直被允许独立运营，由于这种管理模式的独特魅力，很快被硅谷的创新型企业所接受，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Twitter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联合创始人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Evan Williams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也已经在自己的新创业公司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Medium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施行合弄制管理方法。</a:t>
            </a:r>
            <a:r>
              <a:rPr lang="en-US" sz="1600" baseline="30000" dirty="0" smtClean="0">
                <a:solidFill>
                  <a:schemeClr val="tx2">
                    <a:lumMod val="75000"/>
                  </a:schemeClr>
                </a:solidFill>
              </a:rPr>
              <a:t>[2]</a:t>
            </a:r>
            <a:endParaRPr lang="zh-CN" altLang="en-US" sz="1600" baseline="30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4201122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第一章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总则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 latinLnBrk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第一条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适用对象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</a:p>
          <a:p>
            <a:pPr indent="457200" latinLnBrk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所有取得清华大学学籍并注册在读的全体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学员。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第二条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共同愿景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将每一个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成员培养为引领中国成为世界工业领跑者的生力军。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第三条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价值理念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（一）民主：民主决策、公平公正、公开透明。集体决策全体成员无条件执行。 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（二）尊重：尊重师长、尊重他人、尊重自己。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（三）自强：努力学习、积极拓展、自强不息、厚德载物。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（四）守法：遵纪守法，遵守学校研究生守则、遵守校内外课堂纪律。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419446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、合弄制运作流程示意图</a:t>
            </a:r>
            <a:r>
              <a:rPr lang="en-US" sz="1600" b="1" baseline="30000" dirty="0" smtClean="0">
                <a:solidFill>
                  <a:schemeClr val="tx2">
                    <a:lumMod val="75000"/>
                  </a:schemeClr>
                </a:solidFill>
              </a:rPr>
              <a:t>[3]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图片 0" descr="360截图20170915222803205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76300" y="1104900"/>
            <a:ext cx="6098134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4154955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、合弄制的管理特点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）合弄制的工作角色是围绕工作而不是人来定义的，每个人可以根据自身能力承担多重角色；</a:t>
            </a:r>
          </a:p>
          <a:p>
            <a:pPr indent="457200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）合弄制可以使每一名员工明确自己的职责与目标，有的放矢的工作，提高工作效率；</a:t>
            </a:r>
          </a:p>
          <a:p>
            <a:pPr indent="457200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）合弄制释放了人才的创造力，为多数人发挥创造力提供了平台；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）合弄制将权利分散到各个小组，缓解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CEO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的工作压力，在一定程度上可以避免高层领导误判而引起的决策失误；</a:t>
            </a:r>
          </a:p>
          <a:p>
            <a:pPr indent="457200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）合弄制保证职权更透明、运作更高效、反应更灵敏、创新更容易，能够更好的适应未来市场的变化。</a:t>
            </a:r>
          </a:p>
          <a:p>
            <a:pPr indent="457200">
              <a:lnSpc>
                <a:spcPct val="150000"/>
              </a:lnSpc>
            </a:pPr>
            <a:endParaRPr lang="zh-CN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3374101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、传统企业模式与合弄制企业模式的对比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传统企业模式：在管理方面，传统企业在很大程度上是一种集权体制，上层决策下层执行。在人才方面，传统企业人才标准是“一专多能”，尤其是传统国有企业“大锅饭”现象严重，“办公室政治”更是管理过程中的一大“特色”，多数员工为了能够实现职务提升，轻视能力，重视“交际”现象严重。少数员工维持企业的发展，其余员工“混日子”心态严重，员工工作积极性不高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合弄制企业模式：在管理方面，并不存在严格意义的固定的管理人员和上下级关系，实行民主决策。在人才方面，合弄制企业人才标准是“多专多能”，员工自主权增大，员工积极性提高，便于塑造良好的企业文化。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4486072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、合弄制的未来展望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创新型新兴企业最适合发展合弄制，这些企业多数处于产业价值链下游，在市场经济的驱动下，传统企业管理模式无法满足企业的生产经营要求，因此，合弄制的发展模式可以为这些企业提供借鉴。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传统企业，尤其是密集劳动型企业，进行合弄制管理模式改造，难度较大，必须经历企业生产模式的转型工作，才能迈向合弄制。</a:t>
            </a:r>
          </a:p>
          <a:p>
            <a:pPr indent="457200">
              <a:lnSpc>
                <a:spcPct val="150000"/>
              </a:lnSpc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、总结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合弄制是硅谷的新尝试，类似没有太多的管理层级、积极发挥员工创造力的组织结构，其实早在许多社会组织或非营利组织运营多年，甚至德鲁克都号召营利企业向这些社会组织学习。合弄制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4.0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的演化，也反映人类对组织的终极理想，不仅仅是效率和效益，更是创造与激情！</a:t>
            </a:r>
            <a:r>
              <a:rPr lang="en-US" sz="1600" baseline="30000" dirty="0" smtClean="0">
                <a:solidFill>
                  <a:schemeClr val="tx2">
                    <a:lumMod val="75000"/>
                  </a:schemeClr>
                </a:solidFill>
              </a:rPr>
              <a:t>[4]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endParaRPr lang="zh-CN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2677628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[1]  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王海璐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为什么越来越多的硅谷创业者开始采用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合弄制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”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管理公司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[OL].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中金在线，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2015-10-28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[2] 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卢铮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合弄制 硅谷流行的新管理模式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[N].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中国证券报，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2015-10-17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[3] 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张勉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自由源于自律：作为组织即兴实践的合弄制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[N].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清华管理评论，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2017-05-15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[4] 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孙黎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精益创业运动的双重回荡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[N].IT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经理世界，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2014-09-20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endParaRPr lang="zh-CN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2677628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（五）共享：全体成员共享公共资源，向社群分享个人资源。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（六）担当：勇于承担班级责任，积极参与公共事务。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第四条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目标成就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（一）成为最具竞争力的国际化工程项目管理者、行业领导者或科技创业探路者。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（二）把班级打造成一个优秀的工程管理互助社群。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（三）成为全体成员职业提升和事业发展、创业的平台。</a:t>
            </a:r>
          </a:p>
        </p:txBody>
      </p:sp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4893619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第二章成员的权利义务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 latinLnBrk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第一条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权利</a:t>
            </a:r>
          </a:p>
          <a:p>
            <a:pPr lvl="0" indent="457200">
              <a:lnSpc>
                <a:spcPct val="150000"/>
              </a:lnSpc>
            </a:pPr>
            <a:r>
              <a:rPr lang="zh-CN" altLang="en-US" sz="1600" dirty="0" smtClean="0"/>
              <a:t>（一）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全体</a:t>
            </a:r>
            <a:r>
              <a:rPr lang="en-US" sz="1600" dirty="0" smtClean="0"/>
              <a:t>MEM</a:t>
            </a:r>
            <a:r>
              <a:rPr lang="zh-CN" altLang="en-US" sz="1600" dirty="0" smtClean="0"/>
              <a:t>成员的法律地位一律平等。</a:t>
            </a:r>
          </a:p>
          <a:p>
            <a:pPr lvl="0" indent="457200">
              <a:lnSpc>
                <a:spcPct val="150000"/>
              </a:lnSpc>
            </a:pPr>
            <a:r>
              <a:rPr lang="zh-CN" altLang="en-US" sz="1600" dirty="0" smtClean="0"/>
              <a:t>（二）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全体</a:t>
            </a:r>
            <a:r>
              <a:rPr lang="en-US" sz="1600" dirty="0" smtClean="0"/>
              <a:t>MEM</a:t>
            </a:r>
            <a:r>
              <a:rPr lang="zh-CN" altLang="en-US" sz="1600" dirty="0" smtClean="0"/>
              <a:t>成员参加活动，应当遵循自愿原则。</a:t>
            </a:r>
          </a:p>
          <a:p>
            <a:pPr lvl="0" indent="457200">
              <a:lnSpc>
                <a:spcPct val="150000"/>
              </a:lnSpc>
            </a:pPr>
            <a:r>
              <a:rPr lang="zh-CN" altLang="en-US" sz="1600" dirty="0" smtClean="0"/>
              <a:t>（三）全体</a:t>
            </a:r>
            <a:r>
              <a:rPr lang="en-US" sz="1600" dirty="0" smtClean="0"/>
              <a:t>MEM</a:t>
            </a:r>
            <a:r>
              <a:rPr lang="zh-CN" altLang="en-US" sz="1600" dirty="0" smtClean="0"/>
              <a:t>成员都享有平等的选举权和被选举权。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/>
              <a:t>（四）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本组织举行活动应当将活动内容和程序向全体</a:t>
            </a:r>
            <a:r>
              <a:rPr lang="en-US" sz="1600" dirty="0" smtClean="0"/>
              <a:t>MEM</a:t>
            </a:r>
            <a:r>
              <a:rPr lang="zh-CN" altLang="en-US" sz="1600" dirty="0" smtClean="0"/>
              <a:t>成员进行公示，全体</a:t>
            </a:r>
            <a:r>
              <a:rPr lang="en-US" sz="1600" dirty="0" smtClean="0"/>
              <a:t>MEM</a:t>
            </a:r>
            <a:r>
              <a:rPr lang="zh-CN" altLang="en-US" sz="1600" dirty="0" smtClean="0"/>
              <a:t>成员享有对该活动的知情权。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/>
              <a:t>（五）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全体</a:t>
            </a:r>
            <a:r>
              <a:rPr lang="en-US" sz="1600" dirty="0" smtClean="0"/>
              <a:t>MEM</a:t>
            </a:r>
            <a:r>
              <a:rPr lang="zh-CN" altLang="en-US" sz="1600" dirty="0" smtClean="0"/>
              <a:t>成员都享有对秘书长等各级负责人的建议监督权。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/>
              <a:t>（六）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全体</a:t>
            </a:r>
            <a:r>
              <a:rPr lang="en-US" sz="1600" dirty="0" smtClean="0"/>
              <a:t>MEM</a:t>
            </a:r>
            <a:r>
              <a:rPr lang="zh-CN" altLang="en-US" sz="1600" dirty="0" smtClean="0"/>
              <a:t>成员都享有平等的受表彰和奖励的权利。</a:t>
            </a:r>
            <a:endParaRPr lang="en-US" altLang="zh-CN" sz="1600" dirty="0" smtClean="0"/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/>
              <a:t>第二条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义务</a:t>
            </a:r>
          </a:p>
          <a:p>
            <a:pPr lvl="0" indent="457200">
              <a:lnSpc>
                <a:spcPct val="150000"/>
              </a:lnSpc>
            </a:pPr>
            <a:r>
              <a:rPr lang="zh-CN" altLang="en-US" sz="1600" dirty="0" smtClean="0"/>
              <a:t>（一）遵守本宪章规定，履行本宪章要求的各项义务。</a:t>
            </a:r>
          </a:p>
          <a:p>
            <a:pPr indent="457200">
              <a:lnSpc>
                <a:spcPct val="150000"/>
              </a:lnSpc>
            </a:pPr>
            <a:endParaRPr lang="en-US" altLang="zh-CN" sz="1600" dirty="0" smtClean="0"/>
          </a:p>
          <a:p>
            <a:pPr indent="457200">
              <a:lnSpc>
                <a:spcPct val="15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1200300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zh-CN" altLang="en-US" sz="1600" dirty="0" smtClean="0"/>
              <a:t>（二）参与班级活动时应遵守活动的各项规则，禁止扰乱班级秩序的言行。</a:t>
            </a:r>
          </a:p>
          <a:p>
            <a:pPr lvl="0" indent="457200">
              <a:lnSpc>
                <a:spcPct val="150000"/>
              </a:lnSpc>
            </a:pPr>
            <a:r>
              <a:rPr lang="zh-CN" altLang="en-US" sz="1600" dirty="0" smtClean="0"/>
              <a:t>（三）在任何场所自觉维护班级利益和声誉。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/>
              <a:t>（四）班级成员应互帮互助，共同推进班级的发展。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4570454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第三章  组织架构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 latinLnBrk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第一条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机构设置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 latinLnBrk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全体成员大会为最高权利机构，有权决定包括修订宪章，审议、决定秘书处的设立、权限及人员的配置和任免等重大问题，行使对各级组织机构及成员的监督检举权。</a:t>
            </a:r>
          </a:p>
          <a:p>
            <a:pPr indent="457200" latinLnBrk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秘书处为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全体成员大会的最高执行机构，对它负责，受它监督。秘书处以高效、优质地服务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学员为宗旨，负责统一组织调配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班级资源。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（一）秘书处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内设秘书长一名，由全体成员大会从候选人中选举产生，接受秘书处及  全体成员大会监督、弹劾；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秘书处由每个子班级派出的一名代表作为委员共同组成；</a:t>
            </a:r>
          </a:p>
          <a:p>
            <a:pPr indent="457200" latinLnBrk="1">
              <a:lnSpc>
                <a:spcPct val="150000"/>
              </a:lnSpc>
            </a:pPr>
            <a:endParaRPr lang="zh-CN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4893619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秘书处接受全体成员大会监督、弹劾。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（二）子班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由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中心按照其相应原则进行划分；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子班设立班级委员会，由班长、学习委员、组织委员组成；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班委会成员接受子班成员监督、弹劾。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（三）圈子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秘书处下不建立任何常设机构，全部活动以“圈子”为载体展开，原则上圈子由秘书处审批成立，但秘书处无权干涉圈子在其领域圈范围内的任何决策及行动。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圈子的常设角色为：领导者，秘书，核心成员，一般成员构成。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领导者：</a:t>
            </a:r>
          </a:p>
          <a:p>
            <a:pPr indent="457200">
              <a:lnSpc>
                <a:spcPct val="150000"/>
              </a:lnSpc>
            </a:pPr>
            <a:endParaRPr lang="zh-CN" altLang="en-US" sz="1600" dirty="0" smtClean="0"/>
          </a:p>
          <a:p>
            <a:pPr indent="457200">
              <a:lnSpc>
                <a:spcPct val="150000"/>
              </a:lnSpc>
            </a:pPr>
            <a:endParaRPr lang="zh-CN" altLang="en-US" sz="16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3785623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a.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设立“常设角色”外的其他角色，分解工作职责；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b.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承担所有未被分解的工作职责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c.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负责圈子的对外接洽以及对内协调；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d.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把握圈子的整体走向；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e.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领导者在符合圈子内部机制的情况下可以被弹劾。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秘书：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a.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参照宪章规定，筹备会议；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b.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负责会议的记录。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核心成员：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审核领导者的决议，并有权参照宪章对其进行弹劾。</a:t>
            </a:r>
          </a:p>
        </p:txBody>
      </p:sp>
    </p:spTree>
    <p:extLst>
      <p:ext uri="{BB962C8B-B14F-4D97-AF65-F5344CB8AC3E}">
        <p14:creationId xmlns:p14="http://schemas.microsoft.com/office/powerpoint/2010/main" xmlns="" val="35352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PT030通用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3590</TotalTime>
  <Words>3638</Words>
  <Application>Microsoft Office PowerPoint</Application>
  <PresentationFormat>全屏显示(16:9)</PresentationFormat>
  <Paragraphs>362</Paragraphs>
  <Slides>34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Arial</vt:lpstr>
      <vt:lpstr>宋体</vt:lpstr>
      <vt:lpstr>方正兰亭粗黑简体</vt:lpstr>
      <vt:lpstr>Calibri</vt:lpstr>
      <vt:lpstr>微软雅黑</vt:lpstr>
      <vt:lpstr>Times New Roman</vt:lpstr>
      <vt:lpstr>造字工房劲黑（非商用）常规体</vt:lpstr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Company>www.microsoft.com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PPT030通用</dc:title>
  <dc:creator>User</dc:creator>
  <cp:lastModifiedBy>Think</cp:lastModifiedBy>
  <cp:revision>284</cp:revision>
  <dcterms:created xsi:type="dcterms:W3CDTF">2015-01-22T11:01:02Z</dcterms:created>
  <dcterms:modified xsi:type="dcterms:W3CDTF">2017-09-15T20:00:39Z</dcterms:modified>
</cp:coreProperties>
</file>