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4AF47"/>
    <a:srgbClr val="EE7933"/>
    <a:srgbClr val="55B3A5"/>
    <a:srgbClr val="2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444"/>
  </p:normalViewPr>
  <p:slideViewPr>
    <p:cSldViewPr>
      <p:cViewPr>
        <p:scale>
          <a:sx n="120" d="100"/>
          <a:sy n="120" d="100"/>
        </p:scale>
        <p:origin x="628" y="2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5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8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4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9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0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6BE5-539A-4491-B8BD-A26C333F2D00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-192973" y="1124744"/>
            <a:ext cx="9157461" cy="4525087"/>
            <a:chOff x="657956" y="1344463"/>
            <a:chExt cx="7424408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rgbClr val="0E647C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657966" y="1867047"/>
              <a:ext cx="242439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通过优势测试，发现自己最重要的两个优势，并对自己的优势进行排序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657966" y="1588621"/>
              <a:ext cx="2322652" cy="19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1.Standout 2.0</a:t>
              </a:r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优势测试</a:t>
              </a:r>
              <a:endPara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524178" y="2699145"/>
              <a:ext cx="1983784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standout</a:t>
              </a: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优势测试，形成个人报告，给出职业建议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9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分析个人报告</a:t>
              </a:r>
              <a:endPara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657966" y="3613545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天的入学导引课及以后的学习生涯中，持续迭代个人，展示自我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迭代个人简历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657956" y="4440411"/>
              <a:ext cx="286064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通过查阅同学简历，找到自己了解的人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极速约会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67" y="1604229"/>
            <a:ext cx="611749" cy="419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09" y="2633450"/>
            <a:ext cx="627677" cy="4240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70" y="3728324"/>
            <a:ext cx="524741" cy="475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48" y="4846300"/>
            <a:ext cx="595770" cy="209778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3072318" y="187589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76568" y="298096"/>
            <a:ext cx="18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认识自己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-705476" y="1849366"/>
            <a:ext cx="9720316" cy="4525087"/>
            <a:chOff x="198510" y="1344463"/>
            <a:chExt cx="7880743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535195" y="1866914"/>
              <a:ext cx="2124400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熟悉</a:t>
              </a:r>
              <a:r>
                <a:rPr lang="zh-CN" altLang="en-US" sz="1400" kern="0">
                  <a:latin typeface="微软雅黑" pitchFamily="34" charset="-122"/>
                  <a:ea typeface="微软雅黑" pitchFamily="34" charset="-122"/>
                </a:rPr>
                <a:t>校园</a:t>
              </a:r>
              <a:r>
                <a:rPr lang="zh-CN" altLang="en-US" sz="1400" kern="0" smtClean="0">
                  <a:latin typeface="微软雅黑" pitchFamily="34" charset="-122"/>
                  <a:ea typeface="微软雅黑" pitchFamily="34" charset="-122"/>
                </a:rPr>
                <a:t>环境、促进</a:t>
              </a: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团队协作</a:t>
              </a:r>
            </a:p>
            <a:p>
              <a:pPr algn="just">
                <a:defRPr/>
              </a:pP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533711" y="1588621"/>
              <a:ext cx="1555369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zh-CN" altLang="en-US" sz="1400" b="1" kern="0">
                  <a:latin typeface="微软雅黑" pitchFamily="34" charset="-122"/>
                  <a:ea typeface="微软雅黑" pitchFamily="34" charset="-122"/>
                </a:rPr>
                <a:t>定向</a:t>
              </a:r>
              <a:r>
                <a:rPr lang="zh-CN" altLang="en-US" sz="1400" b="1" kern="0" smtClean="0">
                  <a:latin typeface="微软雅黑" pitchFamily="34" charset="-122"/>
                  <a:ea typeface="微软雅黑" pitchFamily="34" charset="-122"/>
                </a:rPr>
                <a:t>越野、生存</a:t>
              </a:r>
              <a:r>
                <a:rPr lang="zh-CN" altLang="en-US" sz="1400" b="1" kern="0" dirty="0">
                  <a:latin typeface="微软雅黑" pitchFamily="34" charset="-122"/>
                  <a:ea typeface="微软雅黑" pitchFamily="34" charset="-122"/>
                </a:rPr>
                <a:t>挑战</a:t>
              </a: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98510" y="2676149"/>
              <a:ext cx="3327686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提供信息资源查找平台</a:t>
              </a:r>
            </a:p>
            <a:p>
              <a:pPr algn="r">
                <a:defRPr/>
              </a:pPr>
              <a:endParaRPr lang="en-US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图书馆介绍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734465" y="3531133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latin typeface="微软雅黑" pitchFamily="34" charset="-122"/>
                  <a:ea typeface="微软雅黑" pitchFamily="34" charset="-122"/>
                </a:rPr>
                <a:t> 实地</a:t>
              </a: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探究前沿技术</a:t>
              </a:r>
            </a:p>
            <a:p>
              <a:pPr algn="just">
                <a:defRPr/>
              </a:pP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1144544" y="4443990"/>
              <a:ext cx="2408045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latin typeface="微软雅黑" pitchFamily="34" charset="-122"/>
                  <a:ea typeface="微软雅黑" pitchFamily="34" charset="-122"/>
                </a:rPr>
                <a:t>寻找社群资源</a:t>
              </a:r>
              <a:endParaRPr lang="en-US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清华社团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26507" y="625790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1248" y="76007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认识清华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9341" y="4203208"/>
            <a:ext cx="2087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实验室探究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50" y="2115040"/>
            <a:ext cx="713892" cy="713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57" y="3282698"/>
            <a:ext cx="471019" cy="484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6" y="4499801"/>
            <a:ext cx="460842" cy="446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69" y="5493390"/>
            <a:ext cx="1026817" cy="3499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32" y="1853310"/>
            <a:ext cx="803401" cy="2795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98" y="692696"/>
            <a:ext cx="557073" cy="5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521734" y="1849366"/>
            <a:ext cx="8398748" cy="4525087"/>
            <a:chOff x="1193470" y="1344463"/>
            <a:chExt cx="6809283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rgbClr val="0E647C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657965" y="1866914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审阅上一梯次班级宪章，讨论班级宪章与班级的关系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657966" y="158862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上一梯次班级宪章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441437" y="2676148"/>
              <a:ext cx="2158596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熟悉宪章编制流程，为编制班级宪章做准备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学习合弄制和班级宪章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635830" y="3531133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辩论合弄制和社群画布哪个更适用于班级宪章的编制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1674959" y="4443990"/>
              <a:ext cx="1877629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罗列出比上一版本的优点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编制新的班级宪章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26507" y="625790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1920" y="73508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清华与我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1053" y="4195044"/>
            <a:ext cx="2087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辩论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宪章</a:t>
            </a:r>
            <a:r>
              <a:rPr lang="zh-CN" altLang="en-US" sz="1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编制的方法论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27" y="4352132"/>
            <a:ext cx="566791" cy="8346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67" y="2160937"/>
            <a:ext cx="809930" cy="871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97" y="3282698"/>
            <a:ext cx="567316" cy="5681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7674" y="5407495"/>
            <a:ext cx="521762" cy="5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9"/>
          <p:cNvGrpSpPr/>
          <p:nvPr/>
        </p:nvGrpSpPr>
        <p:grpSpPr>
          <a:xfrm>
            <a:off x="251520" y="753641"/>
            <a:ext cx="8692702" cy="4958390"/>
            <a:chOff x="1187624" y="868109"/>
            <a:chExt cx="6692687" cy="3817565"/>
          </a:xfrm>
        </p:grpSpPr>
        <p:sp>
          <p:nvSpPr>
            <p:cNvPr id="5" name="TextBox 15"/>
            <p:cNvSpPr txBox="1"/>
            <p:nvPr/>
          </p:nvSpPr>
          <p:spPr>
            <a:xfrm>
              <a:off x="4454475" y="868109"/>
              <a:ext cx="3425836" cy="920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清华</a:t>
              </a:r>
              <a:r>
                <a:rPr lang="zh-CN" altLang="en-US" sz="1400" dirty="0"/>
                <a:t>全校注册的学生社团已经达到</a:t>
              </a:r>
              <a:r>
                <a:rPr lang="en-US" altLang="zh-CN" sz="1400" dirty="0"/>
                <a:t>124</a:t>
              </a:r>
              <a:r>
                <a:rPr lang="zh-CN" altLang="en-US" sz="1400" dirty="0"/>
                <a:t>家，注册会员人数超过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万人次，在校本科生平均每人参与</a:t>
              </a:r>
              <a:r>
                <a:rPr lang="en-US" altLang="zh-CN" sz="1400" dirty="0"/>
                <a:t>1.5</a:t>
              </a:r>
              <a:r>
                <a:rPr lang="zh-CN" altLang="en-US" sz="1400" dirty="0"/>
                <a:t>个社团，包含体育、科技、人文社科、艺术、公益五大</a:t>
              </a:r>
              <a:r>
                <a:rPr lang="zh-CN" altLang="en-US" sz="1400" dirty="0" smtClean="0"/>
                <a:t>类别。</a:t>
              </a:r>
              <a:r>
                <a:rPr lang="en-US" altLang="zh-CN" sz="1400" dirty="0" smtClean="0"/>
                <a:t>MBA</a:t>
              </a:r>
              <a:r>
                <a:rPr lang="zh-CN" altLang="en-US" sz="1400" dirty="0" smtClean="0"/>
                <a:t>，</a:t>
              </a:r>
              <a:r>
                <a:rPr lang="en-US" altLang="zh-CN" sz="1400" dirty="0" smtClean="0"/>
                <a:t>EMBA</a:t>
              </a:r>
              <a:r>
                <a:rPr lang="zh-CN" altLang="en-US" sz="1400" dirty="0" smtClean="0"/>
                <a:t>，</a:t>
              </a:r>
              <a:r>
                <a:rPr lang="en-US" altLang="zh-CN" sz="1400" dirty="0" smtClean="0"/>
                <a:t>MEM</a:t>
              </a:r>
              <a:r>
                <a:rPr lang="zh-CN" altLang="en-US" sz="1400" dirty="0" smtClean="0"/>
                <a:t>也成立了多个社团组织</a:t>
              </a:r>
              <a:endParaRPr lang="en-US" altLang="zh-CN" sz="1400" dirty="0" smtClean="0"/>
            </a:p>
            <a:p>
              <a:endParaRPr lang="zh-CN" altLang="en-US" sz="1400" dirty="0" smtClean="0"/>
            </a:p>
            <a:p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4791251" y="2745322"/>
              <a:ext cx="3017306" cy="29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  <a:defRPr/>
              </a:pPr>
              <a:r>
                <a: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学生也可以成立自己的社团，带动整个</a:t>
              </a:r>
              <a:r>
                <a: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学生社群的建立与发展，展现自己对清华的价值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4592126" y="3949113"/>
              <a:ext cx="3017306" cy="736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 smtClean="0"/>
                <a:t>加入社团拓展</a:t>
              </a:r>
              <a:r>
                <a:rPr lang="zh-CN" altLang="en-US" sz="1400" dirty="0"/>
                <a:t>行业认知与人脉</a:t>
              </a:r>
              <a:r>
                <a:rPr lang="zh-CN" altLang="en-US" sz="1400" dirty="0" smtClean="0"/>
                <a:t>关系，拓宽视野，是</a:t>
              </a:r>
              <a:r>
                <a:rPr lang="zh-CN" altLang="en-US" sz="1400" dirty="0"/>
                <a:t>结交生意伙伴和朋友的重要机会。</a:t>
              </a:r>
            </a:p>
            <a:p>
              <a:r>
                <a:rPr lang="zh-CN" altLang="en-US" sz="1400" dirty="0"/>
                <a:t/>
              </a:r>
              <a:br>
                <a:rPr lang="zh-CN" altLang="en-US" sz="1400" dirty="0"/>
              </a:br>
              <a:endParaRPr lang="zh-CN" altLang="en-US" sz="1400" dirty="0"/>
            </a:p>
            <a:p>
              <a:pPr>
                <a:lnSpc>
                  <a:spcPts val="1500"/>
                </a:lnSpc>
                <a:defRPr/>
              </a:pP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571924" y="3362531"/>
              <a:ext cx="1168400" cy="1173163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rgbClr val="74AF47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105324" y="2265569"/>
              <a:ext cx="844550" cy="1258888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F87A08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71924" y="1251156"/>
              <a:ext cx="1169988" cy="1176338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2DB2A4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87624" y="1975056"/>
              <a:ext cx="1831975" cy="1836738"/>
            </a:xfrm>
            <a:prstGeom prst="ellipse">
              <a:avLst/>
            </a:prstGeom>
            <a:solidFill>
              <a:srgbClr val="0E647C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cxnSp>
          <p:nvCxnSpPr>
            <p:cNvPr id="12" name="直接连接符 22"/>
            <p:cNvCxnSpPr/>
            <p:nvPr/>
          </p:nvCxnSpPr>
          <p:spPr>
            <a:xfrm flipV="1">
              <a:off x="3410411" y="1679730"/>
              <a:ext cx="934886" cy="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13" name="直接连接符 23"/>
            <p:cNvCxnSpPr>
              <a:stCxn id="17" idx="3"/>
            </p:cNvCxnSpPr>
            <p:nvPr/>
          </p:nvCxnSpPr>
          <p:spPr>
            <a:xfrm flipV="1">
              <a:off x="3894099" y="2872482"/>
              <a:ext cx="786271" cy="302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14" name="直接连接符 24"/>
            <p:cNvCxnSpPr/>
            <p:nvPr/>
          </p:nvCxnSpPr>
          <p:spPr>
            <a:xfrm flipV="1">
              <a:off x="3423726" y="4092171"/>
              <a:ext cx="979442" cy="140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15" name="TextBox 25"/>
            <p:cNvSpPr txBox="1"/>
            <p:nvPr/>
          </p:nvSpPr>
          <p:spPr>
            <a:xfrm>
              <a:off x="1632412" y="2764827"/>
              <a:ext cx="932056" cy="3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社团资源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6"/>
            <p:cNvSpPr txBox="1"/>
            <p:nvPr/>
          </p:nvSpPr>
          <p:spPr>
            <a:xfrm>
              <a:off x="2760466" y="1789310"/>
              <a:ext cx="767133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加入社团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27"/>
            <p:cNvSpPr txBox="1"/>
            <p:nvPr/>
          </p:nvSpPr>
          <p:spPr>
            <a:xfrm>
              <a:off x="3179326" y="2780721"/>
              <a:ext cx="714773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成立社团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2732745" y="3818342"/>
              <a:ext cx="822574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价值互换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67"/>
          <p:cNvGrpSpPr/>
          <p:nvPr/>
        </p:nvGrpSpPr>
        <p:grpSpPr>
          <a:xfrm>
            <a:off x="574219" y="1124744"/>
            <a:ext cx="8365658" cy="3436697"/>
            <a:chOff x="1167553" y="1343473"/>
            <a:chExt cx="7187201" cy="2952575"/>
          </a:xfrm>
        </p:grpSpPr>
        <p:sp>
          <p:nvSpPr>
            <p:cNvPr id="20" name="椭圆 34"/>
            <p:cNvSpPr/>
            <p:nvPr/>
          </p:nvSpPr>
          <p:spPr>
            <a:xfrm>
              <a:off x="3087254" y="1448736"/>
              <a:ext cx="731407" cy="687266"/>
            </a:xfrm>
            <a:prstGeom prst="ellipse">
              <a:avLst/>
            </a:prstGeom>
            <a:solidFill>
              <a:srgbClr val="2DB2A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爱上汽车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35"/>
            <p:cNvSpPr/>
            <p:nvPr/>
          </p:nvSpPr>
          <p:spPr>
            <a:xfrm>
              <a:off x="1167553" y="3312153"/>
              <a:ext cx="687266" cy="687266"/>
            </a:xfrm>
            <a:prstGeom prst="ellipse">
              <a:avLst/>
            </a:prstGeom>
            <a:solidFill>
              <a:srgbClr val="2DB2A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4T</a:t>
              </a: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社团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36"/>
            <p:cNvSpPr/>
            <p:nvPr/>
          </p:nvSpPr>
          <p:spPr>
            <a:xfrm>
              <a:off x="3078997" y="3281064"/>
              <a:ext cx="687266" cy="687266"/>
            </a:xfrm>
            <a:prstGeom prst="ellipse">
              <a:avLst/>
            </a:prstGeom>
            <a:solidFill>
              <a:srgbClr val="74AF47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航空主题沙龙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38"/>
            <p:cNvSpPr/>
            <p:nvPr/>
          </p:nvSpPr>
          <p:spPr>
            <a:xfrm>
              <a:off x="1176216" y="1457195"/>
              <a:ext cx="687266" cy="687266"/>
            </a:xfrm>
            <a:prstGeom prst="ellipse">
              <a:avLst/>
            </a:prstGeom>
            <a:solidFill>
              <a:srgbClr val="F87A08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建研院</a:t>
              </a:r>
              <a:r>
                <a:rPr lang="en-US" altLang="zh-CN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BIM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2389564" y="1821314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flipV="1">
              <a:off x="2389564" y="3540150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3248982" y="26807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 flipV="1">
              <a:off x="1530146" y="26807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2700000">
              <a:off x="2997263" y="20730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2700000" flipV="1">
              <a:off x="1781863" y="32884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8100000">
              <a:off x="2997263" y="32884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8100000" flipV="1">
              <a:off x="1781863" y="20730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6" name="椭圆 50"/>
            <p:cNvSpPr/>
            <p:nvPr/>
          </p:nvSpPr>
          <p:spPr>
            <a:xfrm>
              <a:off x="1723826" y="2014802"/>
              <a:ext cx="1486164" cy="1486164"/>
            </a:xfrm>
            <a:prstGeom prst="ellips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7" name="TextBox 51"/>
            <p:cNvSpPr txBox="1"/>
            <p:nvPr/>
          </p:nvSpPr>
          <p:spPr>
            <a:xfrm>
              <a:off x="2005638" y="2506893"/>
              <a:ext cx="957070" cy="555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1400" kern="0" dirty="0" smtClean="0">
                  <a:solidFill>
                    <a:sysClr val="window" lastClr="FFFFFF"/>
                  </a:solidFill>
                </a:rPr>
                <a:t>2017</a:t>
              </a:r>
              <a:r>
                <a:rPr lang="zh-CN" altLang="en-US" sz="1400" kern="0" dirty="0" smtClean="0">
                  <a:solidFill>
                    <a:sysClr val="window" lastClr="FFFFFF"/>
                  </a:solidFill>
                </a:rPr>
                <a:t>级</a:t>
              </a:r>
              <a:r>
                <a:rPr lang="en-US" altLang="zh-CN" sz="1400" kern="0" dirty="0" smtClean="0">
                  <a:solidFill>
                    <a:sysClr val="window" lastClr="FFFFFF"/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" lastClr="FFFFFF"/>
                  </a:solidFill>
                </a:rPr>
                <a:t>第一梯次建立的圈子</a:t>
              </a:r>
              <a:endParaRPr lang="en-US" altLang="zh-CN" sz="14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8" name="圆角矩形 52"/>
            <p:cNvSpPr/>
            <p:nvPr/>
          </p:nvSpPr>
          <p:spPr>
            <a:xfrm>
              <a:off x="4917105" y="1343473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9" name="圆角矩形 53"/>
            <p:cNvSpPr/>
            <p:nvPr/>
          </p:nvSpPr>
          <p:spPr>
            <a:xfrm>
              <a:off x="4917105" y="2387712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0" name="圆角矩形 54"/>
            <p:cNvSpPr/>
            <p:nvPr/>
          </p:nvSpPr>
          <p:spPr>
            <a:xfrm>
              <a:off x="4917105" y="3431952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41" name="组合 55"/>
            <p:cNvGrpSpPr/>
            <p:nvPr/>
          </p:nvGrpSpPr>
          <p:grpSpPr>
            <a:xfrm>
              <a:off x="4742695" y="1599998"/>
              <a:ext cx="351046" cy="351046"/>
              <a:chOff x="3683368" y="2342383"/>
              <a:chExt cx="351046" cy="351046"/>
            </a:xfrm>
          </p:grpSpPr>
          <p:sp>
            <p:nvSpPr>
              <p:cNvPr id="51" name="椭圆 56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2" name="TextBox 57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2" name="组合 58"/>
            <p:cNvGrpSpPr/>
            <p:nvPr/>
          </p:nvGrpSpPr>
          <p:grpSpPr>
            <a:xfrm>
              <a:off x="4742695" y="2644237"/>
              <a:ext cx="351046" cy="351046"/>
              <a:chOff x="3683368" y="2342383"/>
              <a:chExt cx="351046" cy="351046"/>
            </a:xfrm>
          </p:grpSpPr>
          <p:sp>
            <p:nvSpPr>
              <p:cNvPr id="49" name="椭圆 59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0" name="TextBox 60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61"/>
            <p:cNvGrpSpPr/>
            <p:nvPr/>
          </p:nvGrpSpPr>
          <p:grpSpPr>
            <a:xfrm>
              <a:off x="4742695" y="3688477"/>
              <a:ext cx="351046" cy="351046"/>
              <a:chOff x="3683368" y="2342383"/>
              <a:chExt cx="351046" cy="351046"/>
            </a:xfrm>
          </p:grpSpPr>
          <p:sp>
            <p:nvSpPr>
              <p:cNvPr id="47" name="椭圆 62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48" name="TextBox 63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64"/>
            <p:cNvSpPr txBox="1"/>
            <p:nvPr/>
          </p:nvSpPr>
          <p:spPr>
            <a:xfrm>
              <a:off x="5207301" y="1525453"/>
              <a:ext cx="2941847" cy="429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dirty="0" smtClean="0">
                  <a:solidFill>
                    <a:srgbClr val="202731"/>
                  </a:solidFill>
                  <a:sym typeface="Gill Sans" charset="0"/>
                </a:rPr>
                <a:t>建研院</a:t>
              </a:r>
              <a:r>
                <a:rPr lang="en-US" altLang="zh-CN" sz="1200" b="1" dirty="0" smtClean="0">
                  <a:solidFill>
                    <a:srgbClr val="202731"/>
                  </a:solidFill>
                  <a:sym typeface="Gill Sans" charset="0"/>
                </a:rPr>
                <a:t>BIM</a:t>
              </a:r>
              <a:r>
                <a:rPr lang="en-US" altLang="zh-CN" sz="1200" dirty="0" smtClean="0">
                  <a:solidFill>
                    <a:srgbClr val="202731"/>
                  </a:solidFill>
                  <a:sym typeface="Gill Sans" charset="0"/>
                </a:rPr>
                <a:t>——</a:t>
              </a:r>
              <a:r>
                <a:rPr lang="zh-CN" altLang="en-US" sz="1200" dirty="0" smtClean="0">
                  <a:solidFill>
                    <a:srgbClr val="202731"/>
                  </a:solidFill>
                  <a:sym typeface="Gill Sans" charset="0"/>
                </a:rPr>
                <a:t>针对企业人员和在校学生提供</a:t>
              </a:r>
              <a:r>
                <a:rPr lang="en-US" altLang="zh-CN" sz="1200" dirty="0">
                  <a:solidFill>
                    <a:srgbClr val="202731"/>
                  </a:solidFill>
                  <a:sym typeface="Gill Sans" charset="0"/>
                </a:rPr>
                <a:t>BIM</a:t>
              </a:r>
              <a:r>
                <a:rPr lang="zh-CN" altLang="en-US" sz="1200" dirty="0">
                  <a:solidFill>
                    <a:srgbClr val="202731"/>
                  </a:solidFill>
                  <a:sym typeface="Gill Sans" charset="0"/>
                </a:rPr>
                <a:t>培训方案</a:t>
              </a:r>
            </a:p>
            <a:p>
              <a:pPr>
                <a:defRPr/>
              </a:pPr>
              <a:endParaRPr lang="en-US" altLang="zh-CN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45" name="TextBox 65"/>
            <p:cNvSpPr txBox="1"/>
            <p:nvPr/>
          </p:nvSpPr>
          <p:spPr>
            <a:xfrm>
              <a:off x="5207301" y="2569692"/>
              <a:ext cx="2941847" cy="572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kern="0" dirty="0" smtClean="0">
                  <a:solidFill>
                    <a:schemeClr val="tx1"/>
                  </a:solidFill>
                </a:rPr>
                <a:t>爱上汽车</a:t>
              </a:r>
              <a:r>
                <a:rPr lang="en-US" altLang="zh-CN" sz="1200" b="1" kern="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+mn-lt"/>
                </a:rPr>
                <a:t>通过</a:t>
              </a:r>
              <a:r>
                <a:rPr lang="zh-CN" altLang="en-US" sz="1200" kern="0" dirty="0">
                  <a:solidFill>
                    <a:schemeClr val="tx1"/>
                  </a:solidFill>
                  <a:latin typeface="+mn-lt"/>
                </a:rPr>
                <a:t>建立 “爱上汽车”社团组织，增强社团成员间的信息互通、资源共享和思维碰撞，为所有汽车爱好者提供及时的知识信息服务，为汽车业的后续发展共同摸索新的创意和思路</a:t>
              </a:r>
              <a:endParaRPr lang="en-US" altLang="zh-CN" sz="1200" kern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xtBox 66"/>
            <p:cNvSpPr txBox="1"/>
            <p:nvPr/>
          </p:nvSpPr>
          <p:spPr>
            <a:xfrm>
              <a:off x="5207301" y="3613932"/>
              <a:ext cx="2941847" cy="429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kern="0" dirty="0" smtClean="0">
                  <a:solidFill>
                    <a:schemeClr val="tx1"/>
                  </a:solidFill>
                </a:rPr>
                <a:t>航空主题沙龙</a:t>
              </a:r>
              <a:r>
                <a:rPr lang="en-US" altLang="zh-CN" sz="1200" kern="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1200" kern="0" dirty="0">
                  <a:solidFill>
                    <a:schemeClr val="tx1"/>
                  </a:solidFill>
                </a:rPr>
                <a:t>清华</a:t>
              </a:r>
              <a:r>
                <a:rPr lang="en-US" altLang="zh-CN" sz="1200" kern="0" dirty="0">
                  <a:solidFill>
                    <a:schemeClr val="tx1"/>
                  </a:solidFill>
                </a:rPr>
                <a:t>MEM</a:t>
              </a:r>
              <a:r>
                <a:rPr lang="zh-CN" altLang="en-US" sz="1200" kern="0" dirty="0">
                  <a:solidFill>
                    <a:schemeClr val="tx1"/>
                  </a:solidFill>
                </a:rPr>
                <a:t>同学来自各个不同的行业，通过搭建一个平台，将各领域的精英组织在一起，进行行业间交流，实现知识和资源的共享</a:t>
              </a:r>
              <a:endParaRPr lang="en-US" altLang="zh-CN" sz="120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圆角矩形 54"/>
          <p:cNvSpPr/>
          <p:nvPr/>
        </p:nvSpPr>
        <p:spPr>
          <a:xfrm>
            <a:off x="4920165" y="4791241"/>
            <a:ext cx="4001307" cy="1005778"/>
          </a:xfrm>
          <a:prstGeom prst="roundRect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椭圆 62"/>
          <p:cNvSpPr/>
          <p:nvPr/>
        </p:nvSpPr>
        <p:spPr>
          <a:xfrm>
            <a:off x="4715862" y="5069709"/>
            <a:ext cx="408606" cy="408606"/>
          </a:xfrm>
          <a:prstGeom prst="ellips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5564" y="5063297"/>
            <a:ext cx="47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4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TextBox 66"/>
          <p:cNvSpPr txBox="1"/>
          <p:nvPr/>
        </p:nvSpPr>
        <p:spPr>
          <a:xfrm>
            <a:off x="5276349" y="4978177"/>
            <a:ext cx="342421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200" b="1" kern="0" dirty="0" smtClean="0">
                <a:solidFill>
                  <a:schemeClr val="tx1"/>
                </a:solidFill>
              </a:rPr>
              <a:t>4T</a:t>
            </a:r>
            <a:r>
              <a:rPr lang="zh-CN" altLang="en-US" sz="1200" b="1" kern="0" dirty="0" smtClean="0">
                <a:solidFill>
                  <a:schemeClr val="tx1"/>
                </a:solidFill>
              </a:rPr>
              <a:t>社团</a:t>
            </a:r>
            <a:r>
              <a:rPr lang="en-US" altLang="zh-CN" sz="1200" kern="0" dirty="0" smtClean="0">
                <a:solidFill>
                  <a:schemeClr val="tx1"/>
                </a:solidFill>
              </a:rPr>
              <a:t>——</a:t>
            </a:r>
            <a:r>
              <a:rPr lang="zh-CN" altLang="en-US" sz="1200" kern="0" dirty="0" smtClean="0">
                <a:solidFill>
                  <a:schemeClr val="tx1"/>
                </a:solidFill>
              </a:rPr>
              <a:t>替人解忧，替人答疑，替人受过，</a:t>
            </a:r>
            <a:r>
              <a:rPr lang="en-US" altLang="zh-CN" sz="1200" kern="0" dirty="0" smtClean="0">
                <a:solidFill>
                  <a:schemeClr val="tx1"/>
                </a:solidFill>
              </a:rPr>
              <a:t>Tsinghua</a:t>
            </a:r>
            <a:endParaRPr lang="en-US" altLang="zh-CN" sz="1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441</Words>
  <Application>Microsoft Office PowerPoint</Application>
  <PresentationFormat>全屏显示(4:3)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 Tai</dc:creator>
  <cp:lastModifiedBy>Cheryl ZHAO</cp:lastModifiedBy>
  <cp:revision>31</cp:revision>
  <dcterms:created xsi:type="dcterms:W3CDTF">2017-09-12T04:56:27Z</dcterms:created>
  <dcterms:modified xsi:type="dcterms:W3CDTF">2017-09-14T15:02:47Z</dcterms:modified>
</cp:coreProperties>
</file>