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1" r:id="rId2"/>
    <p:sldId id="256" r:id="rId3"/>
    <p:sldId id="309" r:id="rId4"/>
    <p:sldId id="317" r:id="rId5"/>
    <p:sldId id="321" r:id="rId6"/>
    <p:sldId id="322" r:id="rId7"/>
    <p:sldId id="318" r:id="rId8"/>
    <p:sldId id="323" r:id="rId9"/>
    <p:sldId id="326" r:id="rId10"/>
    <p:sldId id="327" r:id="rId11"/>
    <p:sldId id="328" r:id="rId12"/>
    <p:sldId id="325" r:id="rId13"/>
    <p:sldId id="31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1DA97A"/>
    <a:srgbClr val="FEA400"/>
    <a:srgbClr val="CE293D"/>
    <a:srgbClr val="F57918"/>
    <a:srgbClr val="02539E"/>
    <a:srgbClr val="002D67"/>
    <a:srgbClr val="74CCE5"/>
    <a:srgbClr val="368B90"/>
    <a:srgbClr val="CA2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3" autoAdjust="0"/>
    <p:restoredTop sz="92642" autoAdjust="0"/>
  </p:normalViewPr>
  <p:slideViewPr>
    <p:cSldViewPr snapToGrid="0">
      <p:cViewPr varScale="1">
        <p:scale>
          <a:sx n="79" d="100"/>
          <a:sy n="79" d="100"/>
        </p:scale>
        <p:origin x="51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B5EDD-FF9E-4057-A488-E848CDD604EF}" type="datetimeFigureOut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E4CA6-4D40-4370-8D93-DA5309A02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4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3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1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45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14934" y="2193031"/>
            <a:ext cx="8144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XLP-2-9    #1</a:t>
            </a:r>
            <a:r>
              <a:rPr lang="zh-CN" altLang="en-US" sz="88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251925" y="349714"/>
            <a:ext cx="1532207" cy="36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/>
              <a:t>UNDRELAN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3AF655-C6BD-46D0-BA74-339185671550}"/>
              </a:ext>
            </a:extLst>
          </p:cNvPr>
          <p:cNvSpPr txBox="1"/>
          <p:nvPr/>
        </p:nvSpPr>
        <p:spPr>
          <a:xfrm>
            <a:off x="8168640" y="4793550"/>
            <a:ext cx="3877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72C95CE-4EB2-4A84-8A3F-94C0A28F3FD0}" type="datetime3">
              <a:rPr lang="en-US" altLang="zh-CN" sz="2000" b="1" smtClean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15 September 2017</a:t>
            </a:fld>
            <a:endParaRPr lang="zh-CN" altLang="en-US" sz="20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21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1991FF-F212-4B5B-92C3-D8782B7C5B26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18DEFD8-D47D-48C0-9A6E-7DE7EE9DE9F6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2B3BC64-518E-4616-A1DF-FD8BC4DC96B6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社群画布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FC1ED0-F9D3-4183-B1A7-12EB21BC5AC0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092D076-0B21-4AC1-9D0B-71FB6FB27B0B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50F025-D810-4451-8A5E-46873DB732A0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AF66E6-E1B7-489A-B4CC-1B7F5E50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33" y="1203036"/>
            <a:ext cx="10065797" cy="54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1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C322FC0E-A024-4279-AD79-B3CC78905E6B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3E1DE74-602A-489E-883D-F6661DE1988D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7063C47-E583-4797-91C9-3A3C59B76309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团队管理工具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546FDC9-D1E5-4B4A-AA2F-E867BFB01828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30A291EA-675C-4096-9744-F1DA632D0762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29C906C-0595-4F53-9475-73E683600ED7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5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A306FB-3B90-4959-AB09-DEBAC515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1" y="1670082"/>
            <a:ext cx="6504241" cy="47409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B924DE8-B4E5-417A-892A-9ED78EB6B99D}"/>
              </a:ext>
            </a:extLst>
          </p:cNvPr>
          <p:cNvSpPr txBox="1"/>
          <p:nvPr/>
        </p:nvSpPr>
        <p:spPr>
          <a:xfrm>
            <a:off x="7510272" y="2193921"/>
            <a:ext cx="4181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TeamBition</a:t>
            </a: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作为团队管理工具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确定任务目标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任务详细划分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自选任务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指派任务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定时更新任务</a:t>
            </a: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Check-List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98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FFA8A-8254-4683-8834-7F9733113001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EE13F92-DC90-47C5-B5BF-E7D06225DBC5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821E414-B31E-4ECB-A40D-106A5E8CD7BB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配置管理更新记录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3A88C2-754B-453F-ACC5-29DECE02A9FC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8EE2B56-7826-4DDB-860C-B60DED59FAED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61CBC1-859B-47D4-A8E3-D193054C90E9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6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04F126-AA6B-4654-A82D-5C52BE1C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75" y="2194338"/>
            <a:ext cx="4615973" cy="30457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2482AAD-2709-476D-8B4D-386CEAA1DF75}"/>
              </a:ext>
            </a:extLst>
          </p:cNvPr>
          <p:cNvSpPr txBox="1"/>
          <p:nvPr/>
        </p:nvSpPr>
        <p:spPr>
          <a:xfrm>
            <a:off x="724123" y="1729024"/>
            <a:ext cx="555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次，其中大版本更新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09C1AB-76B0-444F-B070-3E9C0B141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050" y="2194338"/>
            <a:ext cx="5121777" cy="30457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15AC17-524A-4E8A-9F99-26AA46E1A410}"/>
              </a:ext>
            </a:extLst>
          </p:cNvPr>
          <p:cNvSpPr txBox="1"/>
          <p:nvPr/>
        </p:nvSpPr>
        <p:spPr>
          <a:xfrm>
            <a:off x="6123049" y="1729024"/>
            <a:ext cx="512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次，其中大版本更新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209529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463885-390A-4A5E-A503-A63BBF23B1B0}"/>
              </a:ext>
            </a:extLst>
          </p:cNvPr>
          <p:cNvSpPr txBox="1"/>
          <p:nvPr/>
        </p:nvSpPr>
        <p:spPr>
          <a:xfrm>
            <a:off x="3613841" y="2684046"/>
            <a:ext cx="5348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494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65894" y="1911466"/>
            <a:ext cx="5035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2280182" y="2997930"/>
            <a:ext cx="20632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ONE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826782" y="2188738"/>
            <a:ext cx="616756" cy="1887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655457" y="2562420"/>
            <a:ext cx="5786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团队介绍</a:t>
            </a:r>
          </a:p>
        </p:txBody>
      </p:sp>
    </p:spTree>
    <p:extLst>
      <p:ext uri="{BB962C8B-B14F-4D97-AF65-F5344CB8AC3E}">
        <p14:creationId xmlns:p14="http://schemas.microsoft.com/office/powerpoint/2010/main" val="86237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纯爷们团队！！！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96670" y="582547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4" name="等腰三角形 33"/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576" y="643657"/>
            <a:ext cx="99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ONE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789384-8B03-461D-8F93-F09181282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6" y="1608972"/>
            <a:ext cx="6073783" cy="45429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E9A424A-2E9D-40A4-8881-EF803FA7FD42}"/>
              </a:ext>
            </a:extLst>
          </p:cNvPr>
          <p:cNvSpPr txBox="1"/>
          <p:nvPr/>
        </p:nvSpPr>
        <p:spPr>
          <a:xfrm>
            <a:off x="7059168" y="2109216"/>
            <a:ext cx="4401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马博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贾玄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董皓宇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贾超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蒋含芙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曹莉琼（唯一的妹子</a:t>
            </a: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····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82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65894" y="1911466"/>
            <a:ext cx="5035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2280182" y="2997930"/>
            <a:ext cx="2334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TWO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826782" y="2188738"/>
            <a:ext cx="616756" cy="1887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43538" y="2562420"/>
            <a:ext cx="5786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极限学习</a:t>
            </a:r>
          </a:p>
        </p:txBody>
      </p:sp>
    </p:spTree>
    <p:extLst>
      <p:ext uri="{BB962C8B-B14F-4D97-AF65-F5344CB8AC3E}">
        <p14:creationId xmlns:p14="http://schemas.microsoft.com/office/powerpoint/2010/main" val="40448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631ED207-1AED-4245-B84A-522AF8EECE5F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6DF7E8C-8562-4B9E-8DC8-AA4D47B6CEAA}"/>
              </a:ext>
            </a:extLst>
          </p:cNvPr>
          <p:cNvSpPr txBox="1"/>
          <p:nvPr/>
        </p:nvSpPr>
        <p:spPr>
          <a:xfrm>
            <a:off x="796670" y="582547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4DC1F744-84AC-4AB0-97DE-A4529D7F9028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C63575-8091-48F2-8B26-429B5B491129}"/>
              </a:ext>
            </a:extLst>
          </p:cNvPr>
          <p:cNvSpPr/>
          <p:nvPr/>
        </p:nvSpPr>
        <p:spPr>
          <a:xfrm>
            <a:off x="28576" y="643657"/>
            <a:ext cx="99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TWO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5559F86-66BF-4719-B820-797CC2E3482B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243A4D3-71C8-4ED8-B61C-D2BFA1ED44EB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极限学习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8173A7-B87D-46E9-BE54-553A75535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81" y="1543140"/>
            <a:ext cx="2742771" cy="20570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187F0A-3CC4-4E38-9752-4B2B57725C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79" y="1543140"/>
            <a:ext cx="2742771" cy="205707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16C95CA-58E1-478E-8315-97D2899B2992}"/>
              </a:ext>
            </a:extLst>
          </p:cNvPr>
          <p:cNvSpPr txBox="1"/>
          <p:nvPr/>
        </p:nvSpPr>
        <p:spPr>
          <a:xfrm>
            <a:off x="1696907" y="1543140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重新定义大学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181E2B5-C447-4662-B67D-038C006C667F}"/>
              </a:ext>
            </a:extLst>
          </p:cNvPr>
          <p:cNvSpPr txBox="1"/>
          <p:nvPr/>
        </p:nvSpPr>
        <p:spPr>
          <a:xfrm>
            <a:off x="9386426" y="1543140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清华图书馆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F86561A-CDD4-407C-9F91-81767F465E74}"/>
              </a:ext>
            </a:extLst>
          </p:cNvPr>
          <p:cNvSpPr txBox="1"/>
          <p:nvPr/>
        </p:nvSpPr>
        <p:spPr>
          <a:xfrm>
            <a:off x="1696907" y="4321962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合弄制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7CECDD7-DCA5-4C2B-B465-92CF99411F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80" y="4300677"/>
            <a:ext cx="2742771" cy="2057078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802B842D-CF23-47F2-8FCF-C729CE7130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78" y="4300677"/>
            <a:ext cx="2742771" cy="2057078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8CB5EE86-5285-4864-A7E9-A3D502245423}"/>
              </a:ext>
            </a:extLst>
          </p:cNvPr>
          <p:cNvSpPr txBox="1"/>
          <p:nvPr/>
        </p:nvSpPr>
        <p:spPr>
          <a:xfrm>
            <a:off x="9386426" y="4331055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社群画布</a:t>
            </a:r>
          </a:p>
        </p:txBody>
      </p:sp>
    </p:spTree>
    <p:extLst>
      <p:ext uri="{BB962C8B-B14F-4D97-AF65-F5344CB8AC3E}">
        <p14:creationId xmlns:p14="http://schemas.microsoft.com/office/powerpoint/2010/main" val="183002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631ED207-1AED-4245-B84A-522AF8EECE5F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6DF7E8C-8562-4B9E-8DC8-AA4D47B6CEAA}"/>
              </a:ext>
            </a:extLst>
          </p:cNvPr>
          <p:cNvSpPr txBox="1"/>
          <p:nvPr/>
        </p:nvSpPr>
        <p:spPr>
          <a:xfrm>
            <a:off x="796670" y="582547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4DC1F744-84AC-4AB0-97DE-A4529D7F9028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C63575-8091-48F2-8B26-429B5B491129}"/>
              </a:ext>
            </a:extLst>
          </p:cNvPr>
          <p:cNvSpPr/>
          <p:nvPr/>
        </p:nvSpPr>
        <p:spPr>
          <a:xfrm>
            <a:off x="28576" y="643657"/>
            <a:ext cx="99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TWO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5559F86-66BF-4719-B820-797CC2E3482B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243A4D3-71C8-4ED8-B61C-D2BFA1ED44EB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极限学习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6C95CA-58E1-478E-8315-97D2899B2992}"/>
              </a:ext>
            </a:extLst>
          </p:cNvPr>
          <p:cNvSpPr txBox="1"/>
          <p:nvPr/>
        </p:nvSpPr>
        <p:spPr>
          <a:xfrm>
            <a:off x="1770000" y="1543140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GitHub</a:t>
            </a:r>
            <a:endParaRPr lang="zh-CN" altLang="en-US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181E2B5-C447-4662-B67D-038C006C667F}"/>
              </a:ext>
            </a:extLst>
          </p:cNvPr>
          <p:cNvSpPr txBox="1"/>
          <p:nvPr/>
        </p:nvSpPr>
        <p:spPr>
          <a:xfrm>
            <a:off x="9386427" y="1543140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WiKi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EC80544-0836-4F41-9D84-0CABEA4F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36" y="4312869"/>
            <a:ext cx="2694017" cy="2057078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D392373E-8D4F-4621-9C49-7C3ADCC60E18}"/>
              </a:ext>
            </a:extLst>
          </p:cNvPr>
          <p:cNvSpPr txBox="1"/>
          <p:nvPr/>
        </p:nvSpPr>
        <p:spPr>
          <a:xfrm>
            <a:off x="1770000" y="4358140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StandOut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8F875F-1B29-4B57-9F03-BF3C1D8B5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536" y="1543140"/>
            <a:ext cx="2742771" cy="20570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E7AB4C-4010-4FB4-AE49-3B91C2CAE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579" y="1543140"/>
            <a:ext cx="2770564" cy="20570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5E0E95-0CD7-4A5C-AF4B-8E19614BC0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79" y="4312098"/>
            <a:ext cx="2694017" cy="205784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57A2809-834B-4DBF-8776-0F973D99940D}"/>
              </a:ext>
            </a:extLst>
          </p:cNvPr>
          <p:cNvSpPr txBox="1"/>
          <p:nvPr/>
        </p:nvSpPr>
        <p:spPr>
          <a:xfrm>
            <a:off x="9386427" y="4312098"/>
            <a:ext cx="553998" cy="20570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入学逻辑模型</a:t>
            </a:r>
          </a:p>
        </p:txBody>
      </p:sp>
    </p:spTree>
    <p:extLst>
      <p:ext uri="{BB962C8B-B14F-4D97-AF65-F5344CB8AC3E}">
        <p14:creationId xmlns:p14="http://schemas.microsoft.com/office/powerpoint/2010/main" val="193657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C44DB8-0736-42F8-9811-E9968A8BB5D8}"/>
              </a:ext>
            </a:extLst>
          </p:cNvPr>
          <p:cNvSpPr txBox="1"/>
          <p:nvPr/>
        </p:nvSpPr>
        <p:spPr>
          <a:xfrm>
            <a:off x="2265894" y="1911466"/>
            <a:ext cx="5035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E3BFCB-9821-4AE8-B83F-620E678F4C9F}"/>
              </a:ext>
            </a:extLst>
          </p:cNvPr>
          <p:cNvSpPr/>
          <p:nvPr/>
        </p:nvSpPr>
        <p:spPr>
          <a:xfrm>
            <a:off x="2280181" y="2997930"/>
            <a:ext cx="2949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72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96CFD2D-8F8D-45C5-85A3-B6B1CCC0BC5C}"/>
              </a:ext>
            </a:extLst>
          </p:cNvPr>
          <p:cNvCxnSpPr/>
          <p:nvPr/>
        </p:nvCxnSpPr>
        <p:spPr>
          <a:xfrm flipV="1">
            <a:off x="4826782" y="2188738"/>
            <a:ext cx="616756" cy="1887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B98E7CC-22C1-4978-B50E-1DCEC07083A0}"/>
              </a:ext>
            </a:extLst>
          </p:cNvPr>
          <p:cNvSpPr txBox="1"/>
          <p:nvPr/>
        </p:nvSpPr>
        <p:spPr>
          <a:xfrm>
            <a:off x="5493139" y="2547395"/>
            <a:ext cx="5786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团体输出</a:t>
            </a:r>
          </a:p>
        </p:txBody>
      </p:sp>
    </p:spTree>
    <p:extLst>
      <p:ext uri="{BB962C8B-B14F-4D97-AF65-F5344CB8AC3E}">
        <p14:creationId xmlns:p14="http://schemas.microsoft.com/office/powerpoint/2010/main" val="400783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FFA8A-8254-4683-8834-7F9733113001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EE13F92-DC90-47C5-B5BF-E7D06225DBC5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821E414-B31E-4ECB-A40D-106A5E8CD7BB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学生手册逻辑模型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3A88C2-754B-453F-ACC5-29DECE02A9FC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8EE2B56-7826-4DDB-860C-B60DED59FAED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61CBC1-859B-47D4-A8E3-D193054C90E9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7ACE0D8-D90C-4C2D-8019-8ECA36CACFAF}"/>
              </a:ext>
            </a:extLst>
          </p:cNvPr>
          <p:cNvGrpSpPr/>
          <p:nvPr/>
        </p:nvGrpSpPr>
        <p:grpSpPr>
          <a:xfrm>
            <a:off x="2713694" y="1490750"/>
            <a:ext cx="7701813" cy="4960472"/>
            <a:chOff x="1689236" y="155405"/>
            <a:chExt cx="8658545" cy="661396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CBFDC8D-5254-4330-BA27-8C6084C521D6}"/>
                </a:ext>
              </a:extLst>
            </p:cNvPr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5EE842E6-3CDF-4CD2-BC6A-23B5267ABC32}"/>
                  </a:ext>
                </a:extLst>
              </p:cNvPr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6000005-13C1-4A9F-82B8-775EDD20D8C3}"/>
                    </a:ext>
                  </a:extLst>
                </p:cNvPr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224DF00-9D8A-4EF8-8D76-DB3BAD9143E3}"/>
                    </a:ext>
                  </a:extLst>
                </p:cNvPr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9F67A9A-1D4A-484B-8027-AEA023BB6A35}"/>
                    </a:ext>
                  </a:extLst>
                </p:cNvPr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2F91E38F-A0DA-4A7E-9856-0C92EA47C097}"/>
                    </a:ext>
                  </a:extLst>
                </p:cNvPr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17" name="直角三角形 16">
                <a:extLst>
                  <a:ext uri="{FF2B5EF4-FFF2-40B4-BE49-F238E27FC236}">
                    <a16:creationId xmlns:a16="http://schemas.microsoft.com/office/drawing/2014/main" id="{34D1DD3A-3F85-4D36-81F1-E348F005AF70}"/>
                  </a:ext>
                </a:extLst>
              </p:cNvPr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8" name="直角三角形 17">
                <a:extLst>
                  <a:ext uri="{FF2B5EF4-FFF2-40B4-BE49-F238E27FC236}">
                    <a16:creationId xmlns:a16="http://schemas.microsoft.com/office/drawing/2014/main" id="{5CBF2040-885E-4345-BEE1-B9B7BB779FAA}"/>
                  </a:ext>
                </a:extLst>
              </p:cNvPr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id="{12F56D95-D941-4B44-B529-35C1205223FC}"/>
                  </a:ext>
                </a:extLst>
              </p:cNvPr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FE79CB70-4D25-4F58-8EC8-68A46C6EFC33}"/>
                  </a:ext>
                </a:extLst>
              </p:cNvPr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7E8273EB-F904-4A23-BAC0-EE9BF378BE7C}"/>
                </a:ext>
              </a:extLst>
            </p:cNvPr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8BAD7DC3-9218-4C1F-919F-2C9DF183447B}"/>
                </a:ext>
              </a:extLst>
            </p:cNvPr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2" name="Rounded Rectangle 15">
              <a:extLst>
                <a:ext uri="{FF2B5EF4-FFF2-40B4-BE49-F238E27FC236}">
                  <a16:creationId xmlns:a16="http://schemas.microsoft.com/office/drawing/2014/main" id="{2C01033E-3226-4C74-9E44-7BE5E99EF08B}"/>
                </a:ext>
              </a:extLst>
            </p:cNvPr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FDDFFE95-5E24-4890-AFE0-A8C9FF952C90}"/>
                </a:ext>
              </a:extLst>
            </p:cNvPr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4" name="Rounded Rectangle 7">
              <a:extLst>
                <a:ext uri="{FF2B5EF4-FFF2-40B4-BE49-F238E27FC236}">
                  <a16:creationId xmlns:a16="http://schemas.microsoft.com/office/drawing/2014/main" id="{5A5BFD56-A819-41F3-B465-65A1B8A62DC0}"/>
                </a:ext>
              </a:extLst>
            </p:cNvPr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25B78AAD-DBC0-4A2F-86F3-FC6546CDF655}"/>
                </a:ext>
              </a:extLst>
            </p:cNvPr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7006F6B-0C62-4890-B326-3E4938993D10}"/>
              </a:ext>
            </a:extLst>
          </p:cNvPr>
          <p:cNvGrpSpPr/>
          <p:nvPr/>
        </p:nvGrpSpPr>
        <p:grpSpPr>
          <a:xfrm>
            <a:off x="1463162" y="1359909"/>
            <a:ext cx="1082282" cy="5157788"/>
            <a:chOff x="-80966" y="-19050"/>
            <a:chExt cx="1443043" cy="6877051"/>
          </a:xfrm>
        </p:grpSpPr>
        <p:sp>
          <p:nvSpPr>
            <p:cNvPr id="26" name="任意多边形 49">
              <a:extLst>
                <a:ext uri="{FF2B5EF4-FFF2-40B4-BE49-F238E27FC236}">
                  <a16:creationId xmlns:a16="http://schemas.microsoft.com/office/drawing/2014/main" id="{8515B869-5F7C-404B-8C4E-F871AB0DD133}"/>
                </a:ext>
              </a:extLst>
            </p:cNvPr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7" name="任意多边形 50">
              <a:extLst>
                <a:ext uri="{FF2B5EF4-FFF2-40B4-BE49-F238E27FC236}">
                  <a16:creationId xmlns:a16="http://schemas.microsoft.com/office/drawing/2014/main" id="{029F53F2-A75D-4796-BBEA-EC9A1BAC2C63}"/>
                </a:ext>
              </a:extLst>
            </p:cNvPr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123AD0B-CC00-4B9A-BAC8-045B081493DC}"/>
                </a:ext>
              </a:extLst>
            </p:cNvPr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4529D6E-320B-4B17-8135-498A4AED33BC}"/>
              </a:ext>
            </a:extLst>
          </p:cNvPr>
          <p:cNvSpPr txBox="1"/>
          <p:nvPr/>
        </p:nvSpPr>
        <p:spPr>
          <a:xfrm>
            <a:off x="1469981" y="2336446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6B6CB9B3-EC83-4951-AA98-5A1F5AB0F394}"/>
              </a:ext>
            </a:extLst>
          </p:cNvPr>
          <p:cNvSpPr/>
          <p:nvPr/>
        </p:nvSpPr>
        <p:spPr>
          <a:xfrm>
            <a:off x="8509484" y="3100570"/>
            <a:ext cx="181466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超限学习过程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的工具支持 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《合弄制宪章》、《社群画布指导书》、《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S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tandout》书籍等参考资料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校内图书馆支持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校内实验室支持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现场教学环境的支持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学长的资源 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教育中心的支持 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课程挑战方的导师、助教支持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所有同学全身心的投入</a:t>
            </a: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416C7037-72B1-41F4-A8C9-F9D479816574}"/>
              </a:ext>
            </a:extLst>
          </p:cNvPr>
          <p:cNvSpPr txBox="1"/>
          <p:nvPr/>
        </p:nvSpPr>
        <p:spPr>
          <a:xfrm>
            <a:off x="6580740" y="3101287"/>
            <a:ext cx="1883023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57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个学习小组。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导引课，三个课程单元</a:t>
            </a:r>
          </a:p>
          <a:p>
            <a:pPr marL="34798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优势测试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个人简历制作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(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自发迭代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)</a:t>
            </a:r>
          </a:p>
          <a:p>
            <a:pPr marL="34798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校园探索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定向越野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实验室探究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社团资源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4798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上期班级宪章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辩论班级宪章制定的方法论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上期汇报演出</a:t>
            </a: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制定班级宪章</a:t>
            </a:r>
          </a:p>
          <a:p>
            <a:pPr marL="171450" lvl="1" indent="-171450" latinLnBrk="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学员针对各单元自我学习及组内讨论</a:t>
            </a: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BC13A9C1-6527-478F-9879-F42CD036FA1B}"/>
              </a:ext>
            </a:extLst>
          </p:cNvPr>
          <p:cNvSpPr txBox="1"/>
          <p:nvPr/>
        </p:nvSpPr>
        <p:spPr>
          <a:xfrm>
            <a:off x="4742701" y="3100918"/>
            <a:ext cx="188376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GIT </a:t>
            </a:r>
          </a:p>
          <a:p>
            <a:pPr marL="177800" lvl="1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学员个人工作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展示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：</a:t>
            </a:r>
          </a:p>
          <a:p>
            <a:pPr marL="349250" lvl="1" indent="-1714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个人简历</a:t>
            </a:r>
          </a:p>
          <a:p>
            <a:pPr marL="349250" lvl="1" indent="-1714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每日学习报告</a:t>
            </a:r>
          </a:p>
          <a:p>
            <a:pPr marL="177800" lvl="1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班级社群平台。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3" name="TextBox 27">
            <a:extLst>
              <a:ext uri="{FF2B5EF4-FFF2-40B4-BE49-F238E27FC236}">
                <a16:creationId xmlns:a16="http://schemas.microsoft.com/office/drawing/2014/main" id="{EE5DE497-38F7-4CBE-865B-E79A29C340B1}"/>
              </a:ext>
            </a:extLst>
          </p:cNvPr>
          <p:cNvSpPr txBox="1"/>
          <p:nvPr/>
        </p:nvSpPr>
        <p:spPr>
          <a:xfrm>
            <a:off x="2852825" y="3091805"/>
            <a:ext cx="1889875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学员展示逻辑模型迭代的各版本，体现计算思维的运用。</a:t>
            </a:r>
          </a:p>
          <a:p>
            <a:pPr marL="214630" indent="-21463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通过对版本控制器工具的使用情况度量个人与群体协同合作效果。</a:t>
            </a:r>
          </a:p>
          <a:p>
            <a:pPr marL="214630" indent="-21463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个人工作成果、群体出版物及终极汇报的判读体现课程学习效果。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C3309ED5-B5FA-4B39-BADB-AD407A56CDA1}"/>
              </a:ext>
            </a:extLst>
          </p:cNvPr>
          <p:cNvSpPr txBox="1"/>
          <p:nvPr/>
        </p:nvSpPr>
        <p:spPr>
          <a:xfrm>
            <a:off x="3576650" y="2115392"/>
            <a:ext cx="66714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宏观：</a:t>
            </a:r>
            <a:r>
              <a:rPr lang="zh-CN" altLang="en-US" sz="800" b="1" dirty="0"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通过对个人成果、群体出版物、工作流等的产出，提升学生对计算思维的应用。</a:t>
            </a:r>
            <a:endParaRPr lang="zh-CN" altLang="en-US" sz="800" b="1" strike="sngStrike" dirty="0">
              <a:solidFill>
                <a:schemeClr val="bg1"/>
              </a:solidFill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中观：藉由定向越野挑战，实验室探究，图书馆介绍等课程项目认识清华。   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微观：完成课程各项要求，产出个人与群体各项输出，展示课程学习成果</a:t>
            </a: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6AD768E9-B9FE-4D3F-85FE-B74867EFF10B}"/>
              </a:ext>
            </a:extLst>
          </p:cNvPr>
          <p:cNvSpPr txBox="1"/>
          <p:nvPr/>
        </p:nvSpPr>
        <p:spPr>
          <a:xfrm>
            <a:off x="3566866" y="1525729"/>
            <a:ext cx="7023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）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项目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，重在培养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学生未来的战略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管理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能力和职业需求胜任力。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入学导引课」，透过三个单元的课程设计，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让学员深入学习如何应用计算思维解决现有问题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级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新生迫切需要真正的认识清华，融入清华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。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天的课程。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EDB16145-FC5E-4CD5-BEE6-E374D1E34057}"/>
              </a:ext>
            </a:extLst>
          </p:cNvPr>
          <p:cNvSpPr/>
          <p:nvPr/>
        </p:nvSpPr>
        <p:spPr>
          <a:xfrm>
            <a:off x="3340930" y="2705562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59B3E5AE-438E-4B61-B0DB-9228E27B092A}"/>
              </a:ext>
            </a:extLst>
          </p:cNvPr>
          <p:cNvSpPr/>
          <p:nvPr/>
        </p:nvSpPr>
        <p:spPr>
          <a:xfrm>
            <a:off x="5218621" y="2713198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5D7A2AE6-E5D2-46C4-85F8-2BD30DC527D0}"/>
              </a:ext>
            </a:extLst>
          </p:cNvPr>
          <p:cNvSpPr/>
          <p:nvPr/>
        </p:nvSpPr>
        <p:spPr>
          <a:xfrm>
            <a:off x="7078420" y="2705562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9" name="Rounded Rectangle 7">
            <a:extLst>
              <a:ext uri="{FF2B5EF4-FFF2-40B4-BE49-F238E27FC236}">
                <a16:creationId xmlns:a16="http://schemas.microsoft.com/office/drawing/2014/main" id="{E3BE664F-0206-4779-ADE2-3AA80FEAD3E3}"/>
              </a:ext>
            </a:extLst>
          </p:cNvPr>
          <p:cNvSpPr/>
          <p:nvPr/>
        </p:nvSpPr>
        <p:spPr>
          <a:xfrm>
            <a:off x="8949913" y="2705562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B11AB1-5B33-4684-BA19-2F7B3C2C4C18}"/>
              </a:ext>
            </a:extLst>
          </p:cNvPr>
          <p:cNvSpPr txBox="1"/>
          <p:nvPr/>
        </p:nvSpPr>
        <p:spPr>
          <a:xfrm>
            <a:off x="4080800" y="5952605"/>
            <a:ext cx="37490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1.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学生在入学导引课初期，自我意识与集体意识需要进行磨合才能形成自组织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学生在有限时间内的健康与体力需要保持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夜间教室、网络的不稳定因素</a:t>
            </a:r>
          </a:p>
          <a:p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4.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每位学生拥有不同的知识背景和学习习惯，在接受新知识时效率与程度不一致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1387FAC-2BCA-4CAF-8FC5-6A5939E65A7F}"/>
              </a:ext>
            </a:extLst>
          </p:cNvPr>
          <p:cNvSpPr/>
          <p:nvPr/>
        </p:nvSpPr>
        <p:spPr>
          <a:xfrm>
            <a:off x="1419672" y="3070354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205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7E86D75-0B20-4B64-9E97-8AD01C3A566A}"/>
              </a:ext>
            </a:extLst>
          </p:cNvPr>
          <p:cNvGrpSpPr/>
          <p:nvPr/>
        </p:nvGrpSpPr>
        <p:grpSpPr>
          <a:xfrm>
            <a:off x="2713694" y="1510813"/>
            <a:ext cx="7701813" cy="4960472"/>
            <a:chOff x="1689236" y="155405"/>
            <a:chExt cx="8658545" cy="661396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469FC3A-9094-4ACC-8CF5-2722151FA2E6}"/>
                </a:ext>
              </a:extLst>
            </p:cNvPr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44B57515-18BF-41E7-B1A6-19D447930069}"/>
                  </a:ext>
                </a:extLst>
              </p:cNvPr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399111A-98FD-4E23-A823-7A22C1A3E2D0}"/>
                    </a:ext>
                  </a:extLst>
                </p:cNvPr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2BE95333-4D65-4104-815B-434F3815EB36}"/>
                    </a:ext>
                  </a:extLst>
                </p:cNvPr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4791A57-F47E-47AB-A6CE-61E387CCF79A}"/>
                    </a:ext>
                  </a:extLst>
                </p:cNvPr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C7DCAF7-1455-45E8-A3AB-727074112A4B}"/>
                    </a:ext>
                  </a:extLst>
                </p:cNvPr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11" name="直角三角形 10">
                <a:extLst>
                  <a:ext uri="{FF2B5EF4-FFF2-40B4-BE49-F238E27FC236}">
                    <a16:creationId xmlns:a16="http://schemas.microsoft.com/office/drawing/2014/main" id="{CD0F3144-11AD-48AF-80E4-5E54BCF61324}"/>
                  </a:ext>
                </a:extLst>
              </p:cNvPr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2" name="直角三角形 11">
                <a:extLst>
                  <a:ext uri="{FF2B5EF4-FFF2-40B4-BE49-F238E27FC236}">
                    <a16:creationId xmlns:a16="http://schemas.microsoft.com/office/drawing/2014/main" id="{4E3FAA5F-C514-4985-9F01-3D9A7F215E2F}"/>
                  </a:ext>
                </a:extLst>
              </p:cNvPr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3" name="直角三角形 12">
                <a:extLst>
                  <a:ext uri="{FF2B5EF4-FFF2-40B4-BE49-F238E27FC236}">
                    <a16:creationId xmlns:a16="http://schemas.microsoft.com/office/drawing/2014/main" id="{77EDF154-A998-418D-8D97-736C2CA2DE20}"/>
                  </a:ext>
                </a:extLst>
              </p:cNvPr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14" name="直角三角形 13">
                <a:extLst>
                  <a:ext uri="{FF2B5EF4-FFF2-40B4-BE49-F238E27FC236}">
                    <a16:creationId xmlns:a16="http://schemas.microsoft.com/office/drawing/2014/main" id="{105F5F2C-A6B6-4941-AC2F-B324A59F8B11}"/>
                  </a:ext>
                </a:extLst>
              </p:cNvPr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4" name="Rounded Rectangle 7">
              <a:extLst>
                <a:ext uri="{FF2B5EF4-FFF2-40B4-BE49-F238E27FC236}">
                  <a16:creationId xmlns:a16="http://schemas.microsoft.com/office/drawing/2014/main" id="{E2D0ECA1-76A7-4FCB-A740-A29FFBCF0822}"/>
                </a:ext>
              </a:extLst>
            </p:cNvPr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4B3F04D5-0BC7-46F2-B2D8-3238B936DBF7}"/>
                </a:ext>
              </a:extLst>
            </p:cNvPr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6" name="Rounded Rectangle 15">
              <a:extLst>
                <a:ext uri="{FF2B5EF4-FFF2-40B4-BE49-F238E27FC236}">
                  <a16:creationId xmlns:a16="http://schemas.microsoft.com/office/drawing/2014/main" id="{A953DCAE-A2C7-4C20-A99D-E8441CF74790}"/>
                </a:ext>
              </a:extLst>
            </p:cNvPr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4E052AB0-823F-4DE9-94A4-4282F7A49ADC}"/>
                </a:ext>
              </a:extLst>
            </p:cNvPr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24D1F63-6465-4123-87FE-DF327F1128FB}"/>
                </a:ext>
              </a:extLst>
            </p:cNvPr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21829E70-912B-4FE7-A4E0-527FEFAA8FBD}"/>
                </a:ext>
              </a:extLst>
            </p:cNvPr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1D8D5E8-80B4-47F4-9A2F-9748047D4D22}"/>
              </a:ext>
            </a:extLst>
          </p:cNvPr>
          <p:cNvGrpSpPr/>
          <p:nvPr/>
        </p:nvGrpSpPr>
        <p:grpSpPr>
          <a:xfrm>
            <a:off x="1463162" y="1379972"/>
            <a:ext cx="1082282" cy="5157788"/>
            <a:chOff x="-80966" y="-19050"/>
            <a:chExt cx="1443043" cy="6877051"/>
          </a:xfrm>
        </p:grpSpPr>
        <p:sp>
          <p:nvSpPr>
            <p:cNvPr id="20" name="任意多边形 49">
              <a:extLst>
                <a:ext uri="{FF2B5EF4-FFF2-40B4-BE49-F238E27FC236}">
                  <a16:creationId xmlns:a16="http://schemas.microsoft.com/office/drawing/2014/main" id="{BE851F32-4B04-4682-B978-B5F096199C85}"/>
                </a:ext>
              </a:extLst>
            </p:cNvPr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1" name="任意多边形 50">
              <a:extLst>
                <a:ext uri="{FF2B5EF4-FFF2-40B4-BE49-F238E27FC236}">
                  <a16:creationId xmlns:a16="http://schemas.microsoft.com/office/drawing/2014/main" id="{CA1B4C92-0170-42FB-A7BD-566DCDB7A56D}"/>
                </a:ext>
              </a:extLst>
            </p:cNvPr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4CA7385-AD50-48B3-BEA8-B9466127C168}"/>
                </a:ext>
              </a:extLst>
            </p:cNvPr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8EDEBDED-5282-4FB6-93C8-3E0CDC288328}"/>
              </a:ext>
            </a:extLst>
          </p:cNvPr>
          <p:cNvSpPr txBox="1"/>
          <p:nvPr/>
        </p:nvSpPr>
        <p:spPr>
          <a:xfrm>
            <a:off x="1471926" y="2356509"/>
            <a:ext cx="921385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CN" sz="24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1BA5C46-E820-43F8-822F-E168B1BF2318}"/>
              </a:ext>
            </a:extLst>
          </p:cNvPr>
          <p:cNvSpPr/>
          <p:nvPr/>
        </p:nvSpPr>
        <p:spPr>
          <a:xfrm>
            <a:off x="8509484" y="3120633"/>
            <a:ext cx="181466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lvl="1" indent="-21463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超限学习过程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2017年MEM第一批XLP班级制定的《MEM班级宪章》</a:t>
            </a:r>
          </a:p>
          <a:p>
            <a:pPr marL="214630" lvl="1" indent="-21463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参考资料：合弄制宪章</a:t>
            </a:r>
          </a:p>
          <a:p>
            <a:pPr marL="214630" lvl="1" indent="-21463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cs typeface="Lantinghei SC Extralight" charset="-122"/>
              </a:rPr>
              <a:t>工具支持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教育中心的支持 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课程挑战方的导师、助教支持</a:t>
            </a: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班级学员的支持</a:t>
            </a: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0E70800C-44FE-44C7-88AC-4C30CC8AF9DC}"/>
              </a:ext>
            </a:extLst>
          </p:cNvPr>
          <p:cNvSpPr txBox="1"/>
          <p:nvPr/>
        </p:nvSpPr>
        <p:spPr>
          <a:xfrm>
            <a:off x="6580740" y="3121350"/>
            <a:ext cx="1883023" cy="141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宪章架构、组织机构、逻辑关系确立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按照宪章架构分块填充宪章各项内容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整合宪章各项内容，并组内讨论确定初稿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宪章评议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根据评议结果及会议记录修改宪章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确定终稿，形成出版物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3DDC13-926D-45A6-8646-AF155E5CF84A}"/>
              </a:ext>
            </a:extLst>
          </p:cNvPr>
          <p:cNvSpPr txBox="1"/>
          <p:nvPr/>
        </p:nvSpPr>
        <p:spPr>
          <a:xfrm>
            <a:off x="4742701" y="3120981"/>
            <a:ext cx="188376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各更迭版本的班级宪章</a:t>
            </a:r>
          </a:p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班级宪章出版物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A65266D7-6DC1-4FB8-A986-88A6994A456B}"/>
              </a:ext>
            </a:extLst>
          </p:cNvPr>
          <p:cNvSpPr txBox="1"/>
          <p:nvPr/>
        </p:nvSpPr>
        <p:spPr>
          <a:xfrm>
            <a:off x="2852825" y="3111868"/>
            <a:ext cx="18898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班级章程切实可行，具备实操性、指导性</a:t>
            </a: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班级章程涵盖学员班级生活各方面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D6783A2E-08ED-4740-B85E-CEBD8558A433}"/>
              </a:ext>
            </a:extLst>
          </p:cNvPr>
          <p:cNvSpPr txBox="1"/>
          <p:nvPr/>
        </p:nvSpPr>
        <p:spPr>
          <a:xfrm>
            <a:off x="3576650" y="2135455"/>
            <a:ext cx="667144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制定一个以全体</a:t>
            </a:r>
            <a:r>
              <a:rPr lang="en-US" altLang="zh-CN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学生的共同目标为基础的，规范了班级活动相应的规章制度及流程的班级宪章，以充分整合与利用各类资源完成班级目标。</a:t>
            </a: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9754396D-D7FF-4F7A-AEFE-B6463AF755C5}"/>
              </a:ext>
            </a:extLst>
          </p:cNvPr>
          <p:cNvSpPr txBox="1"/>
          <p:nvPr/>
        </p:nvSpPr>
        <p:spPr>
          <a:xfrm>
            <a:off x="3576391" y="1579447"/>
            <a:ext cx="702310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清华大学</a:t>
            </a:r>
            <a:r>
              <a:rPr lang="en-US" altLang="zh-CN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级</a:t>
            </a:r>
            <a:r>
              <a:rPr lang="en-US" altLang="zh-CN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学员共录取</a:t>
            </a:r>
            <a:r>
              <a:rPr lang="en-US" altLang="zh-CN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138</a:t>
            </a:r>
            <a:r>
              <a:rPr lang="zh-CN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人，大家来自五湖四海，不同的职业背景、认知体系和学习方法，需要一个基本章程来规范学员活动。</a:t>
            </a:r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646171A8-C2D0-463E-9023-B9A8A23B166A}"/>
              </a:ext>
            </a:extLst>
          </p:cNvPr>
          <p:cNvSpPr/>
          <p:nvPr/>
        </p:nvSpPr>
        <p:spPr>
          <a:xfrm>
            <a:off x="3340930" y="2725625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CF05DA43-81A8-4F8B-A130-8B02EEC056AB}"/>
              </a:ext>
            </a:extLst>
          </p:cNvPr>
          <p:cNvSpPr/>
          <p:nvPr/>
        </p:nvSpPr>
        <p:spPr>
          <a:xfrm>
            <a:off x="5218621" y="2733261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0D61A5C4-8F2A-49DA-93F0-B7193DB6282E}"/>
              </a:ext>
            </a:extLst>
          </p:cNvPr>
          <p:cNvSpPr/>
          <p:nvPr/>
        </p:nvSpPr>
        <p:spPr>
          <a:xfrm>
            <a:off x="7078420" y="2725625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9468C632-3267-4ADC-9988-D8F4D50278A4}"/>
              </a:ext>
            </a:extLst>
          </p:cNvPr>
          <p:cNvSpPr/>
          <p:nvPr/>
        </p:nvSpPr>
        <p:spPr>
          <a:xfrm>
            <a:off x="8949913" y="2725625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5F7C6E-1860-4B4A-9BB2-372DED7A76C9}"/>
              </a:ext>
            </a:extLst>
          </p:cNvPr>
          <p:cNvSpPr txBox="1"/>
          <p:nvPr/>
        </p:nvSpPr>
        <p:spPr>
          <a:xfrm>
            <a:off x="4080800" y="5972668"/>
            <a:ext cx="37490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夜间教室、网络的不稳定因素</a:t>
            </a:r>
          </a:p>
          <a:p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2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每位学生拥有不同的知识背景和学习习惯，在接受新知识时效率与程度不一致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C01510-D85F-4E15-BCF4-F8C2C9F26903}"/>
              </a:ext>
            </a:extLst>
          </p:cNvPr>
          <p:cNvSpPr/>
          <p:nvPr/>
        </p:nvSpPr>
        <p:spPr>
          <a:xfrm>
            <a:off x="1419672" y="3090417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D314E9-C0E9-4494-B635-188D3F0177D9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6D3D141-A8CE-432C-A9CA-84E576A79E6D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1CCE858-71C8-4F8D-851E-3D90B6E16E8F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班级宪章逻辑模型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5C36903-E7D6-4A8C-8752-4006176AB46C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D07DC426-5BCB-4AB6-A368-6F7BF40E3847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5D98BDC-9272-42D3-A45D-DD8CE87E69CF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136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879</Words>
  <Application>Microsoft Office PowerPoint</Application>
  <PresentationFormat>宽屏</PresentationFormat>
  <Paragraphs>168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Gulim</vt:lpstr>
      <vt:lpstr>Lantinghei SC Extralight</vt:lpstr>
      <vt:lpstr>Microsoft JhengHei</vt:lpstr>
      <vt:lpstr>Microsoft YaHei Light</vt:lpstr>
      <vt:lpstr>新細明體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Xuan Jia</cp:lastModifiedBy>
  <cp:revision>146</cp:revision>
  <dcterms:created xsi:type="dcterms:W3CDTF">2014-11-23T09:38:56Z</dcterms:created>
  <dcterms:modified xsi:type="dcterms:W3CDTF">2017-09-15T00:59:12Z</dcterms:modified>
</cp:coreProperties>
</file>