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74AF47"/>
    <a:srgbClr val="EE7933"/>
    <a:srgbClr val="55B3A5"/>
    <a:srgbClr val="2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/>
    <p:restoredTop sz="94444"/>
  </p:normalViewPr>
  <p:slideViewPr>
    <p:cSldViewPr>
      <p:cViewPr>
        <p:scale>
          <a:sx n="120" d="100"/>
          <a:sy n="120" d="100"/>
        </p:scale>
        <p:origin x="139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9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3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65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88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24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69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0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6BE5-539A-4491-B8BD-A26C333F2D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6ADC-B1FB-4C6C-8992-33B235E2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7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39"/>
          <p:cNvGrpSpPr/>
          <p:nvPr/>
        </p:nvGrpSpPr>
        <p:grpSpPr>
          <a:xfrm>
            <a:off x="-705476" y="1849366"/>
            <a:ext cx="9720316" cy="4525087"/>
            <a:chOff x="198510" y="1344463"/>
            <a:chExt cx="7880743" cy="3668713"/>
          </a:xfrm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3831275" y="1344463"/>
              <a:ext cx="1536700" cy="3668713"/>
            </a:xfrm>
            <a:custGeom>
              <a:avLst/>
              <a:gdLst/>
              <a:ahLst/>
              <a:cxnLst/>
              <a:rect l="l" t="t" r="r" b="b"/>
              <a:pathLst>
                <a:path w="1536700" h="3668713">
                  <a:moveTo>
                    <a:pt x="196789" y="0"/>
                  </a:moveTo>
                  <a:lnTo>
                    <a:pt x="978699" y="0"/>
                  </a:lnTo>
                  <a:lnTo>
                    <a:pt x="982663" y="0"/>
                  </a:lnTo>
                  <a:lnTo>
                    <a:pt x="982663" y="401"/>
                  </a:lnTo>
                  <a:cubicBezTo>
                    <a:pt x="1135160" y="1079"/>
                    <a:pt x="1273070" y="63504"/>
                    <a:pt x="1373318" y="163655"/>
                  </a:cubicBezTo>
                  <a:cubicBezTo>
                    <a:pt x="1474168" y="264940"/>
                    <a:pt x="1536700" y="404607"/>
                    <a:pt x="1536700" y="558933"/>
                  </a:cubicBezTo>
                  <a:cubicBezTo>
                    <a:pt x="1536700" y="712993"/>
                    <a:pt x="1474168" y="852926"/>
                    <a:pt x="1373318" y="953945"/>
                  </a:cubicBezTo>
                  <a:cubicBezTo>
                    <a:pt x="1272202" y="1054963"/>
                    <a:pt x="1132768" y="1117600"/>
                    <a:pt x="978699" y="1117600"/>
                  </a:cubicBezTo>
                  <a:lnTo>
                    <a:pt x="977900" y="1117600"/>
                  </a:lnTo>
                  <a:lnTo>
                    <a:pt x="556679" y="1117600"/>
                  </a:lnTo>
                  <a:cubicBezTo>
                    <a:pt x="476645" y="1117871"/>
                    <a:pt x="404309" y="1150571"/>
                    <a:pt x="351679" y="1202999"/>
                  </a:cubicBezTo>
                  <a:cubicBezTo>
                    <a:pt x="298967" y="1256040"/>
                    <a:pt x="266222" y="1329072"/>
                    <a:pt x="266222" y="1409833"/>
                  </a:cubicBezTo>
                  <a:cubicBezTo>
                    <a:pt x="266222" y="1490595"/>
                    <a:pt x="298967" y="1563627"/>
                    <a:pt x="351679" y="1616401"/>
                  </a:cubicBezTo>
                  <a:cubicBezTo>
                    <a:pt x="404427" y="1669212"/>
                    <a:pt x="476967" y="1701677"/>
                    <a:pt x="557213" y="1701855"/>
                  </a:cubicBezTo>
                  <a:lnTo>
                    <a:pt x="557213" y="1701800"/>
                  </a:lnTo>
                  <a:lnTo>
                    <a:pt x="978699" y="1701800"/>
                  </a:lnTo>
                  <a:lnTo>
                    <a:pt x="982663" y="1701800"/>
                  </a:lnTo>
                  <a:lnTo>
                    <a:pt x="982663" y="1702201"/>
                  </a:lnTo>
                  <a:cubicBezTo>
                    <a:pt x="1135160" y="1702879"/>
                    <a:pt x="1273070" y="1765289"/>
                    <a:pt x="1373318" y="1865416"/>
                  </a:cubicBezTo>
                  <a:cubicBezTo>
                    <a:pt x="1474168" y="1966677"/>
                    <a:pt x="1536700" y="2106311"/>
                    <a:pt x="1536700" y="2260600"/>
                  </a:cubicBezTo>
                  <a:cubicBezTo>
                    <a:pt x="1536700" y="2414890"/>
                    <a:pt x="1474168" y="2554523"/>
                    <a:pt x="1373318" y="2655517"/>
                  </a:cubicBezTo>
                  <a:cubicBezTo>
                    <a:pt x="1272202" y="2756778"/>
                    <a:pt x="1132768" y="2819400"/>
                    <a:pt x="978699" y="2819400"/>
                  </a:cubicBezTo>
                  <a:lnTo>
                    <a:pt x="977900" y="2819400"/>
                  </a:lnTo>
                  <a:lnTo>
                    <a:pt x="552450" y="2819400"/>
                  </a:lnTo>
                  <a:lnTo>
                    <a:pt x="552450" y="2819385"/>
                  </a:lnTo>
                  <a:cubicBezTo>
                    <a:pt x="474092" y="2820390"/>
                    <a:pt x="403379" y="2852806"/>
                    <a:pt x="351679" y="2904481"/>
                  </a:cubicBezTo>
                  <a:cubicBezTo>
                    <a:pt x="298967" y="2957168"/>
                    <a:pt x="266222" y="3030079"/>
                    <a:pt x="266222" y="3110707"/>
                  </a:cubicBezTo>
                  <a:cubicBezTo>
                    <a:pt x="266222" y="3191334"/>
                    <a:pt x="298967" y="3264245"/>
                    <a:pt x="351679" y="3316932"/>
                  </a:cubicBezTo>
                  <a:cubicBezTo>
                    <a:pt x="404658" y="3369886"/>
                    <a:pt x="477602" y="3402616"/>
                    <a:pt x="558268" y="3402616"/>
                  </a:cubicBezTo>
                  <a:lnTo>
                    <a:pt x="558800" y="3402616"/>
                  </a:lnTo>
                  <a:lnTo>
                    <a:pt x="558800" y="3403600"/>
                  </a:lnTo>
                  <a:lnTo>
                    <a:pt x="1343112" y="3403600"/>
                  </a:lnTo>
                  <a:lnTo>
                    <a:pt x="1428750" y="3536157"/>
                  </a:lnTo>
                  <a:lnTo>
                    <a:pt x="1343112" y="3668713"/>
                  </a:lnTo>
                  <a:lnTo>
                    <a:pt x="558800" y="3668713"/>
                  </a:lnTo>
                  <a:lnTo>
                    <a:pt x="558268" y="3668713"/>
                  </a:lnTo>
                  <a:lnTo>
                    <a:pt x="557212" y="3668713"/>
                  </a:lnTo>
                  <a:lnTo>
                    <a:pt x="557212" y="3668607"/>
                  </a:lnTo>
                  <a:cubicBezTo>
                    <a:pt x="403488" y="3668427"/>
                    <a:pt x="264394" y="3605950"/>
                    <a:pt x="163460" y="3505329"/>
                  </a:cubicBezTo>
                  <a:cubicBezTo>
                    <a:pt x="62562" y="3404212"/>
                    <a:pt x="0" y="3264777"/>
                    <a:pt x="0" y="3110707"/>
                  </a:cubicBezTo>
                  <a:cubicBezTo>
                    <a:pt x="0" y="2956636"/>
                    <a:pt x="62562" y="2817201"/>
                    <a:pt x="163460" y="2716350"/>
                  </a:cubicBezTo>
                  <a:cubicBezTo>
                    <a:pt x="263349" y="2616508"/>
                    <a:pt x="400614" y="2554283"/>
                    <a:pt x="552450" y="2553287"/>
                  </a:cubicBezTo>
                  <a:lnTo>
                    <a:pt x="552450" y="2552700"/>
                  </a:lnTo>
                  <a:lnTo>
                    <a:pt x="558268" y="2552700"/>
                  </a:lnTo>
                  <a:lnTo>
                    <a:pt x="977900" y="2552700"/>
                  </a:lnTo>
                  <a:lnTo>
                    <a:pt x="977900" y="2552924"/>
                  </a:lnTo>
                  <a:lnTo>
                    <a:pt x="978699" y="2552924"/>
                  </a:lnTo>
                  <a:cubicBezTo>
                    <a:pt x="1059325" y="2552924"/>
                    <a:pt x="1132235" y="2520148"/>
                    <a:pt x="1185188" y="2467119"/>
                  </a:cubicBezTo>
                  <a:cubicBezTo>
                    <a:pt x="1237875" y="2414357"/>
                    <a:pt x="1270605" y="2341342"/>
                    <a:pt x="1270605" y="2260600"/>
                  </a:cubicBezTo>
                  <a:cubicBezTo>
                    <a:pt x="1270605" y="2179858"/>
                    <a:pt x="1237875" y="2106844"/>
                    <a:pt x="1185188" y="2054081"/>
                  </a:cubicBezTo>
                  <a:cubicBezTo>
                    <a:pt x="1132721" y="2001539"/>
                    <a:pt x="1060661" y="1968879"/>
                    <a:pt x="980914" y="1968500"/>
                  </a:cubicBezTo>
                  <a:lnTo>
                    <a:pt x="558800" y="1968500"/>
                  </a:lnTo>
                  <a:lnTo>
                    <a:pt x="558268" y="1968500"/>
                  </a:lnTo>
                  <a:lnTo>
                    <a:pt x="557213" y="1968500"/>
                  </a:lnTo>
                  <a:lnTo>
                    <a:pt x="557213" y="1968394"/>
                  </a:lnTo>
                  <a:cubicBezTo>
                    <a:pt x="403489" y="1968215"/>
                    <a:pt x="264394" y="1905899"/>
                    <a:pt x="163460" y="1804845"/>
                  </a:cubicBezTo>
                  <a:cubicBezTo>
                    <a:pt x="62562" y="1703826"/>
                    <a:pt x="0" y="1564160"/>
                    <a:pt x="0" y="1409833"/>
                  </a:cubicBezTo>
                  <a:cubicBezTo>
                    <a:pt x="0" y="1255507"/>
                    <a:pt x="62562" y="1115840"/>
                    <a:pt x="163460" y="1014555"/>
                  </a:cubicBezTo>
                  <a:cubicBezTo>
                    <a:pt x="263349" y="914810"/>
                    <a:pt x="400614" y="852486"/>
                    <a:pt x="552450" y="851488"/>
                  </a:cubicBezTo>
                  <a:lnTo>
                    <a:pt x="552450" y="850900"/>
                  </a:lnTo>
                  <a:lnTo>
                    <a:pt x="558268" y="850900"/>
                  </a:lnTo>
                  <a:lnTo>
                    <a:pt x="977900" y="850900"/>
                  </a:lnTo>
                  <a:lnTo>
                    <a:pt x="977900" y="851061"/>
                  </a:lnTo>
                  <a:lnTo>
                    <a:pt x="978699" y="851061"/>
                  </a:lnTo>
                  <a:cubicBezTo>
                    <a:pt x="1059325" y="851061"/>
                    <a:pt x="1132235" y="818276"/>
                    <a:pt x="1185188" y="765501"/>
                  </a:cubicBezTo>
                  <a:cubicBezTo>
                    <a:pt x="1237875" y="712726"/>
                    <a:pt x="1270605" y="639428"/>
                    <a:pt x="1270605" y="558933"/>
                  </a:cubicBezTo>
                  <a:cubicBezTo>
                    <a:pt x="1270605" y="478172"/>
                    <a:pt x="1237875" y="405140"/>
                    <a:pt x="1185188" y="352099"/>
                  </a:cubicBezTo>
                  <a:cubicBezTo>
                    <a:pt x="1132583" y="299671"/>
                    <a:pt x="1060283" y="266971"/>
                    <a:pt x="980287" y="266700"/>
                  </a:cubicBezTo>
                  <a:lnTo>
                    <a:pt x="196789" y="266700"/>
                  </a:lnTo>
                  <a:lnTo>
                    <a:pt x="111125" y="13335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4888549" y="1588621"/>
              <a:ext cx="629288" cy="62928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3665539" y="2419201"/>
              <a:ext cx="629288" cy="629286"/>
            </a:xfrm>
            <a:prstGeom prst="ellipse">
              <a:avLst/>
            </a:prstGeom>
            <a:solidFill>
              <a:srgbClr val="2DB2A4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4888549" y="3333601"/>
              <a:ext cx="629288" cy="629286"/>
            </a:xfrm>
            <a:prstGeom prst="ellipse">
              <a:avLst/>
            </a:prstGeom>
            <a:solidFill>
              <a:srgbClr val="F87A08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3665539" y="4126081"/>
              <a:ext cx="629288" cy="629286"/>
            </a:xfrm>
            <a:prstGeom prst="ellipse">
              <a:avLst/>
            </a:prstGeom>
            <a:solidFill>
              <a:srgbClr val="74AF47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25"/>
            <p:cNvSpPr txBox="1"/>
            <p:nvPr/>
          </p:nvSpPr>
          <p:spPr>
            <a:xfrm>
              <a:off x="5535195" y="1866914"/>
              <a:ext cx="2124400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zh-CN" altLang="en-US" sz="1400" kern="0" dirty="0">
                  <a:latin typeface="微软雅黑" pitchFamily="34" charset="-122"/>
                  <a:ea typeface="微软雅黑" pitchFamily="34" charset="-122"/>
                </a:rPr>
                <a:t>熟悉</a:t>
              </a:r>
              <a:r>
                <a:rPr lang="zh-CN" altLang="en-US" sz="1400" kern="0">
                  <a:latin typeface="微软雅黑" pitchFamily="34" charset="-122"/>
                  <a:ea typeface="微软雅黑" pitchFamily="34" charset="-122"/>
                </a:rPr>
                <a:t>校园</a:t>
              </a:r>
              <a:r>
                <a:rPr lang="zh-CN" altLang="en-US" sz="1400" kern="0" smtClean="0">
                  <a:latin typeface="微软雅黑" pitchFamily="34" charset="-122"/>
                  <a:ea typeface="微软雅黑" pitchFamily="34" charset="-122"/>
                </a:rPr>
                <a:t>环境、促进</a:t>
              </a:r>
              <a:r>
                <a:rPr lang="zh-CN" altLang="en-US" sz="1400" kern="0" dirty="0">
                  <a:latin typeface="微软雅黑" pitchFamily="34" charset="-122"/>
                  <a:ea typeface="微软雅黑" pitchFamily="34" charset="-122"/>
                </a:rPr>
                <a:t>团队协作</a:t>
              </a:r>
            </a:p>
            <a:p>
              <a:pPr algn="just">
                <a:defRPr/>
              </a:pP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26"/>
            <p:cNvSpPr txBox="1"/>
            <p:nvPr/>
          </p:nvSpPr>
          <p:spPr>
            <a:xfrm>
              <a:off x="5533711" y="1588621"/>
              <a:ext cx="1555369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zh-CN" altLang="en-US" sz="1400" b="1" kern="0">
                  <a:latin typeface="微软雅黑" pitchFamily="34" charset="-122"/>
                  <a:ea typeface="微软雅黑" pitchFamily="34" charset="-122"/>
                </a:rPr>
                <a:t>定向</a:t>
              </a:r>
              <a:r>
                <a:rPr lang="zh-CN" altLang="en-US" sz="1400" b="1" kern="0" smtClean="0">
                  <a:latin typeface="微软雅黑" pitchFamily="34" charset="-122"/>
                  <a:ea typeface="微软雅黑" pitchFamily="34" charset="-122"/>
                </a:rPr>
                <a:t>越野、生存</a:t>
              </a:r>
              <a:r>
                <a:rPr lang="zh-CN" altLang="en-US" sz="1400" b="1" kern="0" dirty="0">
                  <a:latin typeface="微软雅黑" pitchFamily="34" charset="-122"/>
                  <a:ea typeface="微软雅黑" pitchFamily="34" charset="-122"/>
                </a:rPr>
                <a:t>挑战</a:t>
              </a:r>
            </a:p>
          </p:txBody>
        </p:sp>
        <p:sp>
          <p:nvSpPr>
            <p:cNvPr id="61" name="TextBox 27"/>
            <p:cNvSpPr txBox="1"/>
            <p:nvPr/>
          </p:nvSpPr>
          <p:spPr>
            <a:xfrm>
              <a:off x="198510" y="2676149"/>
              <a:ext cx="3327686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>
                  <a:latin typeface="微软雅黑" pitchFamily="34" charset="-122"/>
                  <a:ea typeface="微软雅黑" pitchFamily="34" charset="-122"/>
                </a:rPr>
                <a:t>提供信息资源查找平台</a:t>
              </a:r>
            </a:p>
            <a:p>
              <a:pPr algn="r">
                <a:defRPr/>
              </a:pPr>
              <a:endParaRPr lang="en-US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28"/>
            <p:cNvSpPr txBox="1"/>
            <p:nvPr/>
          </p:nvSpPr>
          <p:spPr>
            <a:xfrm>
              <a:off x="1193470" y="2419201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图书馆介绍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29"/>
            <p:cNvSpPr txBox="1"/>
            <p:nvPr/>
          </p:nvSpPr>
          <p:spPr>
            <a:xfrm>
              <a:off x="5734465" y="3531133"/>
              <a:ext cx="2344788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zh-CN" altLang="en-US" sz="1400" kern="0" dirty="0" smtClean="0">
                  <a:latin typeface="微软雅黑" pitchFamily="34" charset="-122"/>
                  <a:ea typeface="微软雅黑" pitchFamily="34" charset="-122"/>
                </a:rPr>
                <a:t> 实地</a:t>
              </a:r>
              <a:r>
                <a:rPr lang="zh-CN" altLang="en-US" sz="1400" kern="0" dirty="0">
                  <a:latin typeface="微软雅黑" pitchFamily="34" charset="-122"/>
                  <a:ea typeface="微软雅黑" pitchFamily="34" charset="-122"/>
                </a:rPr>
                <a:t>探究前沿技术</a:t>
              </a:r>
            </a:p>
            <a:p>
              <a:pPr algn="just">
                <a:defRPr/>
              </a:pP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30"/>
            <p:cNvSpPr txBox="1"/>
            <p:nvPr/>
          </p:nvSpPr>
          <p:spPr>
            <a:xfrm>
              <a:off x="5657966" y="335646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31"/>
            <p:cNvSpPr txBox="1"/>
            <p:nvPr/>
          </p:nvSpPr>
          <p:spPr>
            <a:xfrm>
              <a:off x="1144544" y="4443990"/>
              <a:ext cx="2408045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 smtClean="0">
                  <a:latin typeface="微软雅黑" pitchFamily="34" charset="-122"/>
                  <a:ea typeface="微软雅黑" pitchFamily="34" charset="-122"/>
                </a:rPr>
                <a:t>寻找社群资源</a:t>
              </a:r>
              <a:endParaRPr lang="en-US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32"/>
            <p:cNvSpPr txBox="1"/>
            <p:nvPr/>
          </p:nvSpPr>
          <p:spPr>
            <a:xfrm>
              <a:off x="1193470" y="418704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清华社团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3126507" y="625790"/>
            <a:ext cx="2901853" cy="720080"/>
          </a:xfrm>
          <a:prstGeom prst="round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11248" y="76007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认识清华</a:t>
            </a:r>
            <a:endParaRPr kumimoji="1" lang="zh-CN" altLang="en-US" sz="2400" b="1" dirty="0">
              <a:solidFill>
                <a:schemeClr val="bg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9341" y="4203208"/>
            <a:ext cx="2087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实验室探究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50" y="2115040"/>
            <a:ext cx="713892" cy="7138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57" y="3282698"/>
            <a:ext cx="471019" cy="4848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666" y="4499801"/>
            <a:ext cx="460842" cy="4467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69" y="5493390"/>
            <a:ext cx="1026817" cy="3499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32" y="1853310"/>
            <a:ext cx="803401" cy="2795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98" y="692696"/>
            <a:ext cx="557073" cy="5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39"/>
          <p:cNvGrpSpPr/>
          <p:nvPr/>
        </p:nvGrpSpPr>
        <p:grpSpPr>
          <a:xfrm>
            <a:off x="-192973" y="1124744"/>
            <a:ext cx="9157461" cy="4525087"/>
            <a:chOff x="657956" y="1344463"/>
            <a:chExt cx="7424408" cy="3668713"/>
          </a:xfrm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3831275" y="1344463"/>
              <a:ext cx="1536700" cy="3668713"/>
            </a:xfrm>
            <a:custGeom>
              <a:avLst/>
              <a:gdLst/>
              <a:ahLst/>
              <a:cxnLst/>
              <a:rect l="l" t="t" r="r" b="b"/>
              <a:pathLst>
                <a:path w="1536700" h="3668713">
                  <a:moveTo>
                    <a:pt x="196789" y="0"/>
                  </a:moveTo>
                  <a:lnTo>
                    <a:pt x="978699" y="0"/>
                  </a:lnTo>
                  <a:lnTo>
                    <a:pt x="982663" y="0"/>
                  </a:lnTo>
                  <a:lnTo>
                    <a:pt x="982663" y="401"/>
                  </a:lnTo>
                  <a:cubicBezTo>
                    <a:pt x="1135160" y="1079"/>
                    <a:pt x="1273070" y="63504"/>
                    <a:pt x="1373318" y="163655"/>
                  </a:cubicBezTo>
                  <a:cubicBezTo>
                    <a:pt x="1474168" y="264940"/>
                    <a:pt x="1536700" y="404607"/>
                    <a:pt x="1536700" y="558933"/>
                  </a:cubicBezTo>
                  <a:cubicBezTo>
                    <a:pt x="1536700" y="712993"/>
                    <a:pt x="1474168" y="852926"/>
                    <a:pt x="1373318" y="953945"/>
                  </a:cubicBezTo>
                  <a:cubicBezTo>
                    <a:pt x="1272202" y="1054963"/>
                    <a:pt x="1132768" y="1117600"/>
                    <a:pt x="978699" y="1117600"/>
                  </a:cubicBezTo>
                  <a:lnTo>
                    <a:pt x="977900" y="1117600"/>
                  </a:lnTo>
                  <a:lnTo>
                    <a:pt x="556679" y="1117600"/>
                  </a:lnTo>
                  <a:cubicBezTo>
                    <a:pt x="476645" y="1117871"/>
                    <a:pt x="404309" y="1150571"/>
                    <a:pt x="351679" y="1202999"/>
                  </a:cubicBezTo>
                  <a:cubicBezTo>
                    <a:pt x="298967" y="1256040"/>
                    <a:pt x="266222" y="1329072"/>
                    <a:pt x="266222" y="1409833"/>
                  </a:cubicBezTo>
                  <a:cubicBezTo>
                    <a:pt x="266222" y="1490595"/>
                    <a:pt x="298967" y="1563627"/>
                    <a:pt x="351679" y="1616401"/>
                  </a:cubicBezTo>
                  <a:cubicBezTo>
                    <a:pt x="404427" y="1669212"/>
                    <a:pt x="476967" y="1701677"/>
                    <a:pt x="557213" y="1701855"/>
                  </a:cubicBezTo>
                  <a:lnTo>
                    <a:pt x="557213" y="1701800"/>
                  </a:lnTo>
                  <a:lnTo>
                    <a:pt x="978699" y="1701800"/>
                  </a:lnTo>
                  <a:lnTo>
                    <a:pt x="982663" y="1701800"/>
                  </a:lnTo>
                  <a:lnTo>
                    <a:pt x="982663" y="1702201"/>
                  </a:lnTo>
                  <a:cubicBezTo>
                    <a:pt x="1135160" y="1702879"/>
                    <a:pt x="1273070" y="1765289"/>
                    <a:pt x="1373318" y="1865416"/>
                  </a:cubicBezTo>
                  <a:cubicBezTo>
                    <a:pt x="1474168" y="1966677"/>
                    <a:pt x="1536700" y="2106311"/>
                    <a:pt x="1536700" y="2260600"/>
                  </a:cubicBezTo>
                  <a:cubicBezTo>
                    <a:pt x="1536700" y="2414890"/>
                    <a:pt x="1474168" y="2554523"/>
                    <a:pt x="1373318" y="2655517"/>
                  </a:cubicBezTo>
                  <a:cubicBezTo>
                    <a:pt x="1272202" y="2756778"/>
                    <a:pt x="1132768" y="2819400"/>
                    <a:pt x="978699" y="2819400"/>
                  </a:cubicBezTo>
                  <a:lnTo>
                    <a:pt x="977900" y="2819400"/>
                  </a:lnTo>
                  <a:lnTo>
                    <a:pt x="552450" y="2819400"/>
                  </a:lnTo>
                  <a:lnTo>
                    <a:pt x="552450" y="2819385"/>
                  </a:lnTo>
                  <a:cubicBezTo>
                    <a:pt x="474092" y="2820390"/>
                    <a:pt x="403379" y="2852806"/>
                    <a:pt x="351679" y="2904481"/>
                  </a:cubicBezTo>
                  <a:cubicBezTo>
                    <a:pt x="298967" y="2957168"/>
                    <a:pt x="266222" y="3030079"/>
                    <a:pt x="266222" y="3110707"/>
                  </a:cubicBezTo>
                  <a:cubicBezTo>
                    <a:pt x="266222" y="3191334"/>
                    <a:pt x="298967" y="3264245"/>
                    <a:pt x="351679" y="3316932"/>
                  </a:cubicBezTo>
                  <a:cubicBezTo>
                    <a:pt x="404658" y="3369886"/>
                    <a:pt x="477602" y="3402616"/>
                    <a:pt x="558268" y="3402616"/>
                  </a:cubicBezTo>
                  <a:lnTo>
                    <a:pt x="558800" y="3402616"/>
                  </a:lnTo>
                  <a:lnTo>
                    <a:pt x="558800" y="3403600"/>
                  </a:lnTo>
                  <a:lnTo>
                    <a:pt x="1343112" y="3403600"/>
                  </a:lnTo>
                  <a:lnTo>
                    <a:pt x="1428750" y="3536157"/>
                  </a:lnTo>
                  <a:lnTo>
                    <a:pt x="1343112" y="3668713"/>
                  </a:lnTo>
                  <a:lnTo>
                    <a:pt x="558800" y="3668713"/>
                  </a:lnTo>
                  <a:lnTo>
                    <a:pt x="558268" y="3668713"/>
                  </a:lnTo>
                  <a:lnTo>
                    <a:pt x="557212" y="3668713"/>
                  </a:lnTo>
                  <a:lnTo>
                    <a:pt x="557212" y="3668607"/>
                  </a:lnTo>
                  <a:cubicBezTo>
                    <a:pt x="403488" y="3668427"/>
                    <a:pt x="264394" y="3605950"/>
                    <a:pt x="163460" y="3505329"/>
                  </a:cubicBezTo>
                  <a:cubicBezTo>
                    <a:pt x="62562" y="3404212"/>
                    <a:pt x="0" y="3264777"/>
                    <a:pt x="0" y="3110707"/>
                  </a:cubicBezTo>
                  <a:cubicBezTo>
                    <a:pt x="0" y="2956636"/>
                    <a:pt x="62562" y="2817201"/>
                    <a:pt x="163460" y="2716350"/>
                  </a:cubicBezTo>
                  <a:cubicBezTo>
                    <a:pt x="263349" y="2616508"/>
                    <a:pt x="400614" y="2554283"/>
                    <a:pt x="552450" y="2553287"/>
                  </a:cubicBezTo>
                  <a:lnTo>
                    <a:pt x="552450" y="2552700"/>
                  </a:lnTo>
                  <a:lnTo>
                    <a:pt x="558268" y="2552700"/>
                  </a:lnTo>
                  <a:lnTo>
                    <a:pt x="977900" y="2552700"/>
                  </a:lnTo>
                  <a:lnTo>
                    <a:pt x="977900" y="2552924"/>
                  </a:lnTo>
                  <a:lnTo>
                    <a:pt x="978699" y="2552924"/>
                  </a:lnTo>
                  <a:cubicBezTo>
                    <a:pt x="1059325" y="2552924"/>
                    <a:pt x="1132235" y="2520148"/>
                    <a:pt x="1185188" y="2467119"/>
                  </a:cubicBezTo>
                  <a:cubicBezTo>
                    <a:pt x="1237875" y="2414357"/>
                    <a:pt x="1270605" y="2341342"/>
                    <a:pt x="1270605" y="2260600"/>
                  </a:cubicBezTo>
                  <a:cubicBezTo>
                    <a:pt x="1270605" y="2179858"/>
                    <a:pt x="1237875" y="2106844"/>
                    <a:pt x="1185188" y="2054081"/>
                  </a:cubicBezTo>
                  <a:cubicBezTo>
                    <a:pt x="1132721" y="2001539"/>
                    <a:pt x="1060661" y="1968879"/>
                    <a:pt x="980914" y="1968500"/>
                  </a:cubicBezTo>
                  <a:lnTo>
                    <a:pt x="558800" y="1968500"/>
                  </a:lnTo>
                  <a:lnTo>
                    <a:pt x="558268" y="1968500"/>
                  </a:lnTo>
                  <a:lnTo>
                    <a:pt x="557213" y="1968500"/>
                  </a:lnTo>
                  <a:lnTo>
                    <a:pt x="557213" y="1968394"/>
                  </a:lnTo>
                  <a:cubicBezTo>
                    <a:pt x="403489" y="1968215"/>
                    <a:pt x="264394" y="1905899"/>
                    <a:pt x="163460" y="1804845"/>
                  </a:cubicBezTo>
                  <a:cubicBezTo>
                    <a:pt x="62562" y="1703826"/>
                    <a:pt x="0" y="1564160"/>
                    <a:pt x="0" y="1409833"/>
                  </a:cubicBezTo>
                  <a:cubicBezTo>
                    <a:pt x="0" y="1255507"/>
                    <a:pt x="62562" y="1115840"/>
                    <a:pt x="163460" y="1014555"/>
                  </a:cubicBezTo>
                  <a:cubicBezTo>
                    <a:pt x="263349" y="914810"/>
                    <a:pt x="400614" y="852486"/>
                    <a:pt x="552450" y="851488"/>
                  </a:cubicBezTo>
                  <a:lnTo>
                    <a:pt x="552450" y="850900"/>
                  </a:lnTo>
                  <a:lnTo>
                    <a:pt x="558268" y="850900"/>
                  </a:lnTo>
                  <a:lnTo>
                    <a:pt x="977900" y="850900"/>
                  </a:lnTo>
                  <a:lnTo>
                    <a:pt x="977900" y="851061"/>
                  </a:lnTo>
                  <a:lnTo>
                    <a:pt x="978699" y="851061"/>
                  </a:lnTo>
                  <a:cubicBezTo>
                    <a:pt x="1059325" y="851061"/>
                    <a:pt x="1132235" y="818276"/>
                    <a:pt x="1185188" y="765501"/>
                  </a:cubicBezTo>
                  <a:cubicBezTo>
                    <a:pt x="1237875" y="712726"/>
                    <a:pt x="1270605" y="639428"/>
                    <a:pt x="1270605" y="558933"/>
                  </a:cubicBezTo>
                  <a:cubicBezTo>
                    <a:pt x="1270605" y="478172"/>
                    <a:pt x="1237875" y="405140"/>
                    <a:pt x="1185188" y="352099"/>
                  </a:cubicBezTo>
                  <a:cubicBezTo>
                    <a:pt x="1132583" y="299671"/>
                    <a:pt x="1060283" y="266971"/>
                    <a:pt x="980287" y="266700"/>
                  </a:cubicBezTo>
                  <a:lnTo>
                    <a:pt x="196789" y="266700"/>
                  </a:lnTo>
                  <a:lnTo>
                    <a:pt x="111125" y="13335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4888549" y="1588621"/>
              <a:ext cx="629288" cy="629286"/>
            </a:xfrm>
            <a:prstGeom prst="ellipse">
              <a:avLst/>
            </a:prstGeom>
            <a:solidFill>
              <a:srgbClr val="0E647C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3665539" y="2419201"/>
              <a:ext cx="629288" cy="629286"/>
            </a:xfrm>
            <a:prstGeom prst="ellipse">
              <a:avLst/>
            </a:prstGeom>
            <a:solidFill>
              <a:srgbClr val="2DB2A4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4888549" y="3333601"/>
              <a:ext cx="629288" cy="629286"/>
            </a:xfrm>
            <a:prstGeom prst="ellipse">
              <a:avLst/>
            </a:prstGeom>
            <a:solidFill>
              <a:srgbClr val="F87A08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3665539" y="4126081"/>
              <a:ext cx="629288" cy="629286"/>
            </a:xfrm>
            <a:prstGeom prst="ellipse">
              <a:avLst/>
            </a:prstGeom>
            <a:solidFill>
              <a:srgbClr val="74AF47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25"/>
            <p:cNvSpPr txBox="1"/>
            <p:nvPr/>
          </p:nvSpPr>
          <p:spPr>
            <a:xfrm>
              <a:off x="5657966" y="1867047"/>
              <a:ext cx="2424398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通过优势测试，发现自己最重要的两个优势，并对自己的优势进行排序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26"/>
            <p:cNvSpPr txBox="1"/>
            <p:nvPr/>
          </p:nvSpPr>
          <p:spPr>
            <a:xfrm>
              <a:off x="5657966" y="1588621"/>
              <a:ext cx="2322652" cy="199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1.Standout 2.0</a:t>
              </a:r>
              <a:r>
                <a:rPr lang="zh-CN" altLang="en-US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优势测试</a:t>
              </a:r>
              <a:endParaRPr lang="zh-CN" altLang="en-US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27"/>
            <p:cNvSpPr txBox="1"/>
            <p:nvPr/>
          </p:nvSpPr>
          <p:spPr>
            <a:xfrm>
              <a:off x="1524178" y="2699145"/>
              <a:ext cx="1983784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standout</a:t>
              </a: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优势测试，形成个人报告，给出职业建议</a:t>
              </a:r>
              <a:r>
                <a:rPr lang="en-US" altLang="zh-CN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28"/>
            <p:cNvSpPr txBox="1"/>
            <p:nvPr/>
          </p:nvSpPr>
          <p:spPr>
            <a:xfrm>
              <a:off x="1193470" y="2419201"/>
              <a:ext cx="2322652" cy="199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16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分析个人报告</a:t>
              </a:r>
              <a:endParaRPr lang="zh-CN" altLang="en-US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29"/>
            <p:cNvSpPr txBox="1"/>
            <p:nvPr/>
          </p:nvSpPr>
          <p:spPr>
            <a:xfrm>
              <a:off x="5657966" y="3613545"/>
              <a:ext cx="2344788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天的入学导引课及以后的学习生涯中，持续迭代个人，展示自我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30"/>
            <p:cNvSpPr txBox="1"/>
            <p:nvPr/>
          </p:nvSpPr>
          <p:spPr>
            <a:xfrm>
              <a:off x="5657966" y="335646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迭代个人简历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31"/>
            <p:cNvSpPr txBox="1"/>
            <p:nvPr/>
          </p:nvSpPr>
          <p:spPr>
            <a:xfrm>
              <a:off x="657956" y="4440411"/>
              <a:ext cx="286064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通过查阅同学简历，找到自己了解的人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32"/>
            <p:cNvSpPr txBox="1"/>
            <p:nvPr/>
          </p:nvSpPr>
          <p:spPr>
            <a:xfrm>
              <a:off x="1193470" y="418704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极速约会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67" y="1604229"/>
            <a:ext cx="611749" cy="419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09" y="2633450"/>
            <a:ext cx="627677" cy="4240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70" y="3728324"/>
            <a:ext cx="524741" cy="4759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48" y="4846300"/>
            <a:ext cx="595770" cy="209778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3072318" y="187589"/>
            <a:ext cx="2901853" cy="720080"/>
          </a:xfrm>
          <a:prstGeom prst="round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76568" y="298096"/>
            <a:ext cx="18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认识自己</a:t>
            </a:r>
            <a:endParaRPr kumimoji="1" lang="zh-CN" altLang="en-US" sz="2400" b="1" dirty="0">
              <a:solidFill>
                <a:schemeClr val="bg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39"/>
          <p:cNvGrpSpPr/>
          <p:nvPr/>
        </p:nvGrpSpPr>
        <p:grpSpPr>
          <a:xfrm>
            <a:off x="521734" y="1849366"/>
            <a:ext cx="8398748" cy="4525087"/>
            <a:chOff x="1193470" y="1344463"/>
            <a:chExt cx="6809283" cy="3668713"/>
          </a:xfrm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3831275" y="1344463"/>
              <a:ext cx="1536700" cy="3668713"/>
            </a:xfrm>
            <a:custGeom>
              <a:avLst/>
              <a:gdLst/>
              <a:ahLst/>
              <a:cxnLst/>
              <a:rect l="l" t="t" r="r" b="b"/>
              <a:pathLst>
                <a:path w="1536700" h="3668713">
                  <a:moveTo>
                    <a:pt x="196789" y="0"/>
                  </a:moveTo>
                  <a:lnTo>
                    <a:pt x="978699" y="0"/>
                  </a:lnTo>
                  <a:lnTo>
                    <a:pt x="982663" y="0"/>
                  </a:lnTo>
                  <a:lnTo>
                    <a:pt x="982663" y="401"/>
                  </a:lnTo>
                  <a:cubicBezTo>
                    <a:pt x="1135160" y="1079"/>
                    <a:pt x="1273070" y="63504"/>
                    <a:pt x="1373318" y="163655"/>
                  </a:cubicBezTo>
                  <a:cubicBezTo>
                    <a:pt x="1474168" y="264940"/>
                    <a:pt x="1536700" y="404607"/>
                    <a:pt x="1536700" y="558933"/>
                  </a:cubicBezTo>
                  <a:cubicBezTo>
                    <a:pt x="1536700" y="712993"/>
                    <a:pt x="1474168" y="852926"/>
                    <a:pt x="1373318" y="953945"/>
                  </a:cubicBezTo>
                  <a:cubicBezTo>
                    <a:pt x="1272202" y="1054963"/>
                    <a:pt x="1132768" y="1117600"/>
                    <a:pt x="978699" y="1117600"/>
                  </a:cubicBezTo>
                  <a:lnTo>
                    <a:pt x="977900" y="1117600"/>
                  </a:lnTo>
                  <a:lnTo>
                    <a:pt x="556679" y="1117600"/>
                  </a:lnTo>
                  <a:cubicBezTo>
                    <a:pt x="476645" y="1117871"/>
                    <a:pt x="404309" y="1150571"/>
                    <a:pt x="351679" y="1202999"/>
                  </a:cubicBezTo>
                  <a:cubicBezTo>
                    <a:pt x="298967" y="1256040"/>
                    <a:pt x="266222" y="1329072"/>
                    <a:pt x="266222" y="1409833"/>
                  </a:cubicBezTo>
                  <a:cubicBezTo>
                    <a:pt x="266222" y="1490595"/>
                    <a:pt x="298967" y="1563627"/>
                    <a:pt x="351679" y="1616401"/>
                  </a:cubicBezTo>
                  <a:cubicBezTo>
                    <a:pt x="404427" y="1669212"/>
                    <a:pt x="476967" y="1701677"/>
                    <a:pt x="557213" y="1701855"/>
                  </a:cubicBezTo>
                  <a:lnTo>
                    <a:pt x="557213" y="1701800"/>
                  </a:lnTo>
                  <a:lnTo>
                    <a:pt x="978699" y="1701800"/>
                  </a:lnTo>
                  <a:lnTo>
                    <a:pt x="982663" y="1701800"/>
                  </a:lnTo>
                  <a:lnTo>
                    <a:pt x="982663" y="1702201"/>
                  </a:lnTo>
                  <a:cubicBezTo>
                    <a:pt x="1135160" y="1702879"/>
                    <a:pt x="1273070" y="1765289"/>
                    <a:pt x="1373318" y="1865416"/>
                  </a:cubicBezTo>
                  <a:cubicBezTo>
                    <a:pt x="1474168" y="1966677"/>
                    <a:pt x="1536700" y="2106311"/>
                    <a:pt x="1536700" y="2260600"/>
                  </a:cubicBezTo>
                  <a:cubicBezTo>
                    <a:pt x="1536700" y="2414890"/>
                    <a:pt x="1474168" y="2554523"/>
                    <a:pt x="1373318" y="2655517"/>
                  </a:cubicBezTo>
                  <a:cubicBezTo>
                    <a:pt x="1272202" y="2756778"/>
                    <a:pt x="1132768" y="2819400"/>
                    <a:pt x="978699" y="2819400"/>
                  </a:cubicBezTo>
                  <a:lnTo>
                    <a:pt x="977900" y="2819400"/>
                  </a:lnTo>
                  <a:lnTo>
                    <a:pt x="552450" y="2819400"/>
                  </a:lnTo>
                  <a:lnTo>
                    <a:pt x="552450" y="2819385"/>
                  </a:lnTo>
                  <a:cubicBezTo>
                    <a:pt x="474092" y="2820390"/>
                    <a:pt x="403379" y="2852806"/>
                    <a:pt x="351679" y="2904481"/>
                  </a:cubicBezTo>
                  <a:cubicBezTo>
                    <a:pt x="298967" y="2957168"/>
                    <a:pt x="266222" y="3030079"/>
                    <a:pt x="266222" y="3110707"/>
                  </a:cubicBezTo>
                  <a:cubicBezTo>
                    <a:pt x="266222" y="3191334"/>
                    <a:pt x="298967" y="3264245"/>
                    <a:pt x="351679" y="3316932"/>
                  </a:cubicBezTo>
                  <a:cubicBezTo>
                    <a:pt x="404658" y="3369886"/>
                    <a:pt x="477602" y="3402616"/>
                    <a:pt x="558268" y="3402616"/>
                  </a:cubicBezTo>
                  <a:lnTo>
                    <a:pt x="558800" y="3402616"/>
                  </a:lnTo>
                  <a:lnTo>
                    <a:pt x="558800" y="3403600"/>
                  </a:lnTo>
                  <a:lnTo>
                    <a:pt x="1343112" y="3403600"/>
                  </a:lnTo>
                  <a:lnTo>
                    <a:pt x="1428750" y="3536157"/>
                  </a:lnTo>
                  <a:lnTo>
                    <a:pt x="1343112" y="3668713"/>
                  </a:lnTo>
                  <a:lnTo>
                    <a:pt x="558800" y="3668713"/>
                  </a:lnTo>
                  <a:lnTo>
                    <a:pt x="558268" y="3668713"/>
                  </a:lnTo>
                  <a:lnTo>
                    <a:pt x="557212" y="3668713"/>
                  </a:lnTo>
                  <a:lnTo>
                    <a:pt x="557212" y="3668607"/>
                  </a:lnTo>
                  <a:cubicBezTo>
                    <a:pt x="403488" y="3668427"/>
                    <a:pt x="264394" y="3605950"/>
                    <a:pt x="163460" y="3505329"/>
                  </a:cubicBezTo>
                  <a:cubicBezTo>
                    <a:pt x="62562" y="3404212"/>
                    <a:pt x="0" y="3264777"/>
                    <a:pt x="0" y="3110707"/>
                  </a:cubicBezTo>
                  <a:cubicBezTo>
                    <a:pt x="0" y="2956636"/>
                    <a:pt x="62562" y="2817201"/>
                    <a:pt x="163460" y="2716350"/>
                  </a:cubicBezTo>
                  <a:cubicBezTo>
                    <a:pt x="263349" y="2616508"/>
                    <a:pt x="400614" y="2554283"/>
                    <a:pt x="552450" y="2553287"/>
                  </a:cubicBezTo>
                  <a:lnTo>
                    <a:pt x="552450" y="2552700"/>
                  </a:lnTo>
                  <a:lnTo>
                    <a:pt x="558268" y="2552700"/>
                  </a:lnTo>
                  <a:lnTo>
                    <a:pt x="977900" y="2552700"/>
                  </a:lnTo>
                  <a:lnTo>
                    <a:pt x="977900" y="2552924"/>
                  </a:lnTo>
                  <a:lnTo>
                    <a:pt x="978699" y="2552924"/>
                  </a:lnTo>
                  <a:cubicBezTo>
                    <a:pt x="1059325" y="2552924"/>
                    <a:pt x="1132235" y="2520148"/>
                    <a:pt x="1185188" y="2467119"/>
                  </a:cubicBezTo>
                  <a:cubicBezTo>
                    <a:pt x="1237875" y="2414357"/>
                    <a:pt x="1270605" y="2341342"/>
                    <a:pt x="1270605" y="2260600"/>
                  </a:cubicBezTo>
                  <a:cubicBezTo>
                    <a:pt x="1270605" y="2179858"/>
                    <a:pt x="1237875" y="2106844"/>
                    <a:pt x="1185188" y="2054081"/>
                  </a:cubicBezTo>
                  <a:cubicBezTo>
                    <a:pt x="1132721" y="2001539"/>
                    <a:pt x="1060661" y="1968879"/>
                    <a:pt x="980914" y="1968500"/>
                  </a:cubicBezTo>
                  <a:lnTo>
                    <a:pt x="558800" y="1968500"/>
                  </a:lnTo>
                  <a:lnTo>
                    <a:pt x="558268" y="1968500"/>
                  </a:lnTo>
                  <a:lnTo>
                    <a:pt x="557213" y="1968500"/>
                  </a:lnTo>
                  <a:lnTo>
                    <a:pt x="557213" y="1968394"/>
                  </a:lnTo>
                  <a:cubicBezTo>
                    <a:pt x="403489" y="1968215"/>
                    <a:pt x="264394" y="1905899"/>
                    <a:pt x="163460" y="1804845"/>
                  </a:cubicBezTo>
                  <a:cubicBezTo>
                    <a:pt x="62562" y="1703826"/>
                    <a:pt x="0" y="1564160"/>
                    <a:pt x="0" y="1409833"/>
                  </a:cubicBezTo>
                  <a:cubicBezTo>
                    <a:pt x="0" y="1255507"/>
                    <a:pt x="62562" y="1115840"/>
                    <a:pt x="163460" y="1014555"/>
                  </a:cubicBezTo>
                  <a:cubicBezTo>
                    <a:pt x="263349" y="914810"/>
                    <a:pt x="400614" y="852486"/>
                    <a:pt x="552450" y="851488"/>
                  </a:cubicBezTo>
                  <a:lnTo>
                    <a:pt x="552450" y="850900"/>
                  </a:lnTo>
                  <a:lnTo>
                    <a:pt x="558268" y="850900"/>
                  </a:lnTo>
                  <a:lnTo>
                    <a:pt x="977900" y="850900"/>
                  </a:lnTo>
                  <a:lnTo>
                    <a:pt x="977900" y="851061"/>
                  </a:lnTo>
                  <a:lnTo>
                    <a:pt x="978699" y="851061"/>
                  </a:lnTo>
                  <a:cubicBezTo>
                    <a:pt x="1059325" y="851061"/>
                    <a:pt x="1132235" y="818276"/>
                    <a:pt x="1185188" y="765501"/>
                  </a:cubicBezTo>
                  <a:cubicBezTo>
                    <a:pt x="1237875" y="712726"/>
                    <a:pt x="1270605" y="639428"/>
                    <a:pt x="1270605" y="558933"/>
                  </a:cubicBezTo>
                  <a:cubicBezTo>
                    <a:pt x="1270605" y="478172"/>
                    <a:pt x="1237875" y="405140"/>
                    <a:pt x="1185188" y="352099"/>
                  </a:cubicBezTo>
                  <a:cubicBezTo>
                    <a:pt x="1132583" y="299671"/>
                    <a:pt x="1060283" y="266971"/>
                    <a:pt x="980287" y="266700"/>
                  </a:cubicBezTo>
                  <a:lnTo>
                    <a:pt x="196789" y="266700"/>
                  </a:lnTo>
                  <a:lnTo>
                    <a:pt x="111125" y="13335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4888549" y="1588621"/>
              <a:ext cx="629288" cy="629286"/>
            </a:xfrm>
            <a:prstGeom prst="ellipse">
              <a:avLst/>
            </a:prstGeom>
            <a:solidFill>
              <a:srgbClr val="0E647C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3665539" y="2419201"/>
              <a:ext cx="629288" cy="629286"/>
            </a:xfrm>
            <a:prstGeom prst="ellipse">
              <a:avLst/>
            </a:prstGeom>
            <a:solidFill>
              <a:srgbClr val="2DB2A4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4888549" y="3333601"/>
              <a:ext cx="629288" cy="629286"/>
            </a:xfrm>
            <a:prstGeom prst="ellipse">
              <a:avLst/>
            </a:prstGeom>
            <a:solidFill>
              <a:srgbClr val="F87A08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3665539" y="4126081"/>
              <a:ext cx="629288" cy="629286"/>
            </a:xfrm>
            <a:prstGeom prst="ellipse">
              <a:avLst/>
            </a:prstGeom>
            <a:solidFill>
              <a:srgbClr val="74AF47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zh-CN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25"/>
            <p:cNvSpPr txBox="1"/>
            <p:nvPr/>
          </p:nvSpPr>
          <p:spPr>
            <a:xfrm>
              <a:off x="5657965" y="1866914"/>
              <a:ext cx="2344788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审阅上一梯次班级宪章，讨论班级宪章与班级的关系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26"/>
            <p:cNvSpPr txBox="1"/>
            <p:nvPr/>
          </p:nvSpPr>
          <p:spPr>
            <a:xfrm>
              <a:off x="5657966" y="1588621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上一梯次班级宪章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27"/>
            <p:cNvSpPr txBox="1"/>
            <p:nvPr/>
          </p:nvSpPr>
          <p:spPr>
            <a:xfrm>
              <a:off x="1441437" y="2676148"/>
              <a:ext cx="2158596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熟悉宪章编制流程，为编制班级宪章做准备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28"/>
            <p:cNvSpPr txBox="1"/>
            <p:nvPr/>
          </p:nvSpPr>
          <p:spPr>
            <a:xfrm>
              <a:off x="1193470" y="2419201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学习合弄制和班级宪章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29"/>
            <p:cNvSpPr txBox="1"/>
            <p:nvPr/>
          </p:nvSpPr>
          <p:spPr>
            <a:xfrm>
              <a:off x="5635830" y="3531133"/>
              <a:ext cx="2344788" cy="349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辩论合弄制和社群画布哪个更适用于班级宪章的编制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30"/>
            <p:cNvSpPr txBox="1"/>
            <p:nvPr/>
          </p:nvSpPr>
          <p:spPr>
            <a:xfrm>
              <a:off x="5657966" y="335646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31"/>
            <p:cNvSpPr txBox="1"/>
            <p:nvPr/>
          </p:nvSpPr>
          <p:spPr>
            <a:xfrm>
              <a:off x="1674959" y="4443990"/>
              <a:ext cx="1877629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罗列出比上一版本的优点</a:t>
              </a:r>
              <a:endPara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32"/>
            <p:cNvSpPr txBox="1"/>
            <p:nvPr/>
          </p:nvSpPr>
          <p:spPr>
            <a:xfrm>
              <a:off x="1193470" y="4187042"/>
              <a:ext cx="2322652" cy="17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编制新的班级宪章</a:t>
              </a:r>
              <a:endPara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3126507" y="625790"/>
            <a:ext cx="2901853" cy="720080"/>
          </a:xfrm>
          <a:prstGeom prst="round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1920" y="73508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清华与我</a:t>
            </a:r>
            <a:endParaRPr kumimoji="1" lang="zh-CN" altLang="en-US" sz="2400" b="1" dirty="0">
              <a:solidFill>
                <a:schemeClr val="bg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71053" y="4195044"/>
            <a:ext cx="2087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辩论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宪章</a:t>
            </a:r>
            <a:r>
              <a:rPr lang="zh-CN" altLang="en-US" sz="1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编制的方法论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27" y="4352132"/>
            <a:ext cx="566791" cy="8346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67" y="2160937"/>
            <a:ext cx="809930" cy="8710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97" y="3282698"/>
            <a:ext cx="567316" cy="5681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7674" y="5407495"/>
            <a:ext cx="521762" cy="5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9"/>
          <p:cNvGrpSpPr/>
          <p:nvPr/>
        </p:nvGrpSpPr>
        <p:grpSpPr>
          <a:xfrm>
            <a:off x="251520" y="753641"/>
            <a:ext cx="8692702" cy="4958390"/>
            <a:chOff x="1187624" y="868109"/>
            <a:chExt cx="6692687" cy="3817565"/>
          </a:xfrm>
        </p:grpSpPr>
        <p:sp>
          <p:nvSpPr>
            <p:cNvPr id="5" name="TextBox 15"/>
            <p:cNvSpPr txBox="1"/>
            <p:nvPr/>
          </p:nvSpPr>
          <p:spPr>
            <a:xfrm>
              <a:off x="4454475" y="868109"/>
              <a:ext cx="3425836" cy="1471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清华</a:t>
              </a:r>
              <a:r>
                <a:rPr lang="zh-CN" altLang="en-US" sz="1400" dirty="0"/>
                <a:t>全校注册的学生社团已经达到</a:t>
              </a:r>
              <a:r>
                <a:rPr lang="en-US" altLang="zh-CN" sz="1400" dirty="0"/>
                <a:t>124</a:t>
              </a:r>
              <a:r>
                <a:rPr lang="zh-CN" altLang="en-US" sz="1400" dirty="0"/>
                <a:t>家，注册会员人数超过</a:t>
              </a:r>
              <a:r>
                <a:rPr lang="en-US" altLang="zh-CN" sz="1400" dirty="0"/>
                <a:t>2</a:t>
              </a:r>
              <a:r>
                <a:rPr lang="zh-CN" altLang="en-US" sz="1400" dirty="0"/>
                <a:t>万人次，在校本科生平均每人参与</a:t>
              </a:r>
              <a:r>
                <a:rPr lang="en-US" altLang="zh-CN" sz="1400" dirty="0"/>
                <a:t>1.5</a:t>
              </a:r>
              <a:r>
                <a:rPr lang="zh-CN" altLang="en-US" sz="1400" dirty="0"/>
                <a:t>个社团，包含体育、科技、人文社科、艺术、公益五大</a:t>
              </a:r>
              <a:r>
                <a:rPr lang="zh-CN" altLang="en-US" sz="1400" dirty="0" smtClean="0"/>
                <a:t>类别，</a:t>
              </a:r>
              <a:r>
                <a:rPr lang="zh-CN" altLang="en-US" sz="1400" dirty="0"/>
                <a:t>每个学期开学后两周左右的时间，上百个学生社团协会集体进行一次大规模的招新活动</a:t>
              </a:r>
              <a:r>
                <a:rPr lang="zh-CN" altLang="en-US" sz="1400" dirty="0" smtClean="0"/>
                <a:t>，</a:t>
              </a:r>
              <a:endParaRPr lang="zh-CN" altLang="en-US" sz="1400" dirty="0"/>
            </a:p>
            <a:p>
              <a:r>
                <a:rPr lang="zh-CN" altLang="en-US" sz="1400" dirty="0"/>
                <a:t>地点通常在紫荆操场周围及 </a:t>
              </a:r>
              <a:r>
                <a:rPr lang="en-US" altLang="zh-CN" sz="1400" dirty="0"/>
                <a:t>C </a:t>
              </a:r>
              <a:r>
                <a:rPr lang="zh-CN" altLang="en-US" sz="1400" dirty="0"/>
                <a:t>楼</a:t>
              </a:r>
              <a:r>
                <a:rPr lang="zh-CN" altLang="en-US" sz="1400" dirty="0" smtClean="0"/>
                <a:t>对面</a:t>
              </a:r>
            </a:p>
            <a:p>
              <a:endParaRPr lang="zh-CN" altLang="en-US" sz="1400" dirty="0"/>
            </a:p>
            <a:p>
              <a:r>
                <a:rPr lang="en-US" altLang="zh-CN" sz="1400" dirty="0" smtClean="0"/>
                <a:t>MBA</a:t>
              </a:r>
              <a:r>
                <a:rPr lang="zh-CN" altLang="en-US" sz="1400" dirty="0" smtClean="0"/>
                <a:t>，</a:t>
              </a:r>
              <a:r>
                <a:rPr lang="en-US" altLang="zh-CN" sz="1400" dirty="0" smtClean="0"/>
                <a:t>EMBA</a:t>
              </a:r>
              <a:r>
                <a:rPr lang="zh-CN" altLang="en-US" sz="1400" dirty="0" smtClean="0"/>
                <a:t>，</a:t>
              </a:r>
              <a:r>
                <a:rPr lang="en-US" altLang="zh-CN" sz="1400" dirty="0" smtClean="0"/>
                <a:t>MEM</a:t>
              </a:r>
              <a:r>
                <a:rPr lang="zh-CN" altLang="en-US" sz="1400" dirty="0" smtClean="0"/>
                <a:t>也成立了多个社团组织</a:t>
              </a:r>
              <a:endParaRPr lang="en-US" altLang="zh-CN" sz="1400" dirty="0" smtClean="0"/>
            </a:p>
            <a:p>
              <a:endParaRPr lang="zh-CN" altLang="en-US" sz="1400" dirty="0" smtClean="0"/>
            </a:p>
            <a:p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4791251" y="2745322"/>
              <a:ext cx="3017306" cy="296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  <a:defRPr/>
              </a:pPr>
              <a:r>
                <a:rPr lang="en-US" altLang="zh-CN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MEM</a:t>
              </a:r>
              <a:r>
                <a:rPr lang="zh-CN" altLang="en-US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学生也可以成立自己的社团，带动整个</a:t>
              </a:r>
              <a:r>
                <a:rPr lang="en-US" altLang="zh-CN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MEM</a:t>
              </a:r>
              <a:r>
                <a:rPr lang="zh-CN" altLang="en-US" sz="1400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学生社群的建立与发展，展现自己对清华的价值</a:t>
              </a:r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4592126" y="3949113"/>
              <a:ext cx="3017306" cy="736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 smtClean="0"/>
                <a:t>加入社团拓展</a:t>
              </a:r>
              <a:r>
                <a:rPr lang="zh-CN" altLang="en-US" sz="1400" dirty="0"/>
                <a:t>行业认知与人脉</a:t>
              </a:r>
              <a:r>
                <a:rPr lang="zh-CN" altLang="en-US" sz="1400" dirty="0" smtClean="0"/>
                <a:t>关系，拓宽视野，是</a:t>
              </a:r>
              <a:r>
                <a:rPr lang="zh-CN" altLang="en-US" sz="1400" dirty="0"/>
                <a:t>结交生意伙伴和朋友的重要机会。</a:t>
              </a:r>
            </a:p>
            <a:p>
              <a:r>
                <a:rPr lang="zh-CN" altLang="en-US" sz="1400" dirty="0"/>
                <a:t/>
              </a:r>
              <a:br>
                <a:rPr lang="zh-CN" altLang="en-US" sz="1400" dirty="0"/>
              </a:br>
              <a:endParaRPr lang="zh-CN" altLang="en-US" sz="1400" dirty="0"/>
            </a:p>
            <a:p>
              <a:pPr>
                <a:lnSpc>
                  <a:spcPts val="1500"/>
                </a:lnSpc>
                <a:defRPr/>
              </a:pPr>
              <a:endParaRPr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571924" y="3362531"/>
              <a:ext cx="1168400" cy="1173163"/>
            </a:xfrm>
            <a:custGeom>
              <a:avLst/>
              <a:gdLst>
                <a:gd name="T0" fmla="*/ 3898 w 3898"/>
                <a:gd name="T1" fmla="*/ 944 h 3904"/>
                <a:gd name="T2" fmla="*/ 934 w 3898"/>
                <a:gd name="T3" fmla="*/ 3904 h 3904"/>
                <a:gd name="T4" fmla="*/ 0 w 3898"/>
                <a:gd name="T5" fmla="*/ 1642 h 3904"/>
                <a:gd name="T6" fmla="*/ 1624 w 3898"/>
                <a:gd name="T7" fmla="*/ 0 h 3904"/>
                <a:gd name="T8" fmla="*/ 3898 w 3898"/>
                <a:gd name="T9" fmla="*/ 94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3904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rgbClr val="74AF47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105324" y="2265569"/>
              <a:ext cx="844550" cy="1258888"/>
            </a:xfrm>
            <a:custGeom>
              <a:avLst/>
              <a:gdLst>
                <a:gd name="T0" fmla="*/ 2294 w 2814"/>
                <a:gd name="T1" fmla="*/ 0 h 4189"/>
                <a:gd name="T2" fmla="*/ 2290 w 2814"/>
                <a:gd name="T3" fmla="*/ 4189 h 4189"/>
                <a:gd name="T4" fmla="*/ 12 w 2814"/>
                <a:gd name="T5" fmla="*/ 3244 h 4189"/>
                <a:gd name="T6" fmla="*/ 0 w 2814"/>
                <a:gd name="T7" fmla="*/ 948 h 4189"/>
                <a:gd name="T8" fmla="*/ 2294 w 2814"/>
                <a:gd name="T9" fmla="*/ 0 h 4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4" h="4189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rgbClr val="F87A08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571924" y="1251156"/>
              <a:ext cx="1169988" cy="1176338"/>
            </a:xfrm>
            <a:custGeom>
              <a:avLst/>
              <a:gdLst>
                <a:gd name="T0" fmla="*/ 946 w 3906"/>
                <a:gd name="T1" fmla="*/ 0 h 3912"/>
                <a:gd name="T2" fmla="*/ 3906 w 3906"/>
                <a:gd name="T3" fmla="*/ 2964 h 3912"/>
                <a:gd name="T4" fmla="*/ 1613 w 3906"/>
                <a:gd name="T5" fmla="*/ 3912 h 3912"/>
                <a:gd name="T6" fmla="*/ 0 w 3906"/>
                <a:gd name="T7" fmla="*/ 2278 h 3912"/>
                <a:gd name="T8" fmla="*/ 946 w 3906"/>
                <a:gd name="T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6" h="3912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2DB2A4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187624" y="1975056"/>
              <a:ext cx="1831975" cy="1836738"/>
            </a:xfrm>
            <a:prstGeom prst="ellipse">
              <a:avLst/>
            </a:prstGeom>
            <a:solidFill>
              <a:srgbClr val="0E647C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cxnSp>
          <p:nvCxnSpPr>
            <p:cNvPr id="12" name="直接连接符 22"/>
            <p:cNvCxnSpPr/>
            <p:nvPr/>
          </p:nvCxnSpPr>
          <p:spPr>
            <a:xfrm flipV="1">
              <a:off x="3410411" y="1679730"/>
              <a:ext cx="934886" cy="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cxnSp>
          <p:nvCxnSpPr>
            <p:cNvPr id="13" name="直接连接符 23"/>
            <p:cNvCxnSpPr>
              <a:stCxn id="17" idx="3"/>
            </p:cNvCxnSpPr>
            <p:nvPr/>
          </p:nvCxnSpPr>
          <p:spPr>
            <a:xfrm flipV="1">
              <a:off x="3894099" y="2872482"/>
              <a:ext cx="786271" cy="302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cxnSp>
          <p:nvCxnSpPr>
            <p:cNvPr id="14" name="直接连接符 24"/>
            <p:cNvCxnSpPr/>
            <p:nvPr/>
          </p:nvCxnSpPr>
          <p:spPr>
            <a:xfrm flipV="1">
              <a:off x="3423726" y="4092171"/>
              <a:ext cx="979442" cy="1409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sp>
          <p:nvSpPr>
            <p:cNvPr id="15" name="TextBox 25"/>
            <p:cNvSpPr txBox="1"/>
            <p:nvPr/>
          </p:nvSpPr>
          <p:spPr>
            <a:xfrm>
              <a:off x="1632412" y="2764827"/>
              <a:ext cx="932056" cy="3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社团资源</a:t>
              </a:r>
              <a:endParaRPr lang="zh-CN" altLang="en-US" sz="2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26"/>
            <p:cNvSpPr txBox="1"/>
            <p:nvPr/>
          </p:nvSpPr>
          <p:spPr>
            <a:xfrm>
              <a:off x="2760466" y="1789310"/>
              <a:ext cx="767133" cy="18957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加入社团</a:t>
              </a:r>
              <a:endParaRPr lang="zh-CN" altLang="en-US" sz="16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27"/>
            <p:cNvSpPr txBox="1"/>
            <p:nvPr/>
          </p:nvSpPr>
          <p:spPr>
            <a:xfrm>
              <a:off x="3179326" y="2780721"/>
              <a:ext cx="714773" cy="18957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1600" kern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成立社团</a:t>
              </a:r>
              <a:endParaRPr lang="zh-CN" altLang="en-US" sz="16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8"/>
            <p:cNvSpPr txBox="1"/>
            <p:nvPr/>
          </p:nvSpPr>
          <p:spPr>
            <a:xfrm>
              <a:off x="2732745" y="3818342"/>
              <a:ext cx="822574" cy="18957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价值互换</a:t>
              </a:r>
              <a:endParaRPr lang="zh-CN" altLang="en-US" sz="16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67"/>
          <p:cNvGrpSpPr/>
          <p:nvPr/>
        </p:nvGrpSpPr>
        <p:grpSpPr>
          <a:xfrm>
            <a:off x="574219" y="1124744"/>
            <a:ext cx="8365658" cy="3436697"/>
            <a:chOff x="1167553" y="1343473"/>
            <a:chExt cx="7187201" cy="2952575"/>
          </a:xfrm>
        </p:grpSpPr>
        <p:sp>
          <p:nvSpPr>
            <p:cNvPr id="20" name="椭圆 34"/>
            <p:cNvSpPr/>
            <p:nvPr/>
          </p:nvSpPr>
          <p:spPr>
            <a:xfrm>
              <a:off x="3087254" y="1448736"/>
              <a:ext cx="731407" cy="687266"/>
            </a:xfrm>
            <a:prstGeom prst="ellipse">
              <a:avLst/>
            </a:prstGeom>
            <a:solidFill>
              <a:srgbClr val="2DB2A4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爱上汽车</a:t>
              </a:r>
              <a:endPara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35"/>
            <p:cNvSpPr/>
            <p:nvPr/>
          </p:nvSpPr>
          <p:spPr>
            <a:xfrm>
              <a:off x="1167553" y="3312153"/>
              <a:ext cx="687266" cy="687266"/>
            </a:xfrm>
            <a:prstGeom prst="ellipse">
              <a:avLst/>
            </a:prstGeom>
            <a:solidFill>
              <a:srgbClr val="2DB2A4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algn="ctr">
                <a:defRPr/>
              </a:pPr>
              <a:r>
                <a:rPr lang="en-US" altLang="zh-CN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4T</a:t>
              </a:r>
              <a:r>
                <a:rPr lang="zh-CN" altLang="en-US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社团</a:t>
              </a:r>
              <a:endPara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36"/>
            <p:cNvSpPr/>
            <p:nvPr/>
          </p:nvSpPr>
          <p:spPr>
            <a:xfrm>
              <a:off x="3078997" y="3281064"/>
              <a:ext cx="687266" cy="687266"/>
            </a:xfrm>
            <a:prstGeom prst="ellipse">
              <a:avLst/>
            </a:prstGeom>
            <a:solidFill>
              <a:srgbClr val="74AF47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航空主题沙龙</a:t>
              </a:r>
              <a:endPara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38"/>
            <p:cNvSpPr/>
            <p:nvPr/>
          </p:nvSpPr>
          <p:spPr>
            <a:xfrm>
              <a:off x="1176216" y="1457195"/>
              <a:ext cx="687266" cy="687266"/>
            </a:xfrm>
            <a:prstGeom prst="ellipse">
              <a:avLst/>
            </a:prstGeom>
            <a:solidFill>
              <a:srgbClr val="F87A08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1"/>
            <a:lstStyle/>
            <a:p>
              <a:pPr algn="ctr">
                <a:defRPr/>
              </a:pPr>
              <a:r>
                <a:rPr lang="zh-CN" altLang="en-US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建研院</a:t>
              </a:r>
              <a:r>
                <a:rPr lang="en-US" altLang="zh-CN" sz="12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BIM</a:t>
              </a:r>
              <a:endPara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2389564" y="1821314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flipV="1">
              <a:off x="2389564" y="3540150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3248982" y="26807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 flipV="1">
              <a:off x="1530146" y="26807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2700000">
              <a:off x="2997263" y="20730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2700000" flipV="1">
              <a:off x="1781863" y="32884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8100000">
              <a:off x="2997263" y="32884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8100000" flipV="1">
              <a:off x="1781863" y="2073032"/>
              <a:ext cx="154688" cy="154304"/>
            </a:xfrm>
            <a:prstGeom prst="triangl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6" name="椭圆 50"/>
            <p:cNvSpPr/>
            <p:nvPr/>
          </p:nvSpPr>
          <p:spPr>
            <a:xfrm>
              <a:off x="1723826" y="2014802"/>
              <a:ext cx="1486164" cy="1486164"/>
            </a:xfrm>
            <a:prstGeom prst="ellips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7" name="TextBox 51"/>
            <p:cNvSpPr txBox="1"/>
            <p:nvPr/>
          </p:nvSpPr>
          <p:spPr>
            <a:xfrm>
              <a:off x="2005638" y="2506893"/>
              <a:ext cx="957070" cy="5552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1400" kern="0" dirty="0" smtClean="0">
                  <a:solidFill>
                    <a:sysClr val="window" lastClr="FFFFFF"/>
                  </a:solidFill>
                </a:rPr>
                <a:t>2017</a:t>
              </a:r>
              <a:r>
                <a:rPr lang="zh-CN" altLang="en-US" sz="1400" kern="0" dirty="0" smtClean="0">
                  <a:solidFill>
                    <a:sysClr val="window" lastClr="FFFFFF"/>
                  </a:solidFill>
                </a:rPr>
                <a:t>级</a:t>
              </a:r>
              <a:r>
                <a:rPr lang="en-US" altLang="zh-CN" sz="1400" kern="0" dirty="0" smtClean="0">
                  <a:solidFill>
                    <a:sysClr val="window" lastClr="FFFFFF"/>
                  </a:solidFill>
                </a:rPr>
                <a:t>MEM</a:t>
              </a:r>
              <a:r>
                <a:rPr lang="zh-CN" altLang="en-US" sz="1400" kern="0" dirty="0" smtClean="0">
                  <a:solidFill>
                    <a:sysClr val="window" lastClr="FFFFFF"/>
                  </a:solidFill>
                </a:rPr>
                <a:t>第一梯次建立的圈子</a:t>
              </a:r>
              <a:endParaRPr lang="en-US" altLang="zh-CN" sz="1400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38" name="圆角矩形 52"/>
            <p:cNvSpPr/>
            <p:nvPr/>
          </p:nvSpPr>
          <p:spPr>
            <a:xfrm>
              <a:off x="4917105" y="1343473"/>
              <a:ext cx="3437649" cy="86409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9" name="圆角矩形 53"/>
            <p:cNvSpPr/>
            <p:nvPr/>
          </p:nvSpPr>
          <p:spPr>
            <a:xfrm>
              <a:off x="4917105" y="2387712"/>
              <a:ext cx="3437649" cy="86409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40" name="圆角矩形 54"/>
            <p:cNvSpPr/>
            <p:nvPr/>
          </p:nvSpPr>
          <p:spPr>
            <a:xfrm>
              <a:off x="4917105" y="3431952"/>
              <a:ext cx="3437649" cy="86409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41" name="组合 55"/>
            <p:cNvGrpSpPr/>
            <p:nvPr/>
          </p:nvGrpSpPr>
          <p:grpSpPr>
            <a:xfrm>
              <a:off x="4742695" y="1599998"/>
              <a:ext cx="351046" cy="351046"/>
              <a:chOff x="3683368" y="2342383"/>
              <a:chExt cx="351046" cy="351046"/>
            </a:xfrm>
          </p:grpSpPr>
          <p:sp>
            <p:nvSpPr>
              <p:cNvPr id="51" name="椭圆 56"/>
              <p:cNvSpPr/>
              <p:nvPr/>
            </p:nvSpPr>
            <p:spPr>
              <a:xfrm>
                <a:off x="3683368" y="2342383"/>
                <a:ext cx="351046" cy="351046"/>
              </a:xfrm>
              <a:prstGeom prst="ellipse">
                <a:avLst/>
              </a:prstGeom>
              <a:solidFill>
                <a:srgbClr val="0E647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2" name="TextBox 57"/>
              <p:cNvSpPr txBox="1"/>
              <p:nvPr/>
            </p:nvSpPr>
            <p:spPr>
              <a:xfrm>
                <a:off x="3786883" y="2348629"/>
                <a:ext cx="14401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200" b="1" kern="0" dirty="0" smtClea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2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2" name="组合 58"/>
            <p:cNvGrpSpPr/>
            <p:nvPr/>
          </p:nvGrpSpPr>
          <p:grpSpPr>
            <a:xfrm>
              <a:off x="4742695" y="2644237"/>
              <a:ext cx="351046" cy="351046"/>
              <a:chOff x="3683368" y="2342383"/>
              <a:chExt cx="351046" cy="351046"/>
            </a:xfrm>
          </p:grpSpPr>
          <p:sp>
            <p:nvSpPr>
              <p:cNvPr id="49" name="椭圆 59"/>
              <p:cNvSpPr/>
              <p:nvPr/>
            </p:nvSpPr>
            <p:spPr>
              <a:xfrm>
                <a:off x="3683368" y="2342383"/>
                <a:ext cx="351046" cy="351046"/>
              </a:xfrm>
              <a:prstGeom prst="ellipse">
                <a:avLst/>
              </a:prstGeom>
              <a:solidFill>
                <a:srgbClr val="0E647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0" name="TextBox 60"/>
              <p:cNvSpPr txBox="1"/>
              <p:nvPr/>
            </p:nvSpPr>
            <p:spPr>
              <a:xfrm>
                <a:off x="3786883" y="2348629"/>
                <a:ext cx="14401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200" b="1" kern="0" dirty="0" smtClea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2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61"/>
            <p:cNvGrpSpPr/>
            <p:nvPr/>
          </p:nvGrpSpPr>
          <p:grpSpPr>
            <a:xfrm>
              <a:off x="4742695" y="3688477"/>
              <a:ext cx="351046" cy="351046"/>
              <a:chOff x="3683368" y="2342383"/>
              <a:chExt cx="351046" cy="351046"/>
            </a:xfrm>
          </p:grpSpPr>
          <p:sp>
            <p:nvSpPr>
              <p:cNvPr id="47" name="椭圆 62"/>
              <p:cNvSpPr/>
              <p:nvPr/>
            </p:nvSpPr>
            <p:spPr>
              <a:xfrm>
                <a:off x="3683368" y="2342383"/>
                <a:ext cx="351046" cy="351046"/>
              </a:xfrm>
              <a:prstGeom prst="ellipse">
                <a:avLst/>
              </a:prstGeom>
              <a:solidFill>
                <a:srgbClr val="0E647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48" name="TextBox 63"/>
              <p:cNvSpPr txBox="1"/>
              <p:nvPr/>
            </p:nvSpPr>
            <p:spPr>
              <a:xfrm>
                <a:off x="3786883" y="2348629"/>
                <a:ext cx="14401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200" b="1" kern="0" dirty="0" smtClea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2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TextBox 64"/>
            <p:cNvSpPr txBox="1"/>
            <p:nvPr/>
          </p:nvSpPr>
          <p:spPr>
            <a:xfrm>
              <a:off x="5207301" y="1525453"/>
              <a:ext cx="2941847" cy="4296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200" b="1" dirty="0" smtClean="0">
                  <a:solidFill>
                    <a:srgbClr val="202731"/>
                  </a:solidFill>
                  <a:sym typeface="Gill Sans" charset="0"/>
                </a:rPr>
                <a:t>建研院</a:t>
              </a:r>
              <a:r>
                <a:rPr lang="en-US" altLang="zh-CN" sz="1200" b="1" dirty="0" smtClean="0">
                  <a:solidFill>
                    <a:srgbClr val="202731"/>
                  </a:solidFill>
                  <a:sym typeface="Gill Sans" charset="0"/>
                </a:rPr>
                <a:t>BIM</a:t>
              </a:r>
              <a:r>
                <a:rPr lang="en-US" altLang="zh-CN" sz="1200" dirty="0" smtClean="0">
                  <a:solidFill>
                    <a:srgbClr val="202731"/>
                  </a:solidFill>
                  <a:sym typeface="Gill Sans" charset="0"/>
                </a:rPr>
                <a:t>——</a:t>
              </a:r>
              <a:r>
                <a:rPr lang="zh-CN" altLang="en-US" sz="1200" dirty="0" smtClean="0">
                  <a:solidFill>
                    <a:srgbClr val="202731"/>
                  </a:solidFill>
                  <a:sym typeface="Gill Sans" charset="0"/>
                </a:rPr>
                <a:t>针对企业人员和在校学生提供</a:t>
              </a:r>
              <a:r>
                <a:rPr lang="en-US" altLang="zh-CN" sz="1200" dirty="0">
                  <a:solidFill>
                    <a:srgbClr val="202731"/>
                  </a:solidFill>
                  <a:sym typeface="Gill Sans" charset="0"/>
                </a:rPr>
                <a:t>BIM</a:t>
              </a:r>
              <a:r>
                <a:rPr lang="zh-CN" altLang="en-US" sz="1200" dirty="0">
                  <a:solidFill>
                    <a:srgbClr val="202731"/>
                  </a:solidFill>
                  <a:sym typeface="Gill Sans" charset="0"/>
                </a:rPr>
                <a:t>培训方案</a:t>
              </a:r>
            </a:p>
            <a:p>
              <a:pPr>
                <a:defRPr/>
              </a:pPr>
              <a:endParaRPr lang="en-US" altLang="zh-CN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45" name="TextBox 65"/>
            <p:cNvSpPr txBox="1"/>
            <p:nvPr/>
          </p:nvSpPr>
          <p:spPr>
            <a:xfrm>
              <a:off x="5207301" y="2569692"/>
              <a:ext cx="2941847" cy="572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200" b="1" kern="0" dirty="0" smtClean="0">
                  <a:solidFill>
                    <a:schemeClr val="tx1"/>
                  </a:solidFill>
                </a:rPr>
                <a:t>爱上汽车</a:t>
              </a:r>
              <a:r>
                <a:rPr lang="en-US" altLang="zh-CN" sz="1200" b="1" kern="0" dirty="0" smtClean="0">
                  <a:solidFill>
                    <a:schemeClr val="tx1"/>
                  </a:solidFill>
                </a:rPr>
                <a:t>——</a:t>
              </a:r>
              <a:r>
                <a:rPr lang="zh-CN" altLang="en-US" sz="1200" kern="0" dirty="0" smtClean="0">
                  <a:solidFill>
                    <a:schemeClr val="tx1"/>
                  </a:solidFill>
                  <a:latin typeface="+mn-lt"/>
                </a:rPr>
                <a:t>通过</a:t>
              </a:r>
              <a:r>
                <a:rPr lang="zh-CN" altLang="en-US" sz="1200" kern="0" dirty="0">
                  <a:solidFill>
                    <a:schemeClr val="tx1"/>
                  </a:solidFill>
                  <a:latin typeface="+mn-lt"/>
                </a:rPr>
                <a:t>建立 “爱上汽车”社团组织，增强社团成员间的信息互通、资源共享和思维碰撞，为所有汽车爱好者提供及时的知识信息服务，为汽车业的后续发展共同摸索新的创意和思路</a:t>
              </a:r>
              <a:endParaRPr lang="en-US" altLang="zh-CN" sz="1200" kern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TextBox 66"/>
            <p:cNvSpPr txBox="1"/>
            <p:nvPr/>
          </p:nvSpPr>
          <p:spPr>
            <a:xfrm>
              <a:off x="5207301" y="3613932"/>
              <a:ext cx="2941847" cy="4296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200" b="1" kern="0" dirty="0" smtClean="0">
                  <a:solidFill>
                    <a:schemeClr val="tx1"/>
                  </a:solidFill>
                </a:rPr>
                <a:t>航空主题沙龙</a:t>
              </a:r>
              <a:r>
                <a:rPr lang="en-US" altLang="zh-CN" sz="1200" kern="0" dirty="0" smtClean="0">
                  <a:solidFill>
                    <a:schemeClr val="tx1"/>
                  </a:solidFill>
                </a:rPr>
                <a:t>——</a:t>
              </a:r>
              <a:r>
                <a:rPr lang="zh-CN" altLang="en-US" sz="1200" kern="0" dirty="0">
                  <a:solidFill>
                    <a:schemeClr val="tx1"/>
                  </a:solidFill>
                </a:rPr>
                <a:t>清华</a:t>
              </a:r>
              <a:r>
                <a:rPr lang="en-US" altLang="zh-CN" sz="1200" kern="0" dirty="0">
                  <a:solidFill>
                    <a:schemeClr val="tx1"/>
                  </a:solidFill>
                </a:rPr>
                <a:t>MEM</a:t>
              </a:r>
              <a:r>
                <a:rPr lang="zh-CN" altLang="en-US" sz="1200" kern="0" dirty="0">
                  <a:solidFill>
                    <a:schemeClr val="tx1"/>
                  </a:solidFill>
                </a:rPr>
                <a:t>同学来自各个不同的行业，通过搭建一个平台，将各领域的精英组织在一起，进行行业间交流，实现知识和资源的共享</a:t>
              </a:r>
              <a:endParaRPr lang="en-US" altLang="zh-CN" sz="120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圆角矩形 54"/>
          <p:cNvSpPr/>
          <p:nvPr/>
        </p:nvSpPr>
        <p:spPr>
          <a:xfrm>
            <a:off x="4920165" y="4791241"/>
            <a:ext cx="4001307" cy="1005778"/>
          </a:xfrm>
          <a:prstGeom prst="roundRect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54" name="椭圆 62"/>
          <p:cNvSpPr/>
          <p:nvPr/>
        </p:nvSpPr>
        <p:spPr>
          <a:xfrm>
            <a:off x="4715862" y="5069709"/>
            <a:ext cx="408606" cy="408606"/>
          </a:xfrm>
          <a:prstGeom prst="ellipse">
            <a:avLst/>
          </a:prstGeom>
          <a:solidFill>
            <a:srgbClr val="0E64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5564" y="5063297"/>
            <a:ext cx="47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4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5" name="TextBox 66"/>
          <p:cNvSpPr txBox="1"/>
          <p:nvPr/>
        </p:nvSpPr>
        <p:spPr>
          <a:xfrm>
            <a:off x="5276349" y="4978177"/>
            <a:ext cx="3424210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z="1200" b="1" kern="0" dirty="0" smtClean="0">
                <a:solidFill>
                  <a:schemeClr val="tx1"/>
                </a:solidFill>
              </a:rPr>
              <a:t>4T</a:t>
            </a:r>
            <a:r>
              <a:rPr lang="zh-CN" altLang="en-US" sz="1200" b="1" kern="0" dirty="0" smtClean="0">
                <a:solidFill>
                  <a:schemeClr val="tx1"/>
                </a:solidFill>
              </a:rPr>
              <a:t>社团</a:t>
            </a:r>
            <a:r>
              <a:rPr lang="en-US" altLang="zh-CN" sz="1200" kern="0" dirty="0" smtClean="0">
                <a:solidFill>
                  <a:schemeClr val="tx1"/>
                </a:solidFill>
              </a:rPr>
              <a:t>——</a:t>
            </a:r>
            <a:r>
              <a:rPr lang="zh-CN" altLang="en-US" sz="1200" kern="0" dirty="0" smtClean="0">
                <a:solidFill>
                  <a:schemeClr val="tx1"/>
                </a:solidFill>
              </a:rPr>
              <a:t>替人解忧，替人答疑，替人受过，</a:t>
            </a:r>
            <a:r>
              <a:rPr lang="en-US" altLang="zh-CN" sz="1200" kern="0" dirty="0" smtClean="0">
                <a:solidFill>
                  <a:schemeClr val="tx1"/>
                </a:solidFill>
              </a:rPr>
              <a:t>Tsinghua</a:t>
            </a:r>
            <a:endParaRPr lang="en-US" altLang="zh-CN" sz="1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473</Words>
  <Application>Microsoft Macintosh PowerPoint</Application>
  <PresentationFormat>全屏显示(4:3)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Calibri</vt:lpstr>
      <vt:lpstr>Gill Sans</vt:lpstr>
      <vt:lpstr>Hiragino Sans GB W6</vt:lpstr>
      <vt:lpstr>宋体</vt:lpstr>
      <vt:lpstr>微软雅黑</vt:lpstr>
      <vt:lpstr>新細明體</vt:lpstr>
      <vt:lpstr>Arial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Angel Tai</dc:creator>
  <cp:lastModifiedBy>邓钦</cp:lastModifiedBy>
  <cp:revision>30</cp:revision>
  <dcterms:created xsi:type="dcterms:W3CDTF">2017-09-12T04:56:27Z</dcterms:created>
  <dcterms:modified xsi:type="dcterms:W3CDTF">2017-09-13T08:14:24Z</dcterms:modified>
</cp:coreProperties>
</file>