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6" r:id="rId3"/>
    <p:sldId id="258" r:id="rId4"/>
    <p:sldId id="261" r:id="rId5"/>
    <p:sldId id="262" r:id="rId6"/>
    <p:sldId id="263" r:id="rId7"/>
    <p:sldId id="274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95833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48831054216963E-2"/>
          <c:y val="7.0277937736174495E-2"/>
          <c:w val="0.97481320620943701"/>
          <c:h val="0.85003401179274596"/>
        </c:manualLayout>
      </c:layout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-2115844784"/>
        <c:axId val="-2115828096"/>
        <c:axId val="0"/>
      </c:bar3DChart>
      <c:catAx>
        <c:axId val="-211584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5828096"/>
        <c:crosses val="autoZero"/>
        <c:auto val="1"/>
        <c:lblAlgn val="ctr"/>
        <c:lblOffset val="100"/>
        <c:noMultiLvlLbl val="0"/>
      </c:catAx>
      <c:valAx>
        <c:axId val="-2115828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15844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6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4006" y="1929423"/>
            <a:ext cx="9144000" cy="23876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清华大学</a:t>
            </a:r>
            <a:r>
              <a:rPr lang="en-US" altLang="zh-CN" dirty="0" smtClean="0">
                <a:solidFill>
                  <a:srgbClr val="FFC000"/>
                </a:solidFill>
              </a:rPr>
              <a:t>2017</a:t>
            </a:r>
            <a:r>
              <a:rPr lang="zh-CN" altLang="en-US" dirty="0" smtClean="0">
                <a:solidFill>
                  <a:srgbClr val="FFC000"/>
                </a:solidFill>
              </a:rPr>
              <a:t>级</a:t>
            </a:r>
            <a:r>
              <a:rPr lang="en-US" altLang="zh-CN" dirty="0" smtClean="0">
                <a:solidFill>
                  <a:srgbClr val="FFC000"/>
                </a:solidFill>
              </a:rPr>
              <a:t>MEM</a:t>
            </a:r>
            <a:r>
              <a:rPr lang="zh-CN" altLang="en-US" dirty="0" smtClean="0">
                <a:solidFill>
                  <a:srgbClr val="FFC000"/>
                </a:solidFill>
              </a:rPr>
              <a:t/>
            </a:r>
            <a:br>
              <a:rPr lang="zh-CN" altLang="en-US" dirty="0" smtClean="0">
                <a:solidFill>
                  <a:srgbClr val="FFC000"/>
                </a:solidFill>
              </a:rPr>
            </a:br>
            <a:r>
              <a:rPr lang="zh-CN" altLang="en-US" sz="4800" dirty="0" smtClean="0">
                <a:solidFill>
                  <a:srgbClr val="FFC000"/>
                </a:solidFill>
              </a:rPr>
              <a:t>第二梯次</a:t>
            </a:r>
            <a:endParaRPr lang="zh-CN" altLang="en-US" sz="4800" dirty="0">
              <a:solidFill>
                <a:srgbClr val="FFC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09800" y="4906429"/>
            <a:ext cx="9144000" cy="56620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                                                动态学历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381" y="5549015"/>
            <a:ext cx="1556657" cy="541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5" y="5864844"/>
            <a:ext cx="1188521" cy="413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95751" y="142504"/>
            <a:ext cx="45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FFC000"/>
                </a:solidFill>
              </a:rPr>
              <a:t>课程注意事项</a:t>
            </a:r>
            <a:endParaRPr kumimoji="1" lang="zh-CN" altLang="en-US" sz="3600" dirty="0">
              <a:solidFill>
                <a:srgbClr val="FFC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04405" y="866791"/>
            <a:ext cx="100346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chemeClr val="bg1"/>
                </a:solidFill>
              </a:rPr>
              <a:t>1.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个人学习报告这一项必须在</a:t>
            </a:r>
            <a:r>
              <a:rPr kumimoji="1" lang="en-US" altLang="zh-CN" sz="3600" dirty="0" smtClean="0">
                <a:solidFill>
                  <a:schemeClr val="bg1"/>
                </a:solidFill>
              </a:rPr>
              <a:t>22:00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前上传到</a:t>
            </a:r>
            <a:r>
              <a:rPr kumimoji="1" lang="en-US" altLang="zh-CN" sz="3600" dirty="0" smtClean="0">
                <a:solidFill>
                  <a:schemeClr val="bg1"/>
                </a:solidFill>
              </a:rPr>
              <a:t>wiki</a:t>
            </a:r>
            <a:r>
              <a:rPr kumimoji="1" lang="zh-CN" altLang="en-US" sz="3600" dirty="0">
                <a:solidFill>
                  <a:schemeClr val="bg1"/>
                </a:solidFill>
              </a:rPr>
              <a:t>，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过时</a:t>
            </a:r>
            <a:r>
              <a:rPr kumimoji="1" lang="en-US" altLang="zh-CN" sz="3600" dirty="0" smtClean="0">
                <a:solidFill>
                  <a:schemeClr val="bg1"/>
                </a:solidFill>
              </a:rPr>
              <a:t>0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分</a:t>
            </a:r>
          </a:p>
          <a:p>
            <a:endParaRPr kumimoji="1" lang="zh-CN" altLang="en-US" sz="3600" dirty="0">
              <a:solidFill>
                <a:schemeClr val="bg1"/>
              </a:solidFill>
            </a:endParaRPr>
          </a:p>
          <a:p>
            <a:r>
              <a:rPr kumimoji="1" lang="en-US" altLang="zh-CN" sz="3600" dirty="0" smtClean="0">
                <a:solidFill>
                  <a:schemeClr val="bg1"/>
                </a:solidFill>
              </a:rPr>
              <a:t>2.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其余作业</a:t>
            </a:r>
            <a:r>
              <a:rPr kumimoji="1" lang="en-US" altLang="zh-CN" sz="3600" dirty="0" smtClean="0">
                <a:solidFill>
                  <a:schemeClr val="bg1"/>
                </a:solidFill>
              </a:rPr>
              <a:t>2:00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前上传到</a:t>
            </a:r>
            <a:r>
              <a:rPr kumimoji="1" lang="en-US" altLang="zh-CN" sz="3600" dirty="0" err="1" smtClean="0">
                <a:solidFill>
                  <a:schemeClr val="bg1"/>
                </a:solidFill>
              </a:rPr>
              <a:t>GitHub</a:t>
            </a:r>
            <a:endParaRPr kumimoji="1" lang="zh-CN" altLang="en-US" sz="3600" dirty="0" smtClean="0">
              <a:solidFill>
                <a:schemeClr val="bg1"/>
              </a:solidFill>
            </a:endParaRPr>
          </a:p>
          <a:p>
            <a:endParaRPr kumimoji="1" lang="zh-CN" altLang="en-US" sz="3600" dirty="0">
              <a:solidFill>
                <a:schemeClr val="bg1"/>
              </a:solidFill>
            </a:endParaRPr>
          </a:p>
          <a:p>
            <a:r>
              <a:rPr kumimoji="1" lang="en-US" altLang="zh-CN" sz="3600" dirty="0" smtClean="0">
                <a:solidFill>
                  <a:schemeClr val="bg1"/>
                </a:solidFill>
              </a:rPr>
              <a:t>3.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助教的角色是观察员</a:t>
            </a:r>
          </a:p>
          <a:p>
            <a:endParaRPr kumimoji="1" lang="zh-CN" altLang="en-US" sz="3600" dirty="0" smtClean="0">
              <a:solidFill>
                <a:schemeClr val="bg1"/>
              </a:solidFill>
            </a:endParaRPr>
          </a:p>
          <a:p>
            <a:r>
              <a:rPr kumimoji="1" lang="en-US" altLang="zh-CN" sz="3600" dirty="0" smtClean="0">
                <a:solidFill>
                  <a:schemeClr val="bg1"/>
                </a:solidFill>
              </a:rPr>
              <a:t>4.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所有作业有关问题在晨间汇报后在课堂上统一回复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0510" y="2766060"/>
            <a:ext cx="2936875" cy="132588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9.14</a:t>
            </a:r>
            <a:r>
              <a:rPr lang="zh-CN" altLang="en-US" dirty="0" smtClean="0">
                <a:solidFill>
                  <a:schemeClr val="bg1"/>
                </a:solidFill>
              </a:rPr>
              <a:t>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381" y="5549015"/>
            <a:ext cx="1556657" cy="541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57080" y="6353175"/>
            <a:ext cx="72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工具使用需要观察</a:t>
            </a:r>
            <a:r>
              <a:rPr lang="en-US" altLang="zh-CN" dirty="0" smtClean="0">
                <a:solidFill>
                  <a:schemeClr val="bg1"/>
                </a:solidFill>
              </a:rPr>
              <a:t>wiki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err="1" smtClean="0">
                <a:solidFill>
                  <a:schemeClr val="bg1"/>
                </a:solidFill>
              </a:rPr>
              <a:t>gitkraken</a:t>
            </a:r>
            <a:r>
              <a:rPr lang="zh-CN" altLang="en-US" dirty="0" smtClean="0">
                <a:solidFill>
                  <a:schemeClr val="bg1"/>
                </a:solidFill>
              </a:rPr>
              <a:t>上传内容的数量，小组参与的人数等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381" y="5549015"/>
            <a:ext cx="1556657" cy="54164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9673" y="554182"/>
            <a:ext cx="5578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</a:rPr>
              <a:t>github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9673" y="2008908"/>
            <a:ext cx="10557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每天早上八点</a:t>
            </a:r>
            <a:r>
              <a:rPr lang="zh-CN" altLang="en-US" b="1" dirty="0">
                <a:solidFill>
                  <a:schemeClr val="bg1"/>
                </a:solidFill>
              </a:rPr>
              <a:t>之前上传晨间汇报</a:t>
            </a:r>
            <a:r>
              <a:rPr lang="en-US" altLang="zh-CN" b="1" dirty="0">
                <a:solidFill>
                  <a:schemeClr val="bg1"/>
                </a:solidFill>
              </a:rPr>
              <a:t>PPT</a:t>
            </a:r>
            <a:r>
              <a:rPr lang="zh-CN" altLang="en-US" b="1" dirty="0">
                <a:solidFill>
                  <a:schemeClr val="bg1"/>
                </a:solidFill>
              </a:rPr>
              <a:t>。否则</a:t>
            </a:r>
            <a:r>
              <a:rPr lang="en-US" altLang="zh-CN" b="1" dirty="0">
                <a:solidFill>
                  <a:schemeClr val="bg1"/>
                </a:solidFill>
              </a:rPr>
              <a:t>0</a:t>
            </a:r>
            <a:r>
              <a:rPr lang="zh-CN" altLang="en-US" b="1" dirty="0">
                <a:solidFill>
                  <a:schemeClr val="bg1"/>
                </a:solidFill>
              </a:rPr>
              <a:t>分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/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上传图片 文本 </a:t>
            </a:r>
            <a:r>
              <a:rPr lang="en-US" altLang="zh-CN" dirty="0">
                <a:solidFill>
                  <a:schemeClr val="bg1"/>
                </a:solidFill>
              </a:rPr>
              <a:t>PPT</a:t>
            </a:r>
            <a:r>
              <a:rPr lang="zh-CN" altLang="en-US" dirty="0">
                <a:solidFill>
                  <a:schemeClr val="bg1"/>
                </a:solidFill>
              </a:rPr>
              <a:t>等过程记录。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b.</a:t>
            </a:r>
            <a:r>
              <a:rPr lang="zh-CN" altLang="en-US" dirty="0">
                <a:solidFill>
                  <a:schemeClr val="bg1"/>
                </a:solidFill>
              </a:rPr>
              <a:t>出版物迭代过程（逻辑模型，社群画布，学员手册等）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56330" y="6102203"/>
            <a:ext cx="5089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晨间分享主要考虑晨间分享的</a:t>
            </a:r>
            <a:r>
              <a:rPr lang="en-US" altLang="zh-CN" dirty="0">
                <a:solidFill>
                  <a:schemeClr val="bg1"/>
                </a:solidFill>
              </a:rPr>
              <a:t>PPT,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逻辑模型，社群画布，工具</a:t>
            </a:r>
            <a:r>
              <a:rPr lang="zh-CN" altLang="en-US" dirty="0">
                <a:solidFill>
                  <a:schemeClr val="bg1"/>
                </a:solidFill>
              </a:rPr>
              <a:t>的使用</a:t>
            </a:r>
            <a:r>
              <a:rPr lang="zh-CN" altLang="en-US" dirty="0" smtClean="0">
                <a:solidFill>
                  <a:schemeClr val="bg1"/>
                </a:solidFill>
              </a:rPr>
              <a:t>等等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381" y="5549015"/>
            <a:ext cx="1556657" cy="54164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9673" y="554182"/>
            <a:ext cx="5578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wiki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6636" y="1953490"/>
            <a:ext cx="10557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个人主页内容，小标题不少于十个（</a:t>
            </a:r>
            <a:r>
              <a:rPr lang="en-US" altLang="zh-CN" dirty="0">
                <a:solidFill>
                  <a:schemeClr val="bg1"/>
                </a:solidFill>
              </a:rPr>
              <a:t>20</a:t>
            </a:r>
            <a:r>
              <a:rPr lang="zh-CN" altLang="en-US" dirty="0">
                <a:solidFill>
                  <a:schemeClr val="bg1"/>
                </a:solidFill>
              </a:rPr>
              <a:t>分）。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字数不少于</a:t>
            </a:r>
            <a:r>
              <a:rPr lang="en-US" altLang="zh-CN" dirty="0">
                <a:solidFill>
                  <a:schemeClr val="bg1"/>
                </a:solidFill>
              </a:rPr>
              <a:t>1000</a:t>
            </a:r>
            <a:r>
              <a:rPr lang="zh-CN" altLang="en-US" dirty="0">
                <a:solidFill>
                  <a:schemeClr val="bg1"/>
                </a:solidFill>
              </a:rPr>
              <a:t>字（</a:t>
            </a:r>
            <a:r>
              <a:rPr lang="en-US" altLang="zh-CN" dirty="0">
                <a:solidFill>
                  <a:schemeClr val="bg1"/>
                </a:solidFill>
              </a:rPr>
              <a:t>20</a:t>
            </a:r>
            <a:r>
              <a:rPr lang="zh-CN" altLang="en-US" dirty="0">
                <a:solidFill>
                  <a:schemeClr val="bg1"/>
                </a:solidFill>
              </a:rPr>
              <a:t>分）。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有错字，扣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en-US" dirty="0">
                <a:solidFill>
                  <a:schemeClr val="bg1"/>
                </a:solidFill>
              </a:rPr>
              <a:t>分。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4.“</a:t>
            </a:r>
            <a:r>
              <a:rPr lang="zh-CN" altLang="en-US" dirty="0">
                <a:solidFill>
                  <a:schemeClr val="bg1"/>
                </a:solidFill>
              </a:rPr>
              <a:t>我想约会的人”写出具体理由（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en-US" dirty="0">
                <a:solidFill>
                  <a:schemeClr val="bg1"/>
                </a:solidFill>
              </a:rPr>
              <a:t>分）。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5.</a:t>
            </a:r>
            <a:r>
              <a:rPr lang="zh-CN" altLang="en-US" dirty="0">
                <a:solidFill>
                  <a:schemeClr val="bg1"/>
                </a:solidFill>
              </a:rPr>
              <a:t>小组成员的链接（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en-US" dirty="0">
                <a:solidFill>
                  <a:schemeClr val="bg1"/>
                </a:solidFill>
              </a:rPr>
              <a:t>分）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个人主页每日评分截至时间</a:t>
            </a:r>
            <a:r>
              <a:rPr lang="en-US" altLang="zh-CN" dirty="0">
                <a:solidFill>
                  <a:schemeClr val="bg1"/>
                </a:solidFill>
              </a:rPr>
              <a:t>22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00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小组主页每日评分截至时间</a:t>
            </a:r>
            <a:r>
              <a:rPr lang="en-US" altLang="zh-CN" dirty="0">
                <a:solidFill>
                  <a:schemeClr val="bg1"/>
                </a:solidFill>
              </a:rPr>
              <a:t>24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00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7956867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704" y="5408113"/>
            <a:ext cx="1738246" cy="8311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03956" y="1851645"/>
            <a:ext cx="796655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 smtClean="0">
                <a:solidFill>
                  <a:schemeClr val="bg1"/>
                </a:solidFill>
              </a:rPr>
              <a:t>T </a:t>
            </a:r>
            <a:r>
              <a:rPr lang="en-US" altLang="zh-CN" sz="5400" dirty="0" smtClean="0">
                <a:solidFill>
                  <a:schemeClr val="bg2">
                    <a:lumMod val="90000"/>
                  </a:schemeClr>
                </a:solidFill>
              </a:rPr>
              <a:t>H  </a:t>
            </a:r>
            <a:r>
              <a:rPr lang="en-US" altLang="zh-CN" sz="19900" dirty="0" smtClean="0">
                <a:solidFill>
                  <a:srgbClr val="FEE600"/>
                </a:solidFill>
              </a:rPr>
              <a:t>A </a:t>
            </a:r>
            <a:r>
              <a:rPr lang="en-US" altLang="zh-CN" sz="8800" b="1" dirty="0" smtClean="0"/>
              <a:t>N </a:t>
            </a:r>
            <a:r>
              <a:rPr lang="en-US" altLang="zh-CN" sz="13800" dirty="0" smtClean="0">
                <a:solidFill>
                  <a:schemeClr val="bg1">
                    <a:lumMod val="95000"/>
                  </a:schemeClr>
                </a:solidFill>
              </a:rPr>
              <a:t>K </a:t>
            </a:r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211</Words>
  <Application>Microsoft Office PowerPoint</Application>
  <PresentationFormat>宽屏</PresentationFormat>
  <Paragraphs>35</Paragraphs>
  <Slides>7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清华大学2017级MEM 第二梯次</vt:lpstr>
      <vt:lpstr>PowerPoint 演示文稿</vt:lpstr>
      <vt:lpstr>9.14日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 Garrison</dc:creator>
  <cp:lastModifiedBy>ruizhi wang</cp:lastModifiedBy>
  <cp:revision>25</cp:revision>
  <dcterms:created xsi:type="dcterms:W3CDTF">2017-08-09T16:25:59Z</dcterms:created>
  <dcterms:modified xsi:type="dcterms:W3CDTF">2017-09-15T04:59:54Z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