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9" r:id="rId3"/>
    <p:sldId id="280" r:id="rId4"/>
    <p:sldId id="281" r:id="rId5"/>
    <p:sldId id="282" r:id="rId6"/>
    <p:sldId id="283" r:id="rId7"/>
    <p:sldId id="261" r:id="rId8"/>
    <p:sldId id="262" r:id="rId9"/>
    <p:sldId id="284" r:id="rId10"/>
    <p:sldId id="258" r:id="rId11"/>
    <p:sldId id="304" r:id="rId12"/>
    <p:sldId id="264" r:id="rId13"/>
    <p:sldId id="267" r:id="rId14"/>
    <p:sldId id="268" r:id="rId15"/>
    <p:sldId id="269" r:id="rId16"/>
    <p:sldId id="270" r:id="rId17"/>
    <p:sldId id="259" r:id="rId18"/>
    <p:sldId id="27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60" r:id="rId27"/>
    <p:sldId id="257" r:id="rId28"/>
    <p:sldId id="285" r:id="rId29"/>
    <p:sldId id="297" r:id="rId30"/>
    <p:sldId id="298" r:id="rId31"/>
    <p:sldId id="299" r:id="rId32"/>
    <p:sldId id="300" r:id="rId33"/>
    <p:sldId id="30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0CF"/>
    <a:srgbClr val="E74F69"/>
    <a:srgbClr val="6CBD5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 autoAdjust="0"/>
    <p:restoredTop sz="93827"/>
  </p:normalViewPr>
  <p:slideViewPr>
    <p:cSldViewPr snapToGrid="0" showGuides="1">
      <p:cViewPr>
        <p:scale>
          <a:sx n="99" d="100"/>
          <a:sy n="99" d="100"/>
        </p:scale>
        <p:origin x="1512" y="304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ED810-792A-47CC-A0FE-74E0620A1C5C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D296B-188A-4D82-805D-1EB48C457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5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D296B-188A-4D82-805D-1EB48C4571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8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在中国网络上长期泡着的人，恐怕都有过加入某些群的经历。一开始是激动和兴奋的心情，但当怀着良好愿望加入一段时间后，却发现群里充满灌水、刷屏、广告，甚至两个群友一言不合，变成争执，愤而退群。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而群主也会因各种琐事纠结，人数还不能太少，少于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人不成群，超过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人就开始热闹，超过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人又乱糟糟的不好管，不出半年，大家慢慢不再发言，最终成了一个死群。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D296B-188A-4D82-805D-1EB48C4571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9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7C4A-9B8B-674E-AFDD-4976AE90808B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004-0F29-B848-A0D6-C9D4E688EEB4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8DCF-E33D-1E47-B32D-585FB812C934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2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A4E5-5AB5-0647-B3D0-0815B66CD6AB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500-9C77-0442-A9D8-75118A8758BF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5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4B03-3BA0-974B-BCAD-FF1978E398D6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741B-D7A6-B347-8FBE-A7E2811726F1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EF2-B360-0B4D-985D-67B24CA5D7BA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D6B-9AFA-434A-ABAF-3F3E5632D528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4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DFC0-6CF2-694D-A9B7-960C3849C756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1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20A-127D-F342-9929-CDD961FF189D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7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1D4E-E437-F547-BDC7-6CB0073EE744}" type="datetime1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6458" y="1707229"/>
            <a:ext cx="9139084" cy="165033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社群画布指导书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Community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Canvas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Guide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Book</a:t>
            </a:r>
          </a:p>
          <a:p>
            <a:endParaRPr lang="en-US" altLang="zh-CN" sz="4000" dirty="0" smtClean="0"/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Jason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Yin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2017-9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7" name="图片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714" y="5305862"/>
            <a:ext cx="1167486" cy="97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602" y="5502275"/>
            <a:ext cx="1624686" cy="5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 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</a:rPr>
              <a:t>身份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1747" y="315001"/>
            <a:ext cx="7308505" cy="6350594"/>
          </a:xfrm>
          <a:prstGeom prst="rect">
            <a:avLst/>
          </a:prstGeom>
        </p:spPr>
      </p:pic>
      <p:pic>
        <p:nvPicPr>
          <p:cNvPr id="3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clrChange>
              <a:clrFrom>
                <a:srgbClr val="FEFEF6"/>
              </a:clrFrom>
              <a:clrTo>
                <a:srgbClr val="FEFE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" t="3181" r="2538" b="4461"/>
          <a:stretch/>
        </p:blipFill>
        <p:spPr>
          <a:xfrm>
            <a:off x="4599038" y="2462981"/>
            <a:ext cx="3023419" cy="3052916"/>
          </a:xfrm>
          <a:prstGeom prst="ellipse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目标 </a:t>
            </a:r>
            <a:r>
              <a:rPr lang="en-US" altLang="zh-CN" b="1" dirty="0" smtClean="0"/>
              <a:t>why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为什么这个社群要存在？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1/17</a:t>
            </a:r>
            <a:endParaRPr lang="zh-CN" altLang="en-US" sz="5000" dirty="0"/>
          </a:p>
        </p:txBody>
      </p:sp>
      <p:sp>
        <p:nvSpPr>
          <p:cNvPr id="5" name="矩形 4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10" name="组合 9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6" name="矩形 5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4704735" y="30996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成员身份 </a:t>
            </a:r>
            <a:r>
              <a:rPr lang="en-US" altLang="zh-CN" b="1" dirty="0" smtClean="0"/>
              <a:t>who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这个社群为谁设立？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2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sp>
        <p:nvSpPr>
          <p:cNvPr id="14" name="矩形 13"/>
          <p:cNvSpPr/>
          <p:nvPr/>
        </p:nvSpPr>
        <p:spPr>
          <a:xfrm>
            <a:off x="4704735" y="0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16" name="组合 15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20" name="矩形 19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704735" y="30996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1.3 </a:t>
            </a:r>
            <a:r>
              <a:rPr lang="zh-CN" altLang="en-US" b="1" dirty="0" smtClean="0"/>
              <a:t>价值观 </a:t>
            </a:r>
            <a:r>
              <a:rPr lang="en-US" altLang="zh-CN" b="1" dirty="0"/>
              <a:t>w</a:t>
            </a:r>
            <a:r>
              <a:rPr lang="en-US" altLang="zh-CN" b="1" dirty="0" smtClean="0"/>
              <a:t>hat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作为一个社群，对我们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来说什么最重要？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ln>
            <a:solidFill>
              <a:srgbClr val="50A0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3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704735" y="30996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1.4 </a:t>
            </a:r>
            <a:r>
              <a:rPr lang="zh-CN" altLang="en-US" b="1" dirty="0"/>
              <a:t>成功定义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社群怎么定义成功？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ln>
            <a:solidFill>
              <a:srgbClr val="50A0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4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704735" y="30996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1.5 </a:t>
            </a:r>
            <a:r>
              <a:rPr lang="zh-CN" altLang="en-US" b="1" dirty="0" smtClean="0"/>
              <a:t>品牌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社群对外怎么表达自己？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ln>
            <a:solidFill>
              <a:srgbClr val="50A0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5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704735" y="30996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 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</a:rPr>
              <a:t>体验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1747" y="329750"/>
            <a:ext cx="7308505" cy="6350594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"/>
          <a:stretch/>
        </p:blipFill>
        <p:spPr>
          <a:xfrm>
            <a:off x="2540525" y="398207"/>
            <a:ext cx="7193412" cy="4070555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/>
              <a:t>选入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成员怎样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选入一个社群？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6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9878" y="2215163"/>
            <a:ext cx="6312243" cy="1142400"/>
          </a:xfrm>
        </p:spPr>
        <p:txBody>
          <a:bodyPr/>
          <a:lstStyle/>
          <a:p>
            <a:pPr algn="ctr"/>
            <a:r>
              <a:rPr lang="zh-CN" altLang="en-US" dirty="0" smtClean="0"/>
              <a:t>先来思考一个问题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2397" y="3750276"/>
            <a:ext cx="9047205" cy="1065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 smtClean="0"/>
              <a:t>一个社群是怎样走向死亡的</a:t>
            </a:r>
            <a:endParaRPr lang="zh-CN" altLang="en-US" sz="4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共享的体验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成员在社群中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共享的体验是什么？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7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/>
              <a:t>仪式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定期开展什么仪式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形成了怎样的传统？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8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/>
              <a:t>内容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社群能输出怎样的内容？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9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/>
              <a:t>规章制度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社群的规章制度是什么？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10/17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en-US" b="1" dirty="0"/>
              <a:t>角色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成员在社群中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都扮演哪些角色？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11/17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2.7 </a:t>
            </a:r>
            <a:r>
              <a:rPr lang="zh-CN" altLang="en-US" b="1" dirty="0"/>
              <a:t>淡出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成员</a:t>
            </a:r>
            <a:r>
              <a:rPr lang="zh-CN" altLang="en-US" sz="6000" b="1" dirty="0" smtClean="0"/>
              <a:t>们怎样淡出社群？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12/17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 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</a:rPr>
              <a:t>结构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1747" y="329750"/>
            <a:ext cx="7308505" cy="6350594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EFEF6"/>
              </a:clrFrom>
              <a:clrTo>
                <a:srgbClr val="FEFE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46" y="4543183"/>
            <a:ext cx="7252603" cy="2048860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组织结构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运营社群的组织结构？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13/17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058693" y="30996"/>
            <a:ext cx="7224792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幻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en-US" b="1" dirty="0" smtClean="0"/>
              <a:t>治理（决策流程）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在社群中如何做决定？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14/17</a:t>
            </a:r>
            <a:endParaRPr lang="zh-CN" altLang="en-US" sz="5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8" name="组合 7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2" name="矩形 11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058693" y="30996"/>
            <a:ext cx="7224792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23" y="896475"/>
            <a:ext cx="10696633" cy="5448597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en-US" b="1" dirty="0" smtClean="0"/>
              <a:t>资金运营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社群怎样运营资金？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15/17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058693" y="30996"/>
            <a:ext cx="7224792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en-US" b="1" dirty="0" smtClean="0"/>
              <a:t>渠道与平台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社群用什么渠道去交流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和用什么平台去召集？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16/17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058693" y="30996"/>
            <a:ext cx="7224792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3.5 </a:t>
            </a:r>
            <a:r>
              <a:rPr lang="zh-CN" altLang="en-US" b="1" dirty="0" smtClean="0"/>
              <a:t>数据管理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社群如何管理</a:t>
            </a:r>
            <a:r>
              <a:rPr lang="zh-CN" altLang="en-US" sz="6000" b="1" dirty="0" smtClean="0"/>
              <a:t>成员</a:t>
            </a:r>
            <a:r>
              <a:rPr lang="zh-CN" altLang="en-US" sz="6000" b="1" dirty="0"/>
              <a:t>数据</a:t>
            </a:r>
            <a:r>
              <a:rPr lang="zh-CN" altLang="en-US" sz="6000" b="1" dirty="0" smtClean="0"/>
              <a:t>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17/17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058693" y="30996"/>
            <a:ext cx="7224792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9695"/>
            <a:ext cx="10515600" cy="33872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000" dirty="0" smtClean="0">
                <a:solidFill>
                  <a:schemeClr val="bg1"/>
                </a:solidFill>
              </a:rPr>
              <a:t>谢谢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5000" dirty="0" smtClean="0">
                <a:solidFill>
                  <a:schemeClr val="bg1"/>
                </a:solidFill>
              </a:rPr>
              <a:t>2017.</a:t>
            </a:r>
            <a:r>
              <a:rPr lang="en-US" altLang="zh-CN" sz="5000" dirty="0">
                <a:solidFill>
                  <a:schemeClr val="bg1"/>
                </a:solidFill>
              </a:rPr>
              <a:t>9</a:t>
            </a:r>
            <a:endParaRPr lang="en-US" altLang="zh-CN" sz="5000" dirty="0" smtClean="0">
              <a:solidFill>
                <a:schemeClr val="bg1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06" y="5258692"/>
            <a:ext cx="1096678" cy="91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602" y="5502275"/>
            <a:ext cx="1624686" cy="5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5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57" y="483522"/>
            <a:ext cx="8835886" cy="5536236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50" y="596144"/>
            <a:ext cx="9377345" cy="5948754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1" y="491503"/>
            <a:ext cx="9103118" cy="5732120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6548" y="1253331"/>
            <a:ext cx="501890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b="1" dirty="0" smtClean="0">
                <a:solidFill>
                  <a:schemeClr val="bg1"/>
                </a:solidFill>
              </a:rPr>
              <a:t>社群画布有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6000" b="1" dirty="0" smtClean="0">
                <a:solidFill>
                  <a:schemeClr val="bg1"/>
                </a:solidFill>
              </a:rPr>
              <a:t>3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部分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50A0CF"/>
                </a:solidFill>
              </a:rPr>
              <a:t>身份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rgbClr val="E74F69"/>
                </a:solidFill>
              </a:rPr>
              <a:t>体验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rgbClr val="6CBD59"/>
                </a:solidFill>
              </a:rPr>
              <a:t>结构</a:t>
            </a:r>
            <a:endParaRPr lang="en-US" altLang="zh-CN" sz="4000" b="1" dirty="0" smtClean="0">
              <a:solidFill>
                <a:srgbClr val="6CBD59"/>
              </a:solidFill>
            </a:endParaRPr>
          </a:p>
          <a:p>
            <a:pPr marL="0" indent="0" algn="ctr">
              <a:buNone/>
            </a:pPr>
            <a:endParaRPr lang="en-US" altLang="zh-CN" sz="3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3200" b="1" dirty="0" smtClean="0">
                <a:solidFill>
                  <a:schemeClr val="bg1"/>
                </a:solidFill>
              </a:rPr>
              <a:t>他们依次被分割成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6000" b="1" dirty="0" smtClean="0">
                <a:solidFill>
                  <a:schemeClr val="bg1"/>
                </a:solidFill>
              </a:rPr>
              <a:t>17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个主题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7" y="253703"/>
            <a:ext cx="7308505" cy="6350594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6000" dirty="0" smtClean="0"/>
              <a:t>17</a:t>
            </a:r>
            <a:r>
              <a:rPr lang="zh-CN" altLang="en-US" sz="6000" dirty="0" smtClean="0"/>
              <a:t>个主题</a:t>
            </a:r>
            <a:endParaRPr lang="en-US" altLang="zh-CN" sz="60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6000" dirty="0" smtClean="0"/>
              <a:t>17</a:t>
            </a:r>
            <a:r>
              <a:rPr lang="zh-CN" altLang="en-US" sz="6000" dirty="0" smtClean="0"/>
              <a:t>个问题</a:t>
            </a:r>
            <a:endParaRPr lang="en-US" altLang="zh-CN" sz="60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4400" dirty="0"/>
              <a:t>想清</a:t>
            </a:r>
            <a:r>
              <a:rPr lang="zh-CN" altLang="en-US" sz="4400" dirty="0" smtClean="0"/>
              <a:t>这些，就迈出了组建社群的第一步</a:t>
            </a:r>
            <a:endParaRPr lang="zh-CN" altLang="en-US" sz="4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470</Words>
  <Application>Microsoft Macintosh PowerPoint</Application>
  <PresentationFormat>宽屏</PresentationFormat>
  <Paragraphs>169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社群画布指导书</vt:lpstr>
      <vt:lpstr>先来思考一个问题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1</vt:lpstr>
      <vt:lpstr>PowerPoint 演示文稿</vt:lpstr>
      <vt:lpstr>1.1 目标 why</vt:lpstr>
      <vt:lpstr>1.2 成员身份 who</vt:lpstr>
      <vt:lpstr>1.3 价值观 what</vt:lpstr>
      <vt:lpstr>1.4 成功定义</vt:lpstr>
      <vt:lpstr>1.5 品牌</vt:lpstr>
      <vt:lpstr>PART 2</vt:lpstr>
      <vt:lpstr>PowerPoint 演示文稿</vt:lpstr>
      <vt:lpstr>2.1 选入</vt:lpstr>
      <vt:lpstr>2.2 共享的体验</vt:lpstr>
      <vt:lpstr>2.3 仪式</vt:lpstr>
      <vt:lpstr>2.4 内容</vt:lpstr>
      <vt:lpstr>2.5 规章制度</vt:lpstr>
      <vt:lpstr>2.6 角色</vt:lpstr>
      <vt:lpstr>2.7 淡出</vt:lpstr>
      <vt:lpstr>PART 3</vt:lpstr>
      <vt:lpstr>PowerPoint 演示文稿</vt:lpstr>
      <vt:lpstr>3.1 组织结构</vt:lpstr>
      <vt:lpstr>3.2 治理（决策流程）</vt:lpstr>
      <vt:lpstr>3.3 资金运营</vt:lpstr>
      <vt:lpstr>3.4 渠道与平台</vt:lpstr>
      <vt:lpstr>3.5 数据管理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社群画布指导书 </dc:title>
  <dc:creator>niuchang</dc:creator>
  <cp:lastModifiedBy>邓钦</cp:lastModifiedBy>
  <cp:revision>20</cp:revision>
  <dcterms:created xsi:type="dcterms:W3CDTF">2017-06-17T02:51:31Z</dcterms:created>
  <dcterms:modified xsi:type="dcterms:W3CDTF">2017-09-13T08:20:13Z</dcterms:modified>
</cp:coreProperties>
</file>