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8AF0B-94EE-480D-A3C6-554A4A558541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78448-CACE-47E2-9AE0-33CCD90CE9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BDED3-B0DE-492E-80B5-788ED4DBCE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8448-CACE-47E2-9AE0-33CCD90CE97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dr@mail.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5"/>
          <p:cNvSpPr txBox="1">
            <a:spLocks noChangeArrowheads="1"/>
          </p:cNvSpPr>
          <p:nvPr/>
        </p:nvSpPr>
        <p:spPr bwMode="auto">
          <a:xfrm>
            <a:off x="6286509" y="188640"/>
            <a:ext cx="2462213" cy="66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r>
              <a:rPr lang="zh-CN" altLang="en-US" sz="4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探究清华</a:t>
            </a:r>
            <a:r>
              <a:rPr lang="en-US" altLang="zh-CN" sz="4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----</a:t>
            </a:r>
            <a:r>
              <a:rPr lang="zh-CN" altLang="en-US" sz="4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重新定义大学</a:t>
            </a:r>
          </a:p>
          <a:p>
            <a:endParaRPr lang="en-US" altLang="zh-CN" sz="2400" dirty="0">
              <a:latin typeface="华文隶书" pitchFamily="2" charset="-122"/>
              <a:ea typeface="华文隶书" pitchFamily="2" charset="-122"/>
            </a:endParaRPr>
          </a:p>
          <a:p>
            <a:r>
              <a:rPr lang="en-US" altLang="zh-CN" sz="2400" dirty="0">
                <a:latin typeface="华文隶书" pitchFamily="2" charset="-122"/>
                <a:ea typeface="华文隶书" pitchFamily="2" charset="-122"/>
              </a:rPr>
              <a:t>   </a:t>
            </a:r>
            <a:r>
              <a:rPr lang="zh-CN" altLang="en-US" sz="2800" dirty="0" smtClean="0">
                <a:latin typeface="华文隶书" pitchFamily="2" charset="-122"/>
                <a:ea typeface="华文隶书" pitchFamily="2" charset="-122"/>
              </a:rPr>
              <a:t>变</a:t>
            </a:r>
            <a:r>
              <a:rPr lang="zh-CN" altLang="en-US" sz="2800" dirty="0" smtClean="0">
                <a:latin typeface="华文隶书" pitchFamily="2" charset="-122"/>
                <a:ea typeface="华文隶书" pitchFamily="2" charset="-122"/>
              </a:rPr>
              <a:t>中求不变   </a:t>
            </a:r>
            <a:r>
              <a:rPr lang="zh-CN" altLang="en-US" sz="2800" dirty="0" smtClean="0">
                <a:latin typeface="华文隶书" pitchFamily="2" charset="-122"/>
                <a:ea typeface="华文隶书" pitchFamily="2" charset="-122"/>
              </a:rPr>
              <a:t>读懂清华血脉格局念清华</a:t>
            </a:r>
            <a:endParaRPr lang="en-US" altLang="zh-CN" sz="2800" dirty="0">
              <a:latin typeface="华文隶书" pitchFamily="2" charset="-122"/>
              <a:ea typeface="华文隶书" pitchFamily="2" charset="-122"/>
            </a:endParaRPr>
          </a:p>
          <a:p>
            <a:endParaRPr lang="en-US" altLang="zh-CN" sz="2800" dirty="0">
              <a:latin typeface="华文隶书" pitchFamily="2" charset="-122"/>
              <a:ea typeface="华文隶书" pitchFamily="2" charset="-122"/>
            </a:endParaRPr>
          </a:p>
          <a:p>
            <a:r>
              <a:rPr lang="en-US" altLang="zh-CN" sz="2800" dirty="0">
                <a:latin typeface="华文隶书" pitchFamily="2" charset="-122"/>
                <a:ea typeface="华文隶书" pitchFamily="2" charset="-122"/>
              </a:rPr>
              <a:t>   </a:t>
            </a:r>
            <a:r>
              <a:rPr lang="zh-CN" altLang="en-US" sz="2800" dirty="0" smtClean="0">
                <a:latin typeface="华文隶书" pitchFamily="2" charset="-122"/>
                <a:ea typeface="华文隶书" pitchFamily="2" charset="-122"/>
              </a:rPr>
              <a:t>不变</a:t>
            </a:r>
            <a:r>
              <a:rPr lang="zh-CN" altLang="en-US" sz="2800" dirty="0">
                <a:latin typeface="华文隶书" pitchFamily="2" charset="-122"/>
                <a:ea typeface="华文隶书" pitchFamily="2" charset="-122"/>
              </a:rPr>
              <a:t>中求变   依托清华百年积累谋发展</a:t>
            </a:r>
            <a:endParaRPr lang="zh-CN" altLang="en-US" sz="2400" dirty="0"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2051" name="图片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889000"/>
            <a:ext cx="4392612" cy="548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250825" y="1916833"/>
            <a:ext cx="4275138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C9DDE3"/>
            </a:solidFill>
            <a:miter lim="800000"/>
            <a:headEnd/>
            <a:tailEnd/>
          </a:ln>
          <a:effectLst/>
          <a:extLst/>
        </p:spPr>
        <p:txBody>
          <a:bodyPr lIns="90000" tIns="0" rIns="0" bIns="0" anchor="ctr" anchorCtr="1"/>
          <a:lstStyle>
            <a:lvl1pPr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ctr" eaLnBrk="0" fontAlgn="auto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endParaRPr lang="en-US" altLang="de-DE" sz="1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250825" y="476672"/>
            <a:ext cx="854868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ctr" eaLnBrk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卢达溶</a:t>
            </a:r>
            <a:endParaRPr kumimoji="1" lang="en-US" altLang="de-DE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5076056" y="2276872"/>
            <a:ext cx="0" cy="4027487"/>
          </a:xfrm>
          <a:prstGeom prst="line">
            <a:avLst/>
          </a:prstGeom>
          <a:noFill/>
          <a:ln w="28575">
            <a:solidFill>
              <a:srgbClr val="366B7E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lIns="0" tIns="0" rIns="0" bIns="0" anchor="ctr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00" b="1" kern="0">
              <a:solidFill>
                <a:srgbClr val="000000"/>
              </a:solidFill>
              <a:latin typeface="+mn-lt"/>
              <a:ea typeface="宋体" charset="-122"/>
            </a:endParaRPr>
          </a:p>
        </p:txBody>
      </p:sp>
      <p:sp>
        <p:nvSpPr>
          <p:cNvPr id="3077" name="矩形 51"/>
          <p:cNvSpPr>
            <a:spLocks noChangeArrowheads="1"/>
          </p:cNvSpPr>
          <p:nvPr/>
        </p:nvSpPr>
        <p:spPr bwMode="auto">
          <a:xfrm>
            <a:off x="3347863" y="980728"/>
            <a:ext cx="38514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alibri" pitchFamily="34" charset="0"/>
                <a:hlinkClick r:id="rId3"/>
              </a:rPr>
              <a:t>ldr@mail.tsinghua.edu.cn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85750" y="1484784"/>
            <a:ext cx="78867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1946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年生于北京。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1970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年毕业于清华大学水利工程系，留校任教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0" y="2420888"/>
            <a:ext cx="5004048" cy="421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清华大学</a:t>
            </a:r>
            <a:r>
              <a:rPr lang="zh-CN" altLang="zh-CN" kern="0" dirty="0">
                <a:latin typeface="华文楷体" pitchFamily="2" charset="-122"/>
                <a:ea typeface="华文楷体" pitchFamily="2" charset="-122"/>
              </a:rPr>
              <a:t>机械工程学院教授，</a:t>
            </a:r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长期致力于工程教育与管理教育的融合</a:t>
            </a:r>
            <a:endParaRPr lang="en-US" altLang="zh-CN" kern="0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auto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清华大学经管学院课程责任教授，主持“清华探究”“清华新兴技术探究”和</a:t>
            </a:r>
            <a:r>
              <a:rPr lang="zh-CN" altLang="zh-CN" kern="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“工业系统概论”</a:t>
            </a:r>
            <a:r>
              <a:rPr lang="zh-CN" altLang="zh-CN" kern="0" dirty="0">
                <a:latin typeface="华文楷体" pitchFamily="2" charset="-122"/>
                <a:ea typeface="华文楷体" pitchFamily="2" charset="-122"/>
              </a:rPr>
              <a:t>教学，</a:t>
            </a:r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曾</a:t>
            </a:r>
            <a:r>
              <a:rPr lang="zh-CN" altLang="zh-CN" kern="0" dirty="0">
                <a:latin typeface="华文楷体" pitchFamily="2" charset="-122"/>
                <a:ea typeface="华文楷体" pitchFamily="2" charset="-122"/>
              </a:rPr>
              <a:t>被本科学生评为经管十佳教师，列名第一</a:t>
            </a:r>
            <a:endParaRPr lang="en-US" altLang="zh-CN" kern="0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auto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kern="0" dirty="0">
                <a:latin typeface="华文楷体" pitchFamily="2" charset="-122"/>
                <a:ea typeface="华文楷体" pitchFamily="2" charset="-122"/>
              </a:rPr>
              <a:t>国家级精品课程《实验室科研探究》</a:t>
            </a:r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首任</a:t>
            </a:r>
            <a:r>
              <a:rPr lang="zh-CN" altLang="zh-CN" kern="0" dirty="0">
                <a:latin typeface="华文楷体" pitchFamily="2" charset="-122"/>
                <a:ea typeface="华文楷体" pitchFamily="2" charset="-122"/>
              </a:rPr>
              <a:t>课程负责人</a:t>
            </a:r>
            <a:endParaRPr lang="en-US" altLang="zh-CN" kern="0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auto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kern="0" dirty="0">
                <a:latin typeface="华文楷体" pitchFamily="2" charset="-122"/>
                <a:ea typeface="华文楷体" pitchFamily="2" charset="-122"/>
              </a:rPr>
              <a:t>北京市精品课程《工业系统概论》</a:t>
            </a:r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首任</a:t>
            </a:r>
            <a:r>
              <a:rPr lang="zh-CN" altLang="zh-CN" kern="0" dirty="0">
                <a:latin typeface="华文楷体" pitchFamily="2" charset="-122"/>
                <a:ea typeface="华文楷体" pitchFamily="2" charset="-122"/>
              </a:rPr>
              <a:t>课程负责人</a:t>
            </a:r>
            <a:endParaRPr lang="en-US" altLang="zh-CN" kern="0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auto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kern="0" dirty="0">
                <a:latin typeface="华文楷体" pitchFamily="2" charset="-122"/>
                <a:ea typeface="华文楷体" pitchFamily="2" charset="-122"/>
              </a:rPr>
              <a:t>清华大学工程教育研究中心学术委员会委员</a:t>
            </a:r>
            <a:endParaRPr lang="en-US" altLang="zh-CN" kern="0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auto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kern="0" dirty="0">
                <a:latin typeface="华文楷体" pitchFamily="2" charset="-122"/>
                <a:ea typeface="华文楷体" pitchFamily="2" charset="-122"/>
              </a:rPr>
              <a:t>清华大学文化素质教育课程建设委员会委员</a:t>
            </a:r>
            <a:endParaRPr lang="en-US" altLang="zh-CN" kern="0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auto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清华大学教学顾问组成员</a:t>
            </a:r>
            <a:endParaRPr lang="en-US" altLang="zh-CN" kern="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5" name="Rectangle 34"/>
          <p:cNvSpPr>
            <a:spLocks noChangeArrowheads="1"/>
          </p:cNvSpPr>
          <p:nvPr/>
        </p:nvSpPr>
        <p:spPr bwMode="auto">
          <a:xfrm>
            <a:off x="5436096" y="1916832"/>
            <a:ext cx="3528392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C9DDE3"/>
            </a:solidFill>
            <a:miter lim="800000"/>
            <a:headEnd/>
            <a:tailEnd/>
          </a:ln>
          <a:effectLst/>
          <a:extLst/>
        </p:spPr>
        <p:txBody>
          <a:bodyPr lIns="90000" tIns="0" rIns="0" bIns="0" anchor="ctr"/>
          <a:lstStyle>
            <a:lvl1pPr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ctr" eaLnBrk="0" fontAlgn="auto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获奖</a:t>
            </a:r>
            <a:endParaRPr lang="en-US" altLang="de-DE" sz="1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64088" y="2492896"/>
            <a:ext cx="3529087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zh-CN" kern="0" dirty="0">
                <a:latin typeface="华文楷体" pitchFamily="2" charset="-122"/>
                <a:ea typeface="华文楷体" pitchFamily="2" charset="-122"/>
              </a:rPr>
              <a:t>北京市教学名师奖</a:t>
            </a:r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kern="0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zh-CN" kern="0" dirty="0">
                <a:latin typeface="华文楷体" pitchFamily="2" charset="-122"/>
                <a:ea typeface="华文楷体" pitchFamily="2" charset="-122"/>
              </a:rPr>
              <a:t>北京市经济技术创新标兵称号</a:t>
            </a:r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kern="0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国家级、市</a:t>
            </a:r>
            <a:r>
              <a:rPr lang="en-US" altLang="zh-CN" kern="0" dirty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部级教学奖、科技进步奖</a:t>
            </a:r>
            <a:r>
              <a:rPr lang="en-US" altLang="zh-CN" kern="0" dirty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项；</a:t>
            </a:r>
            <a:endParaRPr lang="en-US" altLang="zh-CN" kern="0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主编北京市高等教育精品教材</a:t>
            </a:r>
            <a:r>
              <a:rPr lang="en-US" altLang="zh-CN" kern="0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部</a:t>
            </a:r>
            <a:r>
              <a:rPr lang="zh-CN" altLang="zh-CN" kern="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619672" y="4653136"/>
            <a:ext cx="7149480" cy="864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19672" y="3068961"/>
            <a:ext cx="720080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251520" y="188640"/>
            <a:ext cx="8229600" cy="11521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4400" b="1" dirty="0" smtClean="0">
                <a:solidFill>
                  <a:schemeClr val="tx1"/>
                </a:solidFill>
                <a:latin typeface="+mn-ea"/>
              </a:rPr>
              <a:t>“综合性大学中</a:t>
            </a:r>
            <a:r>
              <a:rPr lang="zh-CN" altLang="en-US" sz="4400" b="1" dirty="0" smtClean="0">
                <a:solidFill>
                  <a:schemeClr val="tx1"/>
                </a:solidFill>
                <a:latin typeface="+mn-ea"/>
              </a:rPr>
              <a:t>的管理专业”</a:t>
            </a:r>
            <a:endParaRPr kumimoji="1" lang="zh-CN" altLang="en-US" sz="48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Users\PK239GB\Desktop\Presid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1152128" cy="14401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607498" y="2780928"/>
            <a:ext cx="7356990" cy="1695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清华的经济管理学院为什么不同于哈佛，为什么不同于北大，为什么不同于长江（商学院）？非常重要的是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清华多学科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，其中涉及非常重要的工科、艺术，还有生命学科，所以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融合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是我们非常重要的特色。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4" name="Picture 4" descr="C:\Users\PK239GB\Desktop\hlw4hvg9s6u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5" y="4293096"/>
            <a:ext cx="1167631" cy="13681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2771800" y="4797152"/>
            <a:ext cx="3512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天、地、人、通   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1520" y="1268761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清华的人文历史和工程研究为载体，探究、践行大学的融合之道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帮助大家把清华这座宝山开发成自己企业的一份财富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7624" y="6093296"/>
            <a:ext cx="70567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可以做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一虚一实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两件事情。</a:t>
            </a:r>
            <a:endParaRPr lang="en-US" altLang="zh-CN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50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063625" y="900113"/>
            <a:ext cx="7253288" cy="5697537"/>
            <a:chOff x="1063182" y="2114550"/>
            <a:chExt cx="7071168" cy="4403730"/>
          </a:xfrm>
        </p:grpSpPr>
        <p:sp>
          <p:nvSpPr>
            <p:cNvPr id="21" name="Freeform 2"/>
            <p:cNvSpPr>
              <a:spLocks/>
            </p:cNvSpPr>
            <p:nvPr/>
          </p:nvSpPr>
          <p:spPr bwMode="gray">
            <a:xfrm>
              <a:off x="5447647" y="2844619"/>
              <a:ext cx="1965503" cy="2639294"/>
            </a:xfrm>
            <a:custGeom>
              <a:avLst/>
              <a:gdLst/>
              <a:ahLst/>
              <a:cxnLst>
                <a:cxn ang="0">
                  <a:pos x="1226" y="0"/>
                </a:cxn>
                <a:cxn ang="0">
                  <a:pos x="1238" y="1662"/>
                </a:cxn>
                <a:cxn ang="0">
                  <a:pos x="0" y="1662"/>
                </a:cxn>
                <a:cxn ang="0">
                  <a:pos x="4" y="416"/>
                </a:cxn>
              </a:cxnLst>
              <a:rect l="0" t="0" r="r" b="b"/>
              <a:pathLst>
                <a:path w="1238" h="1662">
                  <a:moveTo>
                    <a:pt x="1226" y="0"/>
                  </a:moveTo>
                  <a:lnTo>
                    <a:pt x="1238" y="1662"/>
                  </a:lnTo>
                  <a:lnTo>
                    <a:pt x="0" y="1662"/>
                  </a:lnTo>
                  <a:lnTo>
                    <a:pt x="4" y="416"/>
                  </a:lnTo>
                </a:path>
              </a:pathLst>
            </a:custGeom>
            <a:gradFill rotWithShape="1">
              <a:gsLst>
                <a:gs pos="0">
                  <a:srgbClr val="A8D02A"/>
                </a:gs>
                <a:gs pos="100000">
                  <a:srgbClr val="A8D02A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3"/>
            <p:cNvSpPr>
              <a:spLocks/>
            </p:cNvSpPr>
            <p:nvPr/>
          </p:nvSpPr>
          <p:spPr bwMode="gray">
            <a:xfrm>
              <a:off x="3342856" y="3151371"/>
              <a:ext cx="1980979" cy="2641748"/>
            </a:xfrm>
            <a:custGeom>
              <a:avLst/>
              <a:gdLst/>
              <a:ahLst/>
              <a:cxnLst>
                <a:cxn ang="0">
                  <a:pos x="1158" y="0"/>
                </a:cxn>
                <a:cxn ang="0">
                  <a:pos x="1248" y="288"/>
                </a:cxn>
                <a:cxn ang="0">
                  <a:pos x="1248" y="1645"/>
                </a:cxn>
                <a:cxn ang="0">
                  <a:pos x="0" y="1664"/>
                </a:cxn>
                <a:cxn ang="0">
                  <a:pos x="0" y="391"/>
                </a:cxn>
              </a:cxnLst>
              <a:rect l="0" t="0" r="r" b="b"/>
              <a:pathLst>
                <a:path w="1248" h="1664">
                  <a:moveTo>
                    <a:pt x="1158" y="0"/>
                  </a:moveTo>
                  <a:lnTo>
                    <a:pt x="1248" y="288"/>
                  </a:lnTo>
                  <a:lnTo>
                    <a:pt x="1248" y="1645"/>
                  </a:lnTo>
                  <a:lnTo>
                    <a:pt x="0" y="1664"/>
                  </a:lnTo>
                  <a:lnTo>
                    <a:pt x="0" y="391"/>
                  </a:lnTo>
                </a:path>
              </a:pathLst>
            </a:custGeom>
            <a:gradFill rotWithShape="1">
              <a:gsLst>
                <a:gs pos="0">
                  <a:srgbClr val="FFC319"/>
                </a:gs>
                <a:gs pos="100000">
                  <a:srgbClr val="FFC31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"/>
            <p:cNvSpPr>
              <a:spLocks/>
            </p:cNvSpPr>
            <p:nvPr/>
          </p:nvSpPr>
          <p:spPr bwMode="gray">
            <a:xfrm>
              <a:off x="1219494" y="3383276"/>
              <a:ext cx="1980979" cy="1798793"/>
            </a:xfrm>
            <a:custGeom>
              <a:avLst/>
              <a:gdLst/>
              <a:ahLst/>
              <a:cxnLst>
                <a:cxn ang="0">
                  <a:pos x="1158" y="0"/>
                </a:cxn>
                <a:cxn ang="0">
                  <a:pos x="1248" y="256"/>
                </a:cxn>
                <a:cxn ang="0">
                  <a:pos x="1248" y="1133"/>
                </a:cxn>
                <a:cxn ang="0">
                  <a:pos x="0" y="1133"/>
                </a:cxn>
                <a:cxn ang="0">
                  <a:pos x="0" y="403"/>
                </a:cxn>
              </a:cxnLst>
              <a:rect l="0" t="0" r="r" b="b"/>
              <a:pathLst>
                <a:path w="1248" h="1133">
                  <a:moveTo>
                    <a:pt x="1158" y="0"/>
                  </a:moveTo>
                  <a:lnTo>
                    <a:pt x="1248" y="256"/>
                  </a:lnTo>
                  <a:lnTo>
                    <a:pt x="1248" y="1133"/>
                  </a:lnTo>
                  <a:lnTo>
                    <a:pt x="0" y="1133"/>
                  </a:lnTo>
                  <a:lnTo>
                    <a:pt x="0" y="403"/>
                  </a:lnTo>
                </a:path>
              </a:pathLst>
            </a:custGeom>
            <a:gradFill rotWithShape="1">
              <a:gsLst>
                <a:gs pos="0">
                  <a:srgbClr val="FF6161"/>
                </a:gs>
                <a:gs pos="100000">
                  <a:srgbClr val="FF6161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10" name="Line 6"/>
            <p:cNvSpPr>
              <a:spLocks noChangeShapeType="1"/>
            </p:cNvSpPr>
            <p:nvPr/>
          </p:nvSpPr>
          <p:spPr bwMode="gray">
            <a:xfrm>
              <a:off x="3275013" y="3341688"/>
              <a:ext cx="0" cy="2497137"/>
            </a:xfrm>
            <a:prstGeom prst="line">
              <a:avLst/>
            </a:prstGeom>
            <a:noFill/>
            <a:ln w="9525">
              <a:solidFill>
                <a:srgbClr val="1C1C1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7"/>
            <p:cNvSpPr>
              <a:spLocks noChangeShapeType="1"/>
            </p:cNvSpPr>
            <p:nvPr/>
          </p:nvSpPr>
          <p:spPr bwMode="gray">
            <a:xfrm>
              <a:off x="5386388" y="3341688"/>
              <a:ext cx="0" cy="2497137"/>
            </a:xfrm>
            <a:prstGeom prst="line">
              <a:avLst/>
            </a:prstGeom>
            <a:noFill/>
            <a:ln w="9525">
              <a:solidFill>
                <a:srgbClr val="1C1C1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Line 8"/>
            <p:cNvSpPr>
              <a:spLocks noChangeShapeType="1"/>
            </p:cNvSpPr>
            <p:nvPr/>
          </p:nvSpPr>
          <p:spPr bwMode="gray">
            <a:xfrm>
              <a:off x="7470775" y="3035300"/>
              <a:ext cx="0" cy="2803525"/>
            </a:xfrm>
            <a:prstGeom prst="line">
              <a:avLst/>
            </a:prstGeom>
            <a:noFill/>
            <a:ln w="9525">
              <a:solidFill>
                <a:srgbClr val="1C1C1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Freeform 9"/>
            <p:cNvSpPr>
              <a:spLocks/>
            </p:cNvSpPr>
            <p:nvPr/>
          </p:nvSpPr>
          <p:spPr bwMode="gray">
            <a:xfrm>
              <a:off x="1195388" y="2114550"/>
              <a:ext cx="6938962" cy="1692275"/>
            </a:xfrm>
            <a:custGeom>
              <a:avLst/>
              <a:gdLst>
                <a:gd name="T0" fmla="*/ 0 w 4371"/>
                <a:gd name="T1" fmla="*/ 2147483647 h 1066"/>
                <a:gd name="T2" fmla="*/ 2147483647 w 4371"/>
                <a:gd name="T3" fmla="*/ 2147483647 h 1066"/>
                <a:gd name="T4" fmla="*/ 2147483647 w 4371"/>
                <a:gd name="T5" fmla="*/ 2147483647 h 1066"/>
                <a:gd name="T6" fmla="*/ 2147483647 w 4371"/>
                <a:gd name="T7" fmla="*/ 2147483647 h 1066"/>
                <a:gd name="T8" fmla="*/ 2147483647 w 4371"/>
                <a:gd name="T9" fmla="*/ 2147483647 h 1066"/>
                <a:gd name="T10" fmla="*/ 2147483647 w 4371"/>
                <a:gd name="T11" fmla="*/ 2147483647 h 1066"/>
                <a:gd name="T12" fmla="*/ 2147483647 w 4371"/>
                <a:gd name="T13" fmla="*/ 0 h 1066"/>
                <a:gd name="T14" fmla="*/ 2147483647 w 4371"/>
                <a:gd name="T15" fmla="*/ 2147483647 h 1066"/>
                <a:gd name="T16" fmla="*/ 2147483647 w 4371"/>
                <a:gd name="T17" fmla="*/ 2147483647 h 1066"/>
                <a:gd name="T18" fmla="*/ 2147483647 w 4371"/>
                <a:gd name="T19" fmla="*/ 2147483647 h 1066"/>
                <a:gd name="T20" fmla="*/ 2147483647 w 4371"/>
                <a:gd name="T21" fmla="*/ 2147483647 h 1066"/>
                <a:gd name="T22" fmla="*/ 2147483647 w 4371"/>
                <a:gd name="T23" fmla="*/ 2147483647 h 1066"/>
                <a:gd name="T24" fmla="*/ 2147483647 w 4371"/>
                <a:gd name="T25" fmla="*/ 2147483647 h 1066"/>
                <a:gd name="T26" fmla="*/ 2147483647 w 4371"/>
                <a:gd name="T27" fmla="*/ 2147483647 h 1066"/>
                <a:gd name="T28" fmla="*/ 2147483647 w 4371"/>
                <a:gd name="T29" fmla="*/ 2147483647 h 1066"/>
                <a:gd name="T30" fmla="*/ 0 w 4371"/>
                <a:gd name="T31" fmla="*/ 2147483647 h 106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371"/>
                <a:gd name="T49" fmla="*/ 0 h 1066"/>
                <a:gd name="T50" fmla="*/ 4371 w 4371"/>
                <a:gd name="T51" fmla="*/ 1066 h 106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371" h="1066">
                  <a:moveTo>
                    <a:pt x="0" y="845"/>
                  </a:moveTo>
                  <a:lnTo>
                    <a:pt x="1523" y="313"/>
                  </a:lnTo>
                  <a:lnTo>
                    <a:pt x="1610" y="617"/>
                  </a:lnTo>
                  <a:lnTo>
                    <a:pt x="2720" y="243"/>
                  </a:lnTo>
                  <a:lnTo>
                    <a:pt x="2784" y="538"/>
                  </a:lnTo>
                  <a:lnTo>
                    <a:pt x="3882" y="266"/>
                  </a:lnTo>
                  <a:lnTo>
                    <a:pt x="3795" y="0"/>
                  </a:lnTo>
                  <a:lnTo>
                    <a:pt x="4371" y="269"/>
                  </a:lnTo>
                  <a:lnTo>
                    <a:pt x="3961" y="832"/>
                  </a:lnTo>
                  <a:lnTo>
                    <a:pt x="3912" y="542"/>
                  </a:lnTo>
                  <a:lnTo>
                    <a:pt x="2594" y="921"/>
                  </a:lnTo>
                  <a:lnTo>
                    <a:pt x="2509" y="620"/>
                  </a:lnTo>
                  <a:lnTo>
                    <a:pt x="1344" y="968"/>
                  </a:lnTo>
                  <a:lnTo>
                    <a:pt x="1280" y="666"/>
                  </a:lnTo>
                  <a:lnTo>
                    <a:pt x="67" y="1066"/>
                  </a:lnTo>
                  <a:lnTo>
                    <a:pt x="0" y="845"/>
                  </a:lnTo>
                  <a:close/>
                </a:path>
              </a:pathLst>
            </a:custGeom>
            <a:gradFill rotWithShape="1">
              <a:gsLst>
                <a:gs pos="0">
                  <a:srgbClr val="990000"/>
                </a:gs>
                <a:gs pos="100000">
                  <a:srgbClr val="FF9933"/>
                </a:gs>
              </a:gsLst>
              <a:lin ang="0" scaled="1"/>
            </a:gradFill>
            <a:ln w="9525">
              <a:round/>
              <a:headEnd/>
              <a:tailEnd/>
            </a:ln>
            <a:scene3d>
              <a:camera prst="legacyPerspectiveTopRight">
                <a:rot lat="600000" lon="20999984" rev="0"/>
              </a:camera>
              <a:lightRig rig="legacyFlat4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114" name="Text Box 11"/>
            <p:cNvSpPr txBox="1">
              <a:spLocks noChangeArrowheads="1"/>
            </p:cNvSpPr>
            <p:nvPr/>
          </p:nvSpPr>
          <p:spPr bwMode="gray">
            <a:xfrm>
              <a:off x="1253542" y="3958742"/>
              <a:ext cx="1885026" cy="187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20650" indent="-120650"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l"/>
              </a:pP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整体战略性知识        </a:t>
              </a:r>
              <a:r>
                <a:rPr lang="zh-CN" altLang="en-US" sz="1600">
                  <a:latin typeface="微软雅黑" pitchFamily="34" charset="-122"/>
                  <a:ea typeface="微软雅黑" pitchFamily="34" charset="-122"/>
                </a:rPr>
                <a:t>（上道用神领）</a:t>
              </a:r>
            </a:p>
            <a:p>
              <a:pPr marL="120650" indent="-120650"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l"/>
              </a:pP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过程性知识</a:t>
              </a:r>
              <a:endParaRPr lang="en-US" altLang="zh-CN" sz="1600" b="1">
                <a:latin typeface="微软雅黑" pitchFamily="34" charset="-122"/>
                <a:ea typeface="微软雅黑" pitchFamily="34" charset="-122"/>
              </a:endParaRPr>
            </a:p>
            <a:p>
              <a:pPr marL="120650" indent="-12065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600">
                  <a:latin typeface="微软雅黑" pitchFamily="34" charset="-122"/>
                  <a:ea typeface="微软雅黑" pitchFamily="34" charset="-122"/>
                </a:rPr>
                <a:t>（中法用心悟）</a:t>
              </a:r>
              <a:endParaRPr lang="en-US" altLang="zh-CN" sz="1600" b="1">
                <a:latin typeface="微软雅黑" pitchFamily="34" charset="-122"/>
                <a:ea typeface="微软雅黑" pitchFamily="34" charset="-122"/>
              </a:endParaRPr>
            </a:p>
            <a:p>
              <a:pPr marL="120650" indent="-120650"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l"/>
              </a:pP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离散性知识</a:t>
              </a:r>
              <a:endParaRPr lang="en-US" altLang="zh-CN" sz="1600" b="1">
                <a:latin typeface="微软雅黑" pitchFamily="34" charset="-122"/>
                <a:ea typeface="微软雅黑" pitchFamily="34" charset="-122"/>
              </a:endParaRPr>
            </a:p>
            <a:p>
              <a:pPr marL="120650" indent="-12065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zh-CN" altLang="en-US" sz="1600">
                  <a:latin typeface="微软雅黑" pitchFamily="34" charset="-122"/>
                  <a:ea typeface="微软雅黑" pitchFamily="34" charset="-122"/>
                </a:rPr>
                <a:t>（下术用耳听）</a:t>
              </a:r>
              <a:endParaRPr lang="en-US" altLang="zh-CN" sz="1600">
                <a:latin typeface="微软雅黑" pitchFamily="34" charset="-122"/>
                <a:ea typeface="微软雅黑" pitchFamily="34" charset="-122"/>
              </a:endParaRPr>
            </a:p>
            <a:p>
              <a:pPr marL="120650" indent="-120650">
                <a:spcBef>
                  <a:spcPct val="50000"/>
                </a:spcBef>
                <a:buClr>
                  <a:schemeClr val="tx1"/>
                </a:buClr>
              </a:pPr>
              <a:endParaRPr lang="en-US" altLang="zh-CN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14"/>
            <p:cNvSpPr>
              <a:spLocks noChangeArrowheads="1"/>
            </p:cNvSpPr>
            <p:nvPr/>
          </p:nvSpPr>
          <p:spPr bwMode="gray">
            <a:xfrm>
              <a:off x="1295328" y="5572258"/>
              <a:ext cx="1781334" cy="314114"/>
            </a:xfrm>
            <a:prstGeom prst="bevel">
              <a:avLst>
                <a:gd name="adj" fmla="val 5949"/>
              </a:avLst>
            </a:prstGeom>
            <a:solidFill>
              <a:srgbClr val="A8D02A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4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知 </a:t>
              </a:r>
              <a:r>
                <a:rPr lang="zh-CN" altLang="en-US" sz="1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（干粮）</a:t>
              </a:r>
              <a:endParaRPr lang="en-US" altLang="zh-CN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6" name="矩形 33"/>
            <p:cNvSpPr>
              <a:spLocks noChangeArrowheads="1"/>
            </p:cNvSpPr>
            <p:nvPr/>
          </p:nvSpPr>
          <p:spPr bwMode="auto">
            <a:xfrm>
              <a:off x="1063182" y="6018753"/>
              <a:ext cx="2156792" cy="499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不断自觉推高</a:t>
              </a:r>
              <a:endParaRPr lang="en-US" altLang="zh-CN" b="1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知识结构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AutoShape 14"/>
          <p:cNvSpPr>
            <a:spLocks noChangeArrowheads="1"/>
          </p:cNvSpPr>
          <p:nvPr/>
        </p:nvSpPr>
        <p:spPr bwMode="gray">
          <a:xfrm>
            <a:off x="3465513" y="5373688"/>
            <a:ext cx="1827212" cy="406400"/>
          </a:xfrm>
          <a:prstGeom prst="bevel">
            <a:avLst>
              <a:gd name="adj" fmla="val 5949"/>
            </a:avLst>
          </a:prstGeom>
          <a:solidFill>
            <a:srgbClr val="A8D02A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能知</a:t>
            </a:r>
            <a:r>
              <a:rPr lang="zh-CN" altLang="en-US" sz="1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（猎枪）</a:t>
            </a:r>
            <a:endParaRPr lang="en-US" altLang="zh-CN" sz="24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14"/>
          <p:cNvSpPr>
            <a:spLocks noChangeArrowheads="1"/>
          </p:cNvSpPr>
          <p:nvPr/>
        </p:nvSpPr>
        <p:spPr bwMode="gray">
          <a:xfrm>
            <a:off x="5697538" y="5373688"/>
            <a:ext cx="1827212" cy="406400"/>
          </a:xfrm>
          <a:prstGeom prst="bevel">
            <a:avLst>
              <a:gd name="adj" fmla="val 5949"/>
            </a:avLst>
          </a:prstGeom>
          <a:solidFill>
            <a:srgbClr val="A8D02A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欲知</a:t>
            </a:r>
            <a:r>
              <a:rPr lang="zh-CN" altLang="en-US" sz="1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追求</a:t>
            </a:r>
            <a:r>
              <a:rPr lang="zh-CN" altLang="en-US" sz="1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矩形 38"/>
          <p:cNvSpPr>
            <a:spLocks noChangeArrowheads="1"/>
          </p:cNvSpPr>
          <p:nvPr/>
        </p:nvSpPr>
        <p:spPr bwMode="auto">
          <a:xfrm>
            <a:off x="3295650" y="5951538"/>
            <a:ext cx="22129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取得最重要的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两把钥匙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2" name="Text Box 11"/>
          <p:cNvSpPr txBox="1">
            <a:spLocks noChangeArrowheads="1"/>
          </p:cNvSpPr>
          <p:nvPr/>
        </p:nvSpPr>
        <p:spPr bwMode="gray">
          <a:xfrm>
            <a:off x="3430588" y="2997200"/>
            <a:ext cx="1933575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价值追求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安身立命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之本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----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身心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家国一致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方法论：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例如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spcBef>
                <a:spcPct val="50000"/>
              </a:spcBef>
              <a:buClr>
                <a:schemeClr val="tx1"/>
              </a:buClr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系统思维；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spcBef>
                <a:spcPct val="50000"/>
              </a:spcBef>
              <a:buClr>
                <a:schemeClr val="tx1"/>
              </a:buClr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设计思维；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spcBef>
                <a:spcPct val="50000"/>
              </a:spcBef>
              <a:buClr>
                <a:schemeClr val="tx1"/>
              </a:buClr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计算思维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spcBef>
                <a:spcPct val="50000"/>
              </a:spcBef>
              <a:buClr>
                <a:schemeClr val="tx1"/>
              </a:buClr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3" name="矩形 43"/>
          <p:cNvSpPr>
            <a:spLocks noChangeArrowheads="1"/>
          </p:cNvSpPr>
          <p:nvPr/>
        </p:nvSpPr>
        <p:spPr bwMode="auto">
          <a:xfrm>
            <a:off x="5508625" y="5951538"/>
            <a:ext cx="3167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找到真正的开放性，追求卓越，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达到经纬天地化成天下的境界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4" name="矩形 44"/>
          <p:cNvSpPr>
            <a:spLocks noChangeArrowheads="1"/>
          </p:cNvSpPr>
          <p:nvPr/>
        </p:nvSpPr>
        <p:spPr bwMode="auto">
          <a:xfrm>
            <a:off x="250825" y="188913"/>
            <a:ext cx="8208963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华文隶书" pitchFamily="2" charset="-122"/>
                <a:ea typeface="华文隶书" pitchFamily="2" charset="-122"/>
              </a:rPr>
              <a:t>变中寻不变   </a:t>
            </a:r>
            <a:r>
              <a:rPr lang="zh-CN" altLang="en-US" sz="3600" b="1" dirty="0" smtClean="0">
                <a:solidFill>
                  <a:srgbClr val="7030A0"/>
                </a:solidFill>
                <a:latin typeface="华文隶书" pitchFamily="2" charset="-122"/>
                <a:ea typeface="华文隶书" pitchFamily="2" charset="-122"/>
              </a:rPr>
              <a:t>读懂清华血脉格局念清华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大学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就是一个聚英才、创条件，试对错，谋未来，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使人不断唤起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内在感动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的地方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gray">
          <a:xfrm>
            <a:off x="5519738" y="2781300"/>
            <a:ext cx="2147887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120650" indent="-1206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求得真知灼见挚友，达到天、地、人、通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依托清华百年百业积累的大平台跨界协同试错，共谋未来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注入大学文化基因：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大人格、大视野、       大逻辑、大历史观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1288" y="3500438"/>
            <a:ext cx="914400" cy="1851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务虚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" y="404813"/>
            <a:ext cx="9144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务实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0"/>
            <a:ext cx="8100392" cy="18466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7030A0"/>
                </a:solidFill>
                <a:latin typeface="华文隶书" pitchFamily="2" charset="-122"/>
                <a:ea typeface="华文隶书" pitchFamily="2" charset="-122"/>
              </a:rPr>
              <a:t>不变中求变   </a:t>
            </a:r>
            <a:r>
              <a:rPr lang="zh-CN" altLang="en-US" sz="3600" b="1" dirty="0" smtClean="0">
                <a:solidFill>
                  <a:srgbClr val="7030A0"/>
                </a:solidFill>
                <a:latin typeface="华文隶书" pitchFamily="2" charset="-122"/>
                <a:ea typeface="华文隶书" pitchFamily="2" charset="-122"/>
              </a:rPr>
              <a:t>融合清华</a:t>
            </a:r>
            <a:r>
              <a:rPr lang="zh-CN" altLang="en-US" sz="3600" b="1" dirty="0">
                <a:solidFill>
                  <a:srgbClr val="7030A0"/>
                </a:solidFill>
                <a:latin typeface="华文隶书" pitchFamily="2" charset="-122"/>
                <a:ea typeface="华文隶书" pitchFamily="2" charset="-122"/>
              </a:rPr>
              <a:t>百年积累谋发展</a:t>
            </a:r>
            <a:endParaRPr lang="en-US" altLang="zh-CN" sz="3600" b="1" dirty="0">
              <a:solidFill>
                <a:srgbClr val="7030A0"/>
              </a:solidFill>
              <a:latin typeface="华文隶书" pitchFamily="2" charset="-122"/>
              <a:ea typeface="华文隶书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按照时代发展的要求，变革人才培养模式，</a:t>
            </a:r>
            <a:r>
              <a:rPr kumimoji="1"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造就融合创新</a:t>
            </a:r>
            <a:r>
              <a:rPr kumimoji="1"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的干才和将才</a:t>
            </a:r>
            <a:r>
              <a:rPr kumimoji="1"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kumimoji="1"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kumimoji="1"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</a:t>
            </a:r>
            <a:r>
              <a:rPr kumimoji="1"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与科学家</a:t>
            </a:r>
            <a:r>
              <a:rPr kumimoji="1"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、艺术家</a:t>
            </a:r>
            <a:r>
              <a:rPr kumimoji="1"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、教育家、人文</a:t>
            </a:r>
            <a:r>
              <a:rPr kumimoji="1"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</a:t>
            </a:r>
            <a:r>
              <a:rPr kumimoji="1"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科学家、企业家会师</a:t>
            </a:r>
            <a:r>
              <a:rPr kumimoji="1"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，成为真正的好朋友，</a:t>
            </a:r>
            <a:r>
              <a:rPr kumimoji="1"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</a:t>
            </a:r>
            <a:r>
              <a:rPr kumimoji="1"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共同作一件大事</a:t>
            </a:r>
            <a:r>
              <a:rPr kumimoji="1"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kumimoji="1"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探寻中国式产、学、研</a:t>
            </a:r>
            <a:r>
              <a:rPr kumimoji="1"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结合新路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5157192"/>
          </a:xfrm>
        </p:spPr>
        <p:txBody>
          <a:bodyPr rtlCol="0">
            <a:normAutofit fontScale="32500" lnSpcReduction="20000"/>
          </a:bodyPr>
          <a:lstStyle/>
          <a:p>
            <a:pPr marL="719138" indent="-444500" algn="l" eaLnBrk="1" fontAlgn="auto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4300" dirty="0" smtClean="0">
                <a:solidFill>
                  <a:schemeClr val="tx1"/>
                </a:solidFill>
              </a:rPr>
              <a:t>中国经济亟需转型升级，但大家也深感产学研结合技术创新的路径并不畅通。</a:t>
            </a:r>
            <a:endParaRPr lang="en-US" altLang="zh-CN" sz="4300" dirty="0" smtClean="0">
              <a:solidFill>
                <a:schemeClr val="tx1"/>
              </a:solidFill>
            </a:endParaRPr>
          </a:p>
          <a:p>
            <a:pPr marL="719138" indent="-444500" algn="l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4300" dirty="0" smtClean="0">
                <a:solidFill>
                  <a:schemeClr val="tx1"/>
                </a:solidFill>
              </a:rPr>
              <a:t>企业向大学征询</a:t>
            </a:r>
            <a:r>
              <a:rPr lang="zh-CN" altLang="en-US" sz="4900" b="1" dirty="0" smtClean="0">
                <a:solidFill>
                  <a:schemeClr val="tx1"/>
                </a:solidFill>
              </a:rPr>
              <a:t>“项目”，</a:t>
            </a:r>
            <a:r>
              <a:rPr lang="zh-CN" altLang="en-US" sz="4300" dirty="0" smtClean="0">
                <a:solidFill>
                  <a:schemeClr val="tx1"/>
                </a:solidFill>
              </a:rPr>
              <a:t>学校向</a:t>
            </a:r>
            <a:r>
              <a:rPr lang="zh-CN" altLang="en-US" sz="4300" dirty="0" smtClean="0">
                <a:solidFill>
                  <a:schemeClr val="tx1"/>
                </a:solidFill>
              </a:rPr>
              <a:t>企业</a:t>
            </a:r>
            <a:r>
              <a:rPr lang="zh-CN" altLang="en-US" sz="4300" dirty="0" smtClean="0">
                <a:solidFill>
                  <a:schemeClr val="tx1"/>
                </a:solidFill>
              </a:rPr>
              <a:t>寻求实践</a:t>
            </a:r>
            <a:r>
              <a:rPr lang="zh-CN" altLang="en-US" sz="4300" dirty="0" smtClean="0">
                <a:solidFill>
                  <a:schemeClr val="tx1"/>
                </a:solidFill>
              </a:rPr>
              <a:t>的途径</a:t>
            </a:r>
            <a:r>
              <a:rPr lang="zh-CN" altLang="en-US" sz="4300" dirty="0" smtClean="0">
                <a:solidFill>
                  <a:schemeClr val="tx1"/>
                </a:solidFill>
              </a:rPr>
              <a:t>；但</a:t>
            </a:r>
            <a:r>
              <a:rPr lang="zh-CN" altLang="en-US" sz="4300" dirty="0" smtClean="0">
                <a:solidFill>
                  <a:schemeClr val="tx1"/>
                </a:solidFill>
              </a:rPr>
              <a:t>多因简单化而失望</a:t>
            </a:r>
            <a:r>
              <a:rPr lang="en-US" altLang="zh-CN" sz="4300" dirty="0" smtClean="0">
                <a:solidFill>
                  <a:schemeClr val="tx1"/>
                </a:solidFill>
              </a:rPr>
              <a:t>——</a:t>
            </a:r>
            <a:r>
              <a:rPr lang="zh-CN" altLang="en-US" sz="4300" dirty="0" smtClean="0">
                <a:solidFill>
                  <a:schemeClr val="tx1"/>
                </a:solidFill>
              </a:rPr>
              <a:t>科学研究是探索未来，而企业更关注实际应用和效益，二者认识和诉求不尽相同。细查，学校长期的努力和人力物力投入，积累下极多</a:t>
            </a:r>
            <a:r>
              <a:rPr lang="zh-CN" altLang="en-US" sz="5500" b="1" dirty="0" smtClean="0">
                <a:solidFill>
                  <a:schemeClr val="tx1"/>
                </a:solidFill>
              </a:rPr>
              <a:t>技术</a:t>
            </a:r>
            <a:r>
              <a:rPr lang="zh-CN" altLang="en-US" sz="4300" dirty="0" smtClean="0">
                <a:solidFill>
                  <a:schemeClr val="tx1"/>
                </a:solidFill>
              </a:rPr>
              <a:t>，可成为技术供给源。“工程化”在国外通过工业研究院沟通孵化。我国这方面任重道远。</a:t>
            </a:r>
            <a:endParaRPr lang="en-US" altLang="zh-CN" sz="4300" dirty="0" smtClean="0">
              <a:solidFill>
                <a:schemeClr val="tx1"/>
              </a:solidFill>
            </a:endParaRPr>
          </a:p>
          <a:p>
            <a:pPr marL="719138" indent="-444500" algn="l" eaLnBrk="1" fontAlgn="auto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4300" dirty="0" smtClean="0">
                <a:solidFill>
                  <a:schemeClr val="tx1"/>
                </a:solidFill>
              </a:rPr>
              <a:t>我们能否更积极地行动</a:t>
            </a:r>
            <a:r>
              <a:rPr lang="en-US" altLang="zh-CN" sz="4300" dirty="0" smtClean="0">
                <a:solidFill>
                  <a:schemeClr val="tx1"/>
                </a:solidFill>
              </a:rPr>
              <a:t>——</a:t>
            </a:r>
            <a:r>
              <a:rPr lang="zh-CN" altLang="en-US" sz="4300" b="1" dirty="0" smtClean="0">
                <a:solidFill>
                  <a:schemeClr val="tx1"/>
                </a:solidFill>
              </a:rPr>
              <a:t>以</a:t>
            </a:r>
            <a:r>
              <a:rPr lang="zh-CN" altLang="en-US" sz="4300" b="1" dirty="0" smtClean="0">
                <a:solidFill>
                  <a:schemeClr val="tx1"/>
                </a:solidFill>
              </a:rPr>
              <a:t>工程管理教育</a:t>
            </a:r>
            <a:r>
              <a:rPr lang="zh-CN" altLang="en-US" sz="4300" b="1" dirty="0" smtClean="0">
                <a:solidFill>
                  <a:schemeClr val="tx1"/>
                </a:solidFill>
              </a:rPr>
              <a:t>改革为纽带寻得转机</a:t>
            </a:r>
            <a:r>
              <a:rPr lang="zh-CN" altLang="en-US" sz="4300" b="1" dirty="0" smtClean="0">
                <a:solidFill>
                  <a:schemeClr val="tx1"/>
                </a:solidFill>
              </a:rPr>
              <a:t>？  </a:t>
            </a:r>
            <a:r>
              <a:rPr lang="en-US" altLang="zh-CN" sz="4300" b="1" dirty="0" smtClean="0">
                <a:solidFill>
                  <a:schemeClr val="tx1"/>
                </a:solidFill>
              </a:rPr>
              <a:t>MEM</a:t>
            </a:r>
            <a:r>
              <a:rPr lang="zh-CN" altLang="en-US" sz="4300" b="1" dirty="0" smtClean="0">
                <a:solidFill>
                  <a:schemeClr val="tx1"/>
                </a:solidFill>
              </a:rPr>
              <a:t>完全可能有所作为！</a:t>
            </a:r>
            <a:endParaRPr lang="en-US" altLang="zh-CN" sz="4300" b="1" dirty="0" smtClean="0">
              <a:solidFill>
                <a:schemeClr val="tx1"/>
              </a:solidFill>
            </a:endParaRPr>
          </a:p>
          <a:p>
            <a:pPr marL="674688" lvl="1" algn="l" eaLnBrk="1" fontAlgn="auto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zh-CN" altLang="en-US" sz="4300" dirty="0" smtClean="0">
                <a:solidFill>
                  <a:schemeClr val="tx1"/>
                </a:solidFill>
              </a:rPr>
              <a:t>   不希望大家用一门课来看待我们所作的事，更希望我们</a:t>
            </a:r>
            <a:r>
              <a:rPr lang="zh-CN" altLang="en-US" sz="4300" b="1" dirty="0" smtClean="0">
                <a:solidFill>
                  <a:schemeClr val="tx1"/>
                </a:solidFill>
              </a:rPr>
              <a:t>成为一个研究的团队，把</a:t>
            </a:r>
            <a:r>
              <a:rPr lang="zh-CN" altLang="en-US" sz="4300" b="1" dirty="0" smtClean="0">
                <a:solidFill>
                  <a:schemeClr val="tx1"/>
                </a:solidFill>
              </a:rPr>
              <a:t>清华</a:t>
            </a:r>
            <a:r>
              <a:rPr lang="zh-CN" altLang="en-US" sz="4300" b="1" dirty="0" smtClean="0">
                <a:solidFill>
                  <a:schemeClr val="tx1"/>
                </a:solidFill>
              </a:rPr>
              <a:t>学习</a:t>
            </a:r>
            <a:r>
              <a:rPr lang="zh-CN" altLang="en-US" sz="4300" b="1" dirty="0" smtClean="0">
                <a:solidFill>
                  <a:schemeClr val="tx1"/>
                </a:solidFill>
              </a:rPr>
              <a:t>做成</a:t>
            </a:r>
            <a:r>
              <a:rPr lang="zh-CN" altLang="en-US" sz="4300" b="1" dirty="0" smtClean="0">
                <a:solidFill>
                  <a:schemeClr val="tx1"/>
                </a:solidFill>
              </a:rPr>
              <a:t>一个研究的过程</a:t>
            </a:r>
            <a:r>
              <a:rPr lang="en-US" altLang="zh-CN" sz="4300" dirty="0" smtClean="0">
                <a:solidFill>
                  <a:schemeClr val="tx1"/>
                </a:solidFill>
              </a:rPr>
              <a:t>——</a:t>
            </a:r>
            <a:r>
              <a:rPr lang="zh-CN" altLang="en-US" sz="4300" dirty="0" smtClean="0">
                <a:solidFill>
                  <a:schemeClr val="tx1"/>
                </a:solidFill>
              </a:rPr>
              <a:t>在技术生产的潮头</a:t>
            </a:r>
            <a:r>
              <a:rPr lang="zh-CN" altLang="en-US" sz="4300" dirty="0" smtClean="0">
                <a:solidFill>
                  <a:schemeClr val="tx1"/>
                </a:solidFill>
              </a:rPr>
              <a:t>，与技术</a:t>
            </a:r>
            <a:r>
              <a:rPr lang="zh-CN" altLang="en-US" sz="4300" dirty="0" smtClean="0">
                <a:solidFill>
                  <a:schemeClr val="tx1"/>
                </a:solidFill>
              </a:rPr>
              <a:t>的生产者共同探寻。学校在完成国家和不同企业项目时派生出来的众多的技术（而非项目），与企业升级遇到的技术瓶颈之间，急需一个沟通的机制，平衡各方利益， 形成一种结合模式（</a:t>
            </a:r>
            <a:r>
              <a:rPr lang="zh-CN" altLang="en-US" sz="4300" dirty="0" smtClean="0">
                <a:solidFill>
                  <a:schemeClr val="tx1"/>
                </a:solidFill>
              </a:rPr>
              <a:t>例如，校</a:t>
            </a:r>
            <a:r>
              <a:rPr lang="zh-CN" altLang="en-US" sz="4300" dirty="0" smtClean="0">
                <a:solidFill>
                  <a:schemeClr val="tx1"/>
                </a:solidFill>
              </a:rPr>
              <a:t>企共同推动引导学生创新学习团队作为介观层次，形成企业所求技术预</a:t>
            </a:r>
            <a:r>
              <a:rPr lang="zh-CN" altLang="en-US" sz="4300" dirty="0" smtClean="0">
                <a:solidFill>
                  <a:schemeClr val="tx1"/>
                </a:solidFill>
              </a:rPr>
              <a:t>研、整合</a:t>
            </a:r>
            <a:r>
              <a:rPr lang="zh-CN" altLang="en-US" sz="4300" dirty="0" smtClean="0">
                <a:solidFill>
                  <a:schemeClr val="tx1"/>
                </a:solidFill>
              </a:rPr>
              <a:t>和孵化的微单元</a:t>
            </a:r>
            <a:r>
              <a:rPr lang="en-US" altLang="zh-CN" sz="4300" dirty="0" smtClean="0">
                <a:solidFill>
                  <a:schemeClr val="tx1"/>
                </a:solidFill>
              </a:rPr>
              <a:t>——</a:t>
            </a:r>
            <a:r>
              <a:rPr lang="zh-CN" altLang="en-US" sz="4300" b="1" dirty="0" smtClean="0">
                <a:solidFill>
                  <a:schemeClr val="tx1"/>
                </a:solidFill>
              </a:rPr>
              <a:t>微型工业研究院模式</a:t>
            </a:r>
            <a:r>
              <a:rPr lang="zh-CN" altLang="en-US" sz="4300" dirty="0" smtClean="0">
                <a:solidFill>
                  <a:schemeClr val="tx1"/>
                </a:solidFill>
              </a:rPr>
              <a:t>，并带土移植），以期沟通分布式需求与分布式供给，形成共学共进、共建共享的协同创新平台，使学校真正成为知识兴企的智库和技术后援，打通产学研“小周天”。</a:t>
            </a:r>
            <a:endParaRPr lang="en-US" altLang="zh-CN" sz="4300" dirty="0" smtClean="0">
              <a:solidFill>
                <a:schemeClr val="tx1"/>
              </a:solidFill>
            </a:endParaRPr>
          </a:p>
          <a:p>
            <a:pPr lvl="1" algn="l" eaLnBrk="1" fontAlgn="auto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               </a:t>
            </a:r>
            <a:r>
              <a:rPr lang="zh-CN" altLang="en-US" sz="4300" dirty="0" smtClean="0">
                <a:solidFill>
                  <a:schemeClr val="tx1"/>
                </a:solidFill>
              </a:rPr>
              <a:t>把事情做细，才能把资源盘活；人才和企业成长了，国家就好了。让我们共同创造历史！</a:t>
            </a:r>
            <a:endParaRPr lang="en-US" altLang="zh-CN" sz="4300" dirty="0" smtClean="0">
              <a:solidFill>
                <a:schemeClr val="tx1"/>
              </a:solidFill>
            </a:endParaRP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800" dirty="0" smtClean="0">
              <a:solidFill>
                <a:srgbClr val="7030A0"/>
              </a:solidFill>
            </a:endParaRP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916113"/>
          </a:xfrm>
          <a:prstGeom prst="rect">
            <a:avLst/>
          </a:prstGeom>
        </p:spPr>
        <p:txBody>
          <a:bodyPr anchor="t">
            <a:normAutofit fontScale="90000"/>
          </a:bodyPr>
          <a:lstStyle/>
          <a:p>
            <a:pPr eaLnBrk="1" hangingPunct="1"/>
            <a:r>
              <a:rPr lang="zh-CN" altLang="en-US" sz="2400" b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产学研结合推动</a:t>
            </a:r>
            <a:r>
              <a:rPr lang="zh-CN" altLang="en-US" sz="2800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科学技术与商业模式协同创新</a:t>
            </a:r>
            <a:r>
              <a:rPr lang="zh-CN" altLang="en-US" sz="2400" b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的一个参考思路</a:t>
            </a:r>
            <a:r>
              <a:rPr lang="en-US" altLang="zh-CN" sz="2400" b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                  </a:t>
            </a:r>
            <a:r>
              <a:rPr lang="zh-CN" altLang="en-US" sz="2400" b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产业技术进步</a:t>
            </a:r>
            <a:r>
              <a:rPr lang="en-US" altLang="zh-CN" sz="2000" b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b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学生创新学习团队</a:t>
            </a:r>
            <a:r>
              <a:rPr lang="en-US" altLang="zh-CN" sz="2000" b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b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科研成果转化           </a:t>
            </a:r>
            <a:r>
              <a:rPr lang="en-US" altLang="zh-CN" sz="1800" b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b="1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方法论：</a:t>
            </a:r>
            <a:r>
              <a:rPr lang="zh-CN" altLang="en-US" sz="1800" b="1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以可跨学科灵活重组的分布式学生创新研究团队，沟通分布式的产业需求与分布式的学校科研技术和成果，打造学科交叉校企融合的桥头堡，形成微型工业研究院模式，</a:t>
            </a:r>
            <a:r>
              <a:rPr lang="en-US" altLang="zh-CN" sz="1800" b="1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1800" b="1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zh-CN" altLang="en-US" sz="1800" b="1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打通产、学、研脉络的“小周天”，实现交互式、分布式、开放式的共同创新</a:t>
            </a:r>
            <a:r>
              <a:rPr lang="en-US" altLang="zh-CN" sz="1600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1800" b="1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7200" y="2770188"/>
            <a:ext cx="960438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7275" y="2803525"/>
            <a:ext cx="8064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Box 18"/>
          <p:cNvSpPr txBox="1">
            <a:spLocks noChangeArrowheads="1"/>
          </p:cNvSpPr>
          <p:nvPr/>
        </p:nvSpPr>
        <p:spPr bwMode="auto">
          <a:xfrm>
            <a:off x="6659563" y="2276475"/>
            <a:ext cx="2305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专业老师和实验室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（作为技术来源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供给方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 r="69711"/>
          <a:stretch>
            <a:fillRect/>
          </a:stretch>
        </p:blipFill>
        <p:spPr bwMode="auto">
          <a:xfrm>
            <a:off x="3725863" y="4652963"/>
            <a:ext cx="117475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>
          <a:xfrm>
            <a:off x="2898775" y="3284538"/>
            <a:ext cx="3182938" cy="1587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0800000" flipV="1">
            <a:off x="4838700" y="3571875"/>
            <a:ext cx="1298575" cy="7254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10800000">
            <a:off x="2359025" y="3571875"/>
            <a:ext cx="1422400" cy="7254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0800000" flipV="1">
            <a:off x="2898775" y="3125788"/>
            <a:ext cx="3182938" cy="1111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195513" y="3660775"/>
            <a:ext cx="1482725" cy="8032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932363" y="3644900"/>
            <a:ext cx="1327150" cy="8032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7" name="TextBox 44"/>
          <p:cNvSpPr txBox="1">
            <a:spLocks noChangeArrowheads="1"/>
          </p:cNvSpPr>
          <p:nvPr/>
        </p:nvSpPr>
        <p:spPr bwMode="auto">
          <a:xfrm>
            <a:off x="4067944" y="3309938"/>
            <a:ext cx="86441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买</a:t>
            </a:r>
          </a:p>
        </p:txBody>
      </p:sp>
      <p:sp>
        <p:nvSpPr>
          <p:cNvPr id="6158" name="TextBox 45"/>
          <p:cNvSpPr txBox="1">
            <a:spLocks noChangeArrowheads="1"/>
          </p:cNvSpPr>
          <p:nvPr/>
        </p:nvSpPr>
        <p:spPr bwMode="auto">
          <a:xfrm>
            <a:off x="3051175" y="3679825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隔</a:t>
            </a:r>
          </a:p>
        </p:txBody>
      </p:sp>
      <p:sp>
        <p:nvSpPr>
          <p:cNvPr id="6159" name="TextBox 46"/>
          <p:cNvSpPr txBox="1">
            <a:spLocks noChangeArrowheads="1"/>
          </p:cNvSpPr>
          <p:nvPr/>
        </p:nvSpPr>
        <p:spPr bwMode="auto">
          <a:xfrm>
            <a:off x="5076056" y="3645024"/>
            <a:ext cx="6480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派</a:t>
            </a:r>
          </a:p>
        </p:txBody>
      </p:sp>
      <p:sp>
        <p:nvSpPr>
          <p:cNvPr id="6160" name="TextBox 47"/>
          <p:cNvSpPr txBox="1">
            <a:spLocks noChangeArrowheads="1"/>
          </p:cNvSpPr>
          <p:nvPr/>
        </p:nvSpPr>
        <p:spPr bwMode="auto">
          <a:xfrm>
            <a:off x="2339975" y="1916113"/>
            <a:ext cx="4176713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2400" b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合</a:t>
            </a:r>
            <a:r>
              <a:rPr lang="zh-CN" altLang="en-US" sz="140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120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在共同付出、准备、推进的基础上合作，把每个创新团队建设成微型工业研究院和孵化器；把清华经营成打造智慧团队（现时管理创新的最强音）的试验田</a:t>
            </a:r>
            <a:r>
              <a:rPr lang="en-US" altLang="zh-CN" sz="120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----</a:t>
            </a:r>
            <a:r>
              <a:rPr lang="zh-CN" altLang="en-US" sz="120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促进学生和企业员工的创新性、培养创新的领导者、整合并发挥团队智慧。使清华这个文化品牌在每个人自己这个人力资源的管理上落地生根、开花结果</a:t>
            </a:r>
            <a:endParaRPr lang="en-US" altLang="zh-CN" sz="140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161" name="TextBox 48"/>
          <p:cNvSpPr txBox="1">
            <a:spLocks noChangeArrowheads="1"/>
          </p:cNvSpPr>
          <p:nvPr/>
        </p:nvSpPr>
        <p:spPr bwMode="auto">
          <a:xfrm>
            <a:off x="0" y="3573463"/>
            <a:ext cx="3122613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                       </a:t>
            </a:r>
            <a:r>
              <a:rPr lang="zh-CN" altLang="en-US" sz="2400" b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导</a:t>
            </a:r>
            <a:endParaRPr lang="en-US" altLang="zh-CN" sz="1400" b="1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200" b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   引导：</a:t>
            </a:r>
            <a:r>
              <a:rPr lang="zh-CN" altLang="en-US" sz="120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提出企业关心的具体问题</a:t>
            </a:r>
            <a:endParaRPr lang="en-US" altLang="zh-CN" sz="120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1300"/>
              </a:lnSpc>
            </a:pPr>
            <a:r>
              <a:rPr lang="zh-CN" altLang="en-US" sz="1200" b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   转译：</a:t>
            </a:r>
            <a:r>
              <a:rPr lang="zh-CN" altLang="en-US" sz="120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由校内咨询团队（创新与设计中心、老科协学生辅导团、科研院技术开发部等）将产业需求细化分解链接为方便学生研究的课题</a:t>
            </a:r>
            <a:endParaRPr lang="en-US" altLang="zh-CN" sz="120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1300"/>
              </a:lnSpc>
            </a:pPr>
            <a:r>
              <a:rPr lang="zh-CN" altLang="en-US" sz="1200" b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   推动：</a:t>
            </a:r>
            <a:r>
              <a:rPr lang="zh-CN" altLang="en-US" sz="120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适当时期企业技术团队进入，引导研究向企业需求发展，同时完成企业技术人员技术更新和接产培训</a:t>
            </a:r>
            <a:endParaRPr lang="zh-CN" altLang="en-US" sz="140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162" name="TextBox 49"/>
          <p:cNvSpPr txBox="1">
            <a:spLocks noChangeArrowheads="1"/>
          </p:cNvSpPr>
          <p:nvPr/>
        </p:nvSpPr>
        <p:spPr bwMode="auto">
          <a:xfrm>
            <a:off x="5741988" y="3644900"/>
            <a:ext cx="3151187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8900">
              <a:lnSpc>
                <a:spcPts val="1400"/>
              </a:lnSpc>
            </a:pPr>
            <a:r>
              <a:rPr lang="zh-CN" altLang="en-US" sz="200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120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通过跨学科系统集成的分布式工 作流平台，按“</a:t>
            </a:r>
            <a:r>
              <a:rPr lang="zh-CN" altLang="en-US" sz="1200" b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人</a:t>
            </a:r>
            <a:r>
              <a:rPr lang="en-US" altLang="zh-CN" sz="1200" b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1200" b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机</a:t>
            </a:r>
            <a:r>
              <a:rPr lang="en-US" altLang="zh-CN" sz="1200" b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1200" b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人</a:t>
            </a:r>
            <a:r>
              <a:rPr lang="zh-CN" altLang="en-US" sz="120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”</a:t>
            </a:r>
            <a:r>
              <a:rPr lang="zh-CN" altLang="en-US" sz="1200" b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20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机制自主组织虚实结合的可重组创新团队，因才求教、多师多生、交叉融合，将传统课堂、全球网络课程、实体校园和企业实践有效转变成实践性学习的资源库和节点，在推进项目工程化过程中学会共处、沟通和和学习，学会由个体有意识的交叉直到群体无意识的统观。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5732463"/>
            <a:ext cx="8586788" cy="0"/>
          </a:xfrm>
          <a:prstGeom prst="line">
            <a:avLst/>
          </a:prstGeom>
          <a:ln w="12700" cmpd="thickThin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64" name="TextBox 18"/>
          <p:cNvSpPr txBox="1">
            <a:spLocks noChangeArrowheads="1"/>
          </p:cNvSpPr>
          <p:nvPr/>
        </p:nvSpPr>
        <p:spPr bwMode="auto">
          <a:xfrm>
            <a:off x="0" y="2276475"/>
            <a:ext cx="2411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EMBA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MBA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MEM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学生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（作为企业联系人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需求方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165" name="TextBox 25"/>
          <p:cNvSpPr txBox="1">
            <a:spLocks noChangeArrowheads="1"/>
          </p:cNvSpPr>
          <p:nvPr/>
        </p:nvSpPr>
        <p:spPr bwMode="auto">
          <a:xfrm>
            <a:off x="539750" y="3429000"/>
            <a:ext cx="1295400" cy="338138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创新关系！ </a:t>
            </a:r>
          </a:p>
        </p:txBody>
      </p:sp>
      <p:sp>
        <p:nvSpPr>
          <p:cNvPr id="6166" name="TextBox 24"/>
          <p:cNvSpPr txBox="1">
            <a:spLocks noChangeArrowheads="1"/>
          </p:cNvSpPr>
          <p:nvPr/>
        </p:nvSpPr>
        <p:spPr bwMode="auto">
          <a:xfrm>
            <a:off x="3635896" y="3717032"/>
            <a:ext cx="1224136" cy="338554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旧关系？</a:t>
            </a:r>
          </a:p>
        </p:txBody>
      </p:sp>
      <p:sp>
        <p:nvSpPr>
          <p:cNvPr id="6167" name="TextBox 26"/>
          <p:cNvSpPr txBox="1">
            <a:spLocks noChangeArrowheads="1"/>
          </p:cNvSpPr>
          <p:nvPr/>
        </p:nvSpPr>
        <p:spPr bwMode="auto">
          <a:xfrm>
            <a:off x="4859338" y="4437063"/>
            <a:ext cx="360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学</a:t>
            </a:r>
          </a:p>
        </p:txBody>
      </p:sp>
      <p:sp>
        <p:nvSpPr>
          <p:cNvPr id="29" name="TextBox 50"/>
          <p:cNvSpPr txBox="1">
            <a:spLocks noChangeArrowheads="1"/>
          </p:cNvSpPr>
          <p:nvPr/>
        </p:nvSpPr>
        <p:spPr bwMode="auto">
          <a:xfrm>
            <a:off x="0" y="5517232"/>
            <a:ext cx="91440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前期已有基础：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学生团队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、挑战性课程、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x-lab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（学生科训计划）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XLP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（跨学科系统集成挑战）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、全校更多的老师和实验室投入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校内学生创意创新创业支撑平台（训练中心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创新与设计中心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创客空间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---16500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平米，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台套设备，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名教师技师、顶级国际驻校创客）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国家级精品课程“实验室科研探究”学生跨学科广泛交叉（本科生、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个实验室，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个项目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位专业老师）、经管学院的清华探究课、清华新兴技术探究课、清华新兴技术探究课线上课程</a:t>
            </a:r>
          </a:p>
        </p:txBody>
      </p:sp>
      <p:sp>
        <p:nvSpPr>
          <p:cNvPr id="6169" name="TextBox 18"/>
          <p:cNvSpPr txBox="1">
            <a:spLocks noChangeArrowheads="1"/>
          </p:cNvSpPr>
          <p:nvPr/>
        </p:nvSpPr>
        <p:spPr bwMode="auto">
          <a:xfrm>
            <a:off x="4838700" y="5272088"/>
            <a:ext cx="31178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学生创业创新团队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（以学生的学习行为作为纽带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中介方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0" y="1844824"/>
            <a:ext cx="9396536" cy="4824536"/>
            <a:chOff x="467312" y="3156433"/>
            <a:chExt cx="7577353" cy="3311553"/>
          </a:xfrm>
        </p:grpSpPr>
        <p:sp>
          <p:nvSpPr>
            <p:cNvPr id="11" name="圆角矩形 10"/>
            <p:cNvSpPr/>
            <p:nvPr/>
          </p:nvSpPr>
          <p:spPr>
            <a:xfrm>
              <a:off x="2709672" y="3156433"/>
              <a:ext cx="2979056" cy="10047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94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3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企业技术进步的</a:t>
              </a:r>
              <a:endParaRPr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3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强劲需求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709672" y="5388010"/>
              <a:ext cx="2979056" cy="107997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94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3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清华百年百业的</a:t>
              </a:r>
              <a:endParaRPr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3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科研优势</a:t>
              </a:r>
            </a:p>
          </p:txBody>
        </p:sp>
        <p:sp>
          <p:nvSpPr>
            <p:cNvPr id="13" name="左弧形箭头 12"/>
            <p:cNvSpPr/>
            <p:nvPr/>
          </p:nvSpPr>
          <p:spPr>
            <a:xfrm>
              <a:off x="1382751" y="3526272"/>
              <a:ext cx="1326921" cy="2592040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左弧形箭头 13"/>
            <p:cNvSpPr/>
            <p:nvPr/>
          </p:nvSpPr>
          <p:spPr>
            <a:xfrm rot="10800000">
              <a:off x="5694216" y="3359606"/>
              <a:ext cx="1326921" cy="2592041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21" name="矩形 10"/>
            <p:cNvSpPr>
              <a:spLocks noChangeArrowheads="1"/>
            </p:cNvSpPr>
            <p:nvPr/>
          </p:nvSpPr>
          <p:spPr bwMode="auto">
            <a:xfrm>
              <a:off x="467312" y="3927578"/>
              <a:ext cx="7577353" cy="138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9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  </a:t>
              </a:r>
              <a:r>
                <a:rPr lang="zh-CN" altLang="en-US" sz="32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科学技术与 商业模式协同创新</a:t>
              </a:r>
              <a:r>
                <a:rPr lang="zh-CN" altLang="en-US" sz="9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9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zh-CN" altLang="en-US" sz="9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72815"/>
          </a:xfrm>
        </p:spPr>
        <p:txBody>
          <a:bodyPr>
            <a:noAutofit/>
          </a:bodyPr>
          <a:lstStyle/>
          <a:p>
            <a:pPr algn="l"/>
            <a:r>
              <a:rPr lang="zh-CN" altLang="en-US" sz="4800" b="1" dirty="0" smtClean="0">
                <a:solidFill>
                  <a:srgbClr val="7030A0"/>
                </a:solidFill>
                <a:latin typeface="Adobe 楷体 Std R" pitchFamily="18" charset="-122"/>
                <a:ea typeface="Adobe 楷体 Std R" pitchFamily="18" charset="-122"/>
              </a:rPr>
              <a:t>     </a:t>
            </a:r>
            <a:r>
              <a:rPr lang="zh-CN" altLang="en-US" sz="4800" b="1" dirty="0" smtClean="0">
                <a:solidFill>
                  <a:srgbClr val="7030A0"/>
                </a:solidFill>
                <a:latin typeface="Adobe 楷体 Std R" pitchFamily="18" charset="-122"/>
                <a:ea typeface="Adobe 楷体 Std R" pitchFamily="18" charset="-122"/>
              </a:rPr>
              <a:t>大学做成</a:t>
            </a:r>
            <a:r>
              <a:rPr lang="zh-CN" altLang="en-US" sz="4800" b="1" dirty="0" smtClean="0">
                <a:solidFill>
                  <a:srgbClr val="7030A0"/>
                </a:solidFill>
                <a:latin typeface="Adobe 楷体 Std R" pitchFamily="18" charset="-122"/>
                <a:ea typeface="Adobe 楷体 Std R" pitchFamily="18" charset="-122"/>
              </a:rPr>
              <a:t>孵化器</a:t>
            </a:r>
            <a:r>
              <a:rPr lang="en-US" altLang="zh-CN" sz="4800" b="1" dirty="0" smtClean="0">
                <a:solidFill>
                  <a:srgbClr val="7030A0"/>
                </a:solidFill>
                <a:latin typeface="Adobe 楷体 Std R" pitchFamily="18" charset="-122"/>
                <a:ea typeface="Adobe 楷体 Std R" pitchFamily="18" charset="-122"/>
              </a:rPr>
              <a:t/>
            </a:r>
            <a:br>
              <a:rPr lang="en-US" altLang="zh-CN" sz="4800" b="1" dirty="0" smtClean="0">
                <a:solidFill>
                  <a:srgbClr val="7030A0"/>
                </a:solidFill>
                <a:latin typeface="Adobe 楷体 Std R" pitchFamily="18" charset="-122"/>
                <a:ea typeface="Adobe 楷体 Std R" pitchFamily="18" charset="-122"/>
              </a:rPr>
            </a:br>
            <a:r>
              <a:rPr lang="en-US" altLang="zh-CN" sz="4800" b="1" dirty="0" smtClean="0">
                <a:solidFill>
                  <a:srgbClr val="7030A0"/>
                </a:solidFill>
                <a:latin typeface="Adobe 楷体 Std R" pitchFamily="18" charset="-122"/>
                <a:ea typeface="Adobe 楷体 Std R" pitchFamily="18" charset="-122"/>
              </a:rPr>
              <a:t>                  </a:t>
            </a:r>
            <a:r>
              <a:rPr lang="zh-CN" altLang="en-US" sz="4800" b="1" smtClean="0">
                <a:solidFill>
                  <a:srgbClr val="7030A0"/>
                </a:solidFill>
                <a:latin typeface="Adobe 楷体 Std R" pitchFamily="18" charset="-122"/>
                <a:ea typeface="Adobe 楷体 Std R" pitchFamily="18" charset="-122"/>
              </a:rPr>
              <a:t>孵化器做成</a:t>
            </a:r>
            <a:r>
              <a:rPr lang="zh-CN" altLang="en-US" sz="4800" b="1" dirty="0" smtClean="0">
                <a:solidFill>
                  <a:srgbClr val="7030A0"/>
                </a:solidFill>
                <a:latin typeface="Adobe 楷体 Std R" pitchFamily="18" charset="-122"/>
                <a:ea typeface="Adobe 楷体 Std R" pitchFamily="18" charset="-122"/>
              </a:rPr>
              <a:t>大学 </a:t>
            </a:r>
            <a:endParaRPr lang="zh-CN" altLang="en-US" sz="4800" b="1" dirty="0">
              <a:solidFill>
                <a:srgbClr val="7030A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323850" y="208409"/>
            <a:ext cx="8569325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4000" b="1" dirty="0">
                <a:solidFill>
                  <a:srgbClr val="FF0000"/>
                </a:solidFill>
                <a:latin typeface="Times New Roman" pitchFamily="18" charset="0"/>
              </a:rPr>
              <a:t>                             拓展</a:t>
            </a:r>
            <a:endParaRPr lang="en-US" altLang="zh-CN" sz="40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0" hangingPunct="0">
              <a:buFontTx/>
              <a:buChar char="•"/>
            </a:pPr>
            <a:r>
              <a:rPr lang="zh-CN" sz="2800" dirty="0" smtClean="0">
                <a:latin typeface="Times New Roman" pitchFamily="18" charset="0"/>
              </a:rPr>
              <a:t>在</a:t>
            </a:r>
            <a:r>
              <a:rPr lang="zh-CN" sz="2800" dirty="0">
                <a:latin typeface="Times New Roman" pitchFamily="18" charset="0"/>
              </a:rPr>
              <a:t>前</a:t>
            </a:r>
            <a:r>
              <a:rPr lang="zh-CN" altLang="en-US" sz="2800" dirty="0">
                <a:latin typeface="Times New Roman" pitchFamily="18" charset="0"/>
              </a:rPr>
              <a:t>几</a:t>
            </a:r>
            <a:r>
              <a:rPr lang="zh-CN" sz="2800" dirty="0">
                <a:latin typeface="Times New Roman" pitchFamily="18" charset="0"/>
              </a:rPr>
              <a:t>年试验的基础上，今年在实验室考察</a:t>
            </a:r>
            <a:r>
              <a:rPr lang="zh-CN" sz="2800" dirty="0" smtClean="0">
                <a:latin typeface="Times New Roman" pitchFamily="18" charset="0"/>
              </a:rPr>
              <a:t>环节</a:t>
            </a:r>
            <a:r>
              <a:rPr lang="zh-CN" altLang="en-US" sz="2800" dirty="0" smtClean="0">
                <a:latin typeface="Times New Roman" pitchFamily="18" charset="0"/>
              </a:rPr>
              <a:t>为</a:t>
            </a:r>
            <a:r>
              <a:rPr lang="en-US" altLang="zh-CN" sz="2800" dirty="0" smtClean="0">
                <a:latin typeface="Times New Roman" pitchFamily="18" charset="0"/>
              </a:rPr>
              <a:t>MEM</a:t>
            </a:r>
            <a:r>
              <a:rPr lang="zh-CN" sz="2800" dirty="0" smtClean="0">
                <a:latin typeface="Times New Roman" pitchFamily="18" charset="0"/>
              </a:rPr>
              <a:t>增加</a:t>
            </a:r>
            <a:r>
              <a:rPr lang="zh-CN" sz="2800" dirty="0">
                <a:latin typeface="Times New Roman" pitchFamily="18" charset="0"/>
              </a:rPr>
              <a:t>了自主选择的自由度</a:t>
            </a:r>
            <a:r>
              <a:rPr lang="zh-CN" altLang="en-US" sz="2800" dirty="0">
                <a:latin typeface="Times New Roman" pitchFamily="18" charset="0"/>
              </a:rPr>
              <a:t>。</a:t>
            </a:r>
            <a:endParaRPr lang="zh-CN" altLang="en-US" sz="2800" dirty="0"/>
          </a:p>
          <a:p>
            <a:pPr eaLnBrk="0" hangingPunct="0">
              <a:buFontTx/>
              <a:buChar char="•"/>
            </a:pPr>
            <a:r>
              <a:rPr lang="zh-CN" altLang="en-US" sz="2800" dirty="0"/>
              <a:t>为</a:t>
            </a:r>
            <a:r>
              <a:rPr lang="zh-CN" altLang="en-US" sz="2800" dirty="0">
                <a:latin typeface="Times New Roman" pitchFamily="18" charset="0"/>
              </a:rPr>
              <a:t>了使大家能</a:t>
            </a:r>
            <a:r>
              <a:rPr lang="zh-CN" altLang="en-US" sz="2800" dirty="0"/>
              <a:t>顺</a:t>
            </a:r>
            <a:r>
              <a:rPr lang="zh-CN" altLang="en-US" sz="2800" dirty="0">
                <a:latin typeface="Times New Roman" pitchFamily="18" charset="0"/>
              </a:rPr>
              <a:t>利地了解清</a:t>
            </a:r>
            <a:r>
              <a:rPr lang="zh-CN" altLang="en-US" sz="2800" dirty="0"/>
              <a:t>华</a:t>
            </a:r>
            <a:r>
              <a:rPr lang="zh-CN" altLang="en-US" sz="2800" dirty="0">
                <a:latin typeface="Times New Roman" pitchFamily="18" charset="0"/>
              </a:rPr>
              <a:t>的</a:t>
            </a:r>
            <a:r>
              <a:rPr lang="zh-CN" altLang="en-US" sz="2800" dirty="0"/>
              <a:t>资</a:t>
            </a:r>
            <a:r>
              <a:rPr lang="zh-CN" altLang="en-US" sz="2800" dirty="0">
                <a:latin typeface="Times New Roman" pitchFamily="18" charset="0"/>
              </a:rPr>
              <a:t>源，将</a:t>
            </a:r>
            <a:r>
              <a:rPr lang="zh-CN" altLang="en-US" sz="2800" dirty="0" smtClean="0">
                <a:latin typeface="Times New Roman" pitchFamily="18" charset="0"/>
              </a:rPr>
              <a:t>借用为本</a:t>
            </a:r>
            <a:r>
              <a:rPr lang="zh-CN" altLang="en-US" sz="2800" dirty="0">
                <a:latin typeface="Times New Roman" pitchFamily="18" charset="0"/>
              </a:rPr>
              <a:t>研开  设的“</a:t>
            </a:r>
            <a:r>
              <a:rPr lang="zh-CN" altLang="en-US" sz="2800" dirty="0"/>
              <a:t>实验</a:t>
            </a:r>
            <a:r>
              <a:rPr lang="zh-CN" altLang="en-US" sz="2800" dirty="0">
                <a:latin typeface="Times New Roman" pitchFamily="18" charset="0"/>
              </a:rPr>
              <a:t>室科研探究”</a:t>
            </a: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的课堂，去</a:t>
            </a:r>
            <a:r>
              <a:rPr lang="zh-CN" altLang="en-US" sz="2800" dirty="0"/>
              <a:t>寻找与</a:t>
            </a:r>
            <a:r>
              <a:rPr lang="zh-CN" altLang="en-US" sz="2800" dirty="0" smtClean="0"/>
              <a:t>自己</a:t>
            </a:r>
            <a:r>
              <a:rPr lang="zh-CN" altLang="en-US" sz="2800" dirty="0" smtClean="0"/>
              <a:t>企业</a:t>
            </a:r>
            <a:r>
              <a:rPr lang="zh-CN" altLang="en-US" sz="2800" dirty="0" smtClean="0"/>
              <a:t>相关</a:t>
            </a:r>
            <a:r>
              <a:rPr lang="zh-CN" altLang="en-US" sz="2800" dirty="0"/>
              <a:t>的资源线索。对</a:t>
            </a:r>
            <a:r>
              <a:rPr lang="zh-CN" altLang="en-US" sz="2800" dirty="0">
                <a:latin typeface="Times New Roman" pitchFamily="18" charset="0"/>
              </a:rPr>
              <a:t>感</a:t>
            </a:r>
            <a:r>
              <a:rPr lang="zh-CN" altLang="en-US" sz="2800" dirty="0"/>
              <a:t>兴</a:t>
            </a:r>
            <a:r>
              <a:rPr lang="zh-CN" altLang="en-US" sz="2800" dirty="0">
                <a:latin typeface="Times New Roman" pitchFamily="18" charset="0"/>
              </a:rPr>
              <a:t>趣的单元，在</a:t>
            </a:r>
            <a:r>
              <a:rPr lang="zh-CN" altLang="en-US" sz="2800" dirty="0"/>
              <a:t>该单元</a:t>
            </a:r>
            <a:r>
              <a:rPr lang="zh-CN" altLang="en-US" sz="2800" dirty="0">
                <a:latin typeface="Times New Roman" pitchFamily="18" charset="0"/>
              </a:rPr>
              <a:t>的开</a:t>
            </a:r>
            <a:r>
              <a:rPr lang="zh-CN" altLang="en-US" sz="2800" dirty="0"/>
              <a:t>课时间</a:t>
            </a:r>
            <a:r>
              <a:rPr lang="zh-CN" altLang="en-US" sz="2800" dirty="0" smtClean="0"/>
              <a:t>（需要时可到中心</a:t>
            </a:r>
            <a:r>
              <a:rPr lang="zh-CN" altLang="en-US" sz="2800" dirty="0" smtClean="0"/>
              <a:t>办公室查取</a:t>
            </a:r>
            <a:r>
              <a:rPr lang="zh-CN" altLang="en-US" sz="2800" dirty="0" smtClean="0"/>
              <a:t>课表，</a:t>
            </a:r>
            <a:r>
              <a:rPr lang="zh-CN" altLang="en-US" sz="2800" dirty="0"/>
              <a:t>请注意保密，只供您自己使用）</a:t>
            </a:r>
            <a:r>
              <a:rPr lang="zh-CN" altLang="en-US" sz="2800" dirty="0">
                <a:latin typeface="Times New Roman" pitchFamily="18" charset="0"/>
              </a:rPr>
              <a:t>可自行</a:t>
            </a:r>
            <a:r>
              <a:rPr lang="zh-CN" altLang="en-US" sz="2800" dirty="0" smtClean="0">
                <a:latin typeface="Times New Roman" pitchFamily="18" charset="0"/>
              </a:rPr>
              <a:t>前往听课，参加研讨。</a:t>
            </a:r>
            <a:r>
              <a:rPr lang="zh-CN" altLang="en-US" sz="2800" dirty="0">
                <a:latin typeface="Times New Roman" pitchFamily="18" charset="0"/>
              </a:rPr>
              <a:t>我们事先已向老</a:t>
            </a:r>
            <a:r>
              <a:rPr lang="zh-CN" altLang="en-US" sz="2800" dirty="0"/>
              <a:t>师们</a:t>
            </a:r>
            <a:r>
              <a:rPr lang="zh-CN" altLang="en-US" sz="2800" dirty="0">
                <a:latin typeface="Times New Roman" pitchFamily="18" charset="0"/>
              </a:rPr>
              <a:t>打好招呼，会热情接待</a:t>
            </a:r>
            <a:r>
              <a:rPr lang="zh-CN" altLang="en-US" sz="2800" dirty="0" smtClean="0">
                <a:latin typeface="Times New Roman" pitchFamily="18" charset="0"/>
              </a:rPr>
              <a:t>大家。请大家到达实验室后向老师致意，说明身份来意，遵守课堂纪律。</a:t>
            </a:r>
            <a:endParaRPr lang="zh-CN" altLang="en-US" sz="2800" dirty="0"/>
          </a:p>
          <a:p>
            <a:pPr eaLnBrk="0" hangingPunct="0">
              <a:buFontTx/>
              <a:buChar char="•"/>
            </a:pPr>
            <a:r>
              <a:rPr lang="zh-CN" altLang="en-US" sz="2800" dirty="0">
                <a:latin typeface="Times New Roman" pitchFamily="18" charset="0"/>
              </a:rPr>
              <a:t>请事先了解实验室位置，做好研</a:t>
            </a:r>
            <a:r>
              <a:rPr lang="zh-CN" altLang="en-US" sz="2800" dirty="0"/>
              <a:t>讨</a:t>
            </a:r>
            <a:r>
              <a:rPr lang="zh-CN" altLang="en-US" sz="2800" dirty="0">
                <a:latin typeface="Times New Roman" pitchFamily="18" charset="0"/>
              </a:rPr>
              <a:t>的准</a:t>
            </a:r>
            <a:r>
              <a:rPr lang="zh-CN" altLang="en-US" sz="2800" dirty="0"/>
              <a:t>备，欢迎提问</a:t>
            </a:r>
          </a:p>
          <a:p>
            <a:pPr eaLnBrk="0" hangingPunct="0">
              <a:buFontTx/>
              <a:buChar char="•"/>
            </a:pPr>
            <a:r>
              <a:rPr lang="zh-CN" altLang="en-US" sz="2800" dirty="0"/>
              <a:t>各单元时间地点偶尔有可能临时变动，来前可向开课老师电话咨询确认，主动打招呼。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1482</Words>
  <Application>Microsoft Office PowerPoint</Application>
  <PresentationFormat>全屏显示(4:3)</PresentationFormat>
  <Paragraphs>99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产学研结合推动科学技术与商业模式协同创新的一个参考思路                       产业技术进步—学生创新学习团队—科研成果转化            方法论：以可跨学科灵活重组的分布式学生创新研究团队，沟通分布式的产业需求与分布式的学校科研技术和成果，打造学科交叉校企融合的桥头堡，形成微型工业研究院模式， 打通产、学、研脉络的“小周天”，实现交互式、分布式、开放式的共同创新  </vt:lpstr>
      <vt:lpstr>     大学做成孵化器                   孵化器做成大学 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ludr</dc:creator>
  <cp:lastModifiedBy>ludr</cp:lastModifiedBy>
  <cp:revision>5</cp:revision>
  <dcterms:created xsi:type="dcterms:W3CDTF">2017-08-28T07:02:26Z</dcterms:created>
  <dcterms:modified xsi:type="dcterms:W3CDTF">2017-08-28T07:51:02Z</dcterms:modified>
</cp:coreProperties>
</file>