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5" r:id="rId3"/>
    <p:sldId id="266" r:id="rId4"/>
    <p:sldId id="258" r:id="rId5"/>
    <p:sldId id="261" r:id="rId6"/>
    <p:sldId id="276" r:id="rId7"/>
    <p:sldId id="274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5833"/>
  </p:normalViewPr>
  <p:slideViewPr>
    <p:cSldViewPr snapToGrid="0">
      <p:cViewPr varScale="1">
        <p:scale>
          <a:sx n="107" d="100"/>
          <a:sy n="107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4006" y="1929423"/>
            <a:ext cx="9144000" cy="2387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清华大学</a:t>
            </a:r>
            <a:r>
              <a:rPr lang="en-US" altLang="zh-CN" dirty="0" smtClean="0">
                <a:solidFill>
                  <a:srgbClr val="FFC000"/>
                </a:solidFill>
              </a:rPr>
              <a:t>2017</a:t>
            </a:r>
            <a:r>
              <a:rPr lang="zh-CN" altLang="en-US" dirty="0" smtClean="0">
                <a:solidFill>
                  <a:srgbClr val="FFC000"/>
                </a:solidFill>
              </a:rPr>
              <a:t>级</a:t>
            </a:r>
            <a:r>
              <a:rPr lang="en-US" altLang="zh-CN" dirty="0" smtClean="0">
                <a:solidFill>
                  <a:srgbClr val="FFC000"/>
                </a:solidFill>
              </a:rPr>
              <a:t>MEM</a:t>
            </a:r>
            <a:r>
              <a:rPr lang="zh-CN" altLang="en-US" dirty="0" smtClean="0">
                <a:solidFill>
                  <a:srgbClr val="FFC000"/>
                </a:solidFill>
              </a:rPr>
              <a:t/>
            </a:r>
            <a:br>
              <a:rPr lang="zh-CN" altLang="en-US" dirty="0" smtClean="0">
                <a:solidFill>
                  <a:srgbClr val="FFC000"/>
                </a:solidFill>
              </a:rPr>
            </a:br>
            <a:r>
              <a:rPr lang="zh-CN" altLang="en-US" sz="4800" dirty="0" smtClean="0">
                <a:solidFill>
                  <a:srgbClr val="FFC000"/>
                </a:solidFill>
              </a:rPr>
              <a:t>第二梯次</a:t>
            </a:r>
            <a:endParaRPr lang="zh-CN" altLang="en-US" sz="4800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0" y="4906429"/>
            <a:ext cx="9144000" cy="56620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                                          动态学历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1" y="5549015"/>
            <a:ext cx="1556657" cy="541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1" y="5549015"/>
            <a:ext cx="1556657" cy="5416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9066" y="1180160"/>
            <a:ext cx="105571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14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00-14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40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晨间汇报  每组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分钟*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组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</a:rPr>
              <a:t>14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40-15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20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评分标准说明 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                        王</a:t>
            </a:r>
            <a:r>
              <a:rPr lang="zh-CN" altLang="en-US" sz="2400" b="1" dirty="0">
                <a:solidFill>
                  <a:schemeClr val="bg1"/>
                </a:solidFill>
              </a:rPr>
              <a:t>瑞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之报告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分钟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                        学员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QA 30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分钟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15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20-16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10</a:t>
            </a: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                        班级架构建设  </a:t>
            </a:r>
            <a:r>
              <a:rPr lang="en-US" altLang="zh-CN" sz="2400" dirty="0" smtClean="0">
                <a:solidFill>
                  <a:schemeClr val="bg1"/>
                </a:solidFill>
              </a:rPr>
              <a:t>40</a:t>
            </a:r>
            <a:r>
              <a:rPr lang="zh-CN" altLang="en-US" sz="2400" dirty="0" smtClean="0">
                <a:solidFill>
                  <a:schemeClr val="bg1"/>
                </a:solidFill>
              </a:rPr>
              <a:t>分钟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    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班长就职演讲  </a:t>
            </a:r>
            <a:r>
              <a:rPr lang="en-US" altLang="zh-CN" sz="2400" dirty="0" smtClean="0">
                <a:solidFill>
                  <a:schemeClr val="bg1"/>
                </a:solidFill>
              </a:rPr>
              <a:t>10</a:t>
            </a:r>
            <a:r>
              <a:rPr lang="zh-CN" altLang="en-US" sz="2400" dirty="0" smtClean="0">
                <a:solidFill>
                  <a:schemeClr val="bg1"/>
                </a:solidFill>
              </a:rPr>
              <a:t>分钟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16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0-17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10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    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定向越野 与 生存挑战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66628" y="436609"/>
            <a:ext cx="45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C000"/>
                </a:solidFill>
              </a:rPr>
              <a:t>9.15</a:t>
            </a:r>
            <a:r>
              <a:rPr kumimoji="1" lang="zh-CN" altLang="en-US" sz="3600" dirty="0" smtClean="0">
                <a:solidFill>
                  <a:srgbClr val="FFC000"/>
                </a:solidFill>
              </a:rPr>
              <a:t>日下午</a:t>
            </a:r>
            <a:r>
              <a:rPr kumimoji="1" lang="zh-CN" altLang="en-US" sz="3600" dirty="0" smtClean="0">
                <a:solidFill>
                  <a:srgbClr val="FFC000"/>
                </a:solidFill>
              </a:rPr>
              <a:t>日程</a:t>
            </a:r>
            <a:r>
              <a:rPr kumimoji="1" lang="zh-CN" altLang="en-US" sz="3600" dirty="0">
                <a:solidFill>
                  <a:srgbClr val="FFC000"/>
                </a:solidFill>
              </a:rPr>
              <a:t>变更</a:t>
            </a:r>
          </a:p>
        </p:txBody>
      </p:sp>
    </p:spTree>
    <p:extLst>
      <p:ext uri="{BB962C8B-B14F-4D97-AF65-F5344CB8AC3E}">
        <p14:creationId xmlns:p14="http://schemas.microsoft.com/office/powerpoint/2010/main" val="17804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5" y="5864844"/>
            <a:ext cx="1188521" cy="41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05102" y="788834"/>
            <a:ext cx="45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FFC000"/>
                </a:solidFill>
              </a:rPr>
              <a:t>课程注意事项</a:t>
            </a:r>
            <a:endParaRPr kumimoji="1" lang="zh-CN" altLang="en-US" sz="3600" dirty="0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9151" y="2126886"/>
            <a:ext cx="100346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1.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个人学习报告这一项必须在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22:00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前上传到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wiki</a:t>
            </a:r>
            <a:r>
              <a:rPr kumimoji="1" lang="zh-CN" altLang="en-US" sz="2400" dirty="0">
                <a:solidFill>
                  <a:schemeClr val="bg1"/>
                </a:solidFill>
              </a:rPr>
              <a:t>，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过时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分</a:t>
            </a:r>
          </a:p>
          <a:p>
            <a:endParaRPr kumimoji="1" lang="zh-CN" altLang="en-US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2.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其余作业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2:00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前上传到</a:t>
            </a:r>
            <a:r>
              <a:rPr kumimoji="1" lang="en-US" altLang="zh-CN" sz="2400" dirty="0" err="1" smtClean="0">
                <a:solidFill>
                  <a:schemeClr val="bg1"/>
                </a:solidFill>
              </a:rPr>
              <a:t>GitHub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endParaRPr kumimoji="1" lang="zh-CN" altLang="en-US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助教的角色是观察员</a:t>
            </a:r>
          </a:p>
          <a:p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4.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所有作业有关问题在晨间汇报后在课堂上统一回复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5477" y="2730434"/>
            <a:ext cx="4707890" cy="1325880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9.14-9</a:t>
            </a:r>
            <a:r>
              <a:rPr lang="en-US" altLang="zh-CN" smtClean="0">
                <a:solidFill>
                  <a:schemeClr val="bg1"/>
                </a:solidFill>
              </a:rPr>
              <a:t>.17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1" y="5549015"/>
            <a:ext cx="1556657" cy="541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57080" y="6353175"/>
            <a:ext cx="72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工具使用需要观察</a:t>
            </a:r>
            <a:r>
              <a:rPr lang="en-US" altLang="zh-CN" dirty="0" smtClean="0">
                <a:solidFill>
                  <a:schemeClr val="bg1"/>
                </a:solidFill>
              </a:rPr>
              <a:t>wiki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gitkraken</a:t>
            </a:r>
            <a:r>
              <a:rPr lang="zh-CN" altLang="en-US" dirty="0" smtClean="0">
                <a:solidFill>
                  <a:schemeClr val="bg1"/>
                </a:solidFill>
              </a:rPr>
              <a:t>上传内容的数量，小组参与的人数等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1" y="5549015"/>
            <a:ext cx="1556657" cy="54164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9673" y="554182"/>
            <a:ext cx="5578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</a:rPr>
              <a:t>github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9673" y="2008908"/>
            <a:ext cx="10557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每天早上八点</a:t>
            </a:r>
            <a:r>
              <a:rPr lang="zh-CN" altLang="en-US" sz="2400" b="1" dirty="0">
                <a:solidFill>
                  <a:schemeClr val="bg1"/>
                </a:solidFill>
              </a:rPr>
              <a:t>之前上传晨间汇报</a:t>
            </a:r>
            <a:r>
              <a:rPr lang="en-US" altLang="zh-CN" sz="2400" b="1" dirty="0">
                <a:solidFill>
                  <a:schemeClr val="bg1"/>
                </a:solidFill>
              </a:rPr>
              <a:t>PPT</a:t>
            </a:r>
            <a:r>
              <a:rPr lang="zh-CN" altLang="en-US" sz="2400" b="1" dirty="0">
                <a:solidFill>
                  <a:schemeClr val="bg1"/>
                </a:solidFill>
              </a:rPr>
              <a:t>。否则</a:t>
            </a:r>
            <a:r>
              <a:rPr lang="en-US" altLang="zh-CN" sz="2400" b="1" dirty="0">
                <a:solidFill>
                  <a:schemeClr val="bg1"/>
                </a:solidFill>
              </a:rPr>
              <a:t>0</a:t>
            </a:r>
            <a:r>
              <a:rPr lang="zh-CN" altLang="en-US" sz="2400" b="1" dirty="0">
                <a:solidFill>
                  <a:schemeClr val="bg1"/>
                </a:solidFill>
              </a:rPr>
              <a:t>分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/>
            </a:r>
            <a:br>
              <a:rPr lang="zh-CN" altLang="en-US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a.</a:t>
            </a:r>
            <a:r>
              <a:rPr lang="zh-CN" altLang="en-US" sz="2400" dirty="0">
                <a:solidFill>
                  <a:schemeClr val="bg1"/>
                </a:solidFill>
              </a:rPr>
              <a:t>上传图片 文本 </a:t>
            </a:r>
            <a:r>
              <a:rPr lang="en-US" altLang="zh-CN" sz="2400" dirty="0">
                <a:solidFill>
                  <a:schemeClr val="bg1"/>
                </a:solidFill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</a:rPr>
              <a:t>等过程</a:t>
            </a:r>
            <a:r>
              <a:rPr lang="zh-CN" altLang="en-US" sz="2400" dirty="0" smtClean="0">
                <a:solidFill>
                  <a:schemeClr val="bg1"/>
                </a:solidFill>
              </a:rPr>
              <a:t>记录，全组人参与上传（</a:t>
            </a:r>
            <a:r>
              <a:rPr lang="en-US" altLang="zh-CN" sz="2400" dirty="0" smtClean="0">
                <a:solidFill>
                  <a:schemeClr val="bg1"/>
                </a:solidFill>
              </a:rPr>
              <a:t>50</a:t>
            </a:r>
            <a:r>
              <a:rPr lang="zh-CN" altLang="en-US" sz="2400" dirty="0" smtClean="0">
                <a:solidFill>
                  <a:schemeClr val="bg1"/>
                </a:solidFill>
              </a:rPr>
              <a:t>分）每少一个人减</a:t>
            </a:r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</a:rPr>
              <a:t>分。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b.</a:t>
            </a:r>
            <a:r>
              <a:rPr lang="zh-CN" altLang="en-US" sz="2400" dirty="0">
                <a:solidFill>
                  <a:schemeClr val="bg1"/>
                </a:solidFill>
              </a:rPr>
              <a:t>出版物迭代过程（逻辑模型，社群画布，学员手册等</a:t>
            </a:r>
            <a:r>
              <a:rPr lang="zh-CN" altLang="en-US" sz="2400" dirty="0" smtClean="0">
                <a:solidFill>
                  <a:schemeClr val="bg1"/>
                </a:solidFill>
              </a:rPr>
              <a:t>），每次迭代加</a:t>
            </a:r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</a:rPr>
              <a:t>分。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c.</a:t>
            </a:r>
            <a:r>
              <a:rPr lang="zh-CN" altLang="en-US" sz="2400" dirty="0" smtClean="0">
                <a:solidFill>
                  <a:schemeClr val="bg1"/>
                </a:solidFill>
              </a:rPr>
              <a:t>完成所有作业基础分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</a:rPr>
              <a:t>分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30485" y="1582341"/>
            <a:ext cx="74235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</a:rPr>
              <a:t>小组主页与</a:t>
            </a:r>
            <a:r>
              <a:rPr lang="zh-CN" altLang="en-US" sz="2000" dirty="0" smtClean="0">
                <a:solidFill>
                  <a:schemeClr val="bg1"/>
                </a:solidFill>
              </a:rPr>
              <a:t>个人</a:t>
            </a:r>
            <a:r>
              <a:rPr lang="zh-CN" altLang="en-US" sz="2000" dirty="0">
                <a:solidFill>
                  <a:schemeClr val="bg1"/>
                </a:solidFill>
              </a:rPr>
              <a:t>主页内容，小标题不少于十个（</a:t>
            </a:r>
            <a:r>
              <a:rPr lang="en-US" altLang="zh-CN" sz="2000" dirty="0">
                <a:solidFill>
                  <a:schemeClr val="bg1"/>
                </a:solidFill>
              </a:rPr>
              <a:t>20</a:t>
            </a:r>
            <a:r>
              <a:rPr lang="zh-CN" altLang="en-US" sz="2000" dirty="0">
                <a:solidFill>
                  <a:schemeClr val="bg1"/>
                </a:solidFill>
              </a:rPr>
              <a:t>分）。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</a:rPr>
              <a:t>个人主页和小组主页</a:t>
            </a:r>
            <a:r>
              <a:rPr lang="zh-CN" altLang="en-US" sz="2000" dirty="0" smtClean="0">
                <a:solidFill>
                  <a:schemeClr val="bg1"/>
                </a:solidFill>
              </a:rPr>
              <a:t>字数</a:t>
            </a:r>
            <a:r>
              <a:rPr lang="zh-CN" altLang="en-US" sz="2000" dirty="0">
                <a:solidFill>
                  <a:schemeClr val="bg1"/>
                </a:solidFill>
              </a:rPr>
              <a:t>不少于</a:t>
            </a:r>
            <a:r>
              <a:rPr lang="en-US" altLang="zh-CN" sz="2000" dirty="0">
                <a:solidFill>
                  <a:schemeClr val="bg1"/>
                </a:solidFill>
              </a:rPr>
              <a:t>1000</a:t>
            </a:r>
            <a:r>
              <a:rPr lang="zh-CN" altLang="en-US" sz="2000" dirty="0">
                <a:solidFill>
                  <a:schemeClr val="bg1"/>
                </a:solidFill>
              </a:rPr>
              <a:t>字（</a:t>
            </a:r>
            <a:r>
              <a:rPr lang="en-US" altLang="zh-CN" sz="2000" dirty="0">
                <a:solidFill>
                  <a:schemeClr val="bg1"/>
                </a:solidFill>
              </a:rPr>
              <a:t>20</a:t>
            </a:r>
            <a:r>
              <a:rPr lang="zh-CN" altLang="en-US" sz="2000" dirty="0">
                <a:solidFill>
                  <a:schemeClr val="bg1"/>
                </a:solidFill>
              </a:rPr>
              <a:t>分）。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3.</a:t>
            </a:r>
            <a:r>
              <a:rPr lang="zh-CN" altLang="en-US" sz="2000" dirty="0">
                <a:solidFill>
                  <a:schemeClr val="bg1"/>
                </a:solidFill>
              </a:rPr>
              <a:t>有</a:t>
            </a:r>
            <a:r>
              <a:rPr lang="zh-CN" altLang="en-US" sz="2000" dirty="0" smtClean="0">
                <a:solidFill>
                  <a:schemeClr val="bg1"/>
                </a:solidFill>
              </a:rPr>
              <a:t>错</a:t>
            </a:r>
            <a:r>
              <a:rPr lang="zh-CN" altLang="en-US" sz="2000" dirty="0" smtClean="0">
                <a:solidFill>
                  <a:schemeClr val="bg1"/>
                </a:solidFill>
              </a:rPr>
              <a:t>别</a:t>
            </a:r>
            <a:r>
              <a:rPr lang="zh-CN" altLang="en-US" sz="2000" dirty="0" smtClean="0">
                <a:solidFill>
                  <a:schemeClr val="bg1"/>
                </a:solidFill>
              </a:rPr>
              <a:t>字</a:t>
            </a:r>
            <a:r>
              <a:rPr lang="zh-CN" altLang="en-US" sz="2000" dirty="0">
                <a:solidFill>
                  <a:schemeClr val="bg1"/>
                </a:solidFill>
              </a:rPr>
              <a:t>扣</a:t>
            </a:r>
            <a:r>
              <a:rPr lang="en-US" altLang="zh-CN" sz="2000" dirty="0">
                <a:solidFill>
                  <a:schemeClr val="bg1"/>
                </a:solidFill>
              </a:rPr>
              <a:t>10</a:t>
            </a:r>
            <a:r>
              <a:rPr lang="zh-CN" altLang="en-US" sz="2000" dirty="0">
                <a:solidFill>
                  <a:schemeClr val="bg1"/>
                </a:solidFill>
              </a:rPr>
              <a:t>分，人名错误直接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分。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4.</a:t>
            </a:r>
            <a:r>
              <a:rPr lang="zh-CN" altLang="en-US" sz="2000" dirty="0" smtClean="0">
                <a:solidFill>
                  <a:schemeClr val="bg1"/>
                </a:solidFill>
              </a:rPr>
              <a:t>个人主页中</a:t>
            </a:r>
            <a:r>
              <a:rPr lang="en-US" altLang="zh-CN" sz="2000" dirty="0" smtClean="0">
                <a:solidFill>
                  <a:schemeClr val="bg1"/>
                </a:solidFill>
              </a:rPr>
              <a:t>“</a:t>
            </a:r>
            <a:r>
              <a:rPr lang="zh-CN" altLang="en-US" sz="2000" dirty="0">
                <a:solidFill>
                  <a:schemeClr val="bg1"/>
                </a:solidFill>
              </a:rPr>
              <a:t>我想约会的人”写出具体理由（</a:t>
            </a:r>
            <a:r>
              <a:rPr lang="en-US" altLang="zh-CN" sz="2000" dirty="0">
                <a:solidFill>
                  <a:schemeClr val="bg1"/>
                </a:solidFill>
              </a:rPr>
              <a:t>10</a:t>
            </a:r>
            <a:r>
              <a:rPr lang="zh-CN" altLang="en-US" sz="2000" dirty="0">
                <a:solidFill>
                  <a:schemeClr val="bg1"/>
                </a:solidFill>
              </a:rPr>
              <a:t>分）。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5.</a:t>
            </a:r>
            <a:r>
              <a:rPr lang="zh-CN" altLang="en-US" sz="2000" dirty="0">
                <a:solidFill>
                  <a:schemeClr val="bg1"/>
                </a:solidFill>
              </a:rPr>
              <a:t>主页小组</a:t>
            </a:r>
            <a:r>
              <a:rPr lang="zh-CN" altLang="en-US" sz="2000" dirty="0" smtClean="0">
                <a:solidFill>
                  <a:schemeClr val="bg1"/>
                </a:solidFill>
              </a:rPr>
              <a:t>成员</a:t>
            </a:r>
            <a:r>
              <a:rPr lang="zh-CN" altLang="en-US" sz="2000" dirty="0" smtClean="0">
                <a:solidFill>
                  <a:schemeClr val="bg1"/>
                </a:solidFill>
              </a:rPr>
              <a:t>简历</a:t>
            </a:r>
            <a:r>
              <a:rPr lang="zh-CN" altLang="en-US" sz="2000" dirty="0" smtClean="0">
                <a:solidFill>
                  <a:schemeClr val="bg1"/>
                </a:solidFill>
              </a:rPr>
              <a:t>的</a:t>
            </a:r>
            <a:r>
              <a:rPr lang="zh-CN" altLang="en-US" sz="2000" dirty="0">
                <a:solidFill>
                  <a:schemeClr val="bg1"/>
                </a:solidFill>
              </a:rPr>
              <a:t>链接（</a:t>
            </a:r>
            <a:r>
              <a:rPr lang="en-US" altLang="zh-CN" sz="2000" dirty="0">
                <a:solidFill>
                  <a:schemeClr val="bg1"/>
                </a:solidFill>
              </a:rPr>
              <a:t>10</a:t>
            </a:r>
            <a:r>
              <a:rPr lang="zh-CN" altLang="en-US" sz="2000" dirty="0">
                <a:solidFill>
                  <a:schemeClr val="bg1"/>
                </a:solidFill>
              </a:rPr>
              <a:t>分）。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6.</a:t>
            </a:r>
            <a:r>
              <a:rPr lang="zh-CN" altLang="en-US" sz="2000" dirty="0" smtClean="0">
                <a:solidFill>
                  <a:schemeClr val="bg1"/>
                </a:solidFill>
              </a:rPr>
              <a:t>小组主页和个人主页</a:t>
            </a:r>
            <a:r>
              <a:rPr lang="zh-CN" altLang="en-US" sz="2000" dirty="0" smtClean="0">
                <a:solidFill>
                  <a:schemeClr val="bg1"/>
                </a:solidFill>
              </a:rPr>
              <a:t>要有</a:t>
            </a:r>
            <a:r>
              <a:rPr lang="zh-CN" altLang="en-US" sz="2000" dirty="0" smtClean="0">
                <a:solidFill>
                  <a:schemeClr val="bg1"/>
                </a:solidFill>
              </a:rPr>
              <a:t>能体现数据工作流的</a:t>
            </a:r>
            <a:r>
              <a:rPr lang="zh-CN" altLang="en-US" sz="2000" dirty="0" smtClean="0">
                <a:solidFill>
                  <a:schemeClr val="bg1"/>
                </a:solidFill>
              </a:rPr>
              <a:t>图片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zh-CN" altLang="en-US" sz="2000" dirty="0" smtClean="0">
                <a:solidFill>
                  <a:schemeClr val="bg1"/>
                </a:solidFill>
              </a:rPr>
              <a:t>没有</a:t>
            </a:r>
            <a:r>
              <a:rPr lang="zh-CN" altLang="en-US" sz="2000" dirty="0" smtClean="0">
                <a:solidFill>
                  <a:schemeClr val="bg1"/>
                </a:solidFill>
              </a:rPr>
              <a:t>的话</a:t>
            </a:r>
            <a:r>
              <a:rPr lang="zh-CN" altLang="en-US" sz="2000" dirty="0" smtClean="0">
                <a:solidFill>
                  <a:schemeClr val="bg1"/>
                </a:solidFill>
              </a:rPr>
              <a:t>减</a:t>
            </a:r>
            <a:r>
              <a:rPr lang="en-US" altLang="zh-CN" sz="2000" dirty="0">
                <a:solidFill>
                  <a:schemeClr val="bg1"/>
                </a:solidFill>
              </a:rPr>
              <a:t>10</a:t>
            </a:r>
            <a:r>
              <a:rPr lang="zh-CN" altLang="en-US" sz="2000" dirty="0">
                <a:solidFill>
                  <a:schemeClr val="bg1"/>
                </a:solidFill>
              </a:rPr>
              <a:t>分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7.</a:t>
            </a:r>
            <a:r>
              <a:rPr lang="zh-CN" altLang="en-US" sz="2000" dirty="0" smtClean="0">
                <a:solidFill>
                  <a:schemeClr val="bg1"/>
                </a:solidFill>
              </a:rPr>
              <a:t>个人简历</a:t>
            </a:r>
            <a:r>
              <a:rPr lang="zh-CN" altLang="en-US" sz="2000" dirty="0" smtClean="0">
                <a:solidFill>
                  <a:schemeClr val="bg1"/>
                </a:solidFill>
              </a:rPr>
              <a:t>有</a:t>
            </a:r>
            <a:r>
              <a:rPr lang="zh-CN" altLang="en-US" sz="2000" dirty="0">
                <a:solidFill>
                  <a:schemeClr val="bg1"/>
                </a:solidFill>
              </a:rPr>
              <a:t>无迭代版本（</a:t>
            </a:r>
            <a:r>
              <a:rPr lang="en-US" altLang="zh-CN" sz="2000" dirty="0">
                <a:solidFill>
                  <a:schemeClr val="bg1"/>
                </a:solidFill>
              </a:rPr>
              <a:t>10</a:t>
            </a:r>
            <a:r>
              <a:rPr lang="zh-CN" altLang="en-US" sz="2000" dirty="0">
                <a:solidFill>
                  <a:schemeClr val="bg1"/>
                </a:solidFill>
              </a:rPr>
              <a:t>分）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8.</a:t>
            </a:r>
            <a:r>
              <a:rPr lang="zh-CN" altLang="en-US" sz="2000" dirty="0" smtClean="0">
                <a:solidFill>
                  <a:schemeClr val="bg1"/>
                </a:solidFill>
              </a:rPr>
              <a:t>个人主页和小组主页</a:t>
            </a:r>
            <a:r>
              <a:rPr lang="zh-CN" altLang="en-US" sz="2000" dirty="0" smtClean="0">
                <a:solidFill>
                  <a:schemeClr val="bg1"/>
                </a:solidFill>
              </a:rPr>
              <a:t>完成</a:t>
            </a:r>
            <a:r>
              <a:rPr lang="zh-CN" altLang="en-US" sz="2000" dirty="0">
                <a:solidFill>
                  <a:schemeClr val="bg1"/>
                </a:solidFill>
              </a:rPr>
              <a:t>所有</a:t>
            </a:r>
            <a:r>
              <a:rPr lang="zh-CN" altLang="en-US" sz="2000" dirty="0" smtClean="0">
                <a:solidFill>
                  <a:schemeClr val="bg1"/>
                </a:solidFill>
              </a:rPr>
              <a:t>上传</a:t>
            </a:r>
            <a:r>
              <a:rPr lang="zh-CN" altLang="en-US" sz="2000" dirty="0" smtClean="0">
                <a:solidFill>
                  <a:schemeClr val="bg1"/>
                </a:solidFill>
              </a:rPr>
              <a:t>得</a:t>
            </a:r>
            <a:r>
              <a:rPr lang="zh-CN" altLang="en-US" sz="2000" dirty="0" smtClean="0">
                <a:solidFill>
                  <a:schemeClr val="bg1"/>
                </a:solidFill>
              </a:rPr>
              <a:t>基础</a:t>
            </a:r>
            <a:r>
              <a:rPr lang="zh-CN" altLang="en-US" sz="2000" dirty="0">
                <a:solidFill>
                  <a:schemeClr val="bg1"/>
                </a:solidFill>
              </a:rPr>
              <a:t>分</a:t>
            </a:r>
            <a:r>
              <a:rPr lang="en-US" altLang="zh-CN" sz="2000" dirty="0">
                <a:solidFill>
                  <a:schemeClr val="bg1"/>
                </a:solidFill>
              </a:rPr>
              <a:t>30</a:t>
            </a:r>
            <a:r>
              <a:rPr lang="zh-CN" altLang="en-US" sz="2000" dirty="0">
                <a:solidFill>
                  <a:schemeClr val="bg1"/>
                </a:solidFill>
              </a:rPr>
              <a:t>分。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个人主页每日评分截至时间</a:t>
            </a:r>
            <a:r>
              <a:rPr lang="en-US" altLang="zh-CN" sz="2000" dirty="0">
                <a:solidFill>
                  <a:schemeClr val="bg1"/>
                </a:solidFill>
              </a:rPr>
              <a:t>22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00</a:t>
            </a:r>
            <a:r>
              <a:rPr lang="zh-CN" altLang="en-US" sz="2000" dirty="0">
                <a:solidFill>
                  <a:schemeClr val="bg1"/>
                </a:solidFill>
              </a:rPr>
              <a:t>，过时直接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分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小组主页每日评分截至时间</a:t>
            </a:r>
            <a:r>
              <a:rPr lang="en-US" altLang="zh-CN" sz="2000" dirty="0">
                <a:solidFill>
                  <a:schemeClr val="bg1"/>
                </a:solidFill>
              </a:rPr>
              <a:t>24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</a:rPr>
              <a:t>00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zh-CN" altLang="en-US" sz="2000" dirty="0" smtClean="0">
                <a:solidFill>
                  <a:schemeClr val="bg1"/>
                </a:solidFill>
              </a:rPr>
              <a:t>过时直接</a:t>
            </a:r>
            <a:r>
              <a:rPr lang="en-US" altLang="zh-CN" sz="2000" dirty="0" smtClean="0">
                <a:solidFill>
                  <a:schemeClr val="bg1"/>
                </a:solidFill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</a:rPr>
              <a:t>分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0485" y="573637"/>
            <a:ext cx="5578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wiki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1" y="5549015"/>
            <a:ext cx="1556657" cy="54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9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704" y="5408113"/>
            <a:ext cx="1738246" cy="8311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03956" y="1851645"/>
            <a:ext cx="796655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solidFill>
                  <a:schemeClr val="bg1"/>
                </a:solidFill>
              </a:rPr>
              <a:t>T </a:t>
            </a:r>
            <a:r>
              <a:rPr lang="en-US" altLang="zh-CN" sz="5400" dirty="0" smtClean="0">
                <a:solidFill>
                  <a:schemeClr val="bg2">
                    <a:lumMod val="90000"/>
                  </a:schemeClr>
                </a:solidFill>
              </a:rPr>
              <a:t>H  </a:t>
            </a:r>
            <a:r>
              <a:rPr lang="en-US" altLang="zh-CN" sz="19900" dirty="0" smtClean="0">
                <a:solidFill>
                  <a:srgbClr val="FEE600"/>
                </a:solidFill>
              </a:rPr>
              <a:t>A </a:t>
            </a:r>
            <a:r>
              <a:rPr lang="en-US" altLang="zh-CN" sz="8800" b="1" dirty="0" smtClean="0"/>
              <a:t>N </a:t>
            </a:r>
            <a:r>
              <a:rPr lang="en-US" altLang="zh-CN" sz="13800" dirty="0" smtClean="0">
                <a:solidFill>
                  <a:schemeClr val="bg1">
                    <a:lumMod val="95000"/>
                  </a:schemeClr>
                </a:solidFill>
              </a:rPr>
              <a:t>K 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340</Words>
  <Application>Microsoft Macintosh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宋体</vt:lpstr>
      <vt:lpstr>Arial</vt:lpstr>
      <vt:lpstr>Office 主题</vt:lpstr>
      <vt:lpstr>清华大学2017级MEM 第二梯次</vt:lpstr>
      <vt:lpstr>PowerPoint 演示文稿</vt:lpstr>
      <vt:lpstr>PowerPoint 演示文稿</vt:lpstr>
      <vt:lpstr>9.14-9.17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Garrison</dc:creator>
  <cp:lastModifiedBy>邓钦</cp:lastModifiedBy>
  <cp:revision>28</cp:revision>
  <dcterms:created xsi:type="dcterms:W3CDTF">2017-08-09T16:25:59Z</dcterms:created>
  <dcterms:modified xsi:type="dcterms:W3CDTF">2017-09-15T05:51:24Z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