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1" r:id="rId10"/>
    <p:sldId id="272" r:id="rId11"/>
    <p:sldId id="270" r:id="rId12"/>
    <p:sldId id="264" r:id="rId13"/>
    <p:sldId id="265" r:id="rId14"/>
    <p:sldId id="275" r:id="rId15"/>
    <p:sldId id="276" r:id="rId16"/>
    <p:sldId id="273" r:id="rId17"/>
    <p:sldId id="267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B89BF-DCD9-0946-AAB9-56E3DA17A3A0}" type="doc">
      <dgm:prSet loTypeId="urn:microsoft.com/office/officeart/2005/8/layout/radial2" loCatId="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9A52B76-5DE6-A34A-8F20-9DFEFBCDFAA9}">
      <dgm:prSet phldrT="[文本]"/>
      <dgm:spPr/>
      <dgm:t>
        <a:bodyPr/>
        <a:lstStyle/>
        <a:p>
          <a:r>
            <a:rPr lang="zh-CN" altLang="en-US" dirty="0" smtClean="0"/>
            <a:t>项目路演</a:t>
          </a:r>
          <a:endParaRPr lang="zh-CN" altLang="en-US" dirty="0"/>
        </a:p>
      </dgm:t>
    </dgm:pt>
    <dgm:pt modelId="{313BD378-C34B-2749-BC15-959E24DEE10F}" type="parTrans" cxnId="{838731CB-DB32-1442-BB32-88F0BA2EA600}">
      <dgm:prSet/>
      <dgm:spPr/>
      <dgm:t>
        <a:bodyPr/>
        <a:lstStyle/>
        <a:p>
          <a:endParaRPr lang="zh-CN" altLang="en-US"/>
        </a:p>
      </dgm:t>
    </dgm:pt>
    <dgm:pt modelId="{1CA22081-50AC-4341-89EC-27D32A8078CA}" type="sibTrans" cxnId="{838731CB-DB32-1442-BB32-88F0BA2EA600}">
      <dgm:prSet/>
      <dgm:spPr/>
      <dgm:t>
        <a:bodyPr/>
        <a:lstStyle/>
        <a:p>
          <a:endParaRPr lang="zh-CN" altLang="en-US"/>
        </a:p>
      </dgm:t>
    </dgm:pt>
    <dgm:pt modelId="{E49FE5EF-FA83-734C-8EEA-A29C0A2F2898}">
      <dgm:prSet phldrT="[文本]"/>
      <dgm:spPr/>
      <dgm:t>
        <a:bodyPr/>
        <a:lstStyle/>
        <a:p>
          <a:r>
            <a:rPr lang="zh-CN" altLang="en-US" dirty="0" smtClean="0"/>
            <a:t>每周二</a:t>
          </a:r>
          <a:r>
            <a:rPr lang="en-US" altLang="zh-CN" dirty="0" smtClean="0"/>
            <a:t>14:00-17:00</a:t>
          </a:r>
          <a:endParaRPr lang="zh-CN" altLang="en-US" dirty="0"/>
        </a:p>
      </dgm:t>
    </dgm:pt>
    <dgm:pt modelId="{F237C19B-2274-684D-B30F-B37A09D0ACF4}" type="parTrans" cxnId="{9787911D-D69D-3549-8C80-2A7F77C13033}">
      <dgm:prSet/>
      <dgm:spPr/>
      <dgm:t>
        <a:bodyPr/>
        <a:lstStyle/>
        <a:p>
          <a:endParaRPr lang="zh-CN" altLang="en-US"/>
        </a:p>
      </dgm:t>
    </dgm:pt>
    <dgm:pt modelId="{9F2A2365-FA09-9F4D-9E11-6ECF784BCCEE}" type="sibTrans" cxnId="{9787911D-D69D-3549-8C80-2A7F77C13033}">
      <dgm:prSet/>
      <dgm:spPr/>
      <dgm:t>
        <a:bodyPr/>
        <a:lstStyle/>
        <a:p>
          <a:endParaRPr lang="zh-CN" altLang="en-US"/>
        </a:p>
      </dgm:t>
    </dgm:pt>
    <dgm:pt modelId="{183FBF3F-44AA-4E4F-952A-7FF6826FB61A}">
      <dgm:prSet phldrT="[文本]"/>
      <dgm:spPr/>
      <dgm:t>
        <a:bodyPr/>
        <a:lstStyle/>
        <a:p>
          <a:r>
            <a:rPr lang="en-US" altLang="zh-CN" dirty="0" err="1" smtClean="0"/>
            <a:t>binggo</a:t>
          </a:r>
          <a:r>
            <a:rPr lang="zh-CN" altLang="en-US" dirty="0" smtClean="0"/>
            <a:t>咖啡</a:t>
          </a:r>
          <a:endParaRPr lang="zh-CN" altLang="en-US" dirty="0"/>
        </a:p>
      </dgm:t>
    </dgm:pt>
    <dgm:pt modelId="{92F877A1-27F7-B94D-9A0F-352E6852C6FE}" type="parTrans" cxnId="{0127FBB0-10D8-C34C-905B-89259D9A8A68}">
      <dgm:prSet/>
      <dgm:spPr/>
      <dgm:t>
        <a:bodyPr/>
        <a:lstStyle/>
        <a:p>
          <a:endParaRPr lang="zh-CN" altLang="en-US"/>
        </a:p>
      </dgm:t>
    </dgm:pt>
    <dgm:pt modelId="{21770305-0F53-0F4F-BBA5-EFA06E6B6A0F}" type="sibTrans" cxnId="{0127FBB0-10D8-C34C-905B-89259D9A8A68}">
      <dgm:prSet/>
      <dgm:spPr/>
      <dgm:t>
        <a:bodyPr/>
        <a:lstStyle/>
        <a:p>
          <a:endParaRPr lang="zh-CN" altLang="en-US"/>
        </a:p>
      </dgm:t>
    </dgm:pt>
    <dgm:pt modelId="{6CF1DEA8-0203-9140-80EE-2D11A45463E2}">
      <dgm:prSet phldrT="[文本]"/>
      <dgm:spPr/>
      <dgm:t>
        <a:bodyPr/>
        <a:lstStyle/>
        <a:p>
          <a:r>
            <a:rPr lang="zh-CN" altLang="en-US" dirty="0" smtClean="0"/>
            <a:t>私董会</a:t>
          </a:r>
          <a:endParaRPr lang="zh-CN" altLang="en-US" dirty="0"/>
        </a:p>
      </dgm:t>
    </dgm:pt>
    <dgm:pt modelId="{CCBE0D45-358F-6E48-81A6-A5A601E03264}" type="parTrans" cxnId="{18F0E2B3-E03B-CF4D-9299-97CA084C3438}">
      <dgm:prSet/>
      <dgm:spPr/>
      <dgm:t>
        <a:bodyPr/>
        <a:lstStyle/>
        <a:p>
          <a:endParaRPr lang="zh-CN" altLang="en-US"/>
        </a:p>
      </dgm:t>
    </dgm:pt>
    <dgm:pt modelId="{426C077C-6C8D-ED49-8B60-668577E51E00}" type="sibTrans" cxnId="{18F0E2B3-E03B-CF4D-9299-97CA084C3438}">
      <dgm:prSet/>
      <dgm:spPr/>
      <dgm:t>
        <a:bodyPr/>
        <a:lstStyle/>
        <a:p>
          <a:endParaRPr lang="zh-CN" altLang="en-US"/>
        </a:p>
      </dgm:t>
    </dgm:pt>
    <dgm:pt modelId="{A8662E1E-E122-7144-9062-3D71A98CAA9B}">
      <dgm:prSet phldrT="[文本]"/>
      <dgm:spPr/>
      <dgm:t>
        <a:bodyPr/>
        <a:lstStyle/>
        <a:p>
          <a:r>
            <a:rPr lang="zh-CN" altLang="en-US" dirty="0" smtClean="0"/>
            <a:t>项目体检</a:t>
          </a:r>
          <a:endParaRPr lang="zh-CN" altLang="en-US" dirty="0"/>
        </a:p>
      </dgm:t>
    </dgm:pt>
    <dgm:pt modelId="{A4834A48-CA03-234E-B16A-0D549B6669ED}" type="parTrans" cxnId="{A1CF8095-A4E5-664F-87A8-6B1F0C711BC7}">
      <dgm:prSet/>
      <dgm:spPr/>
      <dgm:t>
        <a:bodyPr/>
        <a:lstStyle/>
        <a:p>
          <a:endParaRPr lang="zh-CN" altLang="en-US"/>
        </a:p>
      </dgm:t>
    </dgm:pt>
    <dgm:pt modelId="{EF8088FE-7525-124C-A10D-68ACA5BBEEEC}" type="sibTrans" cxnId="{A1CF8095-A4E5-664F-87A8-6B1F0C711BC7}">
      <dgm:prSet/>
      <dgm:spPr/>
      <dgm:t>
        <a:bodyPr/>
        <a:lstStyle/>
        <a:p>
          <a:endParaRPr lang="zh-CN" altLang="en-US"/>
        </a:p>
      </dgm:t>
    </dgm:pt>
    <dgm:pt modelId="{3695418B-226F-4344-80DB-DC8EB2A8EA2C}">
      <dgm:prSet phldrT="[文本]"/>
      <dgm:spPr/>
      <dgm:t>
        <a:bodyPr/>
        <a:lstStyle/>
        <a:p>
          <a:r>
            <a:rPr lang="zh-CN" altLang="en-US" dirty="0" smtClean="0"/>
            <a:t>资源对接</a:t>
          </a:r>
          <a:endParaRPr lang="zh-CN" altLang="en-US" dirty="0"/>
        </a:p>
      </dgm:t>
    </dgm:pt>
    <dgm:pt modelId="{9EED9ED8-8BDD-0649-98C7-43A8B1A1DE5F}" type="parTrans" cxnId="{AE82EF53-0B3E-204F-AF7F-C79E6F80F7ED}">
      <dgm:prSet/>
      <dgm:spPr/>
      <dgm:t>
        <a:bodyPr/>
        <a:lstStyle/>
        <a:p>
          <a:endParaRPr lang="zh-CN" altLang="en-US"/>
        </a:p>
      </dgm:t>
    </dgm:pt>
    <dgm:pt modelId="{E9574151-FF89-CF42-AD87-3743DC26E9A3}" type="sibTrans" cxnId="{AE82EF53-0B3E-204F-AF7F-C79E6F80F7ED}">
      <dgm:prSet/>
      <dgm:spPr/>
      <dgm:t>
        <a:bodyPr/>
        <a:lstStyle/>
        <a:p>
          <a:endParaRPr lang="zh-CN" altLang="en-US"/>
        </a:p>
      </dgm:t>
    </dgm:pt>
    <dgm:pt modelId="{0CC4CFCB-BB80-1B4E-8666-C3A17B30A95E}">
      <dgm:prSet phldrT="[文本]"/>
      <dgm:spPr/>
      <dgm:t>
        <a:bodyPr/>
        <a:lstStyle/>
        <a:p>
          <a:r>
            <a:rPr lang="zh-CN" altLang="en-US" dirty="0" smtClean="0"/>
            <a:t>后续跟踪</a:t>
          </a:r>
          <a:endParaRPr lang="zh-CN" altLang="en-US" dirty="0"/>
        </a:p>
      </dgm:t>
    </dgm:pt>
    <dgm:pt modelId="{083BCF9D-347B-C547-AD86-9052954E6548}" type="parTrans" cxnId="{CBEE813F-107A-0B40-B3AC-AA5DA49D1647}">
      <dgm:prSet/>
      <dgm:spPr/>
      <dgm:t>
        <a:bodyPr/>
        <a:lstStyle/>
        <a:p>
          <a:endParaRPr lang="zh-CN" altLang="en-US"/>
        </a:p>
      </dgm:t>
    </dgm:pt>
    <dgm:pt modelId="{5DD08D00-FDD6-8B40-9CDB-D939E7DF5E6A}" type="sibTrans" cxnId="{CBEE813F-107A-0B40-B3AC-AA5DA49D1647}">
      <dgm:prSet/>
      <dgm:spPr/>
      <dgm:t>
        <a:bodyPr/>
        <a:lstStyle/>
        <a:p>
          <a:endParaRPr lang="zh-CN" altLang="en-US"/>
        </a:p>
      </dgm:t>
    </dgm:pt>
    <dgm:pt modelId="{919C9C44-186E-DF42-85E1-EECB042B5142}">
      <dgm:prSet phldrT="[文本]"/>
      <dgm:spPr/>
      <dgm:t>
        <a:bodyPr/>
        <a:lstStyle/>
        <a:p>
          <a:r>
            <a:rPr lang="zh-CN" altLang="en-US" dirty="0" smtClean="0"/>
            <a:t>生态支持</a:t>
          </a:r>
          <a:endParaRPr lang="zh-CN" altLang="en-US" dirty="0"/>
        </a:p>
      </dgm:t>
    </dgm:pt>
    <dgm:pt modelId="{6111591F-3FFD-944D-A363-16B0D2B238E8}" type="parTrans" cxnId="{8819A479-1E34-4F46-9930-0F88840DAC83}">
      <dgm:prSet/>
      <dgm:spPr/>
      <dgm:t>
        <a:bodyPr/>
        <a:lstStyle/>
        <a:p>
          <a:endParaRPr lang="zh-CN" altLang="en-US"/>
        </a:p>
      </dgm:t>
    </dgm:pt>
    <dgm:pt modelId="{80A0F313-8C74-5741-9234-413E8FC1E3B0}" type="sibTrans" cxnId="{8819A479-1E34-4F46-9930-0F88840DAC83}">
      <dgm:prSet/>
      <dgm:spPr/>
      <dgm:t>
        <a:bodyPr/>
        <a:lstStyle/>
        <a:p>
          <a:endParaRPr lang="zh-CN" altLang="en-US"/>
        </a:p>
      </dgm:t>
    </dgm:pt>
    <dgm:pt modelId="{F812060A-AF2D-3E40-9C2B-FF7C1BFE518B}">
      <dgm:prSet phldrT="[文本]"/>
      <dgm:spPr/>
      <dgm:t>
        <a:bodyPr/>
        <a:lstStyle/>
        <a:p>
          <a:r>
            <a:rPr lang="en-US" altLang="zh-CN" dirty="0" smtClean="0"/>
            <a:t>3-5</a:t>
          </a:r>
          <a:r>
            <a:rPr lang="zh-CN" altLang="en-US" dirty="0" smtClean="0"/>
            <a:t>个项目</a:t>
          </a:r>
          <a:endParaRPr lang="zh-CN" altLang="en-US" dirty="0"/>
        </a:p>
      </dgm:t>
    </dgm:pt>
    <dgm:pt modelId="{446496B3-EF40-9045-8BF9-BFA5483A51B2}" type="parTrans" cxnId="{A4D4447A-E1BB-F642-87C5-6B97C661FABF}">
      <dgm:prSet/>
      <dgm:spPr/>
      <dgm:t>
        <a:bodyPr/>
        <a:lstStyle/>
        <a:p>
          <a:endParaRPr lang="zh-CN" altLang="en-US"/>
        </a:p>
      </dgm:t>
    </dgm:pt>
    <dgm:pt modelId="{53518620-3DD8-A34F-BB0C-34A8C0D3C01A}" type="sibTrans" cxnId="{A4D4447A-E1BB-F642-87C5-6B97C661FABF}">
      <dgm:prSet/>
      <dgm:spPr/>
      <dgm:t>
        <a:bodyPr/>
        <a:lstStyle/>
        <a:p>
          <a:endParaRPr lang="zh-CN" altLang="en-US"/>
        </a:p>
      </dgm:t>
    </dgm:pt>
    <dgm:pt modelId="{5D6FC3A3-6F5A-B143-B2A2-9B33A128AD24}">
      <dgm:prSet phldrT="[文本]"/>
      <dgm:spPr/>
      <dgm:t>
        <a:bodyPr/>
        <a:lstStyle/>
        <a:p>
          <a:r>
            <a:rPr lang="zh-CN" altLang="en-US" dirty="0" smtClean="0"/>
            <a:t>投资合伙人</a:t>
          </a:r>
          <a:endParaRPr lang="zh-CN" altLang="en-US" dirty="0"/>
        </a:p>
      </dgm:t>
    </dgm:pt>
    <dgm:pt modelId="{D59D848B-5D2F-7641-8F54-A2E7C3882B34}" type="parTrans" cxnId="{93423E15-F193-4F42-9434-509B9B64BFB1}">
      <dgm:prSet/>
      <dgm:spPr/>
      <dgm:t>
        <a:bodyPr/>
        <a:lstStyle/>
        <a:p>
          <a:endParaRPr lang="zh-CN" altLang="en-US"/>
        </a:p>
      </dgm:t>
    </dgm:pt>
    <dgm:pt modelId="{2B438F1F-4145-4641-B585-95B6CC66FFF2}" type="sibTrans" cxnId="{93423E15-F193-4F42-9434-509B9B64BFB1}">
      <dgm:prSet/>
      <dgm:spPr/>
      <dgm:t>
        <a:bodyPr/>
        <a:lstStyle/>
        <a:p>
          <a:endParaRPr lang="zh-CN" altLang="en-US"/>
        </a:p>
      </dgm:t>
    </dgm:pt>
    <dgm:pt modelId="{CFCAE5A2-B355-6944-9A40-F9904D6797F9}" type="pres">
      <dgm:prSet presAssocID="{9A7B89BF-DCD9-0946-AAB9-56E3DA17A3A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0D52B4-51A7-1947-9409-A1EEB15E5B42}" type="pres">
      <dgm:prSet presAssocID="{9A7B89BF-DCD9-0946-AAB9-56E3DA17A3A0}" presName="cycle" presStyleCnt="0"/>
      <dgm:spPr/>
    </dgm:pt>
    <dgm:pt modelId="{A6B2E5C6-A722-564C-BC84-63D162F37067}" type="pres">
      <dgm:prSet presAssocID="{9A7B89BF-DCD9-0946-AAB9-56E3DA17A3A0}" presName="centerShape" presStyleCnt="0"/>
      <dgm:spPr/>
    </dgm:pt>
    <dgm:pt modelId="{5A93B5CC-7EC3-3C4A-A1D8-9F052809300F}" type="pres">
      <dgm:prSet presAssocID="{9A7B89BF-DCD9-0946-AAB9-56E3DA17A3A0}" presName="connSite" presStyleLbl="node1" presStyleIdx="0" presStyleCnt="4"/>
      <dgm:spPr/>
    </dgm:pt>
    <dgm:pt modelId="{BD963855-C7E7-0446-A29B-5137104C04C0}" type="pres">
      <dgm:prSet presAssocID="{9A7B89BF-DCD9-0946-AAB9-56E3DA17A3A0}" presName="visible" presStyleLbl="node1" presStyleIdx="0" presStyleCnt="4"/>
      <dgm:spPr/>
    </dgm:pt>
    <dgm:pt modelId="{305E6CDE-02DB-5245-8CC0-E6635449C43D}" type="pres">
      <dgm:prSet presAssocID="{313BD378-C34B-2749-BC15-959E24DEE10F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2143575B-9447-7A4B-8521-0B552FD7EFA6}" type="pres">
      <dgm:prSet presAssocID="{59A52B76-5DE6-A34A-8F20-9DFEFBCDFAA9}" presName="node" presStyleCnt="0"/>
      <dgm:spPr/>
    </dgm:pt>
    <dgm:pt modelId="{B88FAE5D-F0A5-0D48-845B-C99E45C54260}" type="pres">
      <dgm:prSet presAssocID="{59A52B76-5DE6-A34A-8F20-9DFEFBCDFAA9}" presName="parentNode" presStyleLbl="node1" presStyleIdx="1" presStyleCnt="4" custLinFactNeighborX="50609" custLinFactNeighborY="1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8A79DA-2803-584A-9C56-40E2278C993B}" type="pres">
      <dgm:prSet presAssocID="{59A52B76-5DE6-A34A-8F20-9DFEFBCDFAA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C4AAC-CC15-974F-A522-CFF6453E885B}" type="pres">
      <dgm:prSet presAssocID="{CCBE0D45-358F-6E48-81A6-A5A601E0326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20313DA2-784E-8F43-BE65-296F5296302E}" type="pres">
      <dgm:prSet presAssocID="{6CF1DEA8-0203-9140-80EE-2D11A45463E2}" presName="node" presStyleCnt="0"/>
      <dgm:spPr/>
    </dgm:pt>
    <dgm:pt modelId="{02BCA0BF-99EA-D14E-8EA2-C7FA540D4D21}" type="pres">
      <dgm:prSet presAssocID="{6CF1DEA8-0203-9140-80EE-2D11A45463E2}" presName="parentNode" presStyleLbl="node1" presStyleIdx="2" presStyleCnt="4" custLinFactNeighborX="39632" custLinFactNeighborY="100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74D385-8DA2-6A45-8CC6-36765560D2CE}" type="pres">
      <dgm:prSet presAssocID="{6CF1DEA8-0203-9140-80EE-2D11A45463E2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7BD2D0-2C1F-004C-8E5A-915B31FA3048}" type="pres">
      <dgm:prSet presAssocID="{083BCF9D-347B-C547-AD86-9052954E654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5BCBBD64-BE26-D64E-973A-BC3D8469D062}" type="pres">
      <dgm:prSet presAssocID="{0CC4CFCB-BB80-1B4E-8666-C3A17B30A95E}" presName="node" presStyleCnt="0"/>
      <dgm:spPr/>
    </dgm:pt>
    <dgm:pt modelId="{831E070F-8ED0-0340-8088-695DB2637CCC}" type="pres">
      <dgm:prSet presAssocID="{0CC4CFCB-BB80-1B4E-8666-C3A17B30A95E}" presName="parentNode" presStyleLbl="node1" presStyleIdx="3" presStyleCnt="4" custScaleY="97848" custLinFactNeighborX="49272" custLinFactNeighborY="321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32C42-BA37-1749-9441-1868D43F8FCC}" type="pres">
      <dgm:prSet presAssocID="{0CC4CFCB-BB80-1B4E-8666-C3A17B30A95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19A479-1E34-4F46-9930-0F88840DAC83}" srcId="{0CC4CFCB-BB80-1B4E-8666-C3A17B30A95E}" destId="{919C9C44-186E-DF42-85E1-EECB042B5142}" srcOrd="0" destOrd="0" parTransId="{6111591F-3FFD-944D-A363-16B0D2B238E8}" sibTransId="{80A0F313-8C74-5741-9234-413E8FC1E3B0}"/>
    <dgm:cxn modelId="{80FA054F-C522-0E40-A2DC-6B0ECCB305F2}" type="presOf" srcId="{9A7B89BF-DCD9-0946-AAB9-56E3DA17A3A0}" destId="{CFCAE5A2-B355-6944-9A40-F9904D6797F9}" srcOrd="0" destOrd="0" presId="urn:microsoft.com/office/officeart/2005/8/layout/radial2"/>
    <dgm:cxn modelId="{4ED35B6B-FD41-544C-9D13-39BD50EF8295}" type="presOf" srcId="{0CC4CFCB-BB80-1B4E-8666-C3A17B30A95E}" destId="{831E070F-8ED0-0340-8088-695DB2637CCC}" srcOrd="0" destOrd="0" presId="urn:microsoft.com/office/officeart/2005/8/layout/radial2"/>
    <dgm:cxn modelId="{5E843308-0C0A-334B-93DA-E0603B98624B}" type="presOf" srcId="{183FBF3F-44AA-4E4F-952A-7FF6826FB61A}" destId="{CC8A79DA-2803-584A-9C56-40E2278C993B}" srcOrd="0" destOrd="1" presId="urn:microsoft.com/office/officeart/2005/8/layout/radial2"/>
    <dgm:cxn modelId="{9787911D-D69D-3549-8C80-2A7F77C13033}" srcId="{59A52B76-5DE6-A34A-8F20-9DFEFBCDFAA9}" destId="{E49FE5EF-FA83-734C-8EEA-A29C0A2F2898}" srcOrd="0" destOrd="0" parTransId="{F237C19B-2274-684D-B30F-B37A09D0ACF4}" sibTransId="{9F2A2365-FA09-9F4D-9E11-6ECF784BCCEE}"/>
    <dgm:cxn modelId="{62481EB1-747C-4D45-8048-58190525DFD8}" type="presOf" srcId="{A8662E1E-E122-7144-9062-3D71A98CAA9B}" destId="{2274D385-8DA2-6A45-8CC6-36765560D2CE}" srcOrd="0" destOrd="0" presId="urn:microsoft.com/office/officeart/2005/8/layout/radial2"/>
    <dgm:cxn modelId="{AE82EF53-0B3E-204F-AF7F-C79E6F80F7ED}" srcId="{6CF1DEA8-0203-9140-80EE-2D11A45463E2}" destId="{3695418B-226F-4344-80DB-DC8EB2A8EA2C}" srcOrd="1" destOrd="0" parTransId="{9EED9ED8-8BDD-0649-98C7-43A8B1A1DE5F}" sibTransId="{E9574151-FF89-CF42-AD87-3743DC26E9A3}"/>
    <dgm:cxn modelId="{6E892E2C-E566-0747-803F-4CEB39CD042A}" type="presOf" srcId="{6CF1DEA8-0203-9140-80EE-2D11A45463E2}" destId="{02BCA0BF-99EA-D14E-8EA2-C7FA540D4D21}" srcOrd="0" destOrd="0" presId="urn:microsoft.com/office/officeart/2005/8/layout/radial2"/>
    <dgm:cxn modelId="{FCD9688C-DE47-0E4E-A07D-B4BFF63B9F72}" type="presOf" srcId="{3695418B-226F-4344-80DB-DC8EB2A8EA2C}" destId="{2274D385-8DA2-6A45-8CC6-36765560D2CE}" srcOrd="0" destOrd="1" presId="urn:microsoft.com/office/officeart/2005/8/layout/radial2"/>
    <dgm:cxn modelId="{1B3C9E36-A779-F447-968C-CDBB1EB40552}" type="presOf" srcId="{083BCF9D-347B-C547-AD86-9052954E6548}" destId="{417BD2D0-2C1F-004C-8E5A-915B31FA3048}" srcOrd="0" destOrd="0" presId="urn:microsoft.com/office/officeart/2005/8/layout/radial2"/>
    <dgm:cxn modelId="{0127FBB0-10D8-C34C-905B-89259D9A8A68}" srcId="{59A52B76-5DE6-A34A-8F20-9DFEFBCDFAA9}" destId="{183FBF3F-44AA-4E4F-952A-7FF6826FB61A}" srcOrd="1" destOrd="0" parTransId="{92F877A1-27F7-B94D-9A0F-352E6852C6FE}" sibTransId="{21770305-0F53-0F4F-BBA5-EFA06E6B6A0F}"/>
    <dgm:cxn modelId="{C8AAD214-1EDB-E44D-9B64-0A8BEEC39C1D}" type="presOf" srcId="{919C9C44-186E-DF42-85E1-EECB042B5142}" destId="{63A32C42-BA37-1749-9441-1868D43F8FCC}" srcOrd="0" destOrd="0" presId="urn:microsoft.com/office/officeart/2005/8/layout/radial2"/>
    <dgm:cxn modelId="{18F0E2B3-E03B-CF4D-9299-97CA084C3438}" srcId="{9A7B89BF-DCD9-0946-AAB9-56E3DA17A3A0}" destId="{6CF1DEA8-0203-9140-80EE-2D11A45463E2}" srcOrd="1" destOrd="0" parTransId="{CCBE0D45-358F-6E48-81A6-A5A601E03264}" sibTransId="{426C077C-6C8D-ED49-8B60-668577E51E00}"/>
    <dgm:cxn modelId="{9AFC9855-F43C-8E47-9A05-B9B238692C2C}" type="presOf" srcId="{5D6FC3A3-6F5A-B143-B2A2-9B33A128AD24}" destId="{63A32C42-BA37-1749-9441-1868D43F8FCC}" srcOrd="0" destOrd="1" presId="urn:microsoft.com/office/officeart/2005/8/layout/radial2"/>
    <dgm:cxn modelId="{97292B45-B365-9A48-939C-1FD33469C1DB}" type="presOf" srcId="{CCBE0D45-358F-6E48-81A6-A5A601E03264}" destId="{FFAC4AAC-CC15-974F-A522-CFF6453E885B}" srcOrd="0" destOrd="0" presId="urn:microsoft.com/office/officeart/2005/8/layout/radial2"/>
    <dgm:cxn modelId="{4595487B-C58B-D44D-B7C6-79B18972C062}" type="presOf" srcId="{E49FE5EF-FA83-734C-8EEA-A29C0A2F2898}" destId="{CC8A79DA-2803-584A-9C56-40E2278C993B}" srcOrd="0" destOrd="0" presId="urn:microsoft.com/office/officeart/2005/8/layout/radial2"/>
    <dgm:cxn modelId="{93423E15-F193-4F42-9434-509B9B64BFB1}" srcId="{0CC4CFCB-BB80-1B4E-8666-C3A17B30A95E}" destId="{5D6FC3A3-6F5A-B143-B2A2-9B33A128AD24}" srcOrd="1" destOrd="0" parTransId="{D59D848B-5D2F-7641-8F54-A2E7C3882B34}" sibTransId="{2B438F1F-4145-4641-B585-95B6CC66FFF2}"/>
    <dgm:cxn modelId="{CBEE813F-107A-0B40-B3AC-AA5DA49D1647}" srcId="{9A7B89BF-DCD9-0946-AAB9-56E3DA17A3A0}" destId="{0CC4CFCB-BB80-1B4E-8666-C3A17B30A95E}" srcOrd="2" destOrd="0" parTransId="{083BCF9D-347B-C547-AD86-9052954E6548}" sibTransId="{5DD08D00-FDD6-8B40-9CDB-D939E7DF5E6A}"/>
    <dgm:cxn modelId="{55713860-97F9-7F4C-B38F-E3AF89B9D219}" type="presOf" srcId="{59A52B76-5DE6-A34A-8F20-9DFEFBCDFAA9}" destId="{B88FAE5D-F0A5-0D48-845B-C99E45C54260}" srcOrd="0" destOrd="0" presId="urn:microsoft.com/office/officeart/2005/8/layout/radial2"/>
    <dgm:cxn modelId="{2FBED67B-F020-024F-8265-A2EED9D95BCD}" type="presOf" srcId="{F812060A-AF2D-3E40-9C2B-FF7C1BFE518B}" destId="{CC8A79DA-2803-584A-9C56-40E2278C993B}" srcOrd="0" destOrd="2" presId="urn:microsoft.com/office/officeart/2005/8/layout/radial2"/>
    <dgm:cxn modelId="{A1CF8095-A4E5-664F-87A8-6B1F0C711BC7}" srcId="{6CF1DEA8-0203-9140-80EE-2D11A45463E2}" destId="{A8662E1E-E122-7144-9062-3D71A98CAA9B}" srcOrd="0" destOrd="0" parTransId="{A4834A48-CA03-234E-B16A-0D549B6669ED}" sibTransId="{EF8088FE-7525-124C-A10D-68ACA5BBEEEC}"/>
    <dgm:cxn modelId="{838731CB-DB32-1442-BB32-88F0BA2EA600}" srcId="{9A7B89BF-DCD9-0946-AAB9-56E3DA17A3A0}" destId="{59A52B76-5DE6-A34A-8F20-9DFEFBCDFAA9}" srcOrd="0" destOrd="0" parTransId="{313BD378-C34B-2749-BC15-959E24DEE10F}" sibTransId="{1CA22081-50AC-4341-89EC-27D32A8078CA}"/>
    <dgm:cxn modelId="{FFFF4970-3D62-CC41-A3B5-B53B0F7C3A7C}" type="presOf" srcId="{313BD378-C34B-2749-BC15-959E24DEE10F}" destId="{305E6CDE-02DB-5245-8CC0-E6635449C43D}" srcOrd="0" destOrd="0" presId="urn:microsoft.com/office/officeart/2005/8/layout/radial2"/>
    <dgm:cxn modelId="{A4D4447A-E1BB-F642-87C5-6B97C661FABF}" srcId="{59A52B76-5DE6-A34A-8F20-9DFEFBCDFAA9}" destId="{F812060A-AF2D-3E40-9C2B-FF7C1BFE518B}" srcOrd="2" destOrd="0" parTransId="{446496B3-EF40-9045-8BF9-BFA5483A51B2}" sibTransId="{53518620-3DD8-A34F-BB0C-34A8C0D3C01A}"/>
    <dgm:cxn modelId="{219FB28C-BF59-C148-832E-1D946C48E00B}" type="presParOf" srcId="{CFCAE5A2-B355-6944-9A40-F9904D6797F9}" destId="{CD0D52B4-51A7-1947-9409-A1EEB15E5B42}" srcOrd="0" destOrd="0" presId="urn:microsoft.com/office/officeart/2005/8/layout/radial2"/>
    <dgm:cxn modelId="{190A1280-FCF7-8146-A304-7C8F276759D6}" type="presParOf" srcId="{CD0D52B4-51A7-1947-9409-A1EEB15E5B42}" destId="{A6B2E5C6-A722-564C-BC84-63D162F37067}" srcOrd="0" destOrd="0" presId="urn:microsoft.com/office/officeart/2005/8/layout/radial2"/>
    <dgm:cxn modelId="{78F261E4-DA99-0C44-BED3-12DD6326DBFC}" type="presParOf" srcId="{A6B2E5C6-A722-564C-BC84-63D162F37067}" destId="{5A93B5CC-7EC3-3C4A-A1D8-9F052809300F}" srcOrd="0" destOrd="0" presId="urn:microsoft.com/office/officeart/2005/8/layout/radial2"/>
    <dgm:cxn modelId="{C1B7DD56-F8E9-6E4C-AA8C-95F02F4A9821}" type="presParOf" srcId="{A6B2E5C6-A722-564C-BC84-63D162F37067}" destId="{BD963855-C7E7-0446-A29B-5137104C04C0}" srcOrd="1" destOrd="0" presId="urn:microsoft.com/office/officeart/2005/8/layout/radial2"/>
    <dgm:cxn modelId="{E5F8C426-9C29-4040-B5B9-64105113B602}" type="presParOf" srcId="{CD0D52B4-51A7-1947-9409-A1EEB15E5B42}" destId="{305E6CDE-02DB-5245-8CC0-E6635449C43D}" srcOrd="1" destOrd="0" presId="urn:microsoft.com/office/officeart/2005/8/layout/radial2"/>
    <dgm:cxn modelId="{E08EB439-8767-D64D-89FA-6219D298023E}" type="presParOf" srcId="{CD0D52B4-51A7-1947-9409-A1EEB15E5B42}" destId="{2143575B-9447-7A4B-8521-0B552FD7EFA6}" srcOrd="2" destOrd="0" presId="urn:microsoft.com/office/officeart/2005/8/layout/radial2"/>
    <dgm:cxn modelId="{80FF158C-342E-454E-8E20-8BEEDD359FEB}" type="presParOf" srcId="{2143575B-9447-7A4B-8521-0B552FD7EFA6}" destId="{B88FAE5D-F0A5-0D48-845B-C99E45C54260}" srcOrd="0" destOrd="0" presId="urn:microsoft.com/office/officeart/2005/8/layout/radial2"/>
    <dgm:cxn modelId="{801BEA53-7045-064B-9CFA-2EAD5BBD74B6}" type="presParOf" srcId="{2143575B-9447-7A4B-8521-0B552FD7EFA6}" destId="{CC8A79DA-2803-584A-9C56-40E2278C993B}" srcOrd="1" destOrd="0" presId="urn:microsoft.com/office/officeart/2005/8/layout/radial2"/>
    <dgm:cxn modelId="{5D5C5BC7-0ED5-F54B-BAEB-EE8E6A46F2F5}" type="presParOf" srcId="{CD0D52B4-51A7-1947-9409-A1EEB15E5B42}" destId="{FFAC4AAC-CC15-974F-A522-CFF6453E885B}" srcOrd="3" destOrd="0" presId="urn:microsoft.com/office/officeart/2005/8/layout/radial2"/>
    <dgm:cxn modelId="{7DB6086A-BCB6-494D-95EC-924FEDB24902}" type="presParOf" srcId="{CD0D52B4-51A7-1947-9409-A1EEB15E5B42}" destId="{20313DA2-784E-8F43-BE65-296F5296302E}" srcOrd="4" destOrd="0" presId="urn:microsoft.com/office/officeart/2005/8/layout/radial2"/>
    <dgm:cxn modelId="{B46A848E-148B-2D4F-A064-1E45B8ACC6FA}" type="presParOf" srcId="{20313DA2-784E-8F43-BE65-296F5296302E}" destId="{02BCA0BF-99EA-D14E-8EA2-C7FA540D4D21}" srcOrd="0" destOrd="0" presId="urn:microsoft.com/office/officeart/2005/8/layout/radial2"/>
    <dgm:cxn modelId="{3D8C764B-2874-2D4D-A538-15D1FDA5E1A2}" type="presParOf" srcId="{20313DA2-784E-8F43-BE65-296F5296302E}" destId="{2274D385-8DA2-6A45-8CC6-36765560D2CE}" srcOrd="1" destOrd="0" presId="urn:microsoft.com/office/officeart/2005/8/layout/radial2"/>
    <dgm:cxn modelId="{26BEB49A-546B-3B40-A322-A903CB10EE4D}" type="presParOf" srcId="{CD0D52B4-51A7-1947-9409-A1EEB15E5B42}" destId="{417BD2D0-2C1F-004C-8E5A-915B31FA3048}" srcOrd="5" destOrd="0" presId="urn:microsoft.com/office/officeart/2005/8/layout/radial2"/>
    <dgm:cxn modelId="{018D1B75-146A-0D43-994D-13CF17770C84}" type="presParOf" srcId="{CD0D52B4-51A7-1947-9409-A1EEB15E5B42}" destId="{5BCBBD64-BE26-D64E-973A-BC3D8469D062}" srcOrd="6" destOrd="0" presId="urn:microsoft.com/office/officeart/2005/8/layout/radial2"/>
    <dgm:cxn modelId="{74A5BCCD-87FE-364A-9CCC-C8251764889E}" type="presParOf" srcId="{5BCBBD64-BE26-D64E-973A-BC3D8469D062}" destId="{831E070F-8ED0-0340-8088-695DB2637CCC}" srcOrd="0" destOrd="0" presId="urn:microsoft.com/office/officeart/2005/8/layout/radial2"/>
    <dgm:cxn modelId="{57C9A930-51CD-0C48-B470-802027A3FA3F}" type="presParOf" srcId="{5BCBBD64-BE26-D64E-973A-BC3D8469D062}" destId="{63A32C42-BA37-1749-9441-1868D43F8FC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BD2D0-2C1F-004C-8E5A-915B31FA3048}">
      <dsp:nvSpPr>
        <dsp:cNvPr id="0" name=""/>
        <dsp:cNvSpPr/>
      </dsp:nvSpPr>
      <dsp:spPr>
        <a:xfrm rot="2047694">
          <a:off x="4041339" y="3015182"/>
          <a:ext cx="126308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63081" y="179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C4AAC-CC15-974F-A522-CFF6453E885B}">
      <dsp:nvSpPr>
        <dsp:cNvPr id="0" name=""/>
        <dsp:cNvSpPr/>
      </dsp:nvSpPr>
      <dsp:spPr>
        <a:xfrm rot="16813">
          <a:off x="4150093" y="2171098"/>
          <a:ext cx="122740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27402" y="179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E6CDE-02DB-5245-8CC0-E6635449C43D}">
      <dsp:nvSpPr>
        <dsp:cNvPr id="0" name=""/>
        <dsp:cNvSpPr/>
      </dsp:nvSpPr>
      <dsp:spPr>
        <a:xfrm rot="19584699">
          <a:off x="4044328" y="1327714"/>
          <a:ext cx="1266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66994" y="179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63855-C7E7-0446-A29B-5137104C04C0}">
      <dsp:nvSpPr>
        <dsp:cNvPr id="0" name=""/>
        <dsp:cNvSpPr/>
      </dsp:nvSpPr>
      <dsp:spPr>
        <a:xfrm>
          <a:off x="2371613" y="1136254"/>
          <a:ext cx="2092337" cy="209233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8FAE5D-F0A5-0D48-845B-C99E45C54260}">
      <dsp:nvSpPr>
        <dsp:cNvPr id="0" name=""/>
        <dsp:cNvSpPr/>
      </dsp:nvSpPr>
      <dsp:spPr>
        <a:xfrm>
          <a:off x="5100744" y="20198"/>
          <a:ext cx="1255402" cy="1255402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项目路演</a:t>
          </a:r>
          <a:endParaRPr lang="zh-CN" altLang="en-US" sz="3000" kern="1200" dirty="0"/>
        </a:p>
      </dsp:txBody>
      <dsp:txXfrm>
        <a:off x="5284593" y="204047"/>
        <a:ext cx="887704" cy="887704"/>
      </dsp:txXfrm>
    </dsp:sp>
    <dsp:sp modelId="{CC8A79DA-2803-584A-9C56-40E2278C993B}">
      <dsp:nvSpPr>
        <dsp:cNvPr id="0" name=""/>
        <dsp:cNvSpPr/>
      </dsp:nvSpPr>
      <dsp:spPr>
        <a:xfrm>
          <a:off x="6481687" y="20198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每周二</a:t>
          </a:r>
          <a:r>
            <a:rPr lang="en-US" altLang="zh-CN" sz="2000" kern="1200" dirty="0" smtClean="0"/>
            <a:t>14:00-17:00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binggo</a:t>
          </a:r>
          <a:r>
            <a:rPr lang="zh-CN" altLang="en-US" sz="2000" kern="1200" dirty="0" smtClean="0"/>
            <a:t>咖啡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3-5</a:t>
          </a:r>
          <a:r>
            <a:rPr lang="zh-CN" altLang="en-US" sz="2000" kern="1200" dirty="0" smtClean="0"/>
            <a:t>个项目</a:t>
          </a:r>
          <a:endParaRPr lang="zh-CN" altLang="en-US" sz="2000" kern="1200" dirty="0"/>
        </a:p>
      </dsp:txBody>
      <dsp:txXfrm>
        <a:off x="6481687" y="20198"/>
        <a:ext cx="1883103" cy="1255402"/>
      </dsp:txXfrm>
    </dsp:sp>
    <dsp:sp modelId="{02BCA0BF-99EA-D14E-8EA2-C7FA540D4D21}">
      <dsp:nvSpPr>
        <dsp:cNvPr id="0" name=""/>
        <dsp:cNvSpPr/>
      </dsp:nvSpPr>
      <dsp:spPr>
        <a:xfrm>
          <a:off x="5377480" y="1567376"/>
          <a:ext cx="1255402" cy="1255402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私董会</a:t>
          </a:r>
          <a:endParaRPr lang="zh-CN" altLang="en-US" sz="3000" kern="1200" dirty="0"/>
        </a:p>
      </dsp:txBody>
      <dsp:txXfrm>
        <a:off x="5561329" y="1751225"/>
        <a:ext cx="887704" cy="887704"/>
      </dsp:txXfrm>
    </dsp:sp>
    <dsp:sp modelId="{2274D385-8DA2-6A45-8CC6-36765560D2CE}">
      <dsp:nvSpPr>
        <dsp:cNvPr id="0" name=""/>
        <dsp:cNvSpPr/>
      </dsp:nvSpPr>
      <dsp:spPr>
        <a:xfrm>
          <a:off x="6758423" y="1567376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项目体检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资源对接</a:t>
          </a:r>
          <a:endParaRPr lang="zh-CN" altLang="en-US" sz="2000" kern="1200" dirty="0"/>
        </a:p>
      </dsp:txBody>
      <dsp:txXfrm>
        <a:off x="6758423" y="1567376"/>
        <a:ext cx="1883103" cy="1255402"/>
      </dsp:txXfrm>
    </dsp:sp>
    <dsp:sp modelId="{831E070F-8ED0-0340-8088-695DB2637CCC}">
      <dsp:nvSpPr>
        <dsp:cNvPr id="0" name=""/>
        <dsp:cNvSpPr/>
      </dsp:nvSpPr>
      <dsp:spPr>
        <a:xfrm>
          <a:off x="5083960" y="3122951"/>
          <a:ext cx="1255402" cy="1228386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后续跟踪</a:t>
          </a:r>
          <a:endParaRPr lang="zh-CN" altLang="en-US" sz="3000" kern="1200" dirty="0"/>
        </a:p>
      </dsp:txBody>
      <dsp:txXfrm>
        <a:off x="5267809" y="3302844"/>
        <a:ext cx="887704" cy="868600"/>
      </dsp:txXfrm>
    </dsp:sp>
    <dsp:sp modelId="{63A32C42-BA37-1749-9441-1868D43F8FCC}">
      <dsp:nvSpPr>
        <dsp:cNvPr id="0" name=""/>
        <dsp:cNvSpPr/>
      </dsp:nvSpPr>
      <dsp:spPr>
        <a:xfrm>
          <a:off x="6464902" y="3122951"/>
          <a:ext cx="1883103" cy="1228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生态支持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投资合伙人</a:t>
          </a:r>
          <a:endParaRPr lang="zh-CN" altLang="en-US" sz="2000" kern="1200" dirty="0"/>
        </a:p>
      </dsp:txBody>
      <dsp:txXfrm>
        <a:off x="6464902" y="3122951"/>
        <a:ext cx="1883103" cy="122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4FA38-98B8-7842-9851-EBABF9194D42}" type="datetimeFigureOut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1F2D-E7ED-024F-8A42-B24D1EF940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30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1F2D-E7ED-024F-8A42-B24D1EF940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60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66BB-32A4-AC4D-8BA5-5CDC321A336A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4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C9F8-1F44-BF42-9876-698E4A54D430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3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0E7C-6186-1A4E-9718-C96D94ED02A9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4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10F8-2894-F546-A341-BD2977DD909E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41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9320-1A3D-824C-8AB5-AABBCEA949BF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35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498-7024-FE45-BDB6-B8B344DB863A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04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3598-10C4-7740-AEE6-A7E46C6903F8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88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6C14-C513-B94F-9581-F9DF4204CD68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5D36-AC47-7B4C-98F4-8A4B92FDBB8A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3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5C83-D0C7-204F-9975-6F8F8A6ADC78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8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40D8-7725-E240-8587-576A84A5390D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9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BCBD-9CE8-BF4B-A870-373D08974F9B}" type="datetime1">
              <a:rPr kumimoji="1" lang="zh-CN" altLang="en-US" smtClean="0"/>
              <a:t>2017/9/27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4DCD-1FF3-8F4F-80B4-87B8B117EE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91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校园</a:t>
            </a:r>
            <a:r>
              <a:rPr kumimoji="1" lang="en-US" altLang="zh-CN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VC</a:t>
            </a:r>
            <a:r>
              <a:rPr kumimoji="1" lang="zh-CN" altLang="en-US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创投会</a:t>
            </a:r>
            <a:endParaRPr kumimoji="1" lang="zh-CN" altLang="en-US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>
                <a:solidFill>
                  <a:schemeClr val="tx1"/>
                </a:solidFill>
              </a:rPr>
              <a:t>1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5509067"/>
            <a:ext cx="1229121" cy="10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9542" y="4603839"/>
            <a:ext cx="1417368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创投会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56" y="4047600"/>
            <a:ext cx="1320275" cy="1219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3449" y="416568"/>
            <a:ext cx="1292689" cy="12190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4047600"/>
            <a:ext cx="1358153" cy="13906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69542" y="1760542"/>
            <a:ext cx="22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项目分析报告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8166" y="5700964"/>
            <a:ext cx="22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经典赛道案例分析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32156" y="5451893"/>
            <a:ext cx="22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路演实战点评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42" y="3737014"/>
            <a:ext cx="1460507" cy="1062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9086">
            <a:off x="6824784" y="3687525"/>
            <a:ext cx="1904003" cy="19040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08197">
            <a:off x="5026312" y="2066957"/>
            <a:ext cx="1595207" cy="15952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5835">
            <a:off x="2827665" y="3687523"/>
            <a:ext cx="1904003" cy="1904003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407894" y="651177"/>
            <a:ext cx="3263153" cy="801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 smtClean="0"/>
              <a:t>本书将会融合创投会内容沉淀和天使访谈内容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28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498599"/>
            <a:ext cx="9936766" cy="36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4128" y="607172"/>
            <a:ext cx="4706471" cy="1325563"/>
          </a:xfrm>
        </p:spPr>
        <p:txBody>
          <a:bodyPr>
            <a:normAutofit/>
          </a:bodyPr>
          <a:lstStyle/>
          <a:p>
            <a:r>
              <a:rPr kumimoji="1" lang="zh-CN" altLang="en-US" sz="3200" smtClean="0"/>
              <a:t>合作天使</a:t>
            </a:r>
            <a:r>
              <a:rPr kumimoji="1" lang="zh-CN" altLang="en-US" sz="3200" dirty="0" smtClean="0"/>
              <a:t>投资人画像</a:t>
            </a:r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29" y="3059953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8128" y="3872753"/>
            <a:ext cx="25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有成功创业经验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8129" y="2962835"/>
            <a:ext cx="25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0-50</a:t>
            </a:r>
            <a:r>
              <a:rPr kumimoji="1" lang="zh-CN" altLang="en-US" dirty="0" smtClean="0"/>
              <a:t>岁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87234" y="2962835"/>
            <a:ext cx="378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能够将个人资产的</a:t>
            </a:r>
            <a:r>
              <a:rPr kumimoji="1" lang="en-US" altLang="zh-CN" dirty="0" smtClean="0"/>
              <a:t>5%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万以内）用于</a:t>
            </a:r>
            <a:r>
              <a:rPr kumimoji="1" lang="zh-CN" altLang="en-US" dirty="0" smtClean="0"/>
              <a:t>天使投资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87234" y="4057419"/>
            <a:ext cx="366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有社会情怀，愿意</a:t>
            </a:r>
            <a:r>
              <a:rPr kumimoji="1" lang="zh-CN" altLang="en-US" smtClean="0"/>
              <a:t>帮助大学生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6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9902"/>
            <a:ext cx="3330388" cy="562722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拟合作机构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天使</a:t>
            </a:r>
            <a:r>
              <a:rPr kumimoji="1" lang="zh-CN" altLang="en-US" dirty="0" smtClean="0"/>
              <a:t>百人会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注册名为“中关村百人会天使投资联盟”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现拥有</a:t>
            </a:r>
            <a:r>
              <a:rPr kumimoji="1" lang="en-US" altLang="zh-CN" sz="2000" dirty="0" smtClean="0"/>
              <a:t>300</a:t>
            </a:r>
            <a:r>
              <a:rPr kumimoji="1" lang="zh-CN" altLang="en-US" sz="2000" dirty="0" smtClean="0"/>
              <a:t>多位优秀投资人，跨越十多个热门行业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实行“专家领投，会员跟投”的合投模式</a:t>
            </a:r>
          </a:p>
          <a:p>
            <a:pPr marL="0" indent="0">
              <a:buNone/>
            </a:pPr>
            <a:endParaRPr kumimoji="1" lang="zh-CN" altLang="en-US" sz="2000" dirty="0"/>
          </a:p>
          <a:p>
            <a:r>
              <a:rPr kumimoji="1" lang="zh-CN" altLang="en-US" dirty="0" smtClean="0"/>
              <a:t>中国</a:t>
            </a:r>
            <a:r>
              <a:rPr kumimoji="1" lang="zh-CN" altLang="en-US" dirty="0" smtClean="0"/>
              <a:t>青年天使会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汇集国内外专业投资人</a:t>
            </a:r>
            <a:r>
              <a:rPr kumimoji="1" lang="en-US" altLang="zh-CN" sz="2000" dirty="0" smtClean="0"/>
              <a:t>160</a:t>
            </a:r>
            <a:r>
              <a:rPr kumimoji="1" lang="zh-CN" altLang="en-US" sz="2000" dirty="0" smtClean="0"/>
              <a:t>余名，北京为总部，在上海，广东，湖南，硅谷成立地域性分会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鼓励</a:t>
            </a:r>
            <a:r>
              <a:rPr lang="zh-CN" altLang="en-US" sz="2000" dirty="0"/>
              <a:t>天使投资联盟机构</a:t>
            </a:r>
            <a:r>
              <a:rPr lang="zh-CN" altLang="en-US" sz="2000" dirty="0" smtClean="0"/>
              <a:t>，致力</a:t>
            </a:r>
            <a:r>
              <a:rPr lang="zh-CN" altLang="en-US" sz="2000" dirty="0"/>
              <a:t>于打造中国最有影响力的天使组织</a:t>
            </a:r>
            <a:r>
              <a:rPr lang="zh-CN" altLang="en-US" sz="2000" dirty="0" smtClean="0"/>
              <a:t>。鼓励</a:t>
            </a:r>
            <a:r>
              <a:rPr lang="zh-CN" altLang="en-US" sz="2000" dirty="0"/>
              <a:t>更多的人参与天使投资事业，并为天使投资人群体提供更好的帮助。</a:t>
            </a:r>
            <a:endParaRPr kumimoji="1" lang="zh-CN" altLang="en-US" sz="20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6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282" y="510987"/>
            <a:ext cx="10515600" cy="5983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天使成长</a:t>
            </a:r>
            <a:r>
              <a:rPr kumimoji="1" lang="zh-CN" altLang="en-US" dirty="0" smtClean="0"/>
              <a:t>营</a:t>
            </a:r>
            <a:r>
              <a:rPr kumimoji="1" lang="zh-CN" altLang="en-US" dirty="0" smtClean="0"/>
              <a:t>校友会</a:t>
            </a:r>
          </a:p>
          <a:p>
            <a:pPr marL="0" indent="0"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公益性天使投资人培训项目</a:t>
            </a:r>
            <a:r>
              <a:rPr kumimoji="1" lang="en-US" altLang="zh-CN" sz="2000" dirty="0" smtClean="0"/>
              <a:t>——</a:t>
            </a:r>
            <a:r>
              <a:rPr kumimoji="1" lang="zh-CN" altLang="en-US" sz="2000" dirty="0" smtClean="0"/>
              <a:t>天使成长营，隶属于中关村天使投资协会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   目前有两百多投资人，分享天使投资经验，优化天使投资生态</a:t>
            </a:r>
          </a:p>
          <a:p>
            <a:pPr marL="0" indent="0">
              <a:buNone/>
            </a:pPr>
            <a:endParaRPr kumimoji="1" lang="zh-CN" altLang="en-US" sz="2000" dirty="0"/>
          </a:p>
          <a:p>
            <a:r>
              <a:rPr kumimoji="1" lang="zh-CN" altLang="en-US" dirty="0" smtClean="0"/>
              <a:t>精一天使公社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  将创业者和项目与天使投资人群和资源联系在一起</a:t>
            </a:r>
          </a:p>
          <a:p>
            <a:pPr marL="0" indent="0"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精一投资课程、精一陪跑营、精一天使圈</a:t>
            </a:r>
          </a:p>
          <a:p>
            <a:pPr marL="0" indent="0">
              <a:buNone/>
            </a:pPr>
            <a:endParaRPr kumimoji="1" lang="zh-CN" altLang="en-US" sz="2000" dirty="0" smtClean="0"/>
          </a:p>
          <a:p>
            <a:r>
              <a:rPr kumimoji="1" lang="zh-CN" altLang="en-US" dirty="0" smtClean="0"/>
              <a:t>天使茶馆</a:t>
            </a:r>
          </a:p>
          <a:p>
            <a:pPr marL="0" indent="0">
              <a:buNone/>
            </a:pPr>
            <a:r>
              <a:rPr kumimoji="1" lang="zh-CN" altLang="en-US" sz="2200" dirty="0" smtClean="0"/>
              <a:t>   投资人培训项目</a:t>
            </a:r>
            <a:r>
              <a:rPr kumimoji="1" lang="en-US" altLang="zh-CN" sz="2200" dirty="0" smtClean="0"/>
              <a:t>——</a:t>
            </a:r>
            <a:r>
              <a:rPr kumimoji="1" lang="zh-CN" altLang="en-US" sz="2200" dirty="0" smtClean="0"/>
              <a:t>天使实战学院</a:t>
            </a:r>
            <a:endParaRPr kumimoji="1" lang="zh-CN" altLang="en-US" sz="2200" dirty="0" smtClean="0"/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r>
              <a:rPr kumimoji="1" lang="zh-CN" altLang="en-US" sz="2000" dirty="0" smtClean="0"/>
              <a:t>为天使投资人及有意参与早期股权投资的高净值人群</a:t>
            </a:r>
          </a:p>
          <a:p>
            <a:pPr marL="0" indent="0"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提供知识分享、项目投资与合作、基金投资、 资产配置等服务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9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3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投缘</a:t>
            </a:r>
            <a:r>
              <a:rPr kumimoji="1" lang="zh-CN" altLang="en-US" dirty="0" smtClean="0"/>
              <a:t>帮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zh-CN" altLang="en-US" sz="2000" dirty="0" smtClean="0"/>
              <a:t>合伙制创新孵化服务</a:t>
            </a:r>
          </a:p>
          <a:p>
            <a:pPr marL="0" indent="0"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污衣派、净衣派</a:t>
            </a:r>
          </a:p>
          <a:p>
            <a:pPr marL="0" indent="0">
              <a:buNone/>
            </a:pPr>
            <a:endParaRPr kumimoji="1" lang="zh-CN" altLang="en-US" sz="2000" dirty="0"/>
          </a:p>
          <a:p>
            <a:pPr marL="0" indent="0">
              <a:buNone/>
            </a:pPr>
            <a:endParaRPr kumimoji="1" lang="zh-CN" altLang="en-US" sz="2000" dirty="0"/>
          </a:p>
          <a:p>
            <a:r>
              <a:rPr kumimoji="1" lang="zh-CN" altLang="en-US" dirty="0" smtClean="0"/>
              <a:t>创盟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en-US" sz="2000" dirty="0" smtClean="0"/>
              <a:t>创业</a:t>
            </a:r>
            <a:r>
              <a:rPr kumimoji="1" lang="zh-CN" altLang="en-US" sz="2000" dirty="0"/>
              <a:t>成长互助联盟</a:t>
            </a:r>
            <a:r>
              <a:rPr kumimoji="1" lang="zh-CN" altLang="en-US" sz="2000" dirty="0" smtClean="0"/>
              <a:t>，</a:t>
            </a:r>
            <a:r>
              <a:rPr kumimoji="1" lang="zh-CN" altLang="en-US" sz="2000" dirty="0" smtClean="0"/>
              <a:t>有一千余创业者加入</a:t>
            </a:r>
          </a:p>
          <a:p>
            <a:pPr marL="0" indent="0"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成立创盟互助基金。帮助创业者解决短期救急资金问题</a:t>
            </a:r>
          </a:p>
          <a:p>
            <a:pPr marL="0" indent="0"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老腊肉陪跑基金，陪跑及投资优秀项目</a:t>
            </a:r>
          </a:p>
          <a:p>
            <a:pPr marL="0" indent="0"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</a:t>
            </a:r>
            <a:endParaRPr kumimoji="1" lang="zh-CN" altLang="en-US" sz="20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5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2147" y="2187574"/>
            <a:ext cx="3760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清华</a:t>
            </a:r>
            <a:r>
              <a:rPr kumimoji="1" lang="zh-CN" altLang="en-US" dirty="0" smtClean="0"/>
              <a:t>系</a:t>
            </a:r>
          </a:p>
          <a:p>
            <a:r>
              <a:rPr kumimoji="1" lang="zh-CN" altLang="en-US" dirty="0" smtClean="0"/>
              <a:t>北大系</a:t>
            </a:r>
            <a:endParaRPr kumimoji="1" lang="zh-CN" altLang="en-US" dirty="0" smtClean="0"/>
          </a:p>
          <a:p>
            <a:r>
              <a:rPr kumimoji="1" lang="zh-CN" altLang="en-US" dirty="0"/>
              <a:t>以太资本</a:t>
            </a:r>
          </a:p>
          <a:p>
            <a:r>
              <a:rPr kumimoji="1" lang="zh-CN" altLang="en-US" dirty="0"/>
              <a:t>蚂蚁天使</a:t>
            </a:r>
          </a:p>
          <a:p>
            <a:r>
              <a:rPr kumimoji="1" lang="zh-CN" altLang="en-US" dirty="0" smtClean="0"/>
              <a:t>微链</a:t>
            </a:r>
          </a:p>
          <a:p>
            <a:r>
              <a:rPr kumimoji="1" lang="zh-CN" altLang="en-US" dirty="0" smtClean="0"/>
              <a:t>铅笔道</a:t>
            </a:r>
            <a:endParaRPr kumimoji="1" lang="zh-CN" altLang="en-US" dirty="0"/>
          </a:p>
          <a:p>
            <a:r>
              <a:rPr kumimoji="1" lang="zh-CN" altLang="en-US" dirty="0" smtClean="0"/>
              <a:t>天天投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 noGrp="1"/>
          </p:cNvSpPr>
          <p:nvPr>
            <p:ph type="title"/>
          </p:nvPr>
        </p:nvSpPr>
        <p:spPr>
          <a:xfrm>
            <a:off x="1042147" y="820271"/>
            <a:ext cx="1340224" cy="87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 smtClean="0"/>
              <a:t>渠道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26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投资合伙人</a:t>
            </a:r>
            <a:endParaRPr kumimoji="1" lang="zh-CN" altLang="en-US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   校园</a:t>
            </a:r>
            <a:r>
              <a:rPr kumimoji="1" lang="en-US" altLang="zh-CN" dirty="0" smtClean="0"/>
              <a:t>VC</a:t>
            </a:r>
            <a:r>
              <a:rPr kumimoji="1" lang="zh-CN" altLang="en-US" dirty="0" smtClean="0"/>
              <a:t>投资合伙人</a:t>
            </a:r>
          </a:p>
          <a:p>
            <a:r>
              <a:rPr kumimoji="1" lang="en-US" altLang="zh-CN" dirty="0" smtClean="0"/>
              <a:t>30-50</a:t>
            </a:r>
            <a:r>
              <a:rPr kumimoji="1" lang="zh-CN" altLang="en-US" dirty="0" smtClean="0"/>
              <a:t>岁左右</a:t>
            </a:r>
            <a:endParaRPr kumimoji="1" lang="zh-CN" altLang="en-US" dirty="0" smtClean="0"/>
          </a:p>
          <a:p>
            <a:r>
              <a:rPr kumimoji="1" lang="zh-CN" altLang="en-US" dirty="0" smtClean="0"/>
              <a:t>有</a:t>
            </a:r>
            <a:r>
              <a:rPr kumimoji="1" lang="zh-CN" altLang="en-US" dirty="0" smtClean="0"/>
              <a:t>成功的创业经验</a:t>
            </a:r>
          </a:p>
          <a:p>
            <a:r>
              <a:rPr kumimoji="1" lang="zh-CN" altLang="en-US" dirty="0" smtClean="0"/>
              <a:t>个人资产的</a:t>
            </a:r>
            <a:r>
              <a:rPr kumimoji="1" lang="en-US" altLang="zh-CN" dirty="0" smtClean="0"/>
              <a:t>5%</a:t>
            </a:r>
            <a:r>
              <a:rPr kumimoji="1" lang="zh-CN" altLang="en-US" dirty="0" smtClean="0"/>
              <a:t>可以做天使投资</a:t>
            </a:r>
          </a:p>
          <a:p>
            <a:r>
              <a:rPr kumimoji="1" lang="zh-CN" altLang="en-US" dirty="0" smtClean="0"/>
              <a:t>具有社会情怀、愿意帮助大学生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035" y="1405965"/>
            <a:ext cx="16256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67" y="1417596"/>
            <a:ext cx="1625600" cy="162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9" y="1417596"/>
            <a:ext cx="1625600" cy="1625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8458" y="3334870"/>
            <a:ext cx="18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项方伟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98459" y="3334870"/>
            <a:ext cx="18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69505" y="3348316"/>
            <a:ext cx="18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张正明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54836" y="4007507"/>
            <a:ext cx="289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创新</a:t>
            </a:r>
            <a:r>
              <a:rPr lang="zh-CN" altLang="en-US" dirty="0"/>
              <a:t>教练，在奔驰、宝马、爱立信等公司担任创新顾问，每周参加我们的加速营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62318" y="4007790"/>
            <a:ext cx="2783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系列创业者，曾经创建过两家公司，卖给了大公司；专注于投资科技成果转换的投资；合作成功了</a:t>
            </a:r>
            <a:r>
              <a:rPr kumimoji="1" lang="en-US" altLang="zh-CN" dirty="0"/>
              <a:t>『</a:t>
            </a:r>
            <a:r>
              <a:rPr kumimoji="1" lang="zh-CN" altLang="en-US" dirty="0"/>
              <a:t>美术空间</a:t>
            </a:r>
            <a:r>
              <a:rPr kumimoji="1" lang="en-US" altLang="zh-CN" dirty="0"/>
              <a:t>』</a:t>
            </a:r>
            <a:r>
              <a:rPr kumimoji="1" lang="zh-CN" altLang="en-US" dirty="0"/>
              <a:t>项目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08176" y="4007507"/>
            <a:ext cx="271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系列创业者，从事文创和电商；专注于投资消费升级领域，每周参加我们的创投会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2800" y="2570442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寻找改变世界的疯子</a:t>
            </a:r>
            <a:endParaRPr kumimoji="1" lang="zh-CN" altLang="en-US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5509067"/>
            <a:ext cx="1229121" cy="10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校园</a:t>
            </a:r>
            <a:r>
              <a:rPr kumimoji="1" lang="en-US" altLang="zh-CN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VC</a:t>
            </a:r>
            <a:endParaRPr kumimoji="1" lang="zh-CN" altLang="en-US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9670"/>
          </a:xfrm>
        </p:spPr>
        <p:txBody>
          <a:bodyPr/>
          <a:lstStyle/>
          <a:p>
            <a:r>
              <a:rPr lang="zh-CN" altLang="en-US" dirty="0"/>
              <a:t>校园</a:t>
            </a:r>
            <a:r>
              <a:rPr lang="en-US" altLang="zh-CN" dirty="0"/>
              <a:t>VC</a:t>
            </a:r>
            <a:r>
              <a:rPr lang="zh-CN" altLang="en-US" dirty="0"/>
              <a:t>是一家推动大学生创新创业的社会企业</a:t>
            </a:r>
          </a:p>
          <a:p>
            <a:r>
              <a:rPr lang="zh-CN" altLang="en-US" dirty="0"/>
              <a:t>愿景：到</a:t>
            </a:r>
            <a:r>
              <a:rPr lang="en-US" altLang="zh-CN" dirty="0"/>
              <a:t>2020</a:t>
            </a:r>
            <a:r>
              <a:rPr lang="zh-CN" altLang="en-US" dirty="0"/>
              <a:t>年时成为上千学员的开放式创业大学</a:t>
            </a:r>
          </a:p>
          <a:p>
            <a:r>
              <a:rPr lang="zh-CN" altLang="en-US" dirty="0"/>
              <a:t>使命：唤醒大学生从零到英雄</a:t>
            </a:r>
          </a:p>
          <a:p>
            <a:r>
              <a:rPr lang="zh-CN" altLang="en-US" dirty="0"/>
              <a:t>价值观：</a:t>
            </a:r>
            <a:r>
              <a:rPr lang="en-US" altLang="zh-CN" dirty="0"/>
              <a:t>"</a:t>
            </a:r>
            <a:r>
              <a:rPr lang="zh-CN" altLang="en-US" dirty="0"/>
              <a:t>玩</a:t>
            </a:r>
            <a:r>
              <a:rPr lang="en-US" altLang="zh-CN" dirty="0"/>
              <a:t>.</a:t>
            </a:r>
            <a:r>
              <a:rPr lang="zh-CN" altLang="en-US" dirty="0"/>
              <a:t>创</a:t>
            </a:r>
            <a:r>
              <a:rPr lang="en-US" altLang="zh-CN" dirty="0"/>
              <a:t>.</a:t>
            </a:r>
            <a:r>
              <a:rPr lang="zh-CN" altLang="en-US" dirty="0"/>
              <a:t>投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口号：寻找改变世界的疯子！</a:t>
            </a:r>
          </a:p>
          <a:p>
            <a:r>
              <a:rPr lang="zh-CN" altLang="en-US" dirty="0"/>
              <a:t>产品：玩</a:t>
            </a:r>
            <a:r>
              <a:rPr lang="en-US" altLang="zh-CN" dirty="0"/>
              <a:t>-</a:t>
            </a:r>
            <a:r>
              <a:rPr lang="zh-CN" altLang="en-US" dirty="0"/>
              <a:t>火种节、创</a:t>
            </a:r>
            <a:r>
              <a:rPr lang="en-US" altLang="zh-CN" dirty="0"/>
              <a:t>-</a:t>
            </a:r>
            <a:r>
              <a:rPr lang="zh-CN" altLang="en-US" dirty="0"/>
              <a:t>加速营、投</a:t>
            </a:r>
            <a:r>
              <a:rPr lang="en-US" altLang="zh-CN" dirty="0"/>
              <a:t>-</a:t>
            </a:r>
            <a:r>
              <a:rPr lang="zh-CN" altLang="en-US" dirty="0" smtClean="0"/>
              <a:t>创投会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>
                <a:solidFill>
                  <a:schemeClr val="tx1"/>
                </a:solidFill>
              </a:rPr>
              <a:t>2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49271" y="4502024"/>
            <a:ext cx="4988859" cy="461665"/>
          </a:xfrm>
          <a:prstGeom prst="rect">
            <a:avLst/>
          </a:prstGeom>
          <a:noFill/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校园</a:t>
            </a:r>
            <a:r>
              <a:rPr kumimoji="1" lang="en-US" altLang="zh-CN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VC</a:t>
            </a:r>
            <a:r>
              <a:rPr kumimoji="1" lang="zh-CN" altLang="en-US" sz="2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投资班开始接受报名</a:t>
            </a:r>
            <a:endParaRPr kumimoji="1" lang="zh-CN" altLang="en-US" sz="24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32" y="836697"/>
            <a:ext cx="4925568" cy="41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1250" y="1883611"/>
            <a:ext cx="941058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玩</a:t>
            </a:r>
            <a:endParaRPr kumimoji="1" lang="zh-CN" altLang="en-US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0095" y="3955214"/>
            <a:ext cx="2350168" cy="1170238"/>
          </a:xfrm>
        </p:spPr>
        <p:txBody>
          <a:bodyPr/>
          <a:lstStyle/>
          <a:p>
            <a:r>
              <a:rPr kumimoji="1" lang="zh-CN" altLang="en-US" dirty="0" smtClean="0"/>
              <a:t>火种节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03086" y="1871187"/>
            <a:ext cx="18328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创</a:t>
            </a:r>
            <a:endParaRPr kumimoji="1" lang="zh-CN" altLang="en-US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09938" y="3952039"/>
            <a:ext cx="2350168" cy="117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加速营</a:t>
            </a:r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065794" y="1885657"/>
            <a:ext cx="18328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投</a:t>
            </a:r>
            <a:endParaRPr kumimoji="1" lang="zh-CN" altLang="en-US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734928" y="3955214"/>
            <a:ext cx="2350168" cy="117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创投会</a:t>
            </a:r>
            <a:endParaRPr kumimoji="1"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5509067"/>
            <a:ext cx="1229121" cy="10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218" y="4457845"/>
            <a:ext cx="2566737" cy="1325563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创投会路演</a:t>
            </a:r>
            <a:endParaRPr kumimoji="1" lang="zh-CN" altLang="en-US" sz="3600" dirty="0"/>
          </a:p>
        </p:txBody>
      </p:sp>
      <p:sp>
        <p:nvSpPr>
          <p:cNvPr id="4" name="下箭头 3"/>
          <p:cNvSpPr/>
          <p:nvPr/>
        </p:nvSpPr>
        <p:spPr>
          <a:xfrm rot="1989530">
            <a:off x="3361393" y="2286002"/>
            <a:ext cx="505326" cy="206943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下箭头 4"/>
          <p:cNvSpPr/>
          <p:nvPr/>
        </p:nvSpPr>
        <p:spPr>
          <a:xfrm rot="19408863">
            <a:off x="7560504" y="2259212"/>
            <a:ext cx="505326" cy="214568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812631" y="649342"/>
            <a:ext cx="2566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创投会</a:t>
            </a:r>
            <a:endParaRPr kumimoji="1" lang="zh-CN" altLang="en-US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118957" y="4701604"/>
            <a:ext cx="2566737" cy="9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 smtClean="0"/>
              <a:t>投资班</a:t>
            </a:r>
            <a:endParaRPr kumimoji="1" lang="zh-CN" altLang="en-US" sz="36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428938" y="2501153"/>
            <a:ext cx="505326" cy="181075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604951" y="4509201"/>
            <a:ext cx="2566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 smtClean="0"/>
              <a:t>投资合伙人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0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创投会路演</a:t>
            </a:r>
            <a:endParaRPr kumimoji="1" lang="zh-CN" altLang="en-US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54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35" y="2931458"/>
            <a:ext cx="3759241" cy="2164977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1642"/>
            <a:ext cx="10515600" cy="1325563"/>
          </a:xfrm>
        </p:spPr>
        <p:txBody>
          <a:bodyPr/>
          <a:lstStyle/>
          <a:p>
            <a:r>
              <a:rPr kumimoji="1" lang="zh-CN" altLang="en-US" b="1" dirty="0" smtClean="0">
                <a:latin typeface="Lantinghei SC Demibold" charset="-122"/>
                <a:ea typeface="Lantinghei SC Demibold" charset="-122"/>
                <a:cs typeface="Lantinghei SC Demibold" charset="-122"/>
              </a:rPr>
              <a:t>投资班</a:t>
            </a:r>
            <a:endParaRPr kumimoji="1" lang="zh-CN" altLang="en-US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15590"/>
            <a:ext cx="10515600" cy="398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招收</a:t>
            </a:r>
            <a:r>
              <a:rPr kumimoji="1" lang="en-US" altLang="zh-CN" dirty="0" smtClean="0"/>
              <a:t>5-6</a:t>
            </a:r>
            <a:r>
              <a:rPr kumimoji="1" lang="zh-CN" altLang="en-US" dirty="0" smtClean="0"/>
              <a:t>个对天使投资感兴趣的高年级大学生</a:t>
            </a:r>
          </a:p>
          <a:p>
            <a:r>
              <a:rPr kumimoji="1" lang="zh-CN" altLang="en-US" dirty="0" smtClean="0"/>
              <a:t>参与真实项目路演</a:t>
            </a:r>
          </a:p>
          <a:p>
            <a:r>
              <a:rPr kumimoji="1" lang="zh-CN" altLang="en-US" dirty="0" smtClean="0"/>
              <a:t>投资合伙人言传身教</a:t>
            </a:r>
          </a:p>
          <a:p>
            <a:r>
              <a:rPr kumimoji="1" lang="zh-CN" altLang="en-US" dirty="0" smtClean="0"/>
              <a:t>对比较成熟的项目撰写项目分析报告</a:t>
            </a:r>
          </a:p>
          <a:p>
            <a:r>
              <a:rPr kumimoji="1" lang="zh-CN" altLang="en-US" dirty="0" smtClean="0"/>
              <a:t>至少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</a:t>
            </a:r>
            <a:r>
              <a:rPr kumimoji="1" lang="zh-CN" altLang="en-US" dirty="0" smtClean="0"/>
              <a:t>经典</a:t>
            </a:r>
            <a:r>
              <a:rPr kumimoji="1" lang="zh-CN" altLang="en-US" dirty="0" smtClean="0"/>
              <a:t>赛道案例分析课程</a:t>
            </a:r>
          </a:p>
          <a:p>
            <a:r>
              <a:rPr kumimoji="1" lang="zh-CN" altLang="en-US" dirty="0" smtClean="0"/>
              <a:t>至少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位左右天使投资人访谈</a:t>
            </a:r>
          </a:p>
          <a:p>
            <a:r>
              <a:rPr kumimoji="1" lang="zh-CN" altLang="en-US" dirty="0" smtClean="0"/>
              <a:t>积累入职投资机构的实战经验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6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6036" y="3429000"/>
            <a:ext cx="3222812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投资班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76" y="2891118"/>
            <a:ext cx="1625600" cy="16256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17" y="466378"/>
            <a:ext cx="1368565" cy="1368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47" y="2891118"/>
            <a:ext cx="1625600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30" y="4886050"/>
            <a:ext cx="1625600" cy="1625600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>
            <a:off x="4720290" y="3703918"/>
            <a:ext cx="310496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34311" y="2454088"/>
            <a:ext cx="1" cy="249965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524230" y="3229816"/>
            <a:ext cx="1497083" cy="98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92518" y="3357616"/>
            <a:ext cx="1429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solidFill>
                  <a:schemeClr val="bg1"/>
                </a:solidFill>
              </a:rPr>
              <a:t>投资班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学员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47576" y="4516718"/>
            <a:ext cx="1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评析项目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395447" y="4619060"/>
            <a:ext cx="208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访谈天使投资人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29765" y="1895744"/>
            <a:ext cx="1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投资机构求职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60601" y="6348620"/>
            <a:ext cx="176826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FA</a:t>
            </a:r>
            <a:endParaRPr kumimoji="1"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>
                <a:solidFill>
                  <a:schemeClr val="tx1"/>
                </a:solidFill>
              </a:rPr>
              <a:t>8</a:t>
            </a:fld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65" y="2602753"/>
            <a:ext cx="16256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64" y="2752164"/>
            <a:ext cx="1489635" cy="1489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312" y="2805206"/>
            <a:ext cx="1220694" cy="12206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15565" y="4598894"/>
            <a:ext cx="213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投资班学员</a:t>
            </a:r>
          </a:p>
          <a:p>
            <a:r>
              <a:rPr kumimoji="1" lang="zh-CN" altLang="en-US" dirty="0" smtClean="0"/>
              <a:t>天使</a:t>
            </a:r>
            <a:r>
              <a:rPr kumimoji="1" lang="zh-CN" altLang="en-US" dirty="0" smtClean="0"/>
              <a:t>投资人</a:t>
            </a:r>
          </a:p>
          <a:p>
            <a:r>
              <a:rPr kumimoji="1" lang="zh-CN" altLang="en-US" dirty="0" smtClean="0"/>
              <a:t>创投会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19164" y="4598894"/>
            <a:ext cx="213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项目实战点评</a:t>
            </a:r>
          </a:p>
          <a:p>
            <a:r>
              <a:rPr kumimoji="1" lang="zh-CN" altLang="en-US" dirty="0" smtClean="0"/>
              <a:t>项目分析报告</a:t>
            </a:r>
          </a:p>
          <a:p>
            <a:r>
              <a:rPr kumimoji="1" lang="zh-CN" altLang="en-US" dirty="0" smtClean="0"/>
              <a:t>访谈记录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761503" y="4598894"/>
            <a:ext cx="3166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大学生创业者找天使投资</a:t>
            </a:r>
          </a:p>
          <a:p>
            <a:r>
              <a:rPr kumimoji="1" lang="zh-CN" altLang="en-US" dirty="0" smtClean="0"/>
              <a:t>实用</a:t>
            </a:r>
            <a:r>
              <a:rPr kumimoji="1" lang="zh-CN" altLang="en-US" dirty="0" smtClean="0"/>
              <a:t>指南</a:t>
            </a:r>
          </a:p>
          <a:p>
            <a:r>
              <a:rPr kumimoji="1" lang="zh-CN" altLang="en-US" dirty="0" smtClean="0"/>
              <a:t>暂用名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中关村天使投资人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738282" y="3442447"/>
            <a:ext cx="874059" cy="2958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454526" y="3442446"/>
            <a:ext cx="874059" cy="2958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89630" y="1862880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输入</a:t>
            </a:r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31329" y="1862880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073028" y="1926478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输出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566737" cy="132556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基本框架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CD-1FF3-8F4F-80B4-87B8B117EE17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70" y="918882"/>
            <a:ext cx="9232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686</Words>
  <Application>Microsoft Macintosh PowerPoint</Application>
  <PresentationFormat>宽屏</PresentationFormat>
  <Paragraphs>146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Hiragino Sans GB W3</vt:lpstr>
      <vt:lpstr>Hiragino Sans GB W6</vt:lpstr>
      <vt:lpstr>Lantinghei SC Demibold</vt:lpstr>
      <vt:lpstr>宋体</vt:lpstr>
      <vt:lpstr>Arial</vt:lpstr>
      <vt:lpstr>Office 主题</vt:lpstr>
      <vt:lpstr>校园VC创投会</vt:lpstr>
      <vt:lpstr>校园VC</vt:lpstr>
      <vt:lpstr>玩</vt:lpstr>
      <vt:lpstr>创投会路演</vt:lpstr>
      <vt:lpstr>创投会路演</vt:lpstr>
      <vt:lpstr>投资班</vt:lpstr>
      <vt:lpstr>投资班</vt:lpstr>
      <vt:lpstr>PowerPoint 演示文稿</vt:lpstr>
      <vt:lpstr>基本框架</vt:lpstr>
      <vt:lpstr>创投会</vt:lpstr>
      <vt:lpstr>PowerPoint 演示文稿</vt:lpstr>
      <vt:lpstr>合作天使投资人画像</vt:lpstr>
      <vt:lpstr>拟合作机构</vt:lpstr>
      <vt:lpstr>PowerPoint 演示文稿</vt:lpstr>
      <vt:lpstr>PowerPoint 演示文稿</vt:lpstr>
      <vt:lpstr>渠道</vt:lpstr>
      <vt:lpstr>投资合伙人</vt:lpstr>
      <vt:lpstr>PowerPoint 演示文稿</vt:lpstr>
      <vt:lpstr>寻找改变世界的疯子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校园VC投资班</dc:title>
  <dc:creator>邓钦</dc:creator>
  <cp:lastModifiedBy>邓钦</cp:lastModifiedBy>
  <cp:revision>35</cp:revision>
  <dcterms:created xsi:type="dcterms:W3CDTF">2017-09-26T02:59:42Z</dcterms:created>
  <dcterms:modified xsi:type="dcterms:W3CDTF">2017-09-28T04:22:11Z</dcterms:modified>
</cp:coreProperties>
</file>