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0"/>
  </p:notesMasterIdLst>
  <p:sldIdLst>
    <p:sldId id="256" r:id="rId2"/>
    <p:sldId id="257" r:id="rId3"/>
    <p:sldId id="262" r:id="rId4"/>
    <p:sldId id="275" r:id="rId5"/>
    <p:sldId id="276" r:id="rId6"/>
    <p:sldId id="265" r:id="rId7"/>
    <p:sldId id="277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2A0C558-E209-430F-869C-1588827DD268}">
          <p14:sldIdLst>
            <p14:sldId id="256"/>
          </p14:sldIdLst>
        </p14:section>
        <p14:section name="Sección sin título" id="{10884569-FA59-4AE7-92CA-748CC32779AE}">
          <p14:sldIdLst>
            <p14:sldId id="257"/>
            <p14:sldId id="262"/>
            <p14:sldId id="275"/>
            <p14:sldId id="276"/>
            <p14:sldId id="265"/>
            <p14:sldId id="277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6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2" autoAdjust="0"/>
    <p:restoredTop sz="96301" autoAdjust="0"/>
  </p:normalViewPr>
  <p:slideViewPr>
    <p:cSldViewPr snapToGrid="0" showGuides="1">
      <p:cViewPr varScale="1">
        <p:scale>
          <a:sx n="69" d="100"/>
          <a:sy n="69" d="100"/>
        </p:scale>
        <p:origin x="618" y="48"/>
      </p:cViewPr>
      <p:guideLst>
        <p:guide orient="horz" pos="414"/>
        <p:guide pos="6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F1E5D-5FE9-443B-8673-6AC10D8000CF}" type="datetimeFigureOut">
              <a:rPr lang="es-ES" smtClean="0"/>
              <a:t>12/03/2020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561AA-C859-4E11-824C-B5B2427812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74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52954" y="1846357"/>
            <a:ext cx="8886092" cy="141567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s-ES" dirty="0" smtClean="0"/>
              <a:t>TÍTULO</a:t>
            </a:r>
            <a:br>
              <a:rPr lang="es-ES" dirty="0" smtClean="0"/>
            </a:br>
            <a:r>
              <a:rPr lang="es-ES" dirty="0" smtClean="0"/>
              <a:t>PRESENTACIÓN</a:t>
            </a:r>
            <a:endParaRPr lang="es-ES" dirty="0"/>
          </a:p>
        </p:txBody>
      </p:sp>
      <p:sp>
        <p:nvSpPr>
          <p:cNvPr id="5" name="Rectángulo 4"/>
          <p:cNvSpPr/>
          <p:nvPr userDrawn="1"/>
        </p:nvSpPr>
        <p:spPr>
          <a:xfrm>
            <a:off x="0" y="5117902"/>
            <a:ext cx="12192000" cy="281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71" y="340484"/>
            <a:ext cx="892096" cy="889833"/>
          </a:xfrm>
          <a:prstGeom prst="rect">
            <a:avLst/>
          </a:prstGeom>
        </p:spPr>
      </p:pic>
      <p:sp>
        <p:nvSpPr>
          <p:cNvPr id="12" name="Marcador de tex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53117" y="3607937"/>
            <a:ext cx="8885767" cy="3910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CL" dirty="0" smtClean="0"/>
              <a:t>Nombre - Nombre</a:t>
            </a:r>
            <a:endParaRPr lang="es-ES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1" hasCustomPrompt="1"/>
          </p:nvPr>
        </p:nvSpPr>
        <p:spPr>
          <a:xfrm>
            <a:off x="1653118" y="4085075"/>
            <a:ext cx="8885767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 - Nombre</a:t>
            </a:r>
            <a:endParaRPr lang="es-E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1653118" y="5118100"/>
            <a:ext cx="8885767" cy="2809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s-CL" dirty="0" smtClean="0"/>
              <a:t>Fecha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7678"/>
            <a:ext cx="12192000" cy="15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78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10"/>
          <a:stretch/>
        </p:blipFill>
        <p:spPr>
          <a:xfrm>
            <a:off x="0" y="3059726"/>
            <a:ext cx="12185651" cy="3794399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008184" y="3068518"/>
            <a:ext cx="10150725" cy="4835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CL" sz="2800" b="1" dirty="0" smtClean="0">
                <a:solidFill>
                  <a:schemeClr val="accent1">
                    <a:lumMod val="50000"/>
                  </a:schemeClr>
                </a:solidFill>
              </a:rPr>
              <a:t>INTRODUCCIÓN</a:t>
            </a:r>
            <a:endParaRPr lang="es-CL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805" y="4345858"/>
            <a:ext cx="1501381" cy="1801152"/>
          </a:xfrm>
          <a:prstGeom prst="rect">
            <a:avLst/>
          </a:prstGeom>
        </p:spPr>
      </p:pic>
      <p:sp>
        <p:nvSpPr>
          <p:cNvPr id="10" name="Rectángulo 9"/>
          <p:cNvSpPr/>
          <p:nvPr userDrawn="1"/>
        </p:nvSpPr>
        <p:spPr>
          <a:xfrm>
            <a:off x="0" y="6576652"/>
            <a:ext cx="12192000" cy="281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3987144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15"/>
                    </a14:imgEffect>
                    <a14:imgEffect>
                      <a14:saturation sat="43000"/>
                    </a14:imgEffect>
                    <a14:imgEffect>
                      <a14:brightnessContrast contrast="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0310"/>
          <a:stretch/>
        </p:blipFill>
        <p:spPr>
          <a:xfrm>
            <a:off x="-6349" y="3068518"/>
            <a:ext cx="12192000" cy="3794399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effectLst>
            <a:glow>
              <a:schemeClr val="accent1"/>
            </a:glow>
          </a:effectLst>
        </p:spPr>
      </p:pic>
      <p:sp>
        <p:nvSpPr>
          <p:cNvPr id="8" name="Rectángulo 7"/>
          <p:cNvSpPr/>
          <p:nvPr userDrawn="1"/>
        </p:nvSpPr>
        <p:spPr>
          <a:xfrm>
            <a:off x="0" y="6585739"/>
            <a:ext cx="12192000" cy="281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sp>
        <p:nvSpPr>
          <p:cNvPr id="11" name="Rectángulo 10"/>
          <p:cNvSpPr/>
          <p:nvPr userDrawn="1"/>
        </p:nvSpPr>
        <p:spPr>
          <a:xfrm>
            <a:off x="7928517" y="6618688"/>
            <a:ext cx="3362938" cy="215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8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BANCO CENTRAL DE CHILE  | </a:t>
            </a:r>
            <a:r>
              <a:rPr lang="es-CL" sz="800" b="1" kern="800" spc="100" dirty="0" smtClean="0">
                <a:solidFill>
                  <a:schemeClr val="bg1"/>
                </a:solidFill>
                <a:latin typeface="+mj-lt"/>
              </a:rPr>
              <a:t>OBSERVATORIO TECNOLÓGICO</a:t>
            </a:r>
            <a:endParaRPr lang="es-CL" sz="800" b="1" kern="800" spc="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CuadroTexto 11"/>
          <p:cNvSpPr txBox="1"/>
          <p:nvPr userDrawn="1"/>
        </p:nvSpPr>
        <p:spPr>
          <a:xfrm>
            <a:off x="11132317" y="6572524"/>
            <a:ext cx="704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90BED78-4A48-4DA3-BC15-64A77B2C707F}" type="slidenum">
              <a:rPr lang="es-CL" sz="1400" smtClean="0">
                <a:solidFill>
                  <a:schemeClr val="bg1"/>
                </a:solidFill>
              </a:rPr>
              <a:t>‹Nº›</a:t>
            </a:fld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64684" y="439942"/>
            <a:ext cx="10049933" cy="769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s-CL" dirty="0" smtClean="0"/>
              <a:t>Título</a:t>
            </a:r>
            <a:endParaRPr lang="es-ES" dirty="0"/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1"/>
          </p:nvPr>
        </p:nvSpPr>
        <p:spPr>
          <a:xfrm>
            <a:off x="1064685" y="1449389"/>
            <a:ext cx="10060516" cy="1881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3239283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13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" t="-123" r="73302" b="123"/>
          <a:stretch/>
        </p:blipFill>
        <p:spPr>
          <a:xfrm>
            <a:off x="1" y="-8467"/>
            <a:ext cx="3556000" cy="6858000"/>
          </a:xfrm>
          <a:prstGeom prst="rect">
            <a:avLst/>
          </a:prstGeom>
        </p:spPr>
      </p:pic>
      <p:sp>
        <p:nvSpPr>
          <p:cNvPr id="4" name="Marcador de tex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4086578" y="439942"/>
            <a:ext cx="7563556" cy="769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s-CL" dirty="0"/>
              <a:t>Título</a:t>
            </a:r>
            <a:endParaRPr lang="es-ES" dirty="0"/>
          </a:p>
        </p:txBody>
      </p:sp>
      <p:sp>
        <p:nvSpPr>
          <p:cNvPr id="5" name="Marcador de contenido 16"/>
          <p:cNvSpPr>
            <a:spLocks noGrp="1"/>
          </p:cNvSpPr>
          <p:nvPr>
            <p:ph sz="quarter" idx="11"/>
          </p:nvPr>
        </p:nvSpPr>
        <p:spPr>
          <a:xfrm>
            <a:off x="4089761" y="1449389"/>
            <a:ext cx="7571520" cy="1881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</p:txBody>
      </p:sp>
      <p:sp>
        <p:nvSpPr>
          <p:cNvPr id="6" name="Marcador de texto 14"/>
          <p:cNvSpPr>
            <a:spLocks noGrp="1"/>
          </p:cNvSpPr>
          <p:nvPr>
            <p:ph type="body" sz="quarter" idx="12" hasCustomPrompt="1"/>
          </p:nvPr>
        </p:nvSpPr>
        <p:spPr>
          <a:xfrm>
            <a:off x="129824" y="3325283"/>
            <a:ext cx="3296355" cy="12244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CL" dirty="0"/>
              <a:t>Título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7850459" y="6618689"/>
            <a:ext cx="327551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800" b="1" dirty="0">
                <a:solidFill>
                  <a:schemeClr val="bg2">
                    <a:lumMod val="25000"/>
                  </a:schemeClr>
                </a:solidFill>
                <a:latin typeface="Goudy Old Style" panose="02020502050305020303" pitchFamily="18" charset="0"/>
              </a:rPr>
              <a:t>BANCO CENTRAL DE CHILE  | </a:t>
            </a:r>
            <a:r>
              <a:rPr lang="es-CL" sz="800" b="1" kern="800" spc="1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OBSERVATORIO TECNOLÓGICO</a:t>
            </a: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11132317" y="6572524"/>
            <a:ext cx="704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90BED78-4A48-4DA3-BC15-64A77B2C707F}" type="slidenum">
              <a:rPr lang="es-CL" sz="1400" smtClean="0">
                <a:solidFill>
                  <a:schemeClr val="bg2">
                    <a:lumMod val="25000"/>
                  </a:schemeClr>
                </a:solidFill>
              </a:rPr>
              <a:t>‹Nº›</a:t>
            </a:fld>
            <a:endParaRPr lang="es-E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91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9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3" r:id="rId2"/>
    <p:sldLayoutId id="2147483661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13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 smtClean="0"/>
              <a:t>CBDC</a:t>
            </a:r>
            <a:endParaRPr lang="es-ES" sz="5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1653118" y="3538860"/>
            <a:ext cx="8885767" cy="391068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Javier Moreno Jorquera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Observatorio Tecnológico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Miércoles 5 de Febrero - 2020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62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0475" y="477718"/>
            <a:ext cx="10150725" cy="1115555"/>
          </a:xfrm>
        </p:spPr>
        <p:txBody>
          <a:bodyPr>
            <a:normAutofit/>
          </a:bodyPr>
          <a:lstStyle/>
          <a:p>
            <a:r>
              <a:rPr lang="es-CL" dirty="0" smtClean="0"/>
              <a:t>Agenda</a:t>
            </a:r>
            <a:endParaRPr lang="es-CL" dirty="0"/>
          </a:p>
        </p:txBody>
      </p:sp>
      <p:sp>
        <p:nvSpPr>
          <p:cNvPr id="3" name="Marcador de contenido 4"/>
          <p:cNvSpPr txBox="1">
            <a:spLocks/>
          </p:cNvSpPr>
          <p:nvPr/>
        </p:nvSpPr>
        <p:spPr>
          <a:xfrm>
            <a:off x="980475" y="1593273"/>
            <a:ext cx="10324834" cy="41894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 smtClean="0"/>
              <a:t>Inclusión Financiera </a:t>
            </a:r>
          </a:p>
          <a:p>
            <a:pPr lvl="1" algn="just"/>
            <a:r>
              <a:rPr lang="es-ES" dirty="0" smtClean="0"/>
              <a:t>Infraestructura</a:t>
            </a:r>
          </a:p>
          <a:p>
            <a:pPr lvl="1" algn="just"/>
            <a:r>
              <a:rPr lang="es-ES" dirty="0" smtClean="0"/>
              <a:t>Acceso  </a:t>
            </a:r>
          </a:p>
          <a:p>
            <a:pPr lvl="1" algn="just"/>
            <a:r>
              <a:rPr lang="es-ES" dirty="0" smtClean="0"/>
              <a:t>Uso </a:t>
            </a:r>
          </a:p>
          <a:p>
            <a:pPr lvl="1" algn="just"/>
            <a:endParaRPr lang="es-ES" dirty="0" smtClean="0"/>
          </a:p>
          <a:p>
            <a:pPr algn="just"/>
            <a:r>
              <a:rPr lang="es-ES" dirty="0" smtClean="0"/>
              <a:t>Propuesta Metodología</a:t>
            </a:r>
          </a:p>
          <a:p>
            <a:pPr lvl="1" algn="just"/>
            <a:r>
              <a:rPr lang="es-ES" dirty="0" smtClean="0"/>
              <a:t>Motivación</a:t>
            </a:r>
          </a:p>
          <a:p>
            <a:pPr lvl="1" algn="just"/>
            <a:r>
              <a:rPr lang="es-ES" dirty="0" smtClean="0"/>
              <a:t>Definición de Objetivos </a:t>
            </a:r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954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1075268" y="370669"/>
            <a:ext cx="10049933" cy="769937"/>
          </a:xfrm>
        </p:spPr>
        <p:txBody>
          <a:bodyPr>
            <a:normAutofit fontScale="92500" lnSpcReduction="20000"/>
          </a:bodyPr>
          <a:lstStyle/>
          <a:p>
            <a:r>
              <a:rPr lang="es-CL" dirty="0" smtClean="0"/>
              <a:t>Matrices de Evaluación </a:t>
            </a:r>
          </a:p>
          <a:p>
            <a:r>
              <a:rPr lang="es-CL" sz="2400" dirty="0" smtClean="0"/>
              <a:t>Enfoque Analítico </a:t>
            </a:r>
            <a:endParaRPr lang="es-CL" sz="2400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0" y="2369127"/>
            <a:ext cx="5338226" cy="3934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smtClean="0"/>
              <a:t>Criterios: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 smtClean="0"/>
              <a:t>Visión Estratégica del Banco (30%)</a:t>
            </a:r>
            <a:endParaRPr lang="es-CL" dirty="0"/>
          </a:p>
          <a:p>
            <a:pPr marL="914400" lvl="1" indent="-457200">
              <a:buFont typeface="+mj-lt"/>
              <a:buAutoNum type="arabicPeriod"/>
            </a:pPr>
            <a:r>
              <a:rPr lang="es-CL" dirty="0" err="1" smtClean="0"/>
              <a:t>Implementabilidad</a:t>
            </a:r>
            <a:r>
              <a:rPr lang="es-CL" dirty="0" smtClean="0"/>
              <a:t> (35%)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 smtClean="0"/>
              <a:t>Data disponible (30%)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 smtClean="0"/>
              <a:t>Dominio e interés personal (5%)</a:t>
            </a:r>
          </a:p>
          <a:p>
            <a:pPr lvl="1"/>
            <a:endParaRPr lang="es-CL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11734"/>
              </p:ext>
            </p:extLst>
          </p:nvPr>
        </p:nvGraphicFramePr>
        <p:xfrm>
          <a:off x="5666508" y="2369127"/>
          <a:ext cx="6112742" cy="2438402"/>
        </p:xfrm>
        <a:graphic>
          <a:graphicData uri="http://schemas.openxmlformats.org/drawingml/2006/table">
            <a:tbl>
              <a:tblPr/>
              <a:tblGrid>
                <a:gridCol w="1243269">
                  <a:extLst>
                    <a:ext uri="{9D8B030D-6E8A-4147-A177-3AD203B41FA5}">
                      <a16:colId xmlns:a16="http://schemas.microsoft.com/office/drawing/2014/main" val="2088360888"/>
                    </a:ext>
                  </a:extLst>
                </a:gridCol>
                <a:gridCol w="1906347">
                  <a:extLst>
                    <a:ext uri="{9D8B030D-6E8A-4147-A177-3AD203B41FA5}">
                      <a16:colId xmlns:a16="http://schemas.microsoft.com/office/drawing/2014/main" val="3785562261"/>
                    </a:ext>
                  </a:extLst>
                </a:gridCol>
                <a:gridCol w="1719857">
                  <a:extLst>
                    <a:ext uri="{9D8B030D-6E8A-4147-A177-3AD203B41FA5}">
                      <a16:colId xmlns:a16="http://schemas.microsoft.com/office/drawing/2014/main" val="3576616750"/>
                    </a:ext>
                  </a:extLst>
                </a:gridCol>
                <a:gridCol w="1243269">
                  <a:extLst>
                    <a:ext uri="{9D8B030D-6E8A-4147-A177-3AD203B41FA5}">
                      <a16:colId xmlns:a16="http://schemas.microsoft.com/office/drawing/2014/main" val="310381718"/>
                    </a:ext>
                  </a:extLst>
                </a:gridCol>
              </a:tblGrid>
              <a:tr h="325907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Criterio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CBDC y Cuenta Rut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CBDC frontera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283808"/>
                  </a:ext>
                </a:extLst>
              </a:tr>
              <a:tr h="422499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64237"/>
                  </a:ext>
                </a:extLst>
              </a:tr>
              <a:tr h="422499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423429"/>
                  </a:ext>
                </a:extLst>
              </a:tr>
              <a:tr h="422499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096347"/>
                  </a:ext>
                </a:extLst>
              </a:tr>
              <a:tr h="422499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992706"/>
                  </a:ext>
                </a:extLst>
              </a:tr>
              <a:tr h="422499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C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182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8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1075268" y="370669"/>
            <a:ext cx="10049933" cy="769937"/>
          </a:xfrm>
        </p:spPr>
        <p:txBody>
          <a:bodyPr>
            <a:normAutofit fontScale="92500" lnSpcReduction="20000"/>
          </a:bodyPr>
          <a:lstStyle/>
          <a:p>
            <a:r>
              <a:rPr lang="es-CL" dirty="0" smtClean="0"/>
              <a:t>Matrices de Evaluación </a:t>
            </a:r>
          </a:p>
          <a:p>
            <a:r>
              <a:rPr lang="es-CL" sz="2400" dirty="0" smtClean="0"/>
              <a:t>Enfoque Cuantitativo </a:t>
            </a:r>
            <a:endParaRPr lang="es-CL" sz="24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34463"/>
              </p:ext>
            </p:extLst>
          </p:nvPr>
        </p:nvGraphicFramePr>
        <p:xfrm>
          <a:off x="1745674" y="1787239"/>
          <a:ext cx="8492836" cy="3041630"/>
        </p:xfrm>
        <a:graphic>
          <a:graphicData uri="http://schemas.openxmlformats.org/drawingml/2006/table">
            <a:tbl>
              <a:tblPr/>
              <a:tblGrid>
                <a:gridCol w="4125092">
                  <a:extLst>
                    <a:ext uri="{9D8B030D-6E8A-4147-A177-3AD203B41FA5}">
                      <a16:colId xmlns:a16="http://schemas.microsoft.com/office/drawing/2014/main" val="3053174742"/>
                    </a:ext>
                  </a:extLst>
                </a:gridCol>
                <a:gridCol w="1500034">
                  <a:extLst>
                    <a:ext uri="{9D8B030D-6E8A-4147-A177-3AD203B41FA5}">
                      <a16:colId xmlns:a16="http://schemas.microsoft.com/office/drawing/2014/main" val="458424817"/>
                    </a:ext>
                  </a:extLst>
                </a:gridCol>
                <a:gridCol w="1433855">
                  <a:extLst>
                    <a:ext uri="{9D8B030D-6E8A-4147-A177-3AD203B41FA5}">
                      <a16:colId xmlns:a16="http://schemas.microsoft.com/office/drawing/2014/main" val="3493293535"/>
                    </a:ext>
                  </a:extLst>
                </a:gridCol>
                <a:gridCol w="1433855">
                  <a:extLst>
                    <a:ext uri="{9D8B030D-6E8A-4147-A177-3AD203B41FA5}">
                      <a16:colId xmlns:a16="http://schemas.microsoft.com/office/drawing/2014/main" val="3481209779"/>
                    </a:ext>
                  </a:extLst>
                </a:gridCol>
              </a:tblGrid>
              <a:tr h="610670">
                <a:tc>
                  <a:txBody>
                    <a:bodyPr/>
                    <a:lstStyle/>
                    <a:p>
                      <a:pPr algn="l" fontAlgn="b"/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Cuenta Rut*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Otras CBDC*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40914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Señoreaje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77366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Transmisición de Política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371253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Riesgo de corrida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452747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Amenaza de competidores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120542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Disminución costos de </a:t>
                      </a:r>
                      <a:r>
                        <a:rPr lang="es-C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distribución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718833"/>
                  </a:ext>
                </a:extLst>
              </a:tr>
              <a:tr h="21958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Disminución de costos de emisión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366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Disminución de costos para el usuario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118315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2,71</a:t>
                      </a:r>
                      <a:endParaRPr lang="es-C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112317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845127" y="5350811"/>
            <a:ext cx="10280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CL" dirty="0" smtClean="0"/>
              <a:t>*</a:t>
            </a:r>
            <a:r>
              <a:rPr lang="es-ES" dirty="0"/>
              <a:t> El marco metodológico de evaluación se basa en el </a:t>
            </a:r>
            <a:r>
              <a:rPr lang="es-ES" dirty="0" err="1"/>
              <a:t>paper</a:t>
            </a:r>
            <a:r>
              <a:rPr lang="es-ES" dirty="0"/>
              <a:t> de  Schilling y</a:t>
            </a:r>
            <a:r>
              <a:rPr lang="es-ES" dirty="0" smtClean="0"/>
              <a:t> </a:t>
            </a:r>
            <a:r>
              <a:rPr lang="es-ES" dirty="0" err="1" smtClean="0"/>
              <a:t>Uhlig</a:t>
            </a:r>
            <a:r>
              <a:rPr lang="es-ES" dirty="0" smtClean="0"/>
              <a:t> </a:t>
            </a:r>
            <a:r>
              <a:rPr lang="es-ES" dirty="0"/>
              <a:t>2019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071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1075268" y="370669"/>
            <a:ext cx="10049933" cy="769937"/>
          </a:xfrm>
        </p:spPr>
        <p:txBody>
          <a:bodyPr>
            <a:normAutofit fontScale="92500" lnSpcReduction="20000"/>
          </a:bodyPr>
          <a:lstStyle/>
          <a:p>
            <a:r>
              <a:rPr lang="es-CL" dirty="0" smtClean="0"/>
              <a:t>Matrices de Evaluación </a:t>
            </a:r>
          </a:p>
          <a:p>
            <a:r>
              <a:rPr lang="es-CL" sz="2400" dirty="0" smtClean="0"/>
              <a:t>Características CBDC</a:t>
            </a:r>
            <a:endParaRPr lang="es-CL" sz="2400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17373"/>
              </p:ext>
            </p:extLst>
          </p:nvPr>
        </p:nvGraphicFramePr>
        <p:xfrm>
          <a:off x="2213839" y="1626966"/>
          <a:ext cx="6195870" cy="3859440"/>
        </p:xfrm>
        <a:graphic>
          <a:graphicData uri="http://schemas.openxmlformats.org/drawingml/2006/table">
            <a:tbl>
              <a:tblPr/>
              <a:tblGrid>
                <a:gridCol w="3452312">
                  <a:extLst>
                    <a:ext uri="{9D8B030D-6E8A-4147-A177-3AD203B41FA5}">
                      <a16:colId xmlns:a16="http://schemas.microsoft.com/office/drawing/2014/main" val="2027214163"/>
                    </a:ext>
                  </a:extLst>
                </a:gridCol>
                <a:gridCol w="1371779">
                  <a:extLst>
                    <a:ext uri="{9D8B030D-6E8A-4147-A177-3AD203B41FA5}">
                      <a16:colId xmlns:a16="http://schemas.microsoft.com/office/drawing/2014/main" val="2977364185"/>
                    </a:ext>
                  </a:extLst>
                </a:gridCol>
                <a:gridCol w="1371779">
                  <a:extLst>
                    <a:ext uri="{9D8B030D-6E8A-4147-A177-3AD203B41FA5}">
                      <a16:colId xmlns:a16="http://schemas.microsoft.com/office/drawing/2014/main" val="2168621643"/>
                    </a:ext>
                  </a:extLst>
                </a:gridCol>
              </a:tblGrid>
              <a:tr h="296880">
                <a:tc>
                  <a:txBody>
                    <a:bodyPr/>
                    <a:lstStyle/>
                    <a:p>
                      <a:pPr algn="l" fontAlgn="b"/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L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Características</a:t>
                      </a:r>
                      <a:endParaRPr lang="es-C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996978"/>
                  </a:ext>
                </a:extLst>
              </a:tr>
              <a:tr h="296880">
                <a:tc>
                  <a:txBody>
                    <a:bodyPr/>
                    <a:lstStyle/>
                    <a:p>
                      <a:pPr algn="l" fontAlgn="b"/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676174"/>
                  </a:ext>
                </a:extLst>
              </a:tr>
              <a:tr h="296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Basado en cuenta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526309"/>
                  </a:ext>
                </a:extLst>
              </a:tr>
              <a:tr h="296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Basado en </a:t>
                      </a:r>
                      <a:r>
                        <a:rPr lang="es-CL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token's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116880"/>
                  </a:ext>
                </a:extLst>
              </a:tr>
              <a:tr h="296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Verificación Centralizada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842382"/>
                  </a:ext>
                </a:extLst>
              </a:tr>
              <a:tr h="296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325640"/>
                  </a:ext>
                </a:extLst>
              </a:tr>
              <a:tr h="296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Disponible 24/7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295781"/>
                  </a:ext>
                </a:extLst>
              </a:tr>
              <a:tr h="296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Duración Permanente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154177"/>
                  </a:ext>
                </a:extLst>
              </a:tr>
              <a:tr h="296880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 anonimato frente a BC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05340"/>
                  </a:ext>
                </a:extLst>
              </a:tr>
              <a:tr h="296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 Peer-to-peer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154583"/>
                  </a:ext>
                </a:extLst>
              </a:tr>
              <a:tr h="296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Generación de Intereses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832448"/>
                  </a:ext>
                </a:extLst>
              </a:tr>
              <a:tr h="296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Escalable (Tope)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600722"/>
                  </a:ext>
                </a:extLst>
              </a:tr>
              <a:tr h="296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</a:t>
                      </a:r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s-CL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via</a:t>
                      </a:r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Bancos Comerciales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858205"/>
                  </a:ext>
                </a:extLst>
              </a:tr>
            </a:tbl>
          </a:graphicData>
        </a:graphic>
      </p:graphicFrame>
      <p:sp>
        <p:nvSpPr>
          <p:cNvPr id="10" name="Elipse 9"/>
          <p:cNvSpPr/>
          <p:nvPr/>
        </p:nvSpPr>
        <p:spPr>
          <a:xfrm>
            <a:off x="6234546" y="2257348"/>
            <a:ext cx="235527" cy="19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Elipse 10"/>
          <p:cNvSpPr/>
          <p:nvPr/>
        </p:nvSpPr>
        <p:spPr>
          <a:xfrm>
            <a:off x="6234546" y="2553773"/>
            <a:ext cx="235527" cy="19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Elipse 11"/>
          <p:cNvSpPr/>
          <p:nvPr/>
        </p:nvSpPr>
        <p:spPr>
          <a:xfrm>
            <a:off x="6234546" y="2855487"/>
            <a:ext cx="235527" cy="19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Elipse 12"/>
          <p:cNvSpPr/>
          <p:nvPr/>
        </p:nvSpPr>
        <p:spPr>
          <a:xfrm>
            <a:off x="6234546" y="3157201"/>
            <a:ext cx="235527" cy="19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Elipse 13"/>
          <p:cNvSpPr/>
          <p:nvPr/>
        </p:nvSpPr>
        <p:spPr>
          <a:xfrm>
            <a:off x="7633855" y="3157200"/>
            <a:ext cx="235527" cy="19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Elipse 14"/>
          <p:cNvSpPr/>
          <p:nvPr/>
        </p:nvSpPr>
        <p:spPr>
          <a:xfrm>
            <a:off x="6234546" y="3455170"/>
            <a:ext cx="235527" cy="19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Elipse 15"/>
          <p:cNvSpPr/>
          <p:nvPr/>
        </p:nvSpPr>
        <p:spPr>
          <a:xfrm>
            <a:off x="6234546" y="3757675"/>
            <a:ext cx="235527" cy="19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Elipse 16"/>
          <p:cNvSpPr/>
          <p:nvPr/>
        </p:nvSpPr>
        <p:spPr>
          <a:xfrm>
            <a:off x="6234544" y="4060180"/>
            <a:ext cx="235527" cy="19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Elipse 17"/>
          <p:cNvSpPr/>
          <p:nvPr/>
        </p:nvSpPr>
        <p:spPr>
          <a:xfrm>
            <a:off x="6234544" y="4356605"/>
            <a:ext cx="235527" cy="19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Elipse 18"/>
          <p:cNvSpPr/>
          <p:nvPr/>
        </p:nvSpPr>
        <p:spPr>
          <a:xfrm>
            <a:off x="7633854" y="4356604"/>
            <a:ext cx="235527" cy="19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Elipse 20"/>
          <p:cNvSpPr/>
          <p:nvPr/>
        </p:nvSpPr>
        <p:spPr>
          <a:xfrm>
            <a:off x="7633854" y="4653029"/>
            <a:ext cx="235527" cy="19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Elipse 21"/>
          <p:cNvSpPr/>
          <p:nvPr/>
        </p:nvSpPr>
        <p:spPr>
          <a:xfrm>
            <a:off x="6234543" y="4939946"/>
            <a:ext cx="235527" cy="19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Elipse 22"/>
          <p:cNvSpPr/>
          <p:nvPr/>
        </p:nvSpPr>
        <p:spPr>
          <a:xfrm>
            <a:off x="7633853" y="4936860"/>
            <a:ext cx="235527" cy="19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Elipse 23"/>
          <p:cNvSpPr/>
          <p:nvPr/>
        </p:nvSpPr>
        <p:spPr>
          <a:xfrm>
            <a:off x="6234543" y="5254916"/>
            <a:ext cx="235527" cy="19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Elipse 24"/>
          <p:cNvSpPr/>
          <p:nvPr/>
        </p:nvSpPr>
        <p:spPr>
          <a:xfrm>
            <a:off x="7633853" y="2261915"/>
            <a:ext cx="235527" cy="19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Elipse 25"/>
          <p:cNvSpPr/>
          <p:nvPr/>
        </p:nvSpPr>
        <p:spPr>
          <a:xfrm>
            <a:off x="7633852" y="2553773"/>
            <a:ext cx="235527" cy="19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183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1075268" y="370669"/>
            <a:ext cx="10049933" cy="769937"/>
          </a:xfrm>
        </p:spPr>
        <p:txBody>
          <a:bodyPr>
            <a:normAutofit fontScale="92500" lnSpcReduction="20000"/>
          </a:bodyPr>
          <a:lstStyle/>
          <a:p>
            <a:r>
              <a:rPr lang="es-CL" dirty="0" smtClean="0"/>
              <a:t>Propuesta Metodológica</a:t>
            </a:r>
          </a:p>
          <a:p>
            <a:r>
              <a:rPr lang="es-CL" sz="2400" dirty="0" smtClean="0"/>
              <a:t>Motivación - </a:t>
            </a:r>
            <a:r>
              <a:rPr lang="en-US" sz="2400" i="1" dirty="0" smtClean="0"/>
              <a:t>Currency Substitution under Transaction Costs (</a:t>
            </a:r>
            <a:r>
              <a:rPr lang="es-ES" sz="2400" i="1" dirty="0"/>
              <a:t>Schilling y </a:t>
            </a:r>
            <a:r>
              <a:rPr lang="es-ES" sz="2400" i="1" dirty="0" err="1"/>
              <a:t>Uhlig</a:t>
            </a:r>
            <a:r>
              <a:rPr lang="es-ES" sz="2400" i="1" dirty="0"/>
              <a:t> </a:t>
            </a:r>
            <a:r>
              <a:rPr lang="es-ES" sz="2400" i="1" dirty="0" smtClean="0"/>
              <a:t>2019</a:t>
            </a:r>
            <a:r>
              <a:rPr lang="en-US" sz="2400" i="1" dirty="0" smtClean="0"/>
              <a:t>)</a:t>
            </a:r>
            <a:endParaRPr lang="es-CL" sz="2400" i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27698" y="1829511"/>
            <a:ext cx="4479827" cy="29367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000" dirty="0" smtClean="0"/>
              <a:t>Existen dos tipos de moneda en la economía (</a:t>
            </a:r>
            <a:r>
              <a:rPr lang="es-CL" sz="2000" dirty="0" err="1" smtClean="0"/>
              <a:t>Dollar</a:t>
            </a:r>
            <a:r>
              <a:rPr lang="es-CL" sz="2000" dirty="0" smtClean="0"/>
              <a:t> y </a:t>
            </a:r>
            <a:r>
              <a:rPr lang="es-CL" sz="2000" dirty="0" err="1" smtClean="0"/>
              <a:t>Bitcoin</a:t>
            </a:r>
            <a:r>
              <a:rPr lang="es-CL" sz="2000" dirty="0" smtClean="0"/>
              <a:t>).</a:t>
            </a:r>
          </a:p>
          <a:p>
            <a:r>
              <a:rPr lang="es-CL" sz="2000" dirty="0" smtClean="0"/>
              <a:t>Existe un continuo diferenciado de bienes ordenables en costos de transacción (</a:t>
            </a:r>
            <a:r>
              <a:rPr lang="es-CL" sz="2000" dirty="0" err="1" smtClean="0"/>
              <a:t>Bitcoins</a:t>
            </a:r>
            <a:r>
              <a:rPr lang="es-CL" sz="2000" dirty="0" smtClean="0"/>
              <a:t>).</a:t>
            </a:r>
          </a:p>
          <a:p>
            <a:r>
              <a:rPr lang="es-CL" sz="2000" dirty="0" smtClean="0"/>
              <a:t>Se puedes realizar transacciones entre tipos de monedas.</a:t>
            </a:r>
          </a:p>
          <a:p>
            <a:r>
              <a:rPr lang="es-CL" sz="2000" dirty="0" smtClean="0"/>
              <a:t>Existen 2 agentes que se “turnan” entre producir y consumir.</a:t>
            </a:r>
          </a:p>
          <a:p>
            <a:endParaRPr lang="es-CL" dirty="0" smtClean="0"/>
          </a:p>
          <a:p>
            <a:endParaRPr lang="es-CL" dirty="0" smtClean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"/>
          <a:stretch/>
        </p:blipFill>
        <p:spPr>
          <a:xfrm>
            <a:off x="4807525" y="1429401"/>
            <a:ext cx="7218218" cy="4957192"/>
          </a:xfrm>
          <a:prstGeom prst="rect">
            <a:avLst/>
          </a:prstGeom>
        </p:spPr>
      </p:pic>
      <p:sp>
        <p:nvSpPr>
          <p:cNvPr id="22" name="Marcador de contenido 2"/>
          <p:cNvSpPr txBox="1">
            <a:spLocks/>
          </p:cNvSpPr>
          <p:nvPr/>
        </p:nvSpPr>
        <p:spPr>
          <a:xfrm>
            <a:off x="224849" y="5108722"/>
            <a:ext cx="4479827" cy="15513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000" dirty="0" smtClean="0"/>
              <a:t>En equilibrio </a:t>
            </a:r>
            <a:r>
              <a:rPr lang="es-CL" sz="2000" dirty="0"/>
              <a:t>los agentes deciden </a:t>
            </a:r>
            <a:r>
              <a:rPr lang="es-CL" sz="2000" dirty="0" smtClean="0"/>
              <a:t>endógenamente cuantos bienes obtener mediante Dólares y </a:t>
            </a:r>
            <a:r>
              <a:rPr lang="es-CL" sz="2000" dirty="0" err="1" smtClean="0"/>
              <a:t>Bitcoins</a:t>
            </a:r>
            <a:r>
              <a:rPr lang="es-CL" sz="2000" dirty="0" smtClean="0"/>
              <a:t>.</a:t>
            </a:r>
          </a:p>
          <a:p>
            <a:r>
              <a:rPr lang="es-CL" sz="2000" dirty="0" smtClean="0"/>
              <a:t>Muestran la dinámica del tipo de cambio.</a:t>
            </a:r>
            <a:endParaRPr lang="es-CL" dirty="0" smtClean="0"/>
          </a:p>
        </p:txBody>
      </p:sp>
      <p:sp>
        <p:nvSpPr>
          <p:cNvPr id="23" name="Rectángulo 22"/>
          <p:cNvSpPr/>
          <p:nvPr/>
        </p:nvSpPr>
        <p:spPr>
          <a:xfrm>
            <a:off x="224850" y="4708612"/>
            <a:ext cx="1410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000" b="1" i="1" dirty="0"/>
              <a:t>Resultados: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224849" y="1429401"/>
            <a:ext cx="1972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000" b="1" i="1" dirty="0" smtClean="0"/>
              <a:t>Consideraciones</a:t>
            </a:r>
            <a:r>
              <a:rPr lang="es-CL" sz="2000" b="1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849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1075268" y="370669"/>
            <a:ext cx="10049933" cy="769937"/>
          </a:xfrm>
        </p:spPr>
        <p:txBody>
          <a:bodyPr>
            <a:normAutofit fontScale="92500" lnSpcReduction="20000"/>
          </a:bodyPr>
          <a:lstStyle/>
          <a:p>
            <a:r>
              <a:rPr lang="es-CL" dirty="0" smtClean="0"/>
              <a:t>Propuesta Metodológica</a:t>
            </a:r>
          </a:p>
          <a:p>
            <a:r>
              <a:rPr lang="es-CL" sz="2400" dirty="0" smtClean="0"/>
              <a:t>Objetivos Propuestos </a:t>
            </a:r>
            <a:endParaRPr lang="es-CL" sz="2400" i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27698" y="1829512"/>
            <a:ext cx="11171575" cy="124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000" dirty="0" smtClean="0"/>
              <a:t>Formulación representativa y replicable en el período de tiempo de práctica.</a:t>
            </a:r>
          </a:p>
          <a:p>
            <a:r>
              <a:rPr lang="es-CL" sz="2000" dirty="0" smtClean="0"/>
              <a:t>Gran potencial de cruce con la data relativa a cuentas </a:t>
            </a:r>
            <a:r>
              <a:rPr lang="es-CL" sz="2000" dirty="0" err="1" smtClean="0"/>
              <a:t>rut</a:t>
            </a:r>
            <a:r>
              <a:rPr lang="es-CL" sz="2000" dirty="0" smtClean="0"/>
              <a:t>.</a:t>
            </a:r>
            <a:endParaRPr lang="es-CL" sz="2000" dirty="0"/>
          </a:p>
          <a:p>
            <a:r>
              <a:rPr lang="es-CL" sz="2000" dirty="0" smtClean="0"/>
              <a:t>Implementación computacional no tan compleja en relación a un DSGE.</a:t>
            </a:r>
            <a:endParaRPr lang="es-CL" dirty="0" smtClean="0"/>
          </a:p>
        </p:txBody>
      </p:sp>
      <p:sp>
        <p:nvSpPr>
          <p:cNvPr id="23" name="Rectángulo 22"/>
          <p:cNvSpPr/>
          <p:nvPr/>
        </p:nvSpPr>
        <p:spPr>
          <a:xfrm>
            <a:off x="327698" y="3263581"/>
            <a:ext cx="5817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400" b="1" i="1" dirty="0" smtClean="0"/>
              <a:t>Qué se pretende obtener con este trabajo?…</a:t>
            </a:r>
            <a:endParaRPr lang="es-CL" sz="2400" b="1" i="1" dirty="0"/>
          </a:p>
        </p:txBody>
      </p:sp>
      <p:sp>
        <p:nvSpPr>
          <p:cNvPr id="24" name="Rectángulo 23"/>
          <p:cNvSpPr/>
          <p:nvPr/>
        </p:nvSpPr>
        <p:spPr>
          <a:xfrm>
            <a:off x="224849" y="1429401"/>
            <a:ext cx="1374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400" b="1" i="1" dirty="0" smtClean="0"/>
              <a:t>Ventajas:</a:t>
            </a:r>
            <a:endParaRPr lang="es-CL" sz="2400" b="1" i="1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327698" y="3913117"/>
            <a:ext cx="11171575" cy="2663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400" dirty="0" smtClean="0"/>
              <a:t>Evaluación del bienestar.</a:t>
            </a:r>
          </a:p>
          <a:p>
            <a:endParaRPr lang="es-CL" sz="2400" dirty="0" smtClean="0"/>
          </a:p>
          <a:p>
            <a:r>
              <a:rPr lang="es-CL" sz="2400" dirty="0" smtClean="0"/>
              <a:t>Efectividad de la política monetaria.</a:t>
            </a:r>
          </a:p>
          <a:p>
            <a:endParaRPr lang="es-CL" sz="2400" dirty="0"/>
          </a:p>
          <a:p>
            <a:r>
              <a:rPr lang="es-CL" sz="2400" dirty="0" smtClean="0"/>
              <a:t>Inclusión Financiera.</a:t>
            </a:r>
          </a:p>
        </p:txBody>
      </p:sp>
      <p:sp>
        <p:nvSpPr>
          <p:cNvPr id="3" name="Multiplicar 2"/>
          <p:cNvSpPr/>
          <p:nvPr/>
        </p:nvSpPr>
        <p:spPr>
          <a:xfrm>
            <a:off x="7448572" y="3913117"/>
            <a:ext cx="840680" cy="623454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Multiplicar 10"/>
          <p:cNvSpPr/>
          <p:nvPr/>
        </p:nvSpPr>
        <p:spPr>
          <a:xfrm>
            <a:off x="7448572" y="4724442"/>
            <a:ext cx="840680" cy="623454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Multiplicar 11"/>
          <p:cNvSpPr/>
          <p:nvPr/>
        </p:nvSpPr>
        <p:spPr>
          <a:xfrm>
            <a:off x="7448572" y="5535767"/>
            <a:ext cx="840680" cy="623454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Cara sonriente 15"/>
          <p:cNvSpPr/>
          <p:nvPr/>
        </p:nvSpPr>
        <p:spPr>
          <a:xfrm>
            <a:off x="6100234" y="3918834"/>
            <a:ext cx="653570" cy="617737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Cara sonriente 26"/>
          <p:cNvSpPr/>
          <p:nvPr/>
        </p:nvSpPr>
        <p:spPr>
          <a:xfrm>
            <a:off x="6100234" y="4724442"/>
            <a:ext cx="653570" cy="617737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Cara sonriente 27"/>
          <p:cNvSpPr/>
          <p:nvPr/>
        </p:nvSpPr>
        <p:spPr>
          <a:xfrm>
            <a:off x="6100234" y="5561849"/>
            <a:ext cx="653570" cy="617737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272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9" grpId="0"/>
      <p:bldP spid="3" grpId="0" animBg="1"/>
      <p:bldP spid="11" grpId="0" animBg="1"/>
      <p:bldP spid="12" grpId="0" animBg="1"/>
      <p:bldP spid="1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 smtClean="0"/>
              <a:t>CBDC</a:t>
            </a:r>
            <a:endParaRPr lang="es-ES" sz="5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1653118" y="3538860"/>
            <a:ext cx="8885767" cy="391068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Javier Moreno Jorquera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Observatorio Tecnológico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Miércoles 5 de Febrero - 2020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09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1071</TotalTime>
  <Words>386</Words>
  <Application>Microsoft Office PowerPoint</Application>
  <PresentationFormat>Panorámica</PresentationFormat>
  <Paragraphs>147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Goudy Old Style</vt:lpstr>
      <vt:lpstr>Tema de Office</vt:lpstr>
      <vt:lpstr>CBDC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CBDC</vt:lpstr>
    </vt:vector>
  </TitlesOfParts>
  <Company>Banco Central de Chile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COMITÉ DIRECTIVO OBSERVATORIO TECNOLÓGICO – INFORME PROVEEDORES BCCh Septiembre 2018</dc:title>
  <dc:creator>Pamela Barria U.</dc:creator>
  <cp:lastModifiedBy>Javier Moreno J - Práctica</cp:lastModifiedBy>
  <cp:revision>80</cp:revision>
  <dcterms:created xsi:type="dcterms:W3CDTF">2018-10-10T13:12:13Z</dcterms:created>
  <dcterms:modified xsi:type="dcterms:W3CDTF">2020-03-12T13:08:01Z</dcterms:modified>
</cp:coreProperties>
</file>