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2A0C558-E209-430F-869C-1588827DD268}">
          <p14:sldIdLst>
            <p14:sldId id="256"/>
          </p14:sldIdLst>
        </p14:section>
        <p14:section name="Sección sin título" id="{10884569-FA59-4AE7-92CA-748CC32779A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2" autoAdjust="0"/>
    <p:restoredTop sz="96301" autoAdjust="0"/>
  </p:normalViewPr>
  <p:slideViewPr>
    <p:cSldViewPr snapToGrid="0" showGuides="1">
      <p:cViewPr varScale="1">
        <p:scale>
          <a:sx n="69" d="100"/>
          <a:sy n="69" d="100"/>
        </p:scale>
        <p:origin x="618" y="48"/>
      </p:cViewPr>
      <p:guideLst>
        <p:guide orient="horz" pos="414"/>
        <p:guide pos="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81BB9-A7BF-4C1D-8338-7FA15A10A5E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D48349F-826E-4F81-9087-E92AB7E0346C}">
      <dgm:prSet phldrT="[Texto]"/>
      <dgm:spPr/>
      <dgm:t>
        <a:bodyPr/>
        <a:lstStyle/>
        <a:p>
          <a:r>
            <a:rPr lang="es-ES" dirty="0" smtClean="0"/>
            <a:t>Realización de experimentos cuasi-naturales.</a:t>
          </a:r>
          <a:endParaRPr lang="es-ES" dirty="0"/>
        </a:p>
      </dgm:t>
    </dgm:pt>
    <dgm:pt modelId="{229DB95F-C81D-4A25-9463-F07630E92766}" type="parTrans" cxnId="{46ACA564-6B53-4C26-BF15-D614A8D7C212}">
      <dgm:prSet/>
      <dgm:spPr/>
      <dgm:t>
        <a:bodyPr/>
        <a:lstStyle/>
        <a:p>
          <a:endParaRPr lang="es-ES"/>
        </a:p>
      </dgm:t>
    </dgm:pt>
    <dgm:pt modelId="{C8E2224D-2A5F-4869-8C3C-D70B91D04843}" type="sibTrans" cxnId="{46ACA564-6B53-4C26-BF15-D614A8D7C212}">
      <dgm:prSet/>
      <dgm:spPr/>
      <dgm:t>
        <a:bodyPr/>
        <a:lstStyle/>
        <a:p>
          <a:endParaRPr lang="es-ES"/>
        </a:p>
      </dgm:t>
    </dgm:pt>
    <dgm:pt modelId="{7DF13059-41EB-4FE0-8033-1DF7143D498B}">
      <dgm:prSet phldrT="[Texto]"/>
      <dgm:spPr/>
      <dgm:t>
        <a:bodyPr/>
        <a:lstStyle/>
        <a:p>
          <a:r>
            <a:rPr lang="es-ES" dirty="0" smtClean="0"/>
            <a:t>Propuesta de Modelo basado en teoría del consumidor.</a:t>
          </a:r>
          <a:endParaRPr lang="es-ES" dirty="0"/>
        </a:p>
      </dgm:t>
    </dgm:pt>
    <dgm:pt modelId="{067D9DCA-B6D3-48E8-B722-4D15C63649E0}" type="parTrans" cxnId="{E1C16F4A-8A0C-437E-B2EA-5FA95D231A66}">
      <dgm:prSet/>
      <dgm:spPr/>
      <dgm:t>
        <a:bodyPr/>
        <a:lstStyle/>
        <a:p>
          <a:endParaRPr lang="es-ES"/>
        </a:p>
      </dgm:t>
    </dgm:pt>
    <dgm:pt modelId="{109DF65D-523B-44A1-A192-2D03ACBA9970}" type="sibTrans" cxnId="{E1C16F4A-8A0C-437E-B2EA-5FA95D231A66}">
      <dgm:prSet/>
      <dgm:spPr/>
      <dgm:t>
        <a:bodyPr/>
        <a:lstStyle/>
        <a:p>
          <a:endParaRPr lang="es-ES"/>
        </a:p>
      </dgm:t>
    </dgm:pt>
    <dgm:pt modelId="{FC901CCF-F6F5-4747-8017-1166DFBC44BE}">
      <dgm:prSet phldrT="[Texto]"/>
      <dgm:spPr/>
      <dgm:t>
        <a:bodyPr/>
        <a:lstStyle/>
        <a:p>
          <a:r>
            <a:rPr lang="es-ES" dirty="0" smtClean="0"/>
            <a:t>Realización de experimentos de campos para parametrizar el modelo.</a:t>
          </a:r>
          <a:endParaRPr lang="es-ES" dirty="0"/>
        </a:p>
      </dgm:t>
    </dgm:pt>
    <dgm:pt modelId="{58DB0604-3882-4344-B4EA-54FC41676078}" type="parTrans" cxnId="{FC3C4B85-0D37-4F68-AD16-3D5D77D8D087}">
      <dgm:prSet/>
      <dgm:spPr/>
      <dgm:t>
        <a:bodyPr/>
        <a:lstStyle/>
        <a:p>
          <a:endParaRPr lang="es-ES"/>
        </a:p>
      </dgm:t>
    </dgm:pt>
    <dgm:pt modelId="{38CFB857-104D-47F1-AC19-650AEB55E4FA}" type="sibTrans" cxnId="{FC3C4B85-0D37-4F68-AD16-3D5D77D8D087}">
      <dgm:prSet/>
      <dgm:spPr/>
      <dgm:t>
        <a:bodyPr/>
        <a:lstStyle/>
        <a:p>
          <a:endParaRPr lang="es-ES"/>
        </a:p>
      </dgm:t>
    </dgm:pt>
    <dgm:pt modelId="{BE5ECDBB-DDBB-48A9-A258-392E4F6A6D55}">
      <dgm:prSet phldrT="[Texto]"/>
      <dgm:spPr/>
      <dgm:t>
        <a:bodyPr/>
        <a:lstStyle/>
        <a:p>
          <a:r>
            <a:rPr lang="es-ES" dirty="0" smtClean="0"/>
            <a:t>Cuantificación de los cambios en bienestar.</a:t>
          </a:r>
          <a:endParaRPr lang="es-ES" dirty="0"/>
        </a:p>
      </dgm:t>
    </dgm:pt>
    <dgm:pt modelId="{EDBA6337-9968-47C6-AAA7-0D3B165D0D1B}" type="parTrans" cxnId="{ADEF4EE7-0019-41EB-9414-2C381E4A2681}">
      <dgm:prSet/>
      <dgm:spPr/>
      <dgm:t>
        <a:bodyPr/>
        <a:lstStyle/>
        <a:p>
          <a:endParaRPr lang="es-ES"/>
        </a:p>
      </dgm:t>
    </dgm:pt>
    <dgm:pt modelId="{C07AEEF6-A061-4DB8-9EF8-AA64A1E23891}" type="sibTrans" cxnId="{ADEF4EE7-0019-41EB-9414-2C381E4A2681}">
      <dgm:prSet/>
      <dgm:spPr/>
      <dgm:t>
        <a:bodyPr/>
        <a:lstStyle/>
        <a:p>
          <a:endParaRPr lang="es-ES"/>
        </a:p>
      </dgm:t>
    </dgm:pt>
    <dgm:pt modelId="{FB4B169A-EB40-4632-8B88-C3CF3F8813DB}" type="pres">
      <dgm:prSet presAssocID="{68C81BB9-A7BF-4C1D-8338-7FA15A10A5EA}" presName="CompostProcess" presStyleCnt="0">
        <dgm:presLayoutVars>
          <dgm:dir/>
          <dgm:resizeHandles val="exact"/>
        </dgm:presLayoutVars>
      </dgm:prSet>
      <dgm:spPr/>
    </dgm:pt>
    <dgm:pt modelId="{60F97C08-7EF0-447A-ADEE-2EFE0AADCF25}" type="pres">
      <dgm:prSet presAssocID="{68C81BB9-A7BF-4C1D-8338-7FA15A10A5EA}" presName="arrow" presStyleLbl="bgShp" presStyleIdx="0" presStyleCnt="1"/>
      <dgm:spPr/>
    </dgm:pt>
    <dgm:pt modelId="{A28FB645-9069-4E62-B6B2-C909A9D84AAA}" type="pres">
      <dgm:prSet presAssocID="{68C81BB9-A7BF-4C1D-8338-7FA15A10A5EA}" presName="linearProcess" presStyleCnt="0"/>
      <dgm:spPr/>
    </dgm:pt>
    <dgm:pt modelId="{C6FDE633-CBC8-416E-9701-42BB25FA0B6F}" type="pres">
      <dgm:prSet presAssocID="{3D48349F-826E-4F81-9087-E92AB7E0346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6AA531-2001-40C3-A0F3-DE5D3D0AC725}" type="pres">
      <dgm:prSet presAssocID="{C8E2224D-2A5F-4869-8C3C-D70B91D04843}" presName="sibTrans" presStyleCnt="0"/>
      <dgm:spPr/>
    </dgm:pt>
    <dgm:pt modelId="{F04B767A-32C9-4342-B85C-6C82EEA7648E}" type="pres">
      <dgm:prSet presAssocID="{7DF13059-41EB-4FE0-8033-1DF7143D498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A7F454-84A7-4641-971E-623FEB41E0F4}" type="pres">
      <dgm:prSet presAssocID="{109DF65D-523B-44A1-A192-2D03ACBA9970}" presName="sibTrans" presStyleCnt="0"/>
      <dgm:spPr/>
    </dgm:pt>
    <dgm:pt modelId="{D6C1EB87-5A01-4CEC-B789-24C2622887DC}" type="pres">
      <dgm:prSet presAssocID="{FC901CCF-F6F5-4747-8017-1166DFBC44B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40CB8C-EDE6-45E0-AB54-9F9D61CB7E50}" type="pres">
      <dgm:prSet presAssocID="{38CFB857-104D-47F1-AC19-650AEB55E4FA}" presName="sibTrans" presStyleCnt="0"/>
      <dgm:spPr/>
    </dgm:pt>
    <dgm:pt modelId="{F4B53E24-319B-423F-8DC6-F0AF48643BAD}" type="pres">
      <dgm:prSet presAssocID="{BE5ECDBB-DDBB-48A9-A258-392E4F6A6D5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3809BF-E115-4F79-A906-287AEE8394C7}" type="presOf" srcId="{68C81BB9-A7BF-4C1D-8338-7FA15A10A5EA}" destId="{FB4B169A-EB40-4632-8B88-C3CF3F8813DB}" srcOrd="0" destOrd="0" presId="urn:microsoft.com/office/officeart/2005/8/layout/hProcess9"/>
    <dgm:cxn modelId="{FC3C4B85-0D37-4F68-AD16-3D5D77D8D087}" srcId="{68C81BB9-A7BF-4C1D-8338-7FA15A10A5EA}" destId="{FC901CCF-F6F5-4747-8017-1166DFBC44BE}" srcOrd="2" destOrd="0" parTransId="{58DB0604-3882-4344-B4EA-54FC41676078}" sibTransId="{38CFB857-104D-47F1-AC19-650AEB55E4FA}"/>
    <dgm:cxn modelId="{33AE82BD-781B-4658-BDFC-1E09211A69CA}" type="presOf" srcId="{BE5ECDBB-DDBB-48A9-A258-392E4F6A6D55}" destId="{F4B53E24-319B-423F-8DC6-F0AF48643BAD}" srcOrd="0" destOrd="0" presId="urn:microsoft.com/office/officeart/2005/8/layout/hProcess9"/>
    <dgm:cxn modelId="{1C38DC33-C114-4D31-9394-3E6ABA266C29}" type="presOf" srcId="{7DF13059-41EB-4FE0-8033-1DF7143D498B}" destId="{F04B767A-32C9-4342-B85C-6C82EEA7648E}" srcOrd="0" destOrd="0" presId="urn:microsoft.com/office/officeart/2005/8/layout/hProcess9"/>
    <dgm:cxn modelId="{46ACA564-6B53-4C26-BF15-D614A8D7C212}" srcId="{68C81BB9-A7BF-4C1D-8338-7FA15A10A5EA}" destId="{3D48349F-826E-4F81-9087-E92AB7E0346C}" srcOrd="0" destOrd="0" parTransId="{229DB95F-C81D-4A25-9463-F07630E92766}" sibTransId="{C8E2224D-2A5F-4869-8C3C-D70B91D04843}"/>
    <dgm:cxn modelId="{D08979CD-0D64-40AE-8E8A-7E1CA9BFEEFB}" type="presOf" srcId="{FC901CCF-F6F5-4747-8017-1166DFBC44BE}" destId="{D6C1EB87-5A01-4CEC-B789-24C2622887DC}" srcOrd="0" destOrd="0" presId="urn:microsoft.com/office/officeart/2005/8/layout/hProcess9"/>
    <dgm:cxn modelId="{3D5909A2-BF7B-4979-A94D-A0F8CCA71577}" type="presOf" srcId="{3D48349F-826E-4F81-9087-E92AB7E0346C}" destId="{C6FDE633-CBC8-416E-9701-42BB25FA0B6F}" srcOrd="0" destOrd="0" presId="urn:microsoft.com/office/officeart/2005/8/layout/hProcess9"/>
    <dgm:cxn modelId="{ADEF4EE7-0019-41EB-9414-2C381E4A2681}" srcId="{68C81BB9-A7BF-4C1D-8338-7FA15A10A5EA}" destId="{BE5ECDBB-DDBB-48A9-A258-392E4F6A6D55}" srcOrd="3" destOrd="0" parTransId="{EDBA6337-9968-47C6-AAA7-0D3B165D0D1B}" sibTransId="{C07AEEF6-A061-4DB8-9EF8-AA64A1E23891}"/>
    <dgm:cxn modelId="{E1C16F4A-8A0C-437E-B2EA-5FA95D231A66}" srcId="{68C81BB9-A7BF-4C1D-8338-7FA15A10A5EA}" destId="{7DF13059-41EB-4FE0-8033-1DF7143D498B}" srcOrd="1" destOrd="0" parTransId="{067D9DCA-B6D3-48E8-B722-4D15C63649E0}" sibTransId="{109DF65D-523B-44A1-A192-2D03ACBA9970}"/>
    <dgm:cxn modelId="{DDD7F1D2-611C-4D89-AC3C-BC0C8FAC8336}" type="presParOf" srcId="{FB4B169A-EB40-4632-8B88-C3CF3F8813DB}" destId="{60F97C08-7EF0-447A-ADEE-2EFE0AADCF25}" srcOrd="0" destOrd="0" presId="urn:microsoft.com/office/officeart/2005/8/layout/hProcess9"/>
    <dgm:cxn modelId="{B2AD3C78-0ACD-4E3B-B864-0046FF98FB76}" type="presParOf" srcId="{FB4B169A-EB40-4632-8B88-C3CF3F8813DB}" destId="{A28FB645-9069-4E62-B6B2-C909A9D84AAA}" srcOrd="1" destOrd="0" presId="urn:microsoft.com/office/officeart/2005/8/layout/hProcess9"/>
    <dgm:cxn modelId="{9A8B9CA5-1076-4EFA-9B78-5E4677FB394E}" type="presParOf" srcId="{A28FB645-9069-4E62-B6B2-C909A9D84AAA}" destId="{C6FDE633-CBC8-416E-9701-42BB25FA0B6F}" srcOrd="0" destOrd="0" presId="urn:microsoft.com/office/officeart/2005/8/layout/hProcess9"/>
    <dgm:cxn modelId="{2F054CEF-DE7A-46D5-BF25-1236FEA42C81}" type="presParOf" srcId="{A28FB645-9069-4E62-B6B2-C909A9D84AAA}" destId="{176AA531-2001-40C3-A0F3-DE5D3D0AC725}" srcOrd="1" destOrd="0" presId="urn:microsoft.com/office/officeart/2005/8/layout/hProcess9"/>
    <dgm:cxn modelId="{6ABAE7FE-FA02-42BC-9C39-F9C2CAF352F5}" type="presParOf" srcId="{A28FB645-9069-4E62-B6B2-C909A9D84AAA}" destId="{F04B767A-32C9-4342-B85C-6C82EEA7648E}" srcOrd="2" destOrd="0" presId="urn:microsoft.com/office/officeart/2005/8/layout/hProcess9"/>
    <dgm:cxn modelId="{BC060205-4339-469C-A064-33392B026309}" type="presParOf" srcId="{A28FB645-9069-4E62-B6B2-C909A9D84AAA}" destId="{46A7F454-84A7-4641-971E-623FEB41E0F4}" srcOrd="3" destOrd="0" presId="urn:microsoft.com/office/officeart/2005/8/layout/hProcess9"/>
    <dgm:cxn modelId="{250C8CE2-5871-43A5-98F0-CBA3875D17A8}" type="presParOf" srcId="{A28FB645-9069-4E62-B6B2-C909A9D84AAA}" destId="{D6C1EB87-5A01-4CEC-B789-24C2622887DC}" srcOrd="4" destOrd="0" presId="urn:microsoft.com/office/officeart/2005/8/layout/hProcess9"/>
    <dgm:cxn modelId="{D4F8F5F0-D3DA-431B-8629-F30006E8A119}" type="presParOf" srcId="{A28FB645-9069-4E62-B6B2-C909A9D84AAA}" destId="{6540CB8C-EDE6-45E0-AB54-9F9D61CB7E50}" srcOrd="5" destOrd="0" presId="urn:microsoft.com/office/officeart/2005/8/layout/hProcess9"/>
    <dgm:cxn modelId="{3D35D37B-4AA5-43B8-9171-E0EA1D854F79}" type="presParOf" srcId="{A28FB645-9069-4E62-B6B2-C909A9D84AAA}" destId="{F4B53E24-319B-423F-8DC6-F0AF48643BA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97C08-7EF0-447A-ADEE-2EFE0AADCF25}">
      <dsp:nvSpPr>
        <dsp:cNvPr id="0" name=""/>
        <dsp:cNvSpPr/>
      </dsp:nvSpPr>
      <dsp:spPr>
        <a:xfrm>
          <a:off x="833119" y="0"/>
          <a:ext cx="9442025" cy="22595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DE633-CBC8-416E-9701-42BB25FA0B6F}">
      <dsp:nvSpPr>
        <dsp:cNvPr id="0" name=""/>
        <dsp:cNvSpPr/>
      </dsp:nvSpPr>
      <dsp:spPr>
        <a:xfrm>
          <a:off x="5559" y="677865"/>
          <a:ext cx="2674011" cy="903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Realización de experimentos cuasi-naturales.</a:t>
          </a:r>
          <a:endParaRPr lang="es-ES" sz="1600" kern="1200" dirty="0"/>
        </a:p>
      </dsp:txBody>
      <dsp:txXfrm>
        <a:off x="49680" y="721986"/>
        <a:ext cx="2585769" cy="815578"/>
      </dsp:txXfrm>
    </dsp:sp>
    <dsp:sp modelId="{F04B767A-32C9-4342-B85C-6C82EEA7648E}">
      <dsp:nvSpPr>
        <dsp:cNvPr id="0" name=""/>
        <dsp:cNvSpPr/>
      </dsp:nvSpPr>
      <dsp:spPr>
        <a:xfrm>
          <a:off x="2813271" y="677865"/>
          <a:ext cx="2674011" cy="903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Propuesta de Modelo basado en teoría del consumidor.</a:t>
          </a:r>
          <a:endParaRPr lang="es-ES" sz="1600" kern="1200" dirty="0"/>
        </a:p>
      </dsp:txBody>
      <dsp:txXfrm>
        <a:off x="2857392" y="721986"/>
        <a:ext cx="2585769" cy="815578"/>
      </dsp:txXfrm>
    </dsp:sp>
    <dsp:sp modelId="{D6C1EB87-5A01-4CEC-B789-24C2622887DC}">
      <dsp:nvSpPr>
        <dsp:cNvPr id="0" name=""/>
        <dsp:cNvSpPr/>
      </dsp:nvSpPr>
      <dsp:spPr>
        <a:xfrm>
          <a:off x="5620982" y="677865"/>
          <a:ext cx="2674011" cy="903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Realización de experimentos de campos para parametrizar el modelo.</a:t>
          </a:r>
          <a:endParaRPr lang="es-ES" sz="1600" kern="1200" dirty="0"/>
        </a:p>
      </dsp:txBody>
      <dsp:txXfrm>
        <a:off x="5665103" y="721986"/>
        <a:ext cx="2585769" cy="815578"/>
      </dsp:txXfrm>
    </dsp:sp>
    <dsp:sp modelId="{F4B53E24-319B-423F-8DC6-F0AF48643BAD}">
      <dsp:nvSpPr>
        <dsp:cNvPr id="0" name=""/>
        <dsp:cNvSpPr/>
      </dsp:nvSpPr>
      <dsp:spPr>
        <a:xfrm>
          <a:off x="8428694" y="677865"/>
          <a:ext cx="2674011" cy="903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Cuantificación de los cambios en bienestar.</a:t>
          </a:r>
          <a:endParaRPr lang="es-ES" sz="1600" kern="1200" dirty="0"/>
        </a:p>
      </dsp:txBody>
      <dsp:txXfrm>
        <a:off x="8472815" y="721986"/>
        <a:ext cx="2585769" cy="815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F1E5D-5FE9-443B-8673-6AC10D8000CF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61AA-C859-4E11-824C-B5B2427812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74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52954" y="1846357"/>
            <a:ext cx="8886092" cy="141567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s-ES" dirty="0" smtClean="0"/>
              <a:t>TÍTULO</a:t>
            </a:r>
            <a:br>
              <a:rPr lang="es-ES" dirty="0" smtClean="0"/>
            </a:br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0" y="5117902"/>
            <a:ext cx="12192000" cy="281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71" y="340484"/>
            <a:ext cx="892096" cy="889833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53117" y="3607937"/>
            <a:ext cx="8885767" cy="3910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L" dirty="0" smtClean="0"/>
              <a:t>Nombre - Nombre</a:t>
            </a:r>
            <a:endParaRPr lang="es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1" hasCustomPrompt="1"/>
          </p:nvPr>
        </p:nvSpPr>
        <p:spPr>
          <a:xfrm>
            <a:off x="1653118" y="4085075"/>
            <a:ext cx="8885767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 - Nombre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653118" y="5118100"/>
            <a:ext cx="8885767" cy="280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CL" dirty="0" smtClean="0"/>
              <a:t>Fecha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7678"/>
            <a:ext cx="12192000" cy="15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7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10"/>
          <a:stretch/>
        </p:blipFill>
        <p:spPr>
          <a:xfrm>
            <a:off x="0" y="3059726"/>
            <a:ext cx="12185651" cy="379439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08184" y="3068518"/>
            <a:ext cx="10150725" cy="483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CL" sz="2800" b="1" dirty="0" smtClean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lang="es-CL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05" y="4345858"/>
            <a:ext cx="1501381" cy="1801152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6576652"/>
            <a:ext cx="12192000" cy="281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98714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15"/>
                    </a14:imgEffect>
                    <a14:imgEffect>
                      <a14:saturation sat="43000"/>
                    </a14:imgEffect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310"/>
          <a:stretch/>
        </p:blipFill>
        <p:spPr>
          <a:xfrm>
            <a:off x="-6349" y="3068518"/>
            <a:ext cx="12192000" cy="3794399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effectLst>
            <a:glow>
              <a:schemeClr val="accent1"/>
            </a:glow>
          </a:effectLst>
        </p:spPr>
      </p:pic>
      <p:sp>
        <p:nvSpPr>
          <p:cNvPr id="8" name="Rectángulo 7"/>
          <p:cNvSpPr/>
          <p:nvPr userDrawn="1"/>
        </p:nvSpPr>
        <p:spPr>
          <a:xfrm>
            <a:off x="0" y="6585739"/>
            <a:ext cx="12192000" cy="281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1" name="Rectángulo 10"/>
          <p:cNvSpPr/>
          <p:nvPr userDrawn="1"/>
        </p:nvSpPr>
        <p:spPr>
          <a:xfrm>
            <a:off x="7928517" y="6618688"/>
            <a:ext cx="3362938" cy="21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8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BANCO CENTRAL DE CHILE  | </a:t>
            </a:r>
            <a:r>
              <a:rPr lang="es-CL" sz="800" b="1" kern="800" spc="100" dirty="0" smtClean="0">
                <a:solidFill>
                  <a:schemeClr val="bg1"/>
                </a:solidFill>
                <a:latin typeface="+mj-lt"/>
              </a:rPr>
              <a:t>OBSERVATORIO TECNOLÓGICO</a:t>
            </a:r>
            <a:endParaRPr lang="es-CL" sz="800" b="1" kern="800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11132317" y="6572524"/>
            <a:ext cx="704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90BED78-4A48-4DA3-BC15-64A77B2C707F}" type="slidenum">
              <a:rPr lang="es-CL" sz="1400" smtClean="0">
                <a:solidFill>
                  <a:schemeClr val="bg1"/>
                </a:solidFill>
              </a:rPr>
              <a:t>‹Nº›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64684" y="439942"/>
            <a:ext cx="10049933" cy="76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s-CL" dirty="0" smtClean="0"/>
              <a:t>Título</a:t>
            </a:r>
            <a:endParaRPr lang="es-ES" dirty="0"/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1"/>
          </p:nvPr>
        </p:nvSpPr>
        <p:spPr>
          <a:xfrm>
            <a:off x="1064685" y="1449389"/>
            <a:ext cx="10060516" cy="1881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239283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" t="-123" r="73302" b="123"/>
          <a:stretch/>
        </p:blipFill>
        <p:spPr>
          <a:xfrm>
            <a:off x="1" y="-8467"/>
            <a:ext cx="3556000" cy="6858000"/>
          </a:xfrm>
          <a:prstGeom prst="rect">
            <a:avLst/>
          </a:prstGeom>
        </p:spPr>
      </p:pic>
      <p:sp>
        <p:nvSpPr>
          <p:cNvPr id="4" name="Marcador de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4086578" y="439942"/>
            <a:ext cx="7563556" cy="76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s-CL" dirty="0"/>
              <a:t>Título</a:t>
            </a:r>
            <a:endParaRPr lang="es-ES" dirty="0"/>
          </a:p>
        </p:txBody>
      </p:sp>
      <p:sp>
        <p:nvSpPr>
          <p:cNvPr id="5" name="Marcador de contenido 16"/>
          <p:cNvSpPr>
            <a:spLocks noGrp="1"/>
          </p:cNvSpPr>
          <p:nvPr>
            <p:ph sz="quarter" idx="11"/>
          </p:nvPr>
        </p:nvSpPr>
        <p:spPr>
          <a:xfrm>
            <a:off x="4089761" y="1449389"/>
            <a:ext cx="7571520" cy="1881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6" name="Marcador de texto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9824" y="3325283"/>
            <a:ext cx="3296355" cy="12244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CL" dirty="0"/>
              <a:t>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7850459" y="6618689"/>
            <a:ext cx="32755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800" b="1" dirty="0">
                <a:solidFill>
                  <a:schemeClr val="bg2">
                    <a:lumMod val="25000"/>
                  </a:schemeClr>
                </a:solidFill>
                <a:latin typeface="Goudy Old Style" panose="02020502050305020303" pitchFamily="18" charset="0"/>
              </a:rPr>
              <a:t>BANCO CENTRAL DE CHILE  | </a:t>
            </a:r>
            <a:r>
              <a:rPr lang="es-CL" sz="800" b="1" kern="800" spc="1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OBSERVATORIO TECNOLÓGICO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1132317" y="6572524"/>
            <a:ext cx="704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90BED78-4A48-4DA3-BC15-64A77B2C707F}" type="slidenum">
              <a:rPr lang="es-CL" sz="1400" smtClean="0">
                <a:solidFill>
                  <a:schemeClr val="bg2">
                    <a:lumMod val="25000"/>
                  </a:schemeClr>
                </a:solidFill>
              </a:rPr>
              <a:t>‹Nº›</a:t>
            </a:fld>
            <a:endParaRPr lang="es-E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1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9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3" r:id="rId2"/>
    <p:sldLayoutId id="2147483661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1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 smtClean="0"/>
              <a:t>CBDC</a:t>
            </a:r>
            <a:endParaRPr lang="es-ES" sz="5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653118" y="3538860"/>
            <a:ext cx="8885767" cy="3910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Javier Moreno Jorquera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Observatorio Tecnológico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Presentación Final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4"/>
          <p:cNvSpPr txBox="1">
            <a:spLocks/>
          </p:cNvSpPr>
          <p:nvPr/>
        </p:nvSpPr>
        <p:spPr>
          <a:xfrm>
            <a:off x="254709" y="609603"/>
            <a:ext cx="11161435" cy="591588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Contextualización </a:t>
            </a:r>
          </a:p>
          <a:p>
            <a:pPr lvl="1" algn="just"/>
            <a:r>
              <a:rPr lang="es-ES" dirty="0" smtClean="0"/>
              <a:t>Que es una moneda digital, tecnologías involucradas, tipos de monedas y definición de CBDC </a:t>
            </a:r>
          </a:p>
          <a:p>
            <a:pPr lvl="1" algn="just"/>
            <a:r>
              <a:rPr lang="es-ES" dirty="0" smtClean="0"/>
              <a:t>Características CBDC (tabla de característica)</a:t>
            </a:r>
          </a:p>
          <a:p>
            <a:pPr lvl="1" algn="just"/>
            <a:r>
              <a:rPr lang="es-ES" dirty="0" smtClean="0"/>
              <a:t>Desafíos de implementación </a:t>
            </a:r>
          </a:p>
          <a:p>
            <a:pPr algn="just"/>
            <a:r>
              <a:rPr lang="es-ES" dirty="0" smtClean="0"/>
              <a:t>Potenciales Beneficios de la implementación CBDC </a:t>
            </a:r>
          </a:p>
          <a:p>
            <a:pPr lvl="1" algn="just"/>
            <a:r>
              <a:rPr lang="es-ES" dirty="0" smtClean="0"/>
              <a:t>Inclusión Financiera</a:t>
            </a:r>
          </a:p>
          <a:p>
            <a:pPr lvl="1" algn="just"/>
            <a:r>
              <a:rPr lang="es-ES" dirty="0" smtClean="0"/>
              <a:t>Inst. de Política Monetaria</a:t>
            </a:r>
          </a:p>
          <a:p>
            <a:pPr lvl="1" algn="just"/>
            <a:r>
              <a:rPr lang="es-ES" dirty="0" smtClean="0"/>
              <a:t>Eficiencia en la cadena de pagos (Menos costos de transacción)</a:t>
            </a:r>
          </a:p>
          <a:p>
            <a:pPr marL="457200" lvl="1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Motivación de Estudio</a:t>
            </a:r>
          </a:p>
          <a:p>
            <a:pPr lvl="1" algn="just"/>
            <a:r>
              <a:rPr lang="es-ES" dirty="0" smtClean="0"/>
              <a:t>Literatura</a:t>
            </a:r>
          </a:p>
          <a:p>
            <a:pPr lvl="1" algn="just"/>
            <a:r>
              <a:rPr lang="es-ES" dirty="0" smtClean="0"/>
              <a:t>Posible Data disponible</a:t>
            </a:r>
          </a:p>
          <a:p>
            <a:pPr lvl="1" algn="just"/>
            <a:r>
              <a:rPr lang="es-ES" dirty="0" smtClean="0"/>
              <a:t>Visión estratégica del Banco</a:t>
            </a:r>
          </a:p>
          <a:p>
            <a:pPr algn="just"/>
            <a:r>
              <a:rPr lang="es-ES" dirty="0" smtClean="0"/>
              <a:t>Propuesta Metodológica</a:t>
            </a:r>
          </a:p>
          <a:p>
            <a:pPr lvl="1" algn="just"/>
            <a:r>
              <a:rPr lang="es-ES" dirty="0" smtClean="0"/>
              <a:t>Objetivo</a:t>
            </a:r>
          </a:p>
          <a:p>
            <a:pPr lvl="1" algn="just"/>
            <a:r>
              <a:rPr lang="es-ES" dirty="0" smtClean="0"/>
              <a:t>Supuestos </a:t>
            </a:r>
          </a:p>
          <a:p>
            <a:pPr lvl="1" algn="just"/>
            <a:r>
              <a:rPr lang="es-ES" dirty="0" smtClean="0"/>
              <a:t>Descripción del Modelo</a:t>
            </a:r>
          </a:p>
          <a:p>
            <a:pPr lvl="2" algn="just"/>
            <a:r>
              <a:rPr lang="es-ES" dirty="0" smtClean="0"/>
              <a:t>Demostración (?) </a:t>
            </a:r>
          </a:p>
          <a:p>
            <a:pPr lvl="1" algn="just"/>
            <a:r>
              <a:rPr lang="es-ES" dirty="0" smtClean="0"/>
              <a:t>Casos de Análisis</a:t>
            </a:r>
          </a:p>
          <a:p>
            <a:pPr marL="457200" lvl="1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Trabajo Futuro</a:t>
            </a:r>
          </a:p>
          <a:p>
            <a:pPr lvl="1" algn="just"/>
            <a:r>
              <a:rPr lang="es-ES" dirty="0"/>
              <a:t>Definición de data requerida</a:t>
            </a:r>
          </a:p>
          <a:p>
            <a:pPr lvl="1" algn="just"/>
            <a:r>
              <a:rPr lang="es-ES" dirty="0" smtClean="0"/>
              <a:t>Posibles extensiones del modelo</a:t>
            </a:r>
          </a:p>
          <a:p>
            <a:pPr lvl="1" algn="just"/>
            <a:r>
              <a:rPr lang="es-ES" dirty="0" smtClean="0"/>
              <a:t>Estimación de entregable final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endParaRPr lang="es-CL" dirty="0"/>
          </a:p>
        </p:txBody>
      </p:sp>
      <p:sp>
        <p:nvSpPr>
          <p:cNvPr id="6" name="Cerrar llave 5"/>
          <p:cNvSpPr/>
          <p:nvPr/>
        </p:nvSpPr>
        <p:spPr>
          <a:xfrm>
            <a:off x="8423564" y="660463"/>
            <a:ext cx="193964" cy="1745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8970818" y="1348633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15 minutos</a:t>
            </a:r>
            <a:endParaRPr lang="es-CL" dirty="0"/>
          </a:p>
        </p:txBody>
      </p:sp>
      <p:sp>
        <p:nvSpPr>
          <p:cNvPr id="8" name="Cerrar llave 7"/>
          <p:cNvSpPr/>
          <p:nvPr/>
        </p:nvSpPr>
        <p:spPr>
          <a:xfrm>
            <a:off x="3311237" y="2842389"/>
            <a:ext cx="157195" cy="2258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/>
          <p:cNvSpPr txBox="1"/>
          <p:nvPr/>
        </p:nvSpPr>
        <p:spPr>
          <a:xfrm>
            <a:off x="4143040" y="5727932"/>
            <a:ext cx="16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5 minutos</a:t>
            </a:r>
            <a:endParaRPr lang="es-CL" dirty="0"/>
          </a:p>
        </p:txBody>
      </p:sp>
      <p:sp>
        <p:nvSpPr>
          <p:cNvPr id="10" name="CuadroTexto 9"/>
          <p:cNvSpPr txBox="1"/>
          <p:nvPr/>
        </p:nvSpPr>
        <p:spPr>
          <a:xfrm>
            <a:off x="3713018" y="3796075"/>
            <a:ext cx="17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15-20 minutos</a:t>
            </a:r>
            <a:endParaRPr lang="es-CL" dirty="0"/>
          </a:p>
        </p:txBody>
      </p:sp>
      <p:sp>
        <p:nvSpPr>
          <p:cNvPr id="11" name="Cerrar llave 10"/>
          <p:cNvSpPr/>
          <p:nvPr/>
        </p:nvSpPr>
        <p:spPr>
          <a:xfrm>
            <a:off x="3713018" y="5557927"/>
            <a:ext cx="196628" cy="967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54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7" y="384523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Contextualización</a:t>
            </a:r>
          </a:p>
          <a:p>
            <a:r>
              <a:rPr lang="es-CL" sz="2400" dirty="0" smtClean="0"/>
              <a:t>Monedas Digitales </a:t>
            </a:r>
            <a:endParaRPr lang="es-CL" sz="2400" i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0439" y="1672254"/>
            <a:ext cx="11171575" cy="124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i="1" dirty="0" smtClean="0"/>
              <a:t>Una “moneda digital” corresponde a cualquier forma electrónica de dinero o medio de pago. </a:t>
            </a:r>
          </a:p>
          <a:p>
            <a:pPr marL="0" lvl="0" indent="0" algn="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2400" i="1" dirty="0" smtClean="0">
                <a:solidFill>
                  <a:prstClr val="black"/>
                </a:solidFill>
              </a:rPr>
              <a:t>(Banco de Pago Internaciones)</a:t>
            </a:r>
            <a:endParaRPr lang="es-CL" sz="2400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s-CL" dirty="0" smtClean="0"/>
          </a:p>
        </p:txBody>
      </p:sp>
      <p:sp>
        <p:nvSpPr>
          <p:cNvPr id="24" name="Rectángulo 23"/>
          <p:cNvSpPr/>
          <p:nvPr/>
        </p:nvSpPr>
        <p:spPr>
          <a:xfrm>
            <a:off x="300439" y="1261153"/>
            <a:ext cx="1549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b="1" i="1" dirty="0" smtClean="0"/>
              <a:t>Definición:</a:t>
            </a:r>
            <a:endParaRPr lang="es-CL" sz="2400" b="1" i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776701" y="3215985"/>
            <a:ext cx="3699164" cy="3504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Emisor:</a:t>
            </a:r>
          </a:p>
          <a:p>
            <a:pPr lvl="1"/>
            <a:r>
              <a:rPr lang="es-CL" dirty="0" smtClean="0"/>
              <a:t>Banco Central/Privado</a:t>
            </a:r>
            <a:endParaRPr lang="es-CL" dirty="0" smtClean="0"/>
          </a:p>
          <a:p>
            <a:endParaRPr lang="es-CL" sz="1200" dirty="0" smtClean="0"/>
          </a:p>
          <a:p>
            <a:r>
              <a:rPr lang="es-CL" dirty="0" smtClean="0"/>
              <a:t>Accesibilidad:</a:t>
            </a:r>
          </a:p>
          <a:p>
            <a:pPr lvl="1"/>
            <a:r>
              <a:rPr lang="es-CL" dirty="0" smtClean="0"/>
              <a:t>Universal/Mayorista </a:t>
            </a:r>
            <a:endParaRPr lang="es-CL" dirty="0" smtClean="0"/>
          </a:p>
          <a:p>
            <a:pPr marL="0" indent="0">
              <a:buNone/>
            </a:pPr>
            <a:endParaRPr lang="es-CL" sz="1400" dirty="0" smtClean="0"/>
          </a:p>
          <a:p>
            <a:r>
              <a:rPr lang="es-CL" dirty="0" smtClean="0"/>
              <a:t>Tecnología:</a:t>
            </a:r>
          </a:p>
          <a:p>
            <a:pPr lvl="1"/>
            <a:r>
              <a:rPr lang="es-CL" dirty="0" err="1" smtClean="0"/>
              <a:t>Token’s</a:t>
            </a:r>
            <a:r>
              <a:rPr lang="es-CL" dirty="0" smtClean="0"/>
              <a:t> </a:t>
            </a:r>
            <a:r>
              <a:rPr lang="es-CL" dirty="0" smtClean="0"/>
              <a:t>/</a:t>
            </a:r>
            <a:r>
              <a:rPr lang="es-CL" dirty="0"/>
              <a:t>C</a:t>
            </a:r>
            <a:r>
              <a:rPr lang="es-CL" dirty="0" smtClean="0"/>
              <a:t>uentas</a:t>
            </a:r>
            <a:endParaRPr lang="es-C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1470" y="3214924"/>
            <a:ext cx="4179840" cy="306789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300439" y="2753259"/>
            <a:ext cx="1849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b="1" i="1" dirty="0" smtClean="0"/>
              <a:t>Clasificación:</a:t>
            </a:r>
            <a:endParaRPr lang="es-CL" sz="2400" b="1" i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9480347" y="6144319"/>
            <a:ext cx="146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Fuente: BIS, 2018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14263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7" y="384523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Contextualización</a:t>
            </a:r>
          </a:p>
          <a:p>
            <a:r>
              <a:rPr lang="es-CL" sz="2400" dirty="0" smtClean="0"/>
              <a:t>CBDC</a:t>
            </a:r>
            <a:endParaRPr lang="es-CL" sz="2400" i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27698" y="1829512"/>
            <a:ext cx="11171575" cy="1246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i="1" dirty="0"/>
              <a:t>CBDC es una forma digital de dinero de bancos centrales distinta de los saldos en cuentas </a:t>
            </a:r>
            <a:r>
              <a:rPr lang="es-ES" i="1" dirty="0" smtClean="0"/>
              <a:t>tradicionales </a:t>
            </a:r>
            <a:r>
              <a:rPr lang="es-CL" i="1" dirty="0" smtClean="0"/>
              <a:t>de </a:t>
            </a:r>
            <a:r>
              <a:rPr lang="es-CL" i="1" dirty="0"/>
              <a:t>reservas o de </a:t>
            </a:r>
            <a:r>
              <a:rPr lang="es-CL" i="1" dirty="0" smtClean="0"/>
              <a:t>liquidación. </a:t>
            </a:r>
          </a:p>
          <a:p>
            <a:pPr marL="0" indent="0" algn="r">
              <a:buNone/>
            </a:pPr>
            <a:r>
              <a:rPr lang="es-CL" sz="2400" i="1" dirty="0" smtClean="0"/>
              <a:t>(Observatorio Tecnológico)</a:t>
            </a:r>
            <a:endParaRPr lang="es-CL" sz="2400" dirty="0" smtClean="0"/>
          </a:p>
        </p:txBody>
      </p:sp>
      <p:sp>
        <p:nvSpPr>
          <p:cNvPr id="24" name="Rectángulo 23"/>
          <p:cNvSpPr/>
          <p:nvPr/>
        </p:nvSpPr>
        <p:spPr>
          <a:xfrm>
            <a:off x="224849" y="1429401"/>
            <a:ext cx="1549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b="1" i="1" dirty="0" smtClean="0"/>
              <a:t>Definición:</a:t>
            </a:r>
            <a:endParaRPr lang="es-CL" sz="2400" b="1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3314" y="3075710"/>
            <a:ext cx="6843280" cy="3395784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721283" y="3750762"/>
            <a:ext cx="3532062" cy="19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Tecnología:</a:t>
            </a:r>
          </a:p>
          <a:p>
            <a:pPr marL="0" indent="0">
              <a:buNone/>
            </a:pPr>
            <a:endParaRPr lang="es-CL" sz="1000" dirty="0" smtClean="0"/>
          </a:p>
          <a:p>
            <a:pPr lvl="1"/>
            <a:r>
              <a:rPr lang="es-CL" dirty="0" err="1" smtClean="0"/>
              <a:t>Token’s</a:t>
            </a:r>
            <a:r>
              <a:rPr lang="es-CL" dirty="0" smtClean="0"/>
              <a:t>  </a:t>
            </a:r>
          </a:p>
          <a:p>
            <a:pPr marL="457200" lvl="1" indent="0">
              <a:buNone/>
            </a:pPr>
            <a:endParaRPr lang="es-CL" sz="1000" dirty="0" smtClean="0"/>
          </a:p>
          <a:p>
            <a:pPr lvl="1"/>
            <a:r>
              <a:rPr lang="es-CL" dirty="0" smtClean="0"/>
              <a:t>Basado en cuentas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42675" y="3244988"/>
            <a:ext cx="1849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b="1" i="1" dirty="0" smtClean="0"/>
              <a:t>Clasificación:</a:t>
            </a:r>
            <a:endParaRPr lang="es-CL" sz="2400" b="1" i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0167981" y="6194495"/>
            <a:ext cx="146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Fuente: IMF, 2018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17252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7" y="384523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Contextualización</a:t>
            </a:r>
          </a:p>
          <a:p>
            <a:r>
              <a:rPr lang="es-CL" sz="2400" dirty="0" smtClean="0"/>
              <a:t>CBDC – Clasificaciones Específicas </a:t>
            </a:r>
            <a:endParaRPr lang="es-CL" sz="2400" i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2675" y="1576625"/>
            <a:ext cx="11171575" cy="317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400" dirty="0" smtClean="0"/>
              <a:t>Además de las clasificaciones mostradas, se pueden incluir más clasificaciones para las CBDC en función de la implementación específica que se haga.</a:t>
            </a:r>
          </a:p>
          <a:p>
            <a:pPr algn="just"/>
            <a:r>
              <a:rPr lang="es-CL" sz="2400" dirty="0" smtClean="0"/>
              <a:t>La tabla adjunta muestra las diferentes características y cómo se pretende evaluar para el caso del presente estudio.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00643"/>
              </p:ext>
            </p:extLst>
          </p:nvPr>
        </p:nvGraphicFramePr>
        <p:xfrm>
          <a:off x="3336218" y="3125766"/>
          <a:ext cx="5184488" cy="3354705"/>
        </p:xfrm>
        <a:graphic>
          <a:graphicData uri="http://schemas.openxmlformats.org/drawingml/2006/table">
            <a:tbl>
              <a:tblPr/>
              <a:tblGrid>
                <a:gridCol w="2888774">
                  <a:extLst>
                    <a:ext uri="{9D8B030D-6E8A-4147-A177-3AD203B41FA5}">
                      <a16:colId xmlns:a16="http://schemas.microsoft.com/office/drawing/2014/main" val="2027214163"/>
                    </a:ext>
                  </a:extLst>
                </a:gridCol>
                <a:gridCol w="1147857">
                  <a:extLst>
                    <a:ext uri="{9D8B030D-6E8A-4147-A177-3AD203B41FA5}">
                      <a16:colId xmlns:a16="http://schemas.microsoft.com/office/drawing/2014/main" val="2977364185"/>
                    </a:ext>
                  </a:extLst>
                </a:gridCol>
                <a:gridCol w="1147857">
                  <a:extLst>
                    <a:ext uri="{9D8B030D-6E8A-4147-A177-3AD203B41FA5}">
                      <a16:colId xmlns:a16="http://schemas.microsoft.com/office/drawing/2014/main" val="2168621643"/>
                    </a:ext>
                  </a:extLst>
                </a:gridCol>
              </a:tblGrid>
              <a:tr h="257358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Características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96978"/>
                  </a:ext>
                </a:extLst>
              </a:tr>
              <a:tr h="257358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676174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Basado en 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526309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Basado en </a:t>
                      </a:r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token's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116880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Verificación Centralizada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842382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25640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Disponible 24/7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295781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Duración Permanente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154177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 anonimato frente a BC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05340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</a:t>
                      </a:r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Peer-to-peer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154583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Generación de Intereses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32448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Escalable (Tope)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600722"/>
                  </a:ext>
                </a:extLst>
              </a:tr>
              <a:tr h="240879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</a:t>
                      </a:r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Bancos Comerciales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858205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6719457" y="3735342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/>
          <p:cNvSpPr/>
          <p:nvPr/>
        </p:nvSpPr>
        <p:spPr>
          <a:xfrm>
            <a:off x="6719457" y="3980162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Elipse 12"/>
          <p:cNvSpPr/>
          <p:nvPr/>
        </p:nvSpPr>
        <p:spPr>
          <a:xfrm>
            <a:off x="6719457" y="4240697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/>
          <p:cNvSpPr/>
          <p:nvPr/>
        </p:nvSpPr>
        <p:spPr>
          <a:xfrm>
            <a:off x="6721541" y="4503235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/>
          <p:cNvSpPr/>
          <p:nvPr/>
        </p:nvSpPr>
        <p:spPr>
          <a:xfrm>
            <a:off x="6719457" y="4747359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Elipse 16"/>
          <p:cNvSpPr/>
          <p:nvPr/>
        </p:nvSpPr>
        <p:spPr>
          <a:xfrm>
            <a:off x="6719457" y="5008590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Elipse 17"/>
          <p:cNvSpPr/>
          <p:nvPr/>
        </p:nvSpPr>
        <p:spPr>
          <a:xfrm>
            <a:off x="6719457" y="5254021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/>
          <p:cNvSpPr/>
          <p:nvPr/>
        </p:nvSpPr>
        <p:spPr>
          <a:xfrm>
            <a:off x="7827818" y="5507288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/>
          <p:cNvSpPr/>
          <p:nvPr/>
        </p:nvSpPr>
        <p:spPr>
          <a:xfrm>
            <a:off x="6719457" y="5995789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/>
          <p:cNvSpPr/>
          <p:nvPr/>
        </p:nvSpPr>
        <p:spPr>
          <a:xfrm>
            <a:off x="7827818" y="5995789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Elipse 24"/>
          <p:cNvSpPr/>
          <p:nvPr/>
        </p:nvSpPr>
        <p:spPr>
          <a:xfrm>
            <a:off x="6719457" y="6246169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/>
          <p:cNvSpPr/>
          <p:nvPr/>
        </p:nvSpPr>
        <p:spPr>
          <a:xfrm>
            <a:off x="7843758" y="3735342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lipse 26"/>
          <p:cNvSpPr/>
          <p:nvPr/>
        </p:nvSpPr>
        <p:spPr>
          <a:xfrm>
            <a:off x="7843758" y="3995508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Elipse 27"/>
          <p:cNvSpPr/>
          <p:nvPr/>
        </p:nvSpPr>
        <p:spPr>
          <a:xfrm>
            <a:off x="7827818" y="5749629"/>
            <a:ext cx="198134" cy="16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/>
          <p:cNvSpPr txBox="1"/>
          <p:nvPr/>
        </p:nvSpPr>
        <p:spPr>
          <a:xfrm>
            <a:off x="8676783" y="6246169"/>
            <a:ext cx="190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Fuente: Elaboración Propia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20237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7" y="384523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Posibles Beneficios CBDC</a:t>
            </a:r>
            <a:endParaRPr lang="es-CL" dirty="0" smtClean="0"/>
          </a:p>
          <a:p>
            <a:r>
              <a:rPr lang="es-CL" sz="2400" dirty="0" smtClean="0"/>
              <a:t>CBDC – Posibles Beneficios </a:t>
            </a:r>
            <a:endParaRPr lang="es-CL" sz="2400" i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56530" y="1313388"/>
            <a:ext cx="11171575" cy="115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400" dirty="0" smtClean="0"/>
              <a:t>Los posibles beneficios de implementar CBDC, van desde temas propiamente ligados al Banco Central, como de bienestar directo a los agentes de la economía. Específicamente:</a:t>
            </a:r>
            <a:endParaRPr lang="es-CL" sz="2400" dirty="0" smtClean="0"/>
          </a:p>
        </p:txBody>
      </p:sp>
      <p:sp>
        <p:nvSpPr>
          <p:cNvPr id="20" name="Rectángulo 19"/>
          <p:cNvSpPr/>
          <p:nvPr/>
        </p:nvSpPr>
        <p:spPr>
          <a:xfrm>
            <a:off x="743784" y="2625036"/>
            <a:ext cx="103814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400" b="1" i="1" dirty="0" smtClean="0"/>
              <a:t>Política Monetaria</a:t>
            </a:r>
            <a:r>
              <a:rPr lang="es-CL" sz="2400" b="1" i="1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i="1" dirty="0" smtClean="0"/>
              <a:t>Nuevo Instrumento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i="1" dirty="0" smtClean="0"/>
              <a:t>Mejor transferencia de Política </a:t>
            </a:r>
          </a:p>
          <a:p>
            <a:pPr lvl="1"/>
            <a:endParaRPr lang="es-CL" sz="2400" i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400" b="1" i="1" dirty="0" smtClean="0"/>
              <a:t>Estabilidad Financiera:</a:t>
            </a:r>
            <a:endParaRPr lang="es-CL" sz="2400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i="1" dirty="0" smtClean="0"/>
              <a:t>Reduce riesgos de corridas bancarias</a:t>
            </a:r>
            <a:endParaRPr lang="es-CL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i="1" dirty="0" smtClean="0"/>
              <a:t>Mayor resiliencia en los sistemas de pago</a:t>
            </a:r>
          </a:p>
          <a:p>
            <a:pPr lvl="1"/>
            <a:endParaRPr lang="es-CL" sz="2400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400" b="1" i="1" dirty="0" smtClean="0"/>
              <a:t>Inclusión Financiera</a:t>
            </a:r>
            <a:endParaRPr lang="es-CL" sz="2400" b="1" i="1" dirty="0"/>
          </a:p>
          <a:p>
            <a:endParaRPr lang="es-CL" sz="2400" i="1" dirty="0"/>
          </a:p>
        </p:txBody>
      </p:sp>
      <p:sp>
        <p:nvSpPr>
          <p:cNvPr id="5" name="Elipse 4"/>
          <p:cNvSpPr/>
          <p:nvPr/>
        </p:nvSpPr>
        <p:spPr>
          <a:xfrm>
            <a:off x="484909" y="5374159"/>
            <a:ext cx="3768436" cy="8742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16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7" y="384523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Posibles Beneficios CBDC</a:t>
            </a:r>
            <a:endParaRPr lang="es-CL" dirty="0" smtClean="0"/>
          </a:p>
          <a:p>
            <a:r>
              <a:rPr lang="es-CL" sz="2400" dirty="0" smtClean="0"/>
              <a:t>Inclusión Financiera</a:t>
            </a:r>
            <a:endParaRPr lang="es-CL" sz="2400" i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56530" y="1313388"/>
            <a:ext cx="11171575" cy="115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i="1" dirty="0" smtClean="0"/>
              <a:t>“La </a:t>
            </a:r>
            <a:r>
              <a:rPr lang="es-ES" sz="2400" i="1" dirty="0"/>
              <a:t>inclusión financiera se refiere al acceso y uso de servicios financieros (crédito, ahorro, administración del efectivo y seguros) </a:t>
            </a:r>
            <a:r>
              <a:rPr lang="es-ES" sz="2400" i="1" dirty="0" smtClean="0"/>
              <a:t>por parte </a:t>
            </a:r>
            <a:r>
              <a:rPr lang="es-ES" sz="2400" i="1" dirty="0"/>
              <a:t>de toda la población, en condiciones que resguarden la calidad y eficacia de las </a:t>
            </a:r>
            <a:r>
              <a:rPr lang="es-ES" sz="2400" i="1" dirty="0" smtClean="0"/>
              <a:t>prestaciones” </a:t>
            </a:r>
            <a:r>
              <a:rPr lang="es-ES" sz="2400" dirty="0" smtClean="0"/>
              <a:t>(SBIF 2019</a:t>
            </a:r>
            <a:r>
              <a:rPr lang="es-CL" sz="2400" dirty="0" smtClean="0"/>
              <a:t>)</a:t>
            </a:r>
            <a:r>
              <a:rPr lang="es-ES" sz="2400" dirty="0" smtClean="0"/>
              <a:t>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43784" y="2625036"/>
            <a:ext cx="10686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400" b="1" i="1" dirty="0" smtClean="0"/>
              <a:t>Infraestructura</a:t>
            </a:r>
            <a:r>
              <a:rPr lang="es-CL" sz="2400" b="1" i="1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i="1" dirty="0" smtClean="0"/>
              <a:t>Se necesitarán nuevos canales para permitir la implementación de las CBDC</a:t>
            </a:r>
          </a:p>
          <a:p>
            <a:pPr lvl="1"/>
            <a:endParaRPr lang="es-CL" sz="2400" i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400" b="1" i="1" dirty="0" smtClean="0"/>
              <a:t>Acceso:</a:t>
            </a:r>
            <a:endParaRPr lang="es-CL" sz="2400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i="1" dirty="0" smtClean="0"/>
              <a:t>Permitirá acceder a bienes que antes no tenían acceso.</a:t>
            </a:r>
          </a:p>
          <a:p>
            <a:pPr lvl="1"/>
            <a:endParaRPr lang="es-CL" sz="2400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400" b="1" i="1" dirty="0" smtClean="0"/>
              <a:t>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i="1" dirty="0" smtClean="0">
                <a:solidFill>
                  <a:prstClr val="black"/>
                </a:solidFill>
              </a:rPr>
              <a:t>Aumentará la eficiencia en los sistemas de pagos (menor costos de tracción para ciertos bienes).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i="1" dirty="0" smtClean="0">
                <a:solidFill>
                  <a:prstClr val="black"/>
                </a:solidFill>
              </a:rPr>
              <a:t>Permitirá el uso de este instrumento en condiciones extremas (27/F o 18/10). </a:t>
            </a:r>
            <a:endParaRPr lang="es-CL" sz="2400" b="1" i="1" dirty="0" smtClean="0"/>
          </a:p>
          <a:p>
            <a:pPr lvl="1"/>
            <a:endParaRPr lang="es-CL" sz="2400" b="1" i="1" dirty="0"/>
          </a:p>
          <a:p>
            <a:endParaRPr lang="es-CL" sz="2400" i="1" dirty="0"/>
          </a:p>
        </p:txBody>
      </p:sp>
    </p:spTree>
    <p:extLst>
      <p:ext uri="{BB962C8B-B14F-4D97-AF65-F5344CB8AC3E}">
        <p14:creationId xmlns:p14="http://schemas.microsoft.com/office/powerpoint/2010/main" val="4705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075267" y="384523"/>
            <a:ext cx="10049933" cy="769937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Motivació</a:t>
            </a:r>
            <a:r>
              <a:rPr lang="es-CL" dirty="0" smtClean="0"/>
              <a:t>n del Estudio</a:t>
            </a:r>
            <a:endParaRPr lang="es-CL" dirty="0" smtClean="0"/>
          </a:p>
          <a:p>
            <a:r>
              <a:rPr lang="es-CL" sz="2400" dirty="0" smtClean="0"/>
              <a:t>Revisión Bibliográfica </a:t>
            </a:r>
            <a:endParaRPr lang="es-CL" sz="2400" i="1" dirty="0"/>
          </a:p>
        </p:txBody>
      </p:sp>
      <p:sp>
        <p:nvSpPr>
          <p:cNvPr id="20" name="Rectángulo 19"/>
          <p:cNvSpPr/>
          <p:nvPr/>
        </p:nvSpPr>
        <p:spPr>
          <a:xfrm>
            <a:off x="366115" y="1347901"/>
            <a:ext cx="114992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i="1" dirty="0" smtClean="0"/>
              <a:t>Consumer surplus of alternative payment methods: paying Uber with cash. 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Álvarez</a:t>
            </a:r>
            <a:r>
              <a:rPr lang="en-US" sz="2100" b="1" dirty="0" smtClean="0"/>
              <a:t> y </a:t>
            </a:r>
            <a:r>
              <a:rPr lang="en-US" sz="2100" b="1" dirty="0" err="1" smtClean="0"/>
              <a:t>Argente</a:t>
            </a:r>
            <a:r>
              <a:rPr lang="en-US" sz="2100" b="1" dirty="0" smtClean="0"/>
              <a:t> 2019)</a:t>
            </a:r>
            <a:endParaRPr lang="es-CL" sz="2100" b="1" i="1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682011" y="1901440"/>
            <a:ext cx="1125848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1" dirty="0" err="1" smtClean="0"/>
              <a:t>Objetivo</a:t>
            </a:r>
            <a:r>
              <a:rPr lang="en-US" sz="1900" dirty="0" smtClean="0"/>
              <a:t>: “</a:t>
            </a:r>
            <a:r>
              <a:rPr lang="es-ES" sz="1900" dirty="0" smtClean="0"/>
              <a:t>Estimar los beneficios privados para los usuarios de Uber al utilizar medios de pago alternativos.” </a:t>
            </a:r>
            <a:endParaRPr lang="es-ES" sz="1900" dirty="0"/>
          </a:p>
          <a:p>
            <a:endParaRPr lang="es-CL" sz="1900" i="1" dirty="0" smtClean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597499663"/>
              </p:ext>
            </p:extLst>
          </p:nvPr>
        </p:nvGraphicFramePr>
        <p:xfrm>
          <a:off x="757122" y="2803337"/>
          <a:ext cx="11108265" cy="225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9"/>
          <p:cNvSpPr/>
          <p:nvPr/>
        </p:nvSpPr>
        <p:spPr>
          <a:xfrm>
            <a:off x="682010" y="2609896"/>
            <a:ext cx="1125848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1" dirty="0" err="1" smtClean="0"/>
              <a:t>Metodología</a:t>
            </a:r>
            <a:r>
              <a:rPr lang="en-US" sz="1900" b="1" i="1" dirty="0" smtClean="0"/>
              <a:t>:</a:t>
            </a:r>
            <a:endParaRPr lang="es-ES" sz="1900" dirty="0"/>
          </a:p>
          <a:p>
            <a:endParaRPr lang="es-CL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40784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1975</TotalTime>
  <Words>551</Words>
  <Application>Microsoft Office PowerPoint</Application>
  <PresentationFormat>Panorámica</PresentationFormat>
  <Paragraphs>133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Goudy Old Style</vt:lpstr>
      <vt:lpstr>Wingdings</vt:lpstr>
      <vt:lpstr>Tema de Office</vt:lpstr>
      <vt:lpstr>CBDC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Central de Chile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DIRECTIVO OBSERVATORIO TECNOLÓGICO – INFORME PROVEEDORES BCCh Septiembre 2018</dc:title>
  <dc:creator>Pamela Barria U.</dc:creator>
  <cp:lastModifiedBy>Javier Moreno J - Práctica</cp:lastModifiedBy>
  <cp:revision>104</cp:revision>
  <dcterms:created xsi:type="dcterms:W3CDTF">2018-10-10T13:12:13Z</dcterms:created>
  <dcterms:modified xsi:type="dcterms:W3CDTF">2020-03-11T20:24:54Z</dcterms:modified>
</cp:coreProperties>
</file>