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6" r:id="rId2"/>
    <p:sldId id="256" r:id="rId3"/>
    <p:sldId id="283" r:id="rId4"/>
    <p:sldId id="284" r:id="rId5"/>
    <p:sldId id="282" r:id="rId6"/>
    <p:sldId id="286" r:id="rId7"/>
    <p:sldId id="300" r:id="rId8"/>
    <p:sldId id="301" r:id="rId9"/>
    <p:sldId id="302" r:id="rId10"/>
    <p:sldId id="303" r:id="rId11"/>
    <p:sldId id="304" r:id="rId12"/>
    <p:sldId id="298" r:id="rId13"/>
    <p:sldId id="305" r:id="rId14"/>
    <p:sldId id="306" r:id="rId15"/>
    <p:sldId id="308" r:id="rId16"/>
    <p:sldId id="307" r:id="rId17"/>
    <p:sldId id="280" r:id="rId18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pos="453" userDrawn="1">
          <p15:clr>
            <a:srgbClr val="A4A3A4"/>
          </p15:clr>
        </p15:guide>
        <p15:guide id="4" pos="7227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9"/>
    <p:restoredTop sz="83520"/>
  </p:normalViewPr>
  <p:slideViewPr>
    <p:cSldViewPr snapToObjects="1" showGuides="1">
      <p:cViewPr varScale="1">
        <p:scale>
          <a:sx n="130" d="100"/>
          <a:sy n="130" d="100"/>
        </p:scale>
        <p:origin x="408" y="184"/>
      </p:cViewPr>
      <p:guideLst>
        <p:guide orient="horz" pos="754"/>
        <p:guide orient="horz" pos="3838"/>
        <p:guide pos="453"/>
        <p:guide pos="72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30D92-9D29-4B80-B01C-A254EB54E9B4}" type="datetimeFigureOut">
              <a:rPr lang="nl-BE" smtClean="0"/>
              <a:t>12/10/2020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2D88-A443-4BD9-B76C-DEDAF17D37A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98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t>12-10-2020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8319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3907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618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930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84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9E7CB-B55B-433F-ACF3-9EACF2CD01B5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805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808" y="5190332"/>
            <a:ext cx="12206400" cy="1668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9667" y="1196976"/>
            <a:ext cx="10752667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19667" y="3645024"/>
            <a:ext cx="10752667" cy="1656184"/>
          </a:xfrm>
        </p:spPr>
        <p:txBody>
          <a:bodyPr lIns="72000" rIns="72000">
            <a:noAutofit/>
          </a:bodyPr>
          <a:lstStyle>
            <a:lvl1pPr marL="0" indent="0" algn="l">
              <a:buNone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12192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12216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12-10-2020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12216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12-10-2020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9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719667" y="3645024"/>
            <a:ext cx="5376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34810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19403" y="360000"/>
            <a:ext cx="528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19403" y="1440000"/>
            <a:ext cx="5280000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192011" y="0"/>
            <a:ext cx="5999989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12216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12-10-2020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21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5999989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12216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480000" y="360000"/>
            <a:ext cx="528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480000" y="1440000"/>
            <a:ext cx="5280000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12328" y="-6037"/>
            <a:ext cx="12204327" cy="68527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12327" y="5197560"/>
            <a:ext cx="12216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Kopieer vanuit een andere dia de hoge boog met volledige logo en plak hem in deze dia. De foto moet achter de boog staan.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19667" y="3645024"/>
            <a:ext cx="10752667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719667" y="2730293"/>
            <a:ext cx="10752667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oofdstuk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67" y="1700808"/>
            <a:ext cx="10752667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667" y="1196976"/>
            <a:ext cx="10752667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035-8169-445B-99AD-38F647E173A8}" type="datetime1">
              <a:rPr lang="nl-NL" smtClean="0"/>
              <a:t>12-10-2020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tekst of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19403" y="1196976"/>
            <a:ext cx="10753195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EDBC-F276-4708-BB2C-8BF9B9604881}" type="datetime1">
              <a:rPr lang="nl-NL" smtClean="0"/>
              <a:t>12-10-2020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19667" y="1196976"/>
            <a:ext cx="5280323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2011" y="1196976"/>
            <a:ext cx="5280323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4772-17F8-4E3A-83E4-CBDF682CE967}" type="datetime1">
              <a:rPr lang="nl-NL" smtClean="0"/>
              <a:t>12-10-2020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en 2 kolommen: 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403" y="1196976"/>
            <a:ext cx="527711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19403" y="2060849"/>
            <a:ext cx="527711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7" y="1196976"/>
            <a:ext cx="5278967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7" y="2060849"/>
            <a:ext cx="5278967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3096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2F8-F7C6-4601-B5D1-4C666ED97577}" type="datetime1">
              <a:rPr lang="nl-NL" smtClean="0"/>
              <a:t>12-10-2020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F28B-E245-4898-8A0D-E2E4E58A61F0}" type="datetime1">
              <a:rPr lang="nl-NL" smtClean="0"/>
              <a:t>12-10-2020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9C64-F411-4FDC-96AD-EC98B445DDC5}" type="datetime1">
              <a:rPr lang="nl-NL" smtClean="0"/>
              <a:t>12-10-2020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e of diagram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3"/>
            <a:ext cx="12216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67" y="5013176"/>
            <a:ext cx="10752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19667" y="5590456"/>
            <a:ext cx="10752667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2D7C-B77E-48FB-B6F1-3640447F226A}" type="datetime1">
              <a:rPr lang="nl-NL" smtClean="0"/>
              <a:t>12-10-2020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727557" y="1"/>
            <a:ext cx="10744776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NL" dirty="0"/>
              <a:t>Klik op het pictogram om een illustratie, grafiek, tabel of filmpje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19403" y="116633"/>
            <a:ext cx="10753195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403" y="1196976"/>
            <a:ext cx="10753195" cy="4895850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648395" y="6327740"/>
            <a:ext cx="1344149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F06C36-30E3-4EC4-970C-BDB2513E3A51}" type="datetime1">
              <a:rPr lang="nl-NL" smtClean="0"/>
              <a:t>12-10-2020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960096" y="6562118"/>
            <a:ext cx="4032448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5808" y="6602882"/>
            <a:ext cx="615408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0" r:id="rId10"/>
    <p:sldLayoutId id="2147483662" r:id="rId11"/>
    <p:sldLayoutId id="2147483663" r:id="rId12"/>
    <p:sldLayoutId id="214748366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index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javatpoint.com/java-oops-concepts" TargetMode="External"/><Relationship Id="rId4" Type="http://schemas.openxmlformats.org/officeDocument/2006/relationships/hyperlink" Target="https://beginnersbook.com/2013/04/oops-concept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28" name="Afbeelding 27" descr="logo_UA_U_wit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4753005" y="823914"/>
            <a:ext cx="2685991" cy="1803391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63352" y="6237312"/>
            <a:ext cx="1261096" cy="349702"/>
          </a:xfrm>
          <a:prstGeom prst="rect">
            <a:avLst/>
          </a:prstGeom>
          <a:noFill/>
        </p:spPr>
        <p:txBody>
          <a:bodyPr wrap="none" lIns="72000" tIns="36000" rIns="72000" bIns="36000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06/10/2020</a:t>
            </a:r>
          </a:p>
        </p:txBody>
      </p:sp>
    </p:spTree>
    <p:extLst>
      <p:ext uri="{BB962C8B-B14F-4D97-AF65-F5344CB8AC3E}">
        <p14:creationId xmlns:p14="http://schemas.microsoft.com/office/powerpoint/2010/main" val="6314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AA0A-7039-804E-92D9-BEE6E035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Modelio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6286B-DA47-9741-84E9-0DB571A5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666" y="3342852"/>
            <a:ext cx="10752667" cy="503833"/>
          </a:xfrm>
        </p:spPr>
        <p:txBody>
          <a:bodyPr/>
          <a:lstStyle/>
          <a:p>
            <a:r>
              <a:rPr lang="en-GB" dirty="0"/>
              <a:t>Class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E4110-B86D-2D4A-A871-50822847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3445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AA0A-7039-804E-92D9-BEE6E035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6286B-DA47-9741-84E9-0DB571A5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666" y="3342852"/>
            <a:ext cx="10752667" cy="503833"/>
          </a:xfrm>
        </p:spPr>
        <p:txBody>
          <a:bodyPr/>
          <a:lstStyle/>
          <a:p>
            <a:r>
              <a:rPr lang="en-GB" dirty="0"/>
              <a:t>Class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E4110-B86D-2D4A-A871-50822847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581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12</a:t>
            </a:fld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E738E4-03E3-DE45-947A-797753CFA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4 sub assignments: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Inheritance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Abstraction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Interfacing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Relations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Useful links: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sz="1800" dirty="0">
                <a:hlinkClick r:id="rId3"/>
              </a:rPr>
              <a:t>https://www.tutorialspoint.com/java/index.htm</a:t>
            </a:r>
            <a:endParaRPr lang="en-GB" sz="1800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sz="1800" dirty="0">
                <a:hlinkClick r:id="rId4"/>
              </a:rPr>
              <a:t>https://beginnersbook.com/2013/04/oops-concepts/</a:t>
            </a:r>
            <a:endParaRPr lang="en-GB" sz="1800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sz="1800" dirty="0">
                <a:hlinkClick r:id="rId5"/>
              </a:rPr>
              <a:t>https://www.javatpoint.com/java-oops-concepts</a:t>
            </a:r>
            <a:r>
              <a:rPr lang="en-GB" sz="1800" dirty="0"/>
              <a:t> 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058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13</a:t>
            </a:fld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E738E4-03E3-DE45-947A-797753CFA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196975"/>
            <a:ext cx="10753195" cy="554439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For multiple employees: calculate their daily wage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Programmer: </a:t>
            </a:r>
            <a:r>
              <a:rPr lang="en-GB" sz="1200" dirty="0">
                <a:latin typeface="Andale Mono" panose="020B0509000000000004" pitchFamily="49" charset="0"/>
              </a:rPr>
              <a:t>(hourly salary * hours worked) + (bonus per bug fixed * # bugs fixed)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 err="1"/>
              <a:t>CustomerService</a:t>
            </a:r>
            <a:r>
              <a:rPr lang="en-GB" dirty="0"/>
              <a:t>:</a:t>
            </a:r>
            <a:r>
              <a:rPr lang="en-GB" sz="1200" dirty="0">
                <a:latin typeface="Andale Mono" panose="020B0509000000000004" pitchFamily="49" charset="0"/>
              </a:rPr>
              <a:t> (hourly salary * hours worked) + (bonus per customer helped * # customers)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 err="1"/>
              <a:t>DepartmentOfficer</a:t>
            </a:r>
            <a:r>
              <a:rPr lang="en-GB" dirty="0"/>
              <a:t>:</a:t>
            </a:r>
            <a:r>
              <a:rPr lang="en-GB" sz="1200" dirty="0">
                <a:latin typeface="Andale Mono" panose="020B0509000000000004" pitchFamily="49" charset="0"/>
              </a:rPr>
              <a:t> (hourly salary * hours worked) + company bonus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endParaRPr lang="en-GB" sz="1200" dirty="0">
              <a:latin typeface="Andale Mono" panose="020B05090000000000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Write the code &amp; tests for this to work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319063-250A-F948-A0DD-0C106B4704C1}"/>
              </a:ext>
            </a:extLst>
          </p:cNvPr>
          <p:cNvSpPr txBox="1">
            <a:spLocks/>
          </p:cNvSpPr>
          <p:nvPr/>
        </p:nvSpPr>
        <p:spPr>
          <a:xfrm>
            <a:off x="714466" y="462155"/>
            <a:ext cx="10753195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Inheritance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1CA08E-DD5F-554E-BA97-16E0136BB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013" y="116633"/>
            <a:ext cx="7778587" cy="39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0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14</a:t>
            </a:fld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E738E4-03E3-DE45-947A-797753CFA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196976"/>
            <a:ext cx="10753195" cy="525636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Methods </a:t>
            </a:r>
            <a:r>
              <a:rPr lang="en-GB" sz="1800" dirty="0" err="1">
                <a:latin typeface="Andale Mono" panose="020B0509000000000004" pitchFamily="49" charset="0"/>
              </a:rPr>
              <a:t>calcCircumference</a:t>
            </a:r>
            <a:r>
              <a:rPr lang="en-GB" sz="1800" dirty="0">
                <a:latin typeface="Andale Mono" panose="020B0509000000000004" pitchFamily="49" charset="0"/>
              </a:rPr>
              <a:t>() </a:t>
            </a:r>
            <a:r>
              <a:rPr lang="en-GB" dirty="0"/>
              <a:t>and </a:t>
            </a:r>
            <a:r>
              <a:rPr lang="en-GB" sz="1800" dirty="0" err="1">
                <a:latin typeface="Andale Mono" panose="020B0509000000000004" pitchFamily="49" charset="0"/>
              </a:rPr>
              <a:t>calcArea</a:t>
            </a:r>
            <a:r>
              <a:rPr lang="en-GB" sz="1800" dirty="0">
                <a:latin typeface="Andale Mono" panose="020B0509000000000004" pitchFamily="49" charset="0"/>
              </a:rPr>
              <a:t>() </a:t>
            </a:r>
            <a:r>
              <a:rPr lang="en-GB" dirty="0"/>
              <a:t>are abstract in </a:t>
            </a:r>
            <a:r>
              <a:rPr lang="en-GB" sz="1800" i="1" dirty="0">
                <a:latin typeface="Andale Mono" panose="020B0509000000000004" pitchFamily="49" charset="0"/>
              </a:rPr>
              <a:t>Shape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main: 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Make several different objects of </a:t>
            </a:r>
            <a:r>
              <a:rPr lang="en-GB" sz="1800" dirty="0">
                <a:latin typeface="Andale Mono" panose="020B0509000000000004" pitchFamily="49" charset="0"/>
              </a:rPr>
              <a:t>Circle</a:t>
            </a:r>
            <a:r>
              <a:rPr lang="en-GB" dirty="0"/>
              <a:t> and </a:t>
            </a:r>
            <a:r>
              <a:rPr lang="en-GB" sz="1800" dirty="0">
                <a:latin typeface="Andale Mono" panose="020B0509000000000004" pitchFamily="49" charset="0"/>
              </a:rPr>
              <a:t>Square</a:t>
            </a:r>
            <a:r>
              <a:rPr lang="en-GB" dirty="0"/>
              <a:t>, all based on </a:t>
            </a:r>
            <a:r>
              <a:rPr lang="en-GB" sz="1800" i="1" dirty="0">
                <a:latin typeface="Andale Mono" panose="020B0509000000000004" pitchFamily="49" charset="0"/>
              </a:rPr>
              <a:t>Shape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Calculate circumference and area for both kinds of shapes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Add a shape of your own: calculate circumference and area based on 1 side (like equilateral triangle   ⃤  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Tests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319063-250A-F948-A0DD-0C106B4704C1}"/>
              </a:ext>
            </a:extLst>
          </p:cNvPr>
          <p:cNvSpPr txBox="1">
            <a:spLocks/>
          </p:cNvSpPr>
          <p:nvPr/>
        </p:nvSpPr>
        <p:spPr>
          <a:xfrm>
            <a:off x="714466" y="462155"/>
            <a:ext cx="10753195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Abstractions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0B5E5E-4843-1643-8FFB-04C68CFF1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404664"/>
            <a:ext cx="630210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3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15</a:t>
            </a:fld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E738E4-03E3-DE45-947A-797753CFA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196976"/>
            <a:ext cx="11209245" cy="540590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Use case: a simple universal remote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User can: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sz="1800" dirty="0"/>
              <a:t>Lower or rise volume of multiple devices (TV, radio, CD-player, …) that implement </a:t>
            </a:r>
            <a:r>
              <a:rPr lang="en-GB" sz="1800" dirty="0" err="1">
                <a:latin typeface="Andale Mono" panose="020B0509000000000004" pitchFamily="49" charset="0"/>
              </a:rPr>
              <a:t>VolumeDevice</a:t>
            </a:r>
            <a:r>
              <a:rPr lang="en-GB" sz="1800" dirty="0"/>
              <a:t> interface</a:t>
            </a:r>
            <a:br>
              <a:rPr lang="en-GB" sz="1800" dirty="0"/>
            </a:br>
            <a:r>
              <a:rPr lang="en-GB" sz="1800" dirty="0"/>
              <a:t>➞ Execute </a:t>
            </a:r>
            <a:r>
              <a:rPr lang="en-GB" sz="1600" dirty="0" err="1">
                <a:latin typeface="Andale Mono" panose="020B0509000000000004" pitchFamily="49" charset="0"/>
              </a:rPr>
              <a:t>remote.lowerVolume</a:t>
            </a:r>
            <a:r>
              <a:rPr lang="en-GB" sz="1600" dirty="0">
                <a:latin typeface="Andale Mono" panose="020B0509000000000004" pitchFamily="49" charset="0"/>
              </a:rPr>
              <a:t>()</a:t>
            </a:r>
            <a:r>
              <a:rPr lang="en-GB" sz="1800" dirty="0"/>
              <a:t> to lower volume of all devices in the remote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sz="1800" dirty="0"/>
              <a:t>Add a new </a:t>
            </a:r>
            <a:r>
              <a:rPr lang="en-GB" sz="1800" dirty="0" err="1">
                <a:latin typeface="Andale Mono" panose="020B0509000000000004" pitchFamily="49" charset="0"/>
              </a:rPr>
              <a:t>VolumeDevice</a:t>
            </a:r>
            <a:r>
              <a:rPr lang="en-GB" sz="1800" dirty="0"/>
              <a:t> to the remote</a:t>
            </a:r>
            <a:br>
              <a:rPr lang="en-GB" sz="1800" dirty="0"/>
            </a:br>
            <a:endParaRPr lang="en-GB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Devices comply to this interface: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Design the class diagram for this use case</a:t>
            </a:r>
            <a:br>
              <a:rPr lang="en-GB" sz="2000" dirty="0"/>
            </a:br>
            <a:r>
              <a:rPr lang="en-GB" sz="2000" dirty="0"/>
              <a:t>Pay attention to the way the interface is built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Implement the necessary code to get this to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Tests are not obligatory, but feel free to implement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319063-250A-F948-A0DD-0C106B4704C1}"/>
              </a:ext>
            </a:extLst>
          </p:cNvPr>
          <p:cNvSpPr txBox="1">
            <a:spLocks/>
          </p:cNvSpPr>
          <p:nvPr/>
        </p:nvSpPr>
        <p:spPr>
          <a:xfrm>
            <a:off x="714466" y="462155"/>
            <a:ext cx="10753195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Interfaces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465A7E7-1E5E-7740-B01D-73CAADCD514D}"/>
              </a:ext>
            </a:extLst>
          </p:cNvPr>
          <p:cNvSpPr txBox="1">
            <a:spLocks/>
          </p:cNvSpPr>
          <p:nvPr/>
        </p:nvSpPr>
        <p:spPr>
          <a:xfrm>
            <a:off x="4629369" y="3789040"/>
            <a:ext cx="2923388" cy="1224136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7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9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latin typeface="Andale Mono" panose="020B0509000000000004" pitchFamily="49" charset="0"/>
              </a:rPr>
              <a:t>public interface </a:t>
            </a:r>
            <a:r>
              <a:rPr lang="en-GB" sz="1200" dirty="0" err="1">
                <a:latin typeface="Andale Mono" panose="020B0509000000000004" pitchFamily="49" charset="0"/>
              </a:rPr>
              <a:t>VolumeDevice</a:t>
            </a:r>
            <a:endParaRPr lang="en-GB" sz="1200" dirty="0">
              <a:latin typeface="Andale Mono" panose="020B0509000000000004" pitchFamily="49" charset="0"/>
            </a:endParaRPr>
          </a:p>
          <a:p>
            <a:r>
              <a:rPr lang="en-GB" sz="1200" dirty="0">
                <a:latin typeface="Andale Mono" panose="020B0509000000000004" pitchFamily="49" charset="0"/>
              </a:rPr>
              <a:t>{</a:t>
            </a:r>
          </a:p>
          <a:p>
            <a:r>
              <a:rPr lang="en-GB" sz="1200" dirty="0">
                <a:latin typeface="Andale Mono" panose="020B0509000000000004" pitchFamily="49" charset="0"/>
              </a:rPr>
              <a:t>    void </a:t>
            </a:r>
            <a:r>
              <a:rPr lang="en-GB" sz="1200" dirty="0" err="1">
                <a:latin typeface="Andale Mono" panose="020B0509000000000004" pitchFamily="49" charset="0"/>
              </a:rPr>
              <a:t>volumeUp</a:t>
            </a:r>
            <a:r>
              <a:rPr lang="en-GB" sz="1200" dirty="0">
                <a:latin typeface="Andale Mono" panose="020B0509000000000004" pitchFamily="49" charset="0"/>
              </a:rPr>
              <a:t>();</a:t>
            </a:r>
          </a:p>
          <a:p>
            <a:r>
              <a:rPr lang="en-GB" sz="1200" dirty="0">
                <a:latin typeface="Andale Mono" panose="020B0509000000000004" pitchFamily="49" charset="0"/>
              </a:rPr>
              <a:t>    void </a:t>
            </a:r>
            <a:r>
              <a:rPr lang="en-GB" sz="1200" dirty="0" err="1">
                <a:latin typeface="Andale Mono" panose="020B0509000000000004" pitchFamily="49" charset="0"/>
              </a:rPr>
              <a:t>volumeDown</a:t>
            </a:r>
            <a:r>
              <a:rPr lang="en-GB" sz="1200" dirty="0">
                <a:latin typeface="Andale Mono" panose="020B0509000000000004" pitchFamily="49" charset="0"/>
              </a:rPr>
              <a:t>();</a:t>
            </a:r>
          </a:p>
          <a:p>
            <a:r>
              <a:rPr lang="en-GB" sz="1200" dirty="0">
                <a:latin typeface="Andale Mono" panose="020B050900000000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986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16</a:t>
            </a:fld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E738E4-03E3-DE45-947A-797753CFA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196976"/>
            <a:ext cx="10753195" cy="525636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Use case: a simple car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User can: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Press accelerator or brake pedal: car will speed up or slow down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Turn on the wipers</a:t>
            </a:r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Develop a class diagram based on the given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Pay attention to 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the associations: composite/aggregate/association, multiplication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the difference between abstract classes and interfaces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319063-250A-F948-A0DD-0C106B4704C1}"/>
              </a:ext>
            </a:extLst>
          </p:cNvPr>
          <p:cNvSpPr txBox="1">
            <a:spLocks/>
          </p:cNvSpPr>
          <p:nvPr/>
        </p:nvSpPr>
        <p:spPr>
          <a:xfrm>
            <a:off x="714466" y="462155"/>
            <a:ext cx="10753195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188781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5" name="Afbeelding 4" descr="logo_UA_U_wit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4753005" y="823914"/>
            <a:ext cx="2685991" cy="18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6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5 – Software Design</a:t>
            </a:r>
            <a:endParaRPr lang="nl-NL" dirty="0"/>
          </a:p>
        </p:txBody>
      </p:sp>
      <p:sp>
        <p:nvSpPr>
          <p:cNvPr id="8" name="Ond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Lab session 2</a:t>
            </a:r>
          </a:p>
        </p:txBody>
      </p:sp>
    </p:spTree>
    <p:extLst>
      <p:ext uri="{BB962C8B-B14F-4D97-AF65-F5344CB8AC3E}">
        <p14:creationId xmlns:p14="http://schemas.microsoft.com/office/powerpoint/2010/main" val="292945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AA0A-7039-804E-92D9-BEE6E035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Administration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6286B-DA47-9741-84E9-0DB571A5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666" y="3342852"/>
            <a:ext cx="10752667" cy="503833"/>
          </a:xfrm>
        </p:spPr>
        <p:txBody>
          <a:bodyPr/>
          <a:lstStyle/>
          <a:p>
            <a:r>
              <a:rPr lang="en-GB" dirty="0"/>
              <a:t>Installation &amp; setup of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E4110-B86D-2D4A-A871-50822847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058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5DC6-2E5A-224F-AD08-57AC9D29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First 2 lab sessions (UML): hand in via Blackboard</a:t>
            </a:r>
            <a:br>
              <a:rPr lang="en-GB" dirty="0"/>
            </a:br>
            <a:r>
              <a:rPr lang="en-GB" dirty="0"/>
              <a:t>➞ Feedback on diagrams, not evaluated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For each lab:</a:t>
            </a:r>
            <a:br>
              <a:rPr lang="en-GB" dirty="0"/>
            </a:br>
            <a:r>
              <a:rPr lang="en-GB" dirty="0"/>
              <a:t>1 zip file with name “</a:t>
            </a:r>
            <a:r>
              <a:rPr lang="en-GB" dirty="0" err="1"/>
              <a:t>LabX_FirstnameLastname.zip</a:t>
            </a:r>
            <a:r>
              <a:rPr lang="en-GB" dirty="0"/>
              <a:t>”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Contains: </a:t>
            </a:r>
          </a:p>
          <a:p>
            <a:pPr marL="1393200" lvl="3" indent="-457200">
              <a:buFont typeface="Arial" panose="020B0604020202020204" pitchFamily="34" charset="0"/>
              <a:buChar char="•"/>
            </a:pPr>
            <a:r>
              <a:rPr lang="en-GB" dirty="0"/>
              <a:t>Zip export of </a:t>
            </a:r>
            <a:r>
              <a:rPr lang="en-GB" dirty="0" err="1"/>
              <a:t>Modelio</a:t>
            </a:r>
            <a:r>
              <a:rPr lang="en-GB" dirty="0"/>
              <a:t> project, with all your diagrams in it (sequences, use cases &amp; classes)</a:t>
            </a:r>
          </a:p>
          <a:p>
            <a:pPr marL="1393200" lvl="3" indent="-457200">
              <a:buFont typeface="Arial" panose="020B0604020202020204" pitchFamily="34" charset="0"/>
              <a:buChar char="•"/>
            </a:pPr>
            <a:r>
              <a:rPr lang="en-GB" dirty="0"/>
              <a:t>Zip export of IntelliJ project, with your working code and tests</a:t>
            </a:r>
          </a:p>
          <a:p>
            <a:pPr marL="1393200" lvl="3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en-GB" dirty="0"/>
              <a:t>Deadlines: 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Lab 1: </a:t>
            </a:r>
            <a:r>
              <a:rPr lang="en-GB" b="1" dirty="0"/>
              <a:t>October 20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en-GB" dirty="0"/>
              <a:t>Lab 2: </a:t>
            </a:r>
            <a:r>
              <a:rPr lang="en-GB" b="1" dirty="0"/>
              <a:t>October 27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</a:t>
            </a:fld>
            <a:endParaRPr lang="nl-NL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0936BEC-3CB5-654B-967E-3B2BC77D8FA7}"/>
              </a:ext>
            </a:extLst>
          </p:cNvPr>
          <p:cNvSpPr txBox="1">
            <a:spLocks/>
          </p:cNvSpPr>
          <p:nvPr/>
        </p:nvSpPr>
        <p:spPr>
          <a:xfrm>
            <a:off x="714466" y="462155"/>
            <a:ext cx="10753195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Intermediate portfolio</a:t>
            </a:r>
          </a:p>
        </p:txBody>
      </p:sp>
    </p:spTree>
    <p:extLst>
      <p:ext uri="{BB962C8B-B14F-4D97-AF65-F5344CB8AC3E}">
        <p14:creationId xmlns:p14="http://schemas.microsoft.com/office/powerpoint/2010/main" val="294510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5DC6-2E5A-224F-AD08-57AC9D299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196976"/>
            <a:ext cx="10753195" cy="511234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Part A</a:t>
            </a:r>
            <a:r>
              <a:rPr lang="en-GB" dirty="0"/>
              <a:t>: UML diagrams</a:t>
            </a:r>
            <a:br>
              <a:rPr lang="en-GB" dirty="0"/>
            </a:br>
            <a:r>
              <a:rPr lang="en-GB" dirty="0"/>
              <a:t>Sessions 1 – 2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Part B</a:t>
            </a:r>
            <a:r>
              <a:rPr lang="en-GB" dirty="0"/>
              <a:t>: Design Patterns</a:t>
            </a:r>
            <a:br>
              <a:rPr lang="en-GB" dirty="0"/>
            </a:br>
            <a:r>
              <a:rPr lang="en-GB" dirty="0"/>
              <a:t>Session 3 – 5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Part C</a:t>
            </a:r>
            <a:r>
              <a:rPr lang="en-GB" dirty="0"/>
              <a:t>: Projects in groups of 2</a:t>
            </a:r>
            <a:br>
              <a:rPr lang="en-GB" dirty="0"/>
            </a:br>
            <a:r>
              <a:rPr lang="en-GB" dirty="0"/>
              <a:t>Session 6 – 9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Evaluation in January: 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en-GB" dirty="0"/>
              <a:t>Entire portfolio: directories for each separate lab session, containing UML diagrams and code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en-GB" dirty="0"/>
              <a:t>Defence of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152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AA0A-7039-804E-92D9-BEE6E035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A: UML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6286B-DA47-9741-84E9-0DB571A5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666" y="3342852"/>
            <a:ext cx="10752667" cy="503833"/>
          </a:xfrm>
        </p:spPr>
        <p:txBody>
          <a:bodyPr/>
          <a:lstStyle/>
          <a:p>
            <a:r>
              <a:rPr lang="en-GB" dirty="0"/>
              <a:t>Class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E4110-B86D-2D4A-A871-50822847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24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5DC6-2E5A-224F-AD08-57AC9D299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196976"/>
            <a:ext cx="10753195" cy="60266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What is the purpose of a class diagram?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</a:t>
            </a:fld>
            <a:endParaRPr lang="nl-NL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31B129-A3E0-8B46-95DA-79C062C2B5AD}"/>
              </a:ext>
            </a:extLst>
          </p:cNvPr>
          <p:cNvSpPr txBox="1">
            <a:spLocks/>
          </p:cNvSpPr>
          <p:nvPr/>
        </p:nvSpPr>
        <p:spPr>
          <a:xfrm>
            <a:off x="719402" y="1915147"/>
            <a:ext cx="10753195" cy="575840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7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9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➞ Defines structure of the architectural design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FFFC23-F6A5-1F41-A18E-7D47E56457E4}"/>
              </a:ext>
            </a:extLst>
          </p:cNvPr>
          <p:cNvGrpSpPr/>
          <p:nvPr/>
        </p:nvGrpSpPr>
        <p:grpSpPr>
          <a:xfrm>
            <a:off x="5807968" y="2599143"/>
            <a:ext cx="4915812" cy="3535742"/>
            <a:chOff x="5212680" y="2588930"/>
            <a:chExt cx="4915812" cy="3535742"/>
          </a:xfrm>
        </p:grpSpPr>
        <p:sp>
          <p:nvSpPr>
            <p:cNvPr id="6" name="Google Shape;97;p20">
              <a:extLst>
                <a:ext uri="{FF2B5EF4-FFF2-40B4-BE49-F238E27FC236}">
                  <a16:creationId xmlns:a16="http://schemas.microsoft.com/office/drawing/2014/main" id="{B75C6802-6EBD-0543-B19F-1374102D0585}"/>
                </a:ext>
              </a:extLst>
            </p:cNvPr>
            <p:cNvSpPr/>
            <p:nvPr/>
          </p:nvSpPr>
          <p:spPr>
            <a:xfrm>
              <a:off x="5212681" y="2596280"/>
              <a:ext cx="2081900" cy="3528392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/>
                <a:t>Methods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98;p20">
              <a:extLst>
                <a:ext uri="{FF2B5EF4-FFF2-40B4-BE49-F238E27FC236}">
                  <a16:creationId xmlns:a16="http://schemas.microsoft.com/office/drawing/2014/main" id="{EFEC834A-1905-5A41-BD6D-B54A06A18162}"/>
                </a:ext>
              </a:extLst>
            </p:cNvPr>
            <p:cNvSpPr/>
            <p:nvPr/>
          </p:nvSpPr>
          <p:spPr>
            <a:xfrm>
              <a:off x="5212680" y="2596280"/>
              <a:ext cx="2081899" cy="936104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/>
                <a:t>Class</a:t>
              </a:r>
              <a:endParaRPr sz="2400" dirty="0"/>
            </a:p>
          </p:txBody>
        </p:sp>
        <p:sp>
          <p:nvSpPr>
            <p:cNvPr id="8" name="Google Shape;99;p20">
              <a:extLst>
                <a:ext uri="{FF2B5EF4-FFF2-40B4-BE49-F238E27FC236}">
                  <a16:creationId xmlns:a16="http://schemas.microsoft.com/office/drawing/2014/main" id="{8BD36683-DAF3-C64F-81B4-7991E5F6DCFD}"/>
                </a:ext>
              </a:extLst>
            </p:cNvPr>
            <p:cNvSpPr/>
            <p:nvPr/>
          </p:nvSpPr>
          <p:spPr>
            <a:xfrm>
              <a:off x="5212681" y="3532384"/>
              <a:ext cx="2082100" cy="125188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/>
                <a:t>Attributes</a:t>
              </a:r>
              <a:endParaRPr sz="2400" dirty="0"/>
            </a:p>
          </p:txBody>
        </p:sp>
        <p:sp>
          <p:nvSpPr>
            <p:cNvPr id="9" name="Google Shape;100;p20">
              <a:extLst>
                <a:ext uri="{FF2B5EF4-FFF2-40B4-BE49-F238E27FC236}">
                  <a16:creationId xmlns:a16="http://schemas.microsoft.com/office/drawing/2014/main" id="{A3B2E559-2E43-4D44-BB48-AAB6628AA8B4}"/>
                </a:ext>
              </a:extLst>
            </p:cNvPr>
            <p:cNvSpPr/>
            <p:nvPr/>
          </p:nvSpPr>
          <p:spPr>
            <a:xfrm>
              <a:off x="7752184" y="2588930"/>
              <a:ext cx="2376308" cy="3535742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 sz="2400" dirty="0"/>
                <a:t>setName()</a:t>
              </a:r>
              <a:endParaRPr sz="2400"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 sz="2400" dirty="0"/>
                <a:t>setColor()</a:t>
              </a:r>
              <a:endParaRPr sz="2400"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 sz="2400" dirty="0"/>
                <a:t>setAge()</a:t>
              </a:r>
              <a:endParaRPr sz="2400" dirty="0"/>
            </a:p>
          </p:txBody>
        </p:sp>
        <p:sp>
          <p:nvSpPr>
            <p:cNvPr id="10" name="Google Shape;101;p20">
              <a:extLst>
                <a:ext uri="{FF2B5EF4-FFF2-40B4-BE49-F238E27FC236}">
                  <a16:creationId xmlns:a16="http://schemas.microsoft.com/office/drawing/2014/main" id="{4EE4B0BA-700A-8F49-97F3-434443B989F7}"/>
                </a:ext>
              </a:extLst>
            </p:cNvPr>
            <p:cNvSpPr/>
            <p:nvPr/>
          </p:nvSpPr>
          <p:spPr>
            <a:xfrm>
              <a:off x="7752184" y="2596278"/>
              <a:ext cx="2376307" cy="103188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/>
                <a:t>Animal</a:t>
              </a:r>
              <a:endParaRPr sz="2400" b="1" dirty="0"/>
            </a:p>
          </p:txBody>
        </p:sp>
        <p:sp>
          <p:nvSpPr>
            <p:cNvPr id="11" name="Google Shape;102;p20">
              <a:extLst>
                <a:ext uri="{FF2B5EF4-FFF2-40B4-BE49-F238E27FC236}">
                  <a16:creationId xmlns:a16="http://schemas.microsoft.com/office/drawing/2014/main" id="{99635D87-0B38-E04E-B66B-08FD4BED4F89}"/>
                </a:ext>
              </a:extLst>
            </p:cNvPr>
            <p:cNvSpPr/>
            <p:nvPr/>
          </p:nvSpPr>
          <p:spPr>
            <a:xfrm>
              <a:off x="7752184" y="3539732"/>
              <a:ext cx="2376308" cy="1244538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 sz="2400" dirty="0"/>
                <a:t>name: string</a:t>
              </a:r>
              <a:endParaRPr sz="2400"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 sz="2400" dirty="0"/>
                <a:t>color: string</a:t>
              </a:r>
              <a:endParaRPr sz="2400"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-"/>
              </a:pPr>
              <a:r>
                <a:rPr lang="en" sz="2400" dirty="0"/>
                <a:t>age: int</a:t>
              </a:r>
              <a:endParaRPr sz="2400" dirty="0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0F3B64F-49B7-604F-ACD7-C3B8E7F42B94}"/>
              </a:ext>
            </a:extLst>
          </p:cNvPr>
          <p:cNvSpPr txBox="1">
            <a:spLocks/>
          </p:cNvSpPr>
          <p:nvPr/>
        </p:nvSpPr>
        <p:spPr>
          <a:xfrm>
            <a:off x="719401" y="2639258"/>
            <a:ext cx="10753195" cy="575840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7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96000" indent="-216000" algn="l" defTabSz="914400" rtl="0" eaLnBrk="1" latinLnBrk="0" hangingPunct="1">
              <a:spcBef>
                <a:spcPct val="20000"/>
              </a:spcBef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354256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8</a:t>
            </a:fld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AA8D7F-ABCD-534D-9A2B-B6A04CE3134D}"/>
              </a:ext>
            </a:extLst>
          </p:cNvPr>
          <p:cNvSpPr txBox="1">
            <a:spLocks/>
          </p:cNvSpPr>
          <p:nvPr/>
        </p:nvSpPr>
        <p:spPr>
          <a:xfrm>
            <a:off x="714466" y="462155"/>
            <a:ext cx="10753195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Attributes &amp; Methods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3393EC-B912-A34E-A061-BA32C5C82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196976"/>
            <a:ext cx="10753195" cy="511234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Visibility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3C6D9E7-B1CB-EE47-96DA-E81BEE4E920C}"/>
              </a:ext>
            </a:extLst>
          </p:cNvPr>
          <p:cNvGrpSpPr/>
          <p:nvPr/>
        </p:nvGrpSpPr>
        <p:grpSpPr>
          <a:xfrm>
            <a:off x="2279576" y="4214163"/>
            <a:ext cx="7746065" cy="369332"/>
            <a:chOff x="2279576" y="3419708"/>
            <a:chExt cx="7746065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E9FBAD-8167-3945-B97C-873C3BB03CC9}"/>
                </a:ext>
              </a:extLst>
            </p:cNvPr>
            <p:cNvSpPr txBox="1"/>
            <p:nvPr/>
          </p:nvSpPr>
          <p:spPr>
            <a:xfrm>
              <a:off x="2279576" y="3419708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Public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83DA10-929C-1C46-AAF4-89856070FCED}"/>
                </a:ext>
              </a:extLst>
            </p:cNvPr>
            <p:cNvSpPr txBox="1"/>
            <p:nvPr/>
          </p:nvSpPr>
          <p:spPr>
            <a:xfrm>
              <a:off x="4419057" y="3419708"/>
              <a:ext cx="1100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Protected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A18CC3-B8A2-3444-B035-9F25408A9640}"/>
                </a:ext>
              </a:extLst>
            </p:cNvPr>
            <p:cNvSpPr txBox="1"/>
            <p:nvPr/>
          </p:nvSpPr>
          <p:spPr>
            <a:xfrm>
              <a:off x="6845609" y="3419708"/>
              <a:ext cx="835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Private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D86643-322B-D04C-81A7-ED30A0D46D31}"/>
                </a:ext>
              </a:extLst>
            </p:cNvPr>
            <p:cNvSpPr txBox="1"/>
            <p:nvPr/>
          </p:nvSpPr>
          <p:spPr>
            <a:xfrm>
              <a:off x="9085575" y="3419708"/>
              <a:ext cx="940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Package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C212EED-534F-8F42-A56E-6BE6DE910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413682"/>
            <a:ext cx="8836187" cy="18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4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A855-D9BF-DB47-835C-85A394E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066F-E955-7641-9825-01ED09B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9</a:t>
            </a:fld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AA8D7F-ABCD-534D-9A2B-B6A04CE3134D}"/>
              </a:ext>
            </a:extLst>
          </p:cNvPr>
          <p:cNvSpPr txBox="1">
            <a:spLocks/>
          </p:cNvSpPr>
          <p:nvPr/>
        </p:nvSpPr>
        <p:spPr>
          <a:xfrm>
            <a:off x="714466" y="462155"/>
            <a:ext cx="10753195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Relations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C2074C-096A-C048-A87E-FB78B91986A3}"/>
              </a:ext>
            </a:extLst>
          </p:cNvPr>
          <p:cNvGrpSpPr/>
          <p:nvPr/>
        </p:nvGrpSpPr>
        <p:grpSpPr>
          <a:xfrm>
            <a:off x="2495600" y="4828623"/>
            <a:ext cx="7416824" cy="429031"/>
            <a:chOff x="2495147" y="3405872"/>
            <a:chExt cx="6623966" cy="38316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A2A7CC-7B65-F147-A27F-7864C72CB4C3}"/>
                </a:ext>
              </a:extLst>
            </p:cNvPr>
            <p:cNvSpPr txBox="1"/>
            <p:nvPr/>
          </p:nvSpPr>
          <p:spPr>
            <a:xfrm>
              <a:off x="2495147" y="3405872"/>
              <a:ext cx="1254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Inheritance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61537D-C55D-4B49-B2C5-64B35550A71B}"/>
                </a:ext>
              </a:extLst>
            </p:cNvPr>
            <p:cNvSpPr txBox="1"/>
            <p:nvPr/>
          </p:nvSpPr>
          <p:spPr>
            <a:xfrm>
              <a:off x="4264814" y="3419708"/>
              <a:ext cx="12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Association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F6795A-5B48-FA40-B70E-C0ACB7F8F3B1}"/>
                </a:ext>
              </a:extLst>
            </p:cNvPr>
            <p:cNvSpPr txBox="1"/>
            <p:nvPr/>
          </p:nvSpPr>
          <p:spPr>
            <a:xfrm>
              <a:off x="5993038" y="3405872"/>
              <a:ext cx="1317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Aggregation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9C691D-385E-8546-B77A-74E4E6093BEA}"/>
                </a:ext>
              </a:extLst>
            </p:cNvPr>
            <p:cNvSpPr txBox="1"/>
            <p:nvPr/>
          </p:nvSpPr>
          <p:spPr>
            <a:xfrm>
              <a:off x="7745019" y="3405872"/>
              <a:ext cx="1374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Composition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AD39016-BEFB-B340-8F92-FE1247AA9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83" t="45921"/>
          <a:stretch/>
        </p:blipFill>
        <p:spPr>
          <a:xfrm>
            <a:off x="2164778" y="1576253"/>
            <a:ext cx="7852569" cy="325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4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UA 2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Macintosh PowerPoint</Application>
  <PresentationFormat>Widescreen</PresentationFormat>
  <Paragraphs>163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Andale Mono</vt:lpstr>
      <vt:lpstr>Arial</vt:lpstr>
      <vt:lpstr>Calibri</vt:lpstr>
      <vt:lpstr>Wingdings</vt:lpstr>
      <vt:lpstr>Kantoorthema</vt:lpstr>
      <vt:lpstr>PowerPoint Presentation</vt:lpstr>
      <vt:lpstr>5 – Software Design</vt:lpstr>
      <vt:lpstr>Administration</vt:lpstr>
      <vt:lpstr>Administration</vt:lpstr>
      <vt:lpstr>Outline labs</vt:lpstr>
      <vt:lpstr>Part A: UML Diagrams</vt:lpstr>
      <vt:lpstr>Class Diagrams</vt:lpstr>
      <vt:lpstr>Class Diagrams</vt:lpstr>
      <vt:lpstr>Class Diagrams</vt:lpstr>
      <vt:lpstr>Modelio</vt:lpstr>
      <vt:lpstr>Assignments</vt:lpstr>
      <vt:lpstr>Assignment</vt:lpstr>
      <vt:lpstr>Assignment</vt:lpstr>
      <vt:lpstr>Assignment</vt:lpstr>
      <vt:lpstr>Assignment</vt:lpstr>
      <vt:lpstr>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2020-10-12T23:12:54Z</dcterms:modified>
</cp:coreProperties>
</file>