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6" r:id="rId3"/>
    <p:sldId id="282" r:id="rId4"/>
    <p:sldId id="286" r:id="rId5"/>
    <p:sldId id="309" r:id="rId6"/>
    <p:sldId id="310" r:id="rId7"/>
    <p:sldId id="304" r:id="rId8"/>
    <p:sldId id="298" r:id="rId9"/>
    <p:sldId id="307" r:id="rId10"/>
    <p:sldId id="280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pos="453" userDrawn="1">
          <p15:clr>
            <a:srgbClr val="A4A3A4"/>
          </p15:clr>
        </p15:guide>
        <p15:guide id="4" pos="7227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83520"/>
  </p:normalViewPr>
  <p:slideViewPr>
    <p:cSldViewPr snapToObjects="1" showGuides="1">
      <p:cViewPr varScale="1">
        <p:scale>
          <a:sx n="130" d="100"/>
          <a:sy n="130" d="100"/>
        </p:scale>
        <p:origin x="1600" y="184"/>
      </p:cViewPr>
      <p:guideLst>
        <p:guide orient="horz" pos="754"/>
        <p:guide orient="horz" pos="3838"/>
        <p:guide pos="453"/>
        <p:guide pos="7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20/10/2020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20-10-2020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31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3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90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05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08" y="5190332"/>
            <a:ext cx="122064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667" y="1196976"/>
            <a:ext cx="10752667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719667" y="3645024"/>
            <a:ext cx="5376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19403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1440000"/>
            <a:ext cx="528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192011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0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80000" y="1440000"/>
            <a:ext cx="528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12328" y="-6037"/>
            <a:ext cx="12204327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12327" y="5197560"/>
            <a:ext cx="12216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719667" y="2730293"/>
            <a:ext cx="10752667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1700808"/>
            <a:ext cx="10752667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667" y="1196976"/>
            <a:ext cx="10752667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20-10-2020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20-10-2020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2011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20-10-2020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527711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2060849"/>
            <a:ext cx="527711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7" y="1196976"/>
            <a:ext cx="5278967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7" y="2060849"/>
            <a:ext cx="5278967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20-10-2020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20-10-2020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20-10-2020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5013176"/>
            <a:ext cx="10752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19667" y="5590456"/>
            <a:ext cx="10752667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20-10-2020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727557" y="1"/>
            <a:ext cx="10744776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10753195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648395" y="6327740"/>
            <a:ext cx="1344149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20-10-2020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60096" y="6562118"/>
            <a:ext cx="4032448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5808" y="6602882"/>
            <a:ext cx="615408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63352" y="6237312"/>
            <a:ext cx="1261096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06/10/2020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 – Software Design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Lab session 3</a:t>
            </a:r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5DC6-2E5A-224F-AD08-57AC9D29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1123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A</a:t>
            </a:r>
            <a:r>
              <a:rPr lang="en-GB" dirty="0"/>
              <a:t>: UML diagrams</a:t>
            </a:r>
            <a:br>
              <a:rPr lang="en-GB" dirty="0"/>
            </a:br>
            <a:r>
              <a:rPr lang="en-GB" dirty="0"/>
              <a:t>Sessions 1 –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B</a:t>
            </a:r>
            <a:r>
              <a:rPr lang="en-GB" dirty="0"/>
              <a:t>: Design Patterns</a:t>
            </a:r>
            <a:br>
              <a:rPr lang="en-GB" dirty="0"/>
            </a:br>
            <a:r>
              <a:rPr lang="en-GB" dirty="0"/>
              <a:t>Session 3 – 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C</a:t>
            </a:r>
            <a:r>
              <a:rPr lang="en-GB" dirty="0"/>
              <a:t>: Projects in groups of 2</a:t>
            </a:r>
            <a:br>
              <a:rPr lang="en-GB" dirty="0"/>
            </a:br>
            <a:r>
              <a:rPr lang="en-GB" dirty="0"/>
              <a:t>Session 6 – 9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5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A: 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Singleton &amp; Observer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2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BCFE-F32A-2044-A8C9-F3624029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518" y="3573016"/>
            <a:ext cx="3824963" cy="19035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6" y="1124744"/>
            <a:ext cx="108680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sz="2800" dirty="0"/>
              <a:t>The </a:t>
            </a:r>
            <a:r>
              <a:rPr lang="en-BE" sz="2800" dirty="0">
                <a:solidFill>
                  <a:srgbClr val="7D002E"/>
                </a:solidFill>
              </a:rPr>
              <a:t>singleton</a:t>
            </a:r>
            <a:r>
              <a:rPr lang="en-BE" sz="2800" dirty="0"/>
              <a:t> pattern </a:t>
            </a:r>
            <a:r>
              <a:rPr lang="en-BE" sz="2800" dirty="0">
                <a:solidFill>
                  <a:srgbClr val="7D002E"/>
                </a:solidFill>
              </a:rPr>
              <a:t>ensures a class has only one instance</a:t>
            </a:r>
            <a:r>
              <a:rPr lang="en-BE" sz="2800" dirty="0"/>
              <a:t>; and </a:t>
            </a:r>
            <a:r>
              <a:rPr lang="en-BE" sz="2800" dirty="0">
                <a:solidFill>
                  <a:srgbClr val="7D002E"/>
                </a:solidFill>
              </a:rPr>
              <a:t>provides a global point of access to it</a:t>
            </a:r>
            <a:r>
              <a:rPr lang="en-B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7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Observer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6" y="1124744"/>
            <a:ext cx="108680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3E65"/>
              </a:buClr>
              <a:buFont typeface="Arial" panose="020B0604020202020204" pitchFamily="34" charset="0"/>
              <a:buChar char="•"/>
            </a:pPr>
            <a:r>
              <a:rPr lang="en-BE" sz="2800" dirty="0"/>
              <a:t>The </a:t>
            </a:r>
            <a:r>
              <a:rPr lang="en-BE" sz="2800" dirty="0">
                <a:solidFill>
                  <a:srgbClr val="7D002E"/>
                </a:solidFill>
              </a:rPr>
              <a:t>observer</a:t>
            </a:r>
            <a:r>
              <a:rPr lang="en-BE" sz="2800" dirty="0"/>
              <a:t> pattern defines the </a:t>
            </a:r>
            <a:r>
              <a:rPr lang="en-BE" sz="2800" dirty="0">
                <a:solidFill>
                  <a:srgbClr val="7D002E"/>
                </a:solidFill>
              </a:rPr>
              <a:t>one to many </a:t>
            </a:r>
            <a:r>
              <a:rPr lang="en-BE" sz="2800" dirty="0"/>
              <a:t>dependency between objects, so that when </a:t>
            </a:r>
            <a:r>
              <a:rPr lang="en-BE" sz="2800" dirty="0">
                <a:solidFill>
                  <a:srgbClr val="7D002E"/>
                </a:solidFill>
              </a:rPr>
              <a:t>one object changes state</a:t>
            </a:r>
            <a:r>
              <a:rPr lang="en-BE" sz="2800" dirty="0"/>
              <a:t>, </a:t>
            </a:r>
            <a:r>
              <a:rPr lang="en-BE" sz="2800" dirty="0">
                <a:solidFill>
                  <a:srgbClr val="7D002E"/>
                </a:solidFill>
              </a:rPr>
              <a:t>all of the dependencies </a:t>
            </a:r>
            <a:r>
              <a:rPr lang="en-BE" sz="2800" dirty="0"/>
              <a:t>are </a:t>
            </a:r>
            <a:r>
              <a:rPr lang="en-BE" sz="2800" dirty="0">
                <a:solidFill>
                  <a:srgbClr val="7D002E"/>
                </a:solidFill>
              </a:rPr>
              <a:t>notified</a:t>
            </a:r>
            <a:r>
              <a:rPr lang="en-BE" sz="2800" dirty="0"/>
              <a:t> and </a:t>
            </a:r>
            <a:r>
              <a:rPr lang="en-BE" sz="2800" dirty="0">
                <a:solidFill>
                  <a:srgbClr val="7D002E"/>
                </a:solidFill>
              </a:rPr>
              <a:t>updated automatically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B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E4FBBD-50D4-2148-A69F-5F1781FA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3564" y="2745007"/>
            <a:ext cx="4584871" cy="3614835"/>
          </a:xfrm>
        </p:spPr>
      </p:pic>
    </p:spTree>
    <p:extLst>
      <p:ext uri="{BB962C8B-B14F-4D97-AF65-F5344CB8AC3E}">
        <p14:creationId xmlns:p14="http://schemas.microsoft.com/office/powerpoint/2010/main" val="331053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Singleton &amp; Observer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81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40590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Time Registration application</a:t>
            </a:r>
            <a:br>
              <a:rPr lang="en-GB" dirty="0"/>
            </a:br>
            <a:r>
              <a:rPr lang="en-GB" dirty="0"/>
              <a:t>Registering the last time an employee checked in/out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Consists of: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Registering database: contains registration entries</a:t>
            </a:r>
            <a:br>
              <a:rPr lang="en-GB" dirty="0"/>
            </a:br>
            <a:r>
              <a:rPr lang="en-GB" dirty="0"/>
              <a:t>➞ extends an abstract class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Entry: an entry in the database</a:t>
            </a:r>
            <a:br>
              <a:rPr lang="en-GB" dirty="0"/>
            </a:br>
            <a:r>
              <a:rPr lang="en-GB" dirty="0"/>
              <a:t>➞ has a special implementation: </a:t>
            </a:r>
            <a:r>
              <a:rPr lang="en-GB" dirty="0" err="1"/>
              <a:t>EntryNull</a:t>
            </a:r>
            <a:r>
              <a:rPr lang="en-GB" dirty="0"/>
              <a:t> (default when non-existent)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Registering controller: controlling the database</a:t>
            </a:r>
            <a:br>
              <a:rPr lang="en-GB" dirty="0"/>
            </a:br>
            <a:r>
              <a:rPr lang="en-GB" dirty="0"/>
              <a:t>➞ implements a controller interface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Employees: contain a name and function title</a:t>
            </a:r>
            <a:br>
              <a:rPr lang="en-GB" dirty="0"/>
            </a:br>
            <a:r>
              <a:rPr lang="en-GB" dirty="0"/>
              <a:t>➞ Manager, Programmer, </a:t>
            </a:r>
            <a:r>
              <a:rPr lang="en-GB" dirty="0" err="1"/>
              <a:t>CustomerService</a:t>
            </a:r>
            <a:r>
              <a:rPr lang="en-GB" dirty="0"/>
              <a:t> inheriting from Employee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Main Class, running the application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58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C68702A-1869-9B46-B9A0-3B4FAD63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40590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Now: Database can be instantiated multiple times</a:t>
            </a:r>
            <a:br>
              <a:rPr lang="en-GB" dirty="0"/>
            </a:br>
            <a:r>
              <a:rPr lang="en-GB" dirty="0"/>
              <a:t>➞ not a best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Should implement the </a:t>
            </a:r>
            <a:r>
              <a:rPr lang="en-GB" b="1" dirty="0"/>
              <a:t>Singleton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514350" lvl="1" indent="-514350">
              <a:buFont typeface="+mj-lt"/>
              <a:buAutoNum type="arabicPeriod" startAt="2"/>
            </a:pPr>
            <a:r>
              <a:rPr lang="en-GB" dirty="0"/>
              <a:t>Now: changes to Database are printed manually in Main Class </a:t>
            </a:r>
            <a:br>
              <a:rPr lang="en-GB" dirty="0"/>
            </a:br>
            <a:r>
              <a:rPr lang="en-GB" dirty="0"/>
              <a:t>➞ not a best practice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Should be replaced by </a:t>
            </a:r>
            <a:r>
              <a:rPr lang="en-GB" b="1" dirty="0"/>
              <a:t>observers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Make the database an Observable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Add observers in package “</a:t>
            </a:r>
            <a:r>
              <a:rPr lang="en-GB" dirty="0" err="1"/>
              <a:t>main.java.observers</a:t>
            </a:r>
            <a:r>
              <a:rPr lang="en-GB" dirty="0"/>
              <a:t>” that observe the database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r>
              <a:rPr lang="en-GB" dirty="0"/>
              <a:t>One observer just notifies when the database got updated</a:t>
            </a:r>
            <a:br>
              <a:rPr lang="en-GB" dirty="0"/>
            </a:br>
            <a:r>
              <a:rPr lang="en-GB" dirty="0"/>
              <a:t>“Database got updated”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r>
              <a:rPr lang="en-GB" dirty="0"/>
              <a:t>One observer prints the entry added to the database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r>
              <a:rPr lang="en-GB" dirty="0"/>
              <a:t>Optional: one observer that prints both the name of employee + entry added to database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Observer pattern interfaces already implemented in Java: Google is your best friend</a:t>
            </a:r>
          </a:p>
          <a:p>
            <a:endParaRPr lang="en-GB" b="1" dirty="0"/>
          </a:p>
          <a:p>
            <a:pPr marL="514350" indent="-514350">
              <a:buFont typeface="+mj-lt"/>
              <a:buAutoNum type="arabicPeriod" startAt="3"/>
            </a:pPr>
            <a:r>
              <a:rPr lang="en-GB" b="1" dirty="0"/>
              <a:t>At least one integration test </a:t>
            </a:r>
            <a:r>
              <a:rPr lang="en-GB" dirty="0"/>
              <a:t>(free to choose)</a:t>
            </a:r>
            <a:br>
              <a:rPr lang="en-GB" dirty="0"/>
            </a:br>
            <a:r>
              <a:rPr lang="en-GB" dirty="0"/>
              <a:t>Unit tests already given for Database and Controller</a:t>
            </a:r>
            <a:br>
              <a:rPr lang="en-GB" dirty="0"/>
            </a:br>
            <a:r>
              <a:rPr lang="en-GB" dirty="0"/>
              <a:t>No tests needed for employees and entries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b="1" dirty="0"/>
              <a:t>Diagrams not mandatory, but feel free</a:t>
            </a:r>
          </a:p>
        </p:txBody>
      </p:sp>
    </p:spTree>
    <p:extLst>
      <p:ext uri="{BB962C8B-B14F-4D97-AF65-F5344CB8AC3E}">
        <p14:creationId xmlns:p14="http://schemas.microsoft.com/office/powerpoint/2010/main" val="31887814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Widescreen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Kantoorthema</vt:lpstr>
      <vt:lpstr>PowerPoint Presentation</vt:lpstr>
      <vt:lpstr>5 – Software Design</vt:lpstr>
      <vt:lpstr>Outline labs</vt:lpstr>
      <vt:lpstr>Part A: Design Patterns</vt:lpstr>
      <vt:lpstr>Singleton</vt:lpstr>
      <vt:lpstr>Observer Pattern</vt:lpstr>
      <vt:lpstr>Assignments</vt:lpstr>
      <vt:lpstr>Assignment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2020-10-20T06:26:20Z</dcterms:modified>
</cp:coreProperties>
</file>