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56" r:id="rId3"/>
    <p:sldId id="282" r:id="rId4"/>
    <p:sldId id="286" r:id="rId5"/>
    <p:sldId id="309" r:id="rId6"/>
    <p:sldId id="311" r:id="rId7"/>
    <p:sldId id="310" r:id="rId8"/>
    <p:sldId id="304" r:id="rId9"/>
    <p:sldId id="312" r:id="rId10"/>
    <p:sldId id="298" r:id="rId11"/>
    <p:sldId id="280" r:id="rId1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pos="453" userDrawn="1">
          <p15:clr>
            <a:srgbClr val="A4A3A4"/>
          </p15:clr>
        </p15:guide>
        <p15:guide id="4" pos="7227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6"/>
    <p:restoredTop sz="83520"/>
  </p:normalViewPr>
  <p:slideViewPr>
    <p:cSldViewPr snapToObjects="1" showGuides="1">
      <p:cViewPr varScale="1">
        <p:scale>
          <a:sx n="130" d="100"/>
          <a:sy n="130" d="100"/>
        </p:scale>
        <p:origin x="1600" y="184"/>
      </p:cViewPr>
      <p:guideLst>
        <p:guide orient="horz" pos="754"/>
        <p:guide orient="horz" pos="3838"/>
        <p:guide pos="453"/>
        <p:guide pos="7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26/10/2020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31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3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0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115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90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08" y="5190332"/>
            <a:ext cx="122064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667" y="1196976"/>
            <a:ext cx="10752667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26-10-2020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26-10-2020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719667" y="3645024"/>
            <a:ext cx="5376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19403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1440000"/>
            <a:ext cx="528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192011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26-10-2020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0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80000" y="1440000"/>
            <a:ext cx="528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12328" y="-6037"/>
            <a:ext cx="12204327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12327" y="5197560"/>
            <a:ext cx="12216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719667" y="2730293"/>
            <a:ext cx="10752667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1700808"/>
            <a:ext cx="10752667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667" y="1196976"/>
            <a:ext cx="10752667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26-10-2020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26-10-2020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2011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26-10-2020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527711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2060849"/>
            <a:ext cx="527711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7" y="1196976"/>
            <a:ext cx="5278967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7" y="2060849"/>
            <a:ext cx="5278967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26-10-2020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26-10-2020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26-10-2020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5013176"/>
            <a:ext cx="10752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19667" y="5590456"/>
            <a:ext cx="10752667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26-10-2020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727557" y="1"/>
            <a:ext cx="10744776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10753195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648395" y="6327740"/>
            <a:ext cx="1344149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26-10-2020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60096" y="6562118"/>
            <a:ext cx="4032448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5808" y="6602882"/>
            <a:ext cx="615408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utorialspoint.com/design_pattern/factory_pattern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eldung.com/java-abstract-factory-patter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63352" y="6237312"/>
            <a:ext cx="1261096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27/10/2020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40590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Abstract Factory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Tesla sells 4 main types of cars: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Model S, 3, X, 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Main sold </a:t>
            </a:r>
            <a:r>
              <a:rPr lang="en-GB" dirty="0" err="1"/>
              <a:t>colors</a:t>
            </a:r>
            <a:r>
              <a:rPr lang="en-GB" dirty="0"/>
              <a:t> are black &amp;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Create class diagram for this abstract </a:t>
            </a:r>
            <a:br>
              <a:rPr lang="en-GB" dirty="0"/>
            </a:br>
            <a:r>
              <a:rPr lang="en-GB" dirty="0"/>
              <a:t>factory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Implement abstract factory pattern in code base: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Different factory for each type, each</a:t>
            </a:r>
            <a:br>
              <a:rPr lang="en-GB" dirty="0"/>
            </a:br>
            <a:r>
              <a:rPr lang="en-GB" dirty="0"/>
              <a:t>implementing interface: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Create Red or Black car in each factory</a:t>
            </a:r>
          </a:p>
        </p:txBody>
      </p:sp>
      <p:pic>
        <p:nvPicPr>
          <p:cNvPr id="3074" name="Picture 2" descr="Model S | Tesla Nederland">
            <a:extLst>
              <a:ext uri="{FF2B5EF4-FFF2-40B4-BE49-F238E27FC236}">
                <a16:creationId xmlns:a16="http://schemas.microsoft.com/office/drawing/2014/main" id="{49E6DF52-737E-4F46-A01D-CE281ED92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4" t="17454" r="17454" b="17454"/>
          <a:stretch/>
        </p:blipFill>
        <p:spPr bwMode="auto">
          <a:xfrm>
            <a:off x="7794672" y="116633"/>
            <a:ext cx="4147659" cy="2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ektrische auto's, zonnepanelen en schone energie | Tesla België">
            <a:extLst>
              <a:ext uri="{FF2B5EF4-FFF2-40B4-BE49-F238E27FC236}">
                <a16:creationId xmlns:a16="http://schemas.microsoft.com/office/drawing/2014/main" id="{A8686F27-6368-674B-900C-2603B8C81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7" t="33075" r="19734" b="25979"/>
          <a:stretch/>
        </p:blipFill>
        <p:spPr bwMode="auto">
          <a:xfrm>
            <a:off x="7807075" y="2708921"/>
            <a:ext cx="414355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0A1D9-D327-CB4F-8C06-E176CF94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890" y="4797152"/>
            <a:ext cx="2896220" cy="10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 – Software Design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Lab session 4</a:t>
            </a:r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5DC6-2E5A-224F-AD08-57AC9D29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1123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A</a:t>
            </a:r>
            <a:r>
              <a:rPr lang="en-GB" dirty="0"/>
              <a:t>: UML diagrams</a:t>
            </a:r>
            <a:br>
              <a:rPr lang="en-GB" dirty="0"/>
            </a:br>
            <a:r>
              <a:rPr lang="en-GB" dirty="0"/>
              <a:t>Sessions 1 –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B</a:t>
            </a:r>
            <a:r>
              <a:rPr lang="en-GB" dirty="0"/>
              <a:t>: Design Patterns</a:t>
            </a:r>
            <a:br>
              <a:rPr lang="en-GB" dirty="0"/>
            </a:br>
            <a:r>
              <a:rPr lang="en-GB" dirty="0"/>
              <a:t>Session 3 – 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C</a:t>
            </a:r>
            <a:r>
              <a:rPr lang="en-GB" dirty="0"/>
              <a:t>: Projects in groups of 2</a:t>
            </a:r>
            <a:br>
              <a:rPr lang="en-GB" dirty="0"/>
            </a:br>
            <a:r>
              <a:rPr lang="en-GB" dirty="0"/>
              <a:t>Session 6 – 9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5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B: 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Factory &amp; Abstract Factory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24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Factory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6" y="1124744"/>
            <a:ext cx="108680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 sz="2800" dirty="0"/>
              <a:t>Factory Method Pattern </a:t>
            </a:r>
            <a:r>
              <a:rPr lang="en-US" altLang="ru-RU" sz="2800" dirty="0">
                <a:solidFill>
                  <a:srgbClr val="7D002E"/>
                </a:solidFill>
              </a:rPr>
              <a:t>defines an interface </a:t>
            </a:r>
            <a:r>
              <a:rPr lang="en-US" altLang="ru-RU" sz="2800" dirty="0"/>
              <a:t>for creating an object, but lets the </a:t>
            </a:r>
            <a:r>
              <a:rPr lang="en-US" altLang="ru-RU" sz="2800" dirty="0">
                <a:solidFill>
                  <a:srgbClr val="7D002E"/>
                </a:solidFill>
              </a:rPr>
              <a:t>subclasses decide which class to instantiate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2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00DAD40-A797-9643-97B2-501E3CE71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132856"/>
            <a:ext cx="7721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Factory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6" y="1124744"/>
            <a:ext cx="108680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 sz="2800" dirty="0"/>
              <a:t>Factory Method Pattern </a:t>
            </a:r>
            <a:r>
              <a:rPr lang="en-US" altLang="ru-RU" sz="2800" dirty="0">
                <a:solidFill>
                  <a:srgbClr val="7D002E"/>
                </a:solidFill>
              </a:rPr>
              <a:t>defines an interface </a:t>
            </a:r>
            <a:r>
              <a:rPr lang="en-US" altLang="ru-RU" sz="2800" dirty="0"/>
              <a:t>for creating an object, but lets the </a:t>
            </a:r>
            <a:r>
              <a:rPr lang="en-US" altLang="ru-RU" sz="2800" dirty="0">
                <a:solidFill>
                  <a:srgbClr val="7D002E"/>
                </a:solidFill>
              </a:rPr>
              <a:t>subclasses decide which class to instantiate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2800" dirty="0"/>
          </a:p>
        </p:txBody>
      </p:sp>
      <p:pic>
        <p:nvPicPr>
          <p:cNvPr id="2050" name="Picture 2" descr="Factory Pattern UML Diagram">
            <a:extLst>
              <a:ext uri="{FF2B5EF4-FFF2-40B4-BE49-F238E27FC236}">
                <a16:creationId xmlns:a16="http://schemas.microsoft.com/office/drawing/2014/main" id="{04D786FE-74AE-3A41-BCCE-A0F17559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988840"/>
            <a:ext cx="7112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BD1E3-0184-BA4B-B2F6-EE2133490814}"/>
              </a:ext>
            </a:extLst>
          </p:cNvPr>
          <p:cNvSpPr txBox="1"/>
          <p:nvPr/>
        </p:nvSpPr>
        <p:spPr>
          <a:xfrm>
            <a:off x="2753418" y="6096868"/>
            <a:ext cx="668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https://www.tutorialspoint.com/design_pattern/factory_pattern.htm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52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 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5F3-5DCB-5843-AFC6-21CC8334C26A}"/>
              </a:ext>
            </a:extLst>
          </p:cNvPr>
          <p:cNvSpPr/>
          <p:nvPr/>
        </p:nvSpPr>
        <p:spPr>
          <a:xfrm>
            <a:off x="604576" y="1124744"/>
            <a:ext cx="108680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3E65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D002E"/>
                </a:solidFill>
              </a:rPr>
              <a:t>Factory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7D002E"/>
                </a:solidFill>
              </a:rPr>
              <a:t>factories</a:t>
            </a:r>
          </a:p>
          <a:p>
            <a:pPr marL="342900" indent="-342900">
              <a:buClr>
                <a:srgbClr val="003E65"/>
              </a:buClr>
              <a:buFont typeface="Arial" panose="020B0604020202020204" pitchFamily="34" charset="0"/>
              <a:buChar char="•"/>
            </a:pPr>
            <a:r>
              <a:rPr lang="en-US" altLang="ru-RU" sz="2800" dirty="0"/>
              <a:t>Abstract Factory provides an </a:t>
            </a:r>
            <a:br>
              <a:rPr lang="en-US" altLang="ru-RU" sz="2800" dirty="0"/>
            </a:br>
            <a:r>
              <a:rPr lang="en-US" altLang="ru-RU" sz="2800" dirty="0"/>
              <a:t>interface for creating objects </a:t>
            </a:r>
            <a:br>
              <a:rPr lang="en-US" altLang="ru-RU" sz="2800" dirty="0"/>
            </a:br>
            <a:r>
              <a:rPr lang="en-US" altLang="ru-RU" sz="2800" dirty="0"/>
              <a:t>without specifying their </a:t>
            </a:r>
            <a:br>
              <a:rPr lang="en-US" altLang="ru-RU" sz="2800" dirty="0"/>
            </a:br>
            <a:r>
              <a:rPr lang="en-US" altLang="ru-RU" sz="2800" dirty="0"/>
              <a:t>concrete classes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039BDB-7E4F-B94C-9D14-F8266207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028438"/>
            <a:ext cx="6960096" cy="461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2D7B19-CA7D-4C4B-82AE-BDF5995A9423}"/>
              </a:ext>
            </a:extLst>
          </p:cNvPr>
          <p:cNvSpPr txBox="1"/>
          <p:nvPr/>
        </p:nvSpPr>
        <p:spPr>
          <a:xfrm>
            <a:off x="5936591" y="5548590"/>
            <a:ext cx="555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https://www.baeldung.com/java-abstract-factory-pattern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53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Factory &amp; Abstract Factory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81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405906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Factory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Continue on last session: time registration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Implement Factory Pattern for generating different kinds of Employees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 err="1"/>
              <a:t>CustomerService</a:t>
            </a:r>
            <a:r>
              <a:rPr lang="en-GB" dirty="0"/>
              <a:t>, Manager, Programmer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➞ create extra package “factory”, which contains class “</a:t>
            </a:r>
            <a:r>
              <a:rPr lang="en-GB" dirty="0" err="1"/>
              <a:t>EmployeeFactory</a:t>
            </a:r>
            <a:r>
              <a:rPr lang="en-GB" dirty="0"/>
              <a:t>”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EmployeeFactory</a:t>
            </a:r>
            <a:r>
              <a:rPr lang="en-GB" dirty="0"/>
              <a:t> has following method: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Name is given to newly created Employee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Function is used to create appropriate employee in factory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r>
              <a:rPr lang="en-GB" dirty="0"/>
              <a:t>E.g.: function is “Programmer”➞ factory should return new Programmer(…);</a:t>
            </a:r>
            <a:br>
              <a:rPr lang="en-GB" dirty="0"/>
            </a:br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0C064-5272-4949-8384-B49E8BFF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3" y="4293096"/>
            <a:ext cx="7488833" cy="5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889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Widescreen</PresentationFormat>
  <Paragraphs>60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Kantoorthema</vt:lpstr>
      <vt:lpstr>PowerPoint Presentation</vt:lpstr>
      <vt:lpstr>5 – Software Design</vt:lpstr>
      <vt:lpstr>Outline labs</vt:lpstr>
      <vt:lpstr>Part B: Design Patterns</vt:lpstr>
      <vt:lpstr>Factory Pattern</vt:lpstr>
      <vt:lpstr>Factory Pattern</vt:lpstr>
      <vt:lpstr>Abstract Factory</vt:lpstr>
      <vt:lpstr>Assignments</vt:lpstr>
      <vt:lpstr>Assignment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2020-10-26T21:34:10Z</dcterms:modified>
</cp:coreProperties>
</file>